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144000"/>
  <p:notesSz cx="9144000" cy="6858000"/>
  <p:embeddedFontLst>
    <p:embeddedFont>
      <p:font typeface="Proxima Nova"/>
      <p:regular r:id="rId52"/>
      <p:bold r:id="rId53"/>
      <p:italic r:id="rId54"/>
      <p:boldItalic r:id="rId55"/>
    </p:embeddedFont>
    <p:embeddedFont>
      <p:font typeface="Merriweather"/>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ProximaNova-bold.fntdata"/><Relationship Id="rId52" Type="http://schemas.openxmlformats.org/officeDocument/2006/relationships/font" Target="fonts/ProximaNova-regular.fntdata"/><Relationship Id="rId11" Type="http://schemas.openxmlformats.org/officeDocument/2006/relationships/slide" Target="slides/slide6.xml"/><Relationship Id="rId55" Type="http://schemas.openxmlformats.org/officeDocument/2006/relationships/font" Target="fonts/ProximaNova-boldItalic.fntdata"/><Relationship Id="rId10" Type="http://schemas.openxmlformats.org/officeDocument/2006/relationships/slide" Target="slides/slide5.xml"/><Relationship Id="rId54" Type="http://schemas.openxmlformats.org/officeDocument/2006/relationships/font" Target="fonts/ProximaNova-italic.fntdata"/><Relationship Id="rId13" Type="http://schemas.openxmlformats.org/officeDocument/2006/relationships/slide" Target="slides/slide8.xml"/><Relationship Id="rId57" Type="http://schemas.openxmlformats.org/officeDocument/2006/relationships/font" Target="fonts/Merriweather-bold.fntdata"/><Relationship Id="rId12" Type="http://schemas.openxmlformats.org/officeDocument/2006/relationships/slide" Target="slides/slide7.xml"/><Relationship Id="rId56" Type="http://schemas.openxmlformats.org/officeDocument/2006/relationships/font" Target="fonts/Merriweather-regular.fntdata"/><Relationship Id="rId15" Type="http://schemas.openxmlformats.org/officeDocument/2006/relationships/slide" Target="slides/slide10.xml"/><Relationship Id="rId59" Type="http://schemas.openxmlformats.org/officeDocument/2006/relationships/font" Target="fonts/Merriweather-boldItalic.fntdata"/><Relationship Id="rId14" Type="http://schemas.openxmlformats.org/officeDocument/2006/relationships/slide" Target="slides/slide9.xml"/><Relationship Id="rId58"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3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3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3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3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4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4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4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3997533"/>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676400"/>
            <a:ext cx="8123100" cy="2118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4243083"/>
            <a:ext cx="8123100" cy="84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321967"/>
            <a:ext cx="8520600" cy="255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4095067"/>
            <a:ext cx="8520600" cy="12024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502920" y="4983480"/>
            <a:ext cx="8184000" cy="1051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FF8C3C"/>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3"/>
          <p:cNvSpPr txBox="1"/>
          <p:nvPr>
            <p:ph idx="1" type="body"/>
          </p:nvPr>
        </p:nvSpPr>
        <p:spPr>
          <a:xfrm>
            <a:off x="502920" y="530352"/>
            <a:ext cx="8184000" cy="4188000"/>
          </a:xfrm>
          <a:prstGeom prst="rect">
            <a:avLst/>
          </a:prstGeom>
          <a:noFill/>
          <a:ln>
            <a:noFill/>
          </a:ln>
        </p:spPr>
        <p:txBody>
          <a:bodyPr anchorCtr="0" anchor="t" bIns="45700" lIns="182875" spcFirstLastPara="1" rIns="91425" wrap="square" tIns="91425">
            <a:noAutofit/>
          </a:bodyPr>
          <a:lstStyle>
            <a:lvl1pPr indent="-320040" lvl="0" marL="457200" rtl="0" algn="l">
              <a:spcBef>
                <a:spcPts val="250"/>
              </a:spcBef>
              <a:spcAft>
                <a:spcPts val="0"/>
              </a:spcAft>
              <a:buSzPts val="1440"/>
              <a:buChar char="●"/>
              <a:defRPr/>
            </a:lvl1pPr>
            <a:lvl2pPr indent="-342900" lvl="1" marL="914400" rtl="0" algn="l">
              <a:spcBef>
                <a:spcPts val="1600"/>
              </a:spcBef>
              <a:spcAft>
                <a:spcPts val="0"/>
              </a:spcAft>
              <a:buSzPts val="1800"/>
              <a:buChar char="○"/>
              <a:defRPr/>
            </a:lvl2pPr>
            <a:lvl3pPr indent="-342900" lvl="2" marL="1371600" rtl="0" algn="l">
              <a:spcBef>
                <a:spcPts val="1600"/>
              </a:spcBef>
              <a:spcAft>
                <a:spcPts val="0"/>
              </a:spcAft>
              <a:buSzPts val="1800"/>
              <a:buChar char="■"/>
              <a:defRPr/>
            </a:lvl3pPr>
            <a:lvl4pPr indent="-356616" lvl="3" marL="1828800" rtl="0" algn="l">
              <a:spcBef>
                <a:spcPts val="1600"/>
              </a:spcBef>
              <a:spcAft>
                <a:spcPts val="0"/>
              </a:spcAft>
              <a:buSzPts val="2016"/>
              <a:buChar char="●"/>
              <a:defRPr/>
            </a:lvl4pPr>
            <a:lvl5pPr indent="-342900" lvl="4" marL="2286000" rtl="0" algn="l">
              <a:spcBef>
                <a:spcPts val="1600"/>
              </a:spcBef>
              <a:spcAft>
                <a:spcPts val="0"/>
              </a:spcAft>
              <a:buSzPts val="1800"/>
              <a:buChar char="○"/>
              <a:defRPr/>
            </a:lvl5pPr>
            <a:lvl6pPr indent="-342900" lvl="5" marL="2743200" rtl="0" algn="l">
              <a:spcBef>
                <a:spcPts val="1600"/>
              </a:spcBef>
              <a:spcAft>
                <a:spcPts val="0"/>
              </a:spcAft>
              <a:buSzPts val="1800"/>
              <a:buChar char="■"/>
              <a:defRPr/>
            </a:lvl6pPr>
            <a:lvl7pPr indent="-342900" lvl="6" marL="3200400" rtl="0" algn="l">
              <a:spcBef>
                <a:spcPts val="1600"/>
              </a:spcBef>
              <a:spcAft>
                <a:spcPts val="0"/>
              </a:spcAft>
              <a:buSzPts val="1800"/>
              <a:buChar char="●"/>
              <a:defRPr/>
            </a:lvl7pPr>
            <a:lvl8pPr indent="-342900" lvl="7" marL="3657600" rtl="0" algn="l">
              <a:spcBef>
                <a:spcPts val="1600"/>
              </a:spcBef>
              <a:spcAft>
                <a:spcPts val="0"/>
              </a:spcAft>
              <a:buSzPts val="1800"/>
              <a:buChar char="○"/>
              <a:defRPr/>
            </a:lvl8pPr>
            <a:lvl9pPr indent="-342900" lvl="8" marL="4114800" rtl="0" algn="l">
              <a:spcBef>
                <a:spcPts val="1600"/>
              </a:spcBef>
              <a:spcAft>
                <a:spcPts val="1600"/>
              </a:spcAft>
              <a:buSzPts val="1800"/>
              <a:buChar char="■"/>
              <a:defRPr/>
            </a:lvl9pPr>
          </a:lstStyle>
          <a:p/>
        </p:txBody>
      </p:sp>
      <p:sp>
        <p:nvSpPr>
          <p:cNvPr id="58" name="Google Shape;58;p13"/>
          <p:cNvSpPr txBox="1"/>
          <p:nvPr>
            <p:ph idx="10" type="dt"/>
          </p:nvPr>
        </p:nvSpPr>
        <p:spPr>
          <a:xfrm>
            <a:off x="3776328" y="6111875"/>
            <a:ext cx="2286000" cy="365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6062328" y="6111875"/>
            <a:ext cx="2286000" cy="36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8348328" y="6111875"/>
            <a:ext cx="457200" cy="365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3997533"/>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701800"/>
            <a:ext cx="57975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0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59940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607767"/>
            <a:ext cx="4045200" cy="20127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692001"/>
            <a:ext cx="4045200" cy="179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9100"/>
            <a:ext cx="5998800" cy="7983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4" name="Shape 64"/>
        <p:cNvGrpSpPr/>
        <p:nvPr/>
      </p:nvGrpSpPr>
      <p:grpSpPr>
        <a:xfrm>
          <a:off x="0" y="0"/>
          <a:ext cx="0" cy="0"/>
          <a:chOff x="0" y="0"/>
          <a:chExt cx="0" cy="0"/>
        </a:xfrm>
      </p:grpSpPr>
      <p:sp>
        <p:nvSpPr>
          <p:cNvPr id="65" name="Google Shape;65;p14"/>
          <p:cNvSpPr txBox="1"/>
          <p:nvPr>
            <p:ph type="title"/>
          </p:nvPr>
        </p:nvSpPr>
        <p:spPr>
          <a:xfrm>
            <a:off x="152400" y="304800"/>
            <a:ext cx="8839200" cy="3613810"/>
          </a:xfrm>
          <a:prstGeom prst="rect">
            <a:avLst/>
          </a:prstGeom>
          <a:noFill/>
          <a:ln>
            <a:noFill/>
          </a:ln>
        </p:spPr>
        <p:txBody>
          <a:bodyPr anchorCtr="0" anchor="b" bIns="0" lIns="0" spcFirstLastPara="1" rIns="0" wrap="square" tIns="12700">
            <a:noAutofit/>
          </a:bodyPr>
          <a:lstStyle/>
          <a:p>
            <a:pPr indent="0" lvl="0" marL="0" marR="0" rtl="0" algn="ctr">
              <a:lnSpc>
                <a:spcPct val="100000"/>
              </a:lnSpc>
              <a:spcBef>
                <a:spcPts val="0"/>
              </a:spcBef>
              <a:spcAft>
                <a:spcPts val="0"/>
              </a:spcAft>
              <a:buClr>
                <a:srgbClr val="002060"/>
              </a:buClr>
              <a:buSzPts val="5400"/>
              <a:buFont typeface="Times New Roman"/>
              <a:buNone/>
            </a:pPr>
            <a:br>
              <a:rPr i="0" lang="en-US" sz="5400">
                <a:solidFill>
                  <a:srgbClr val="002060"/>
                </a:solidFill>
                <a:latin typeface="Times New Roman"/>
                <a:ea typeface="Times New Roman"/>
                <a:cs typeface="Times New Roman"/>
                <a:sym typeface="Times New Roman"/>
              </a:rPr>
            </a:br>
            <a:r>
              <a:rPr i="0" lang="en-US" sz="5400">
                <a:solidFill>
                  <a:srgbClr val="002060"/>
                </a:solidFill>
                <a:latin typeface="Times New Roman"/>
                <a:ea typeface="Times New Roman"/>
                <a:cs typeface="Times New Roman"/>
                <a:sym typeface="Times New Roman"/>
              </a:rPr>
              <a:t>Ph.D. C</a:t>
            </a:r>
            <a:r>
              <a:rPr lang="en-US" sz="5400">
                <a:solidFill>
                  <a:srgbClr val="002060"/>
                </a:solidFill>
                <a:latin typeface="Times New Roman"/>
                <a:ea typeface="Times New Roman"/>
                <a:cs typeface="Times New Roman"/>
                <a:sym typeface="Times New Roman"/>
              </a:rPr>
              <a:t>oursework</a:t>
            </a:r>
            <a:endParaRPr sz="5400">
              <a:solidFill>
                <a:srgbClr val="00206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5400"/>
              <a:buFont typeface="Times New Roman"/>
              <a:buNone/>
            </a:pPr>
            <a:r>
              <a:rPr i="0" lang="en-US" sz="7200">
                <a:latin typeface="Times New Roman"/>
                <a:ea typeface="Times New Roman"/>
                <a:cs typeface="Times New Roman"/>
                <a:sym typeface="Times New Roman"/>
              </a:rPr>
              <a:t>Research Hypothesis</a:t>
            </a:r>
            <a:endParaRPr sz="6000">
              <a:latin typeface="Times New Roman"/>
              <a:ea typeface="Times New Roman"/>
              <a:cs typeface="Times New Roman"/>
              <a:sym typeface="Times New Roman"/>
            </a:endParaRPr>
          </a:p>
        </p:txBody>
      </p:sp>
      <p:sp>
        <p:nvSpPr>
          <p:cNvPr id="66" name="Google Shape;66;p14"/>
          <p:cNvSpPr txBox="1"/>
          <p:nvPr/>
        </p:nvSpPr>
        <p:spPr>
          <a:xfrm>
            <a:off x="0" y="4724400"/>
            <a:ext cx="8839200" cy="1865639"/>
          </a:xfrm>
          <a:prstGeom prst="rect">
            <a:avLst/>
          </a:prstGeom>
          <a:noFill/>
          <a:ln>
            <a:noFill/>
          </a:ln>
        </p:spPr>
        <p:txBody>
          <a:bodyPr anchorCtr="0" anchor="t" bIns="0" lIns="0" spcFirstLastPara="1" rIns="0" wrap="square" tIns="12700">
            <a:noAutofit/>
          </a:bodyPr>
          <a:lstStyle/>
          <a:p>
            <a:pPr indent="0" lvl="0" marL="4445" marR="0" rtl="0" algn="ctr">
              <a:lnSpc>
                <a:spcPct val="100000"/>
              </a:lnSpc>
              <a:spcBef>
                <a:spcPts val="0"/>
              </a:spcBef>
              <a:spcAft>
                <a:spcPts val="0"/>
              </a:spcAft>
              <a:buNone/>
            </a:pPr>
            <a:r>
              <a:rPr b="1" lang="en-US" sz="2800">
                <a:solidFill>
                  <a:srgbClr val="002060"/>
                </a:solidFill>
              </a:rPr>
              <a:t>By</a:t>
            </a:r>
            <a:endParaRPr b="1" sz="2800" u="none" cap="none" strike="noStrike">
              <a:solidFill>
                <a:srgbClr val="002060"/>
              </a:solidFill>
              <a:latin typeface="Arial"/>
              <a:ea typeface="Arial"/>
              <a:cs typeface="Arial"/>
              <a:sym typeface="Arial"/>
            </a:endParaRPr>
          </a:p>
          <a:p>
            <a:pPr indent="0" lvl="0" marL="12065" marR="5080" rtl="0" algn="ctr">
              <a:lnSpc>
                <a:spcPct val="110000"/>
              </a:lnSpc>
              <a:spcBef>
                <a:spcPts val="0"/>
              </a:spcBef>
              <a:spcAft>
                <a:spcPts val="0"/>
              </a:spcAft>
              <a:buNone/>
            </a:pPr>
            <a:r>
              <a:rPr b="1" lang="en-US" sz="2800" u="none" cap="none" strike="noStrike">
                <a:solidFill>
                  <a:srgbClr val="C00000"/>
                </a:solidFill>
                <a:latin typeface="Arial"/>
                <a:ea typeface="Arial"/>
                <a:cs typeface="Arial"/>
                <a:sym typeface="Arial"/>
              </a:rPr>
              <a:t>P</a:t>
            </a:r>
            <a:r>
              <a:rPr b="1" lang="en-US" sz="2800">
                <a:solidFill>
                  <a:srgbClr val="C00000"/>
                </a:solidFill>
              </a:rPr>
              <a:t>rof</a:t>
            </a:r>
            <a:r>
              <a:rPr b="1" lang="en-US" sz="2800" u="none" cap="none" strike="noStrike">
                <a:solidFill>
                  <a:srgbClr val="C00000"/>
                </a:solidFill>
                <a:latin typeface="Arial"/>
                <a:ea typeface="Arial"/>
                <a:cs typeface="Arial"/>
                <a:sym typeface="Arial"/>
              </a:rPr>
              <a:t>. (D</a:t>
            </a:r>
            <a:r>
              <a:rPr b="1" lang="en-US" sz="2800">
                <a:solidFill>
                  <a:srgbClr val="C00000"/>
                </a:solidFill>
              </a:rPr>
              <a:t>r.</a:t>
            </a:r>
            <a:r>
              <a:rPr b="1" lang="en-US" sz="2800" u="none" cap="none" strike="noStrike">
                <a:solidFill>
                  <a:srgbClr val="C00000"/>
                </a:solidFill>
                <a:latin typeface="Arial"/>
                <a:ea typeface="Arial"/>
                <a:cs typeface="Arial"/>
                <a:sym typeface="Arial"/>
              </a:rPr>
              <a:t>) N</a:t>
            </a:r>
            <a:r>
              <a:rPr b="1" lang="en-US" sz="2800">
                <a:solidFill>
                  <a:srgbClr val="C00000"/>
                </a:solidFill>
              </a:rPr>
              <a:t>aresh Kumar</a:t>
            </a:r>
            <a:endParaRPr/>
          </a:p>
          <a:p>
            <a:pPr indent="0" lvl="0" marL="12065" marR="5080" rtl="0" algn="ctr">
              <a:lnSpc>
                <a:spcPct val="110000"/>
              </a:lnSpc>
              <a:spcBef>
                <a:spcPts val="0"/>
              </a:spcBef>
              <a:spcAft>
                <a:spcPts val="0"/>
              </a:spcAft>
              <a:buNone/>
            </a:pPr>
            <a:r>
              <a:rPr b="1" lang="en-US" sz="2800" u="none" cap="none" strike="noStrike">
                <a:solidFill>
                  <a:srgbClr val="773F04"/>
                </a:solidFill>
                <a:latin typeface="Arial"/>
                <a:ea typeface="Arial"/>
                <a:cs typeface="Arial"/>
                <a:sym typeface="Arial"/>
              </a:rPr>
              <a:t>U</a:t>
            </a:r>
            <a:r>
              <a:rPr b="1" lang="en-US" sz="2800">
                <a:solidFill>
                  <a:srgbClr val="773F04"/>
                </a:solidFill>
              </a:rPr>
              <a:t>niv. Department of Chemistry</a:t>
            </a:r>
            <a:endParaRPr/>
          </a:p>
          <a:p>
            <a:pPr indent="0" lvl="0" marL="12065" marR="5080" rtl="0" algn="ctr">
              <a:lnSpc>
                <a:spcPct val="110000"/>
              </a:lnSpc>
              <a:spcBef>
                <a:spcPts val="0"/>
              </a:spcBef>
              <a:spcAft>
                <a:spcPts val="0"/>
              </a:spcAft>
              <a:buNone/>
            </a:pPr>
            <a:r>
              <a:rPr b="1" lang="en-US" sz="2800" u="none" cap="none" strike="noStrike">
                <a:solidFill>
                  <a:srgbClr val="002060"/>
                </a:solidFill>
                <a:latin typeface="Arial"/>
                <a:ea typeface="Arial"/>
                <a:cs typeface="Arial"/>
                <a:sym typeface="Arial"/>
              </a:rPr>
              <a:t>B. N. M</a:t>
            </a:r>
            <a:r>
              <a:rPr b="1" lang="en-US" sz="2800">
                <a:solidFill>
                  <a:srgbClr val="002060"/>
                </a:solidFill>
              </a:rPr>
              <a:t>andal University, Madhepura</a:t>
            </a:r>
            <a:endParaRPr b="1" sz="2800" u="none" cap="none" strike="noStrike">
              <a:solidFill>
                <a:srgbClr val="002060"/>
              </a:solidFill>
              <a:latin typeface="Arial"/>
              <a:ea typeface="Arial"/>
              <a:cs typeface="Arial"/>
              <a:sym typeface="Arial"/>
            </a:endParaRPr>
          </a:p>
        </p:txBody>
      </p:sp>
      <p:pic>
        <p:nvPicPr>
          <p:cNvPr id="67" name="Google Shape;67;p14"/>
          <p:cNvPicPr preferRelativeResize="0"/>
          <p:nvPr/>
        </p:nvPicPr>
        <p:blipFill>
          <a:blip r:embed="rId3">
            <a:alphaModFix/>
          </a:blip>
          <a:stretch>
            <a:fillRect/>
          </a:stretch>
        </p:blipFill>
        <p:spPr>
          <a:xfrm>
            <a:off x="3429000" y="0"/>
            <a:ext cx="2079350" cy="2079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33" name="Shape 133"/>
        <p:cNvGrpSpPr/>
        <p:nvPr/>
      </p:nvGrpSpPr>
      <p:grpSpPr>
        <a:xfrm>
          <a:off x="0" y="0"/>
          <a:ext cx="0" cy="0"/>
          <a:chOff x="0" y="0"/>
          <a:chExt cx="0" cy="0"/>
        </a:xfrm>
      </p:grpSpPr>
      <p:sp>
        <p:nvSpPr>
          <p:cNvPr id="134" name="Google Shape;134;p23"/>
          <p:cNvSpPr txBox="1"/>
          <p:nvPr/>
        </p:nvSpPr>
        <p:spPr>
          <a:xfrm>
            <a:off x="288137" y="20827"/>
            <a:ext cx="48895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Calibri"/>
                <a:ea typeface="Calibri"/>
                <a:cs typeface="Calibri"/>
                <a:sym typeface="Calibri"/>
              </a:rPr>
              <a:t>Cont…</a:t>
            </a:r>
            <a:endParaRPr sz="1400">
              <a:solidFill>
                <a:schemeClr val="dk1"/>
              </a:solidFill>
              <a:latin typeface="Calibri"/>
              <a:ea typeface="Calibri"/>
              <a:cs typeface="Calibri"/>
              <a:sym typeface="Calibri"/>
            </a:endParaRPr>
          </a:p>
        </p:txBody>
      </p:sp>
      <p:sp>
        <p:nvSpPr>
          <p:cNvPr id="135" name="Google Shape;135;p23"/>
          <p:cNvSpPr txBox="1"/>
          <p:nvPr/>
        </p:nvSpPr>
        <p:spPr>
          <a:xfrm>
            <a:off x="307340" y="739622"/>
            <a:ext cx="8150859" cy="3613169"/>
          </a:xfrm>
          <a:prstGeom prst="rect">
            <a:avLst/>
          </a:prstGeom>
          <a:noFill/>
          <a:ln>
            <a:noFill/>
          </a:ln>
        </p:spPr>
        <p:txBody>
          <a:bodyPr anchorCtr="0" anchor="t" bIns="0" lIns="0" spcFirstLastPara="1" rIns="0" wrap="square" tIns="12050">
            <a:noAutofit/>
          </a:bodyPr>
          <a:lstStyle/>
          <a:p>
            <a:pPr indent="-342900" lvl="0" marL="355600" marR="5080" rtl="0" algn="l">
              <a:lnSpc>
                <a:spcPct val="1501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It identifies the sample of the research study  that is to be investigated or examined.</a:t>
            </a:r>
            <a:endParaRPr sz="320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Clr>
                <a:schemeClr val="dk1"/>
              </a:buClr>
              <a:buSzPts val="4200"/>
              <a:buFont typeface="Arial"/>
              <a:buNone/>
            </a:pPr>
            <a:r>
              <a:t/>
            </a:r>
            <a:endParaRPr sz="4200">
              <a:solidFill>
                <a:schemeClr val="dk1"/>
              </a:solidFill>
              <a:latin typeface="Times New Roman"/>
              <a:ea typeface="Times New Roman"/>
              <a:cs typeface="Times New Roman"/>
              <a:sym typeface="Times New Roman"/>
            </a:endParaRPr>
          </a:p>
          <a:p>
            <a:pPr indent="-342900" lvl="0" marL="355600" marR="383540" rtl="0" algn="l">
              <a:lnSpc>
                <a:spcPct val="1501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It facilitates data collection, data analysis and  data interpretation</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152400" y="1447800"/>
            <a:ext cx="8839200" cy="3552896"/>
          </a:xfrm>
          <a:prstGeom prst="rect">
            <a:avLst/>
          </a:prstGeom>
          <a:noFill/>
          <a:ln>
            <a:noFill/>
          </a:ln>
        </p:spPr>
        <p:txBody>
          <a:bodyPr anchorCtr="0" anchor="b" bIns="0" lIns="0" spcFirstLastPara="1" rIns="0" wrap="square" tIns="13325">
            <a:noAutofit/>
          </a:bodyPr>
          <a:lstStyle/>
          <a:p>
            <a:pPr indent="8255" lvl="0" marL="12700" marR="5080" rtl="0" algn="ctr">
              <a:lnSpc>
                <a:spcPct val="100000"/>
              </a:lnSpc>
              <a:spcBef>
                <a:spcPts val="0"/>
              </a:spcBef>
              <a:spcAft>
                <a:spcPts val="0"/>
              </a:spcAft>
              <a:buClr>
                <a:srgbClr val="FF8C3C"/>
              </a:buClr>
              <a:buSzPts val="11500"/>
              <a:buFont typeface="Comic Sans MS"/>
              <a:buNone/>
            </a:pPr>
            <a:r>
              <a:rPr b="0" i="0" lang="en-US" sz="11500">
                <a:latin typeface="Merriweather"/>
                <a:ea typeface="Merriweather"/>
                <a:cs typeface="Merriweather"/>
                <a:sym typeface="Merriweather"/>
              </a:rPr>
              <a:t>Type of  </a:t>
            </a:r>
            <a:r>
              <a:rPr i="0" lang="en-US" sz="11500">
                <a:solidFill>
                  <a:srgbClr val="FF0000"/>
                </a:solidFill>
                <a:latin typeface="Merriweather"/>
                <a:ea typeface="Merriweather"/>
                <a:cs typeface="Merriweather"/>
                <a:sym typeface="Merriweather"/>
              </a:rPr>
              <a:t>Hypothesis</a:t>
            </a:r>
            <a:endParaRPr sz="11500">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44" name="Shape 144"/>
        <p:cNvGrpSpPr/>
        <p:nvPr/>
      </p:nvGrpSpPr>
      <p:grpSpPr>
        <a:xfrm>
          <a:off x="0" y="0"/>
          <a:ext cx="0" cy="0"/>
          <a:chOff x="0" y="0"/>
          <a:chExt cx="0" cy="0"/>
        </a:xfrm>
      </p:grpSpPr>
      <p:sp>
        <p:nvSpPr>
          <p:cNvPr id="145" name="Google Shape;145;p25"/>
          <p:cNvSpPr/>
          <p:nvPr/>
        </p:nvSpPr>
        <p:spPr>
          <a:xfrm>
            <a:off x="4402073" y="2361438"/>
            <a:ext cx="3046095" cy="1267460"/>
          </a:xfrm>
          <a:custGeom>
            <a:rect b="b" l="l" r="r" t="t"/>
            <a:pathLst>
              <a:path extrusionOk="0" h="1267460" w="3046095">
                <a:moveTo>
                  <a:pt x="0" y="0"/>
                </a:moveTo>
                <a:lnTo>
                  <a:pt x="0" y="1045083"/>
                </a:lnTo>
                <a:lnTo>
                  <a:pt x="3045586" y="1045083"/>
                </a:lnTo>
                <a:lnTo>
                  <a:pt x="3045586" y="1266952"/>
                </a:lnTo>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46" name="Google Shape;146;p25"/>
          <p:cNvSpPr/>
          <p:nvPr/>
        </p:nvSpPr>
        <p:spPr>
          <a:xfrm>
            <a:off x="4402073" y="2361438"/>
            <a:ext cx="118110" cy="1267460"/>
          </a:xfrm>
          <a:custGeom>
            <a:rect b="b" l="l" r="r" t="t"/>
            <a:pathLst>
              <a:path extrusionOk="0" h="1267460" w="118110">
                <a:moveTo>
                  <a:pt x="0" y="0"/>
                </a:moveTo>
                <a:lnTo>
                  <a:pt x="0" y="1045083"/>
                </a:lnTo>
                <a:lnTo>
                  <a:pt x="117983" y="1045083"/>
                </a:lnTo>
                <a:lnTo>
                  <a:pt x="117983" y="1266952"/>
                </a:lnTo>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47" name="Google Shape;147;p25"/>
          <p:cNvSpPr/>
          <p:nvPr/>
        </p:nvSpPr>
        <p:spPr>
          <a:xfrm>
            <a:off x="1474469" y="2361438"/>
            <a:ext cx="2927985" cy="1267460"/>
          </a:xfrm>
          <a:custGeom>
            <a:rect b="b" l="l" r="r" t="t"/>
            <a:pathLst>
              <a:path extrusionOk="0" h="1267460" w="2927985">
                <a:moveTo>
                  <a:pt x="2927604" y="0"/>
                </a:moveTo>
                <a:lnTo>
                  <a:pt x="2927604" y="1045083"/>
                </a:lnTo>
                <a:lnTo>
                  <a:pt x="0" y="1045083"/>
                </a:lnTo>
                <a:lnTo>
                  <a:pt x="0" y="1266952"/>
                </a:lnTo>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48" name="Google Shape;148;p25"/>
          <p:cNvSpPr/>
          <p:nvPr/>
        </p:nvSpPr>
        <p:spPr>
          <a:xfrm>
            <a:off x="1372361" y="840486"/>
            <a:ext cx="6057900" cy="1521460"/>
          </a:xfrm>
          <a:custGeom>
            <a:rect b="b" l="l" r="r" t="t"/>
            <a:pathLst>
              <a:path extrusionOk="0" h="1521460" w="6057900">
                <a:moveTo>
                  <a:pt x="5905754" y="0"/>
                </a:moveTo>
                <a:lnTo>
                  <a:pt x="152146" y="0"/>
                </a:lnTo>
                <a:lnTo>
                  <a:pt x="104038" y="7752"/>
                </a:lnTo>
                <a:lnTo>
                  <a:pt x="62270" y="29342"/>
                </a:lnTo>
                <a:lnTo>
                  <a:pt x="29342" y="62270"/>
                </a:lnTo>
                <a:lnTo>
                  <a:pt x="7752" y="104038"/>
                </a:lnTo>
                <a:lnTo>
                  <a:pt x="0" y="152146"/>
                </a:lnTo>
                <a:lnTo>
                  <a:pt x="0" y="1368805"/>
                </a:lnTo>
                <a:lnTo>
                  <a:pt x="7752" y="1416913"/>
                </a:lnTo>
                <a:lnTo>
                  <a:pt x="29342" y="1458681"/>
                </a:lnTo>
                <a:lnTo>
                  <a:pt x="62270" y="1491609"/>
                </a:lnTo>
                <a:lnTo>
                  <a:pt x="104038" y="1513199"/>
                </a:lnTo>
                <a:lnTo>
                  <a:pt x="152146" y="1520952"/>
                </a:lnTo>
                <a:lnTo>
                  <a:pt x="5905754" y="1520952"/>
                </a:lnTo>
                <a:lnTo>
                  <a:pt x="5953861" y="1513199"/>
                </a:lnTo>
                <a:lnTo>
                  <a:pt x="5995629" y="1491609"/>
                </a:lnTo>
                <a:lnTo>
                  <a:pt x="6028557" y="1458681"/>
                </a:lnTo>
                <a:lnTo>
                  <a:pt x="6050147" y="1416913"/>
                </a:lnTo>
                <a:lnTo>
                  <a:pt x="6057899" y="1368805"/>
                </a:lnTo>
                <a:lnTo>
                  <a:pt x="6057899" y="152146"/>
                </a:lnTo>
                <a:lnTo>
                  <a:pt x="6050147" y="104038"/>
                </a:lnTo>
                <a:lnTo>
                  <a:pt x="6028557" y="62270"/>
                </a:lnTo>
                <a:lnTo>
                  <a:pt x="5995629" y="29342"/>
                </a:lnTo>
                <a:lnTo>
                  <a:pt x="5953861" y="7752"/>
                </a:lnTo>
                <a:lnTo>
                  <a:pt x="590575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49" name="Google Shape;149;p25"/>
          <p:cNvSpPr/>
          <p:nvPr/>
        </p:nvSpPr>
        <p:spPr>
          <a:xfrm>
            <a:off x="1372361" y="840486"/>
            <a:ext cx="6057900" cy="1521460"/>
          </a:xfrm>
          <a:custGeom>
            <a:rect b="b" l="l" r="r" t="t"/>
            <a:pathLst>
              <a:path extrusionOk="0" h="1521460" w="6057900">
                <a:moveTo>
                  <a:pt x="0" y="152146"/>
                </a:moveTo>
                <a:lnTo>
                  <a:pt x="7752" y="104038"/>
                </a:lnTo>
                <a:lnTo>
                  <a:pt x="29342" y="62270"/>
                </a:lnTo>
                <a:lnTo>
                  <a:pt x="62270" y="29342"/>
                </a:lnTo>
                <a:lnTo>
                  <a:pt x="104038" y="7752"/>
                </a:lnTo>
                <a:lnTo>
                  <a:pt x="152146" y="0"/>
                </a:lnTo>
                <a:lnTo>
                  <a:pt x="5905754" y="0"/>
                </a:lnTo>
                <a:lnTo>
                  <a:pt x="5953861" y="7752"/>
                </a:lnTo>
                <a:lnTo>
                  <a:pt x="5995629" y="29342"/>
                </a:lnTo>
                <a:lnTo>
                  <a:pt x="6028557" y="62270"/>
                </a:lnTo>
                <a:lnTo>
                  <a:pt x="6050147" y="104038"/>
                </a:lnTo>
                <a:lnTo>
                  <a:pt x="6057899" y="152146"/>
                </a:lnTo>
                <a:lnTo>
                  <a:pt x="6057899" y="1368805"/>
                </a:lnTo>
                <a:lnTo>
                  <a:pt x="6050147" y="1416913"/>
                </a:lnTo>
                <a:lnTo>
                  <a:pt x="6028557" y="1458681"/>
                </a:lnTo>
                <a:lnTo>
                  <a:pt x="5995629" y="1491609"/>
                </a:lnTo>
                <a:lnTo>
                  <a:pt x="5953861" y="1513199"/>
                </a:lnTo>
                <a:lnTo>
                  <a:pt x="5905754" y="1520952"/>
                </a:lnTo>
                <a:lnTo>
                  <a:pt x="152146" y="1520952"/>
                </a:lnTo>
                <a:lnTo>
                  <a:pt x="104038" y="1513199"/>
                </a:lnTo>
                <a:lnTo>
                  <a:pt x="62270" y="1491609"/>
                </a:lnTo>
                <a:lnTo>
                  <a:pt x="29342" y="1458681"/>
                </a:lnTo>
                <a:lnTo>
                  <a:pt x="7752" y="1416913"/>
                </a:lnTo>
                <a:lnTo>
                  <a:pt x="0" y="1368805"/>
                </a:lnTo>
                <a:lnTo>
                  <a:pt x="0" y="152146"/>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50" name="Google Shape;150;p25"/>
          <p:cNvSpPr/>
          <p:nvPr/>
        </p:nvSpPr>
        <p:spPr>
          <a:xfrm>
            <a:off x="1639061" y="1093469"/>
            <a:ext cx="6057900" cy="1521460"/>
          </a:xfrm>
          <a:custGeom>
            <a:rect b="b" l="l" r="r" t="t"/>
            <a:pathLst>
              <a:path extrusionOk="0" h="1521460" w="6057900">
                <a:moveTo>
                  <a:pt x="5905754" y="0"/>
                </a:moveTo>
                <a:lnTo>
                  <a:pt x="152145" y="0"/>
                </a:lnTo>
                <a:lnTo>
                  <a:pt x="104038" y="7752"/>
                </a:lnTo>
                <a:lnTo>
                  <a:pt x="62270" y="29342"/>
                </a:lnTo>
                <a:lnTo>
                  <a:pt x="29342" y="62270"/>
                </a:lnTo>
                <a:lnTo>
                  <a:pt x="7752" y="104038"/>
                </a:lnTo>
                <a:lnTo>
                  <a:pt x="0" y="152145"/>
                </a:lnTo>
                <a:lnTo>
                  <a:pt x="0" y="1368805"/>
                </a:lnTo>
                <a:lnTo>
                  <a:pt x="7752" y="1416913"/>
                </a:lnTo>
                <a:lnTo>
                  <a:pt x="29342" y="1458681"/>
                </a:lnTo>
                <a:lnTo>
                  <a:pt x="62270" y="1491609"/>
                </a:lnTo>
                <a:lnTo>
                  <a:pt x="104038" y="1513199"/>
                </a:lnTo>
                <a:lnTo>
                  <a:pt x="152145" y="1520952"/>
                </a:lnTo>
                <a:lnTo>
                  <a:pt x="5905754" y="1520952"/>
                </a:lnTo>
                <a:lnTo>
                  <a:pt x="5953861" y="1513199"/>
                </a:lnTo>
                <a:lnTo>
                  <a:pt x="5995629" y="1491609"/>
                </a:lnTo>
                <a:lnTo>
                  <a:pt x="6028557" y="1458681"/>
                </a:lnTo>
                <a:lnTo>
                  <a:pt x="6050147" y="1416913"/>
                </a:lnTo>
                <a:lnTo>
                  <a:pt x="6057899" y="1368805"/>
                </a:lnTo>
                <a:lnTo>
                  <a:pt x="6057899" y="152145"/>
                </a:lnTo>
                <a:lnTo>
                  <a:pt x="6050147" y="104038"/>
                </a:lnTo>
                <a:lnTo>
                  <a:pt x="6028557" y="62270"/>
                </a:lnTo>
                <a:lnTo>
                  <a:pt x="5995629" y="29342"/>
                </a:lnTo>
                <a:lnTo>
                  <a:pt x="5953861" y="7752"/>
                </a:lnTo>
                <a:lnTo>
                  <a:pt x="5905754" y="0"/>
                </a:lnTo>
                <a:close/>
              </a:path>
            </a:pathLst>
          </a:custGeom>
          <a:solidFill>
            <a:srgbClr val="FFFFFF">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51" name="Google Shape;151;p25"/>
          <p:cNvSpPr/>
          <p:nvPr/>
        </p:nvSpPr>
        <p:spPr>
          <a:xfrm>
            <a:off x="1639061" y="1093469"/>
            <a:ext cx="6057900" cy="1521460"/>
          </a:xfrm>
          <a:custGeom>
            <a:rect b="b" l="l" r="r" t="t"/>
            <a:pathLst>
              <a:path extrusionOk="0" h="1521460" w="6057900">
                <a:moveTo>
                  <a:pt x="0" y="152145"/>
                </a:moveTo>
                <a:lnTo>
                  <a:pt x="7752" y="104038"/>
                </a:lnTo>
                <a:lnTo>
                  <a:pt x="29342" y="62270"/>
                </a:lnTo>
                <a:lnTo>
                  <a:pt x="62270" y="29342"/>
                </a:lnTo>
                <a:lnTo>
                  <a:pt x="104038" y="7752"/>
                </a:lnTo>
                <a:lnTo>
                  <a:pt x="152145" y="0"/>
                </a:lnTo>
                <a:lnTo>
                  <a:pt x="5905754" y="0"/>
                </a:lnTo>
                <a:lnTo>
                  <a:pt x="5953861" y="7752"/>
                </a:lnTo>
                <a:lnTo>
                  <a:pt x="5995629" y="29342"/>
                </a:lnTo>
                <a:lnTo>
                  <a:pt x="6028557" y="62270"/>
                </a:lnTo>
                <a:lnTo>
                  <a:pt x="6050147" y="104038"/>
                </a:lnTo>
                <a:lnTo>
                  <a:pt x="6057899" y="152145"/>
                </a:lnTo>
                <a:lnTo>
                  <a:pt x="6057899" y="1368805"/>
                </a:lnTo>
                <a:lnTo>
                  <a:pt x="6050147" y="1416913"/>
                </a:lnTo>
                <a:lnTo>
                  <a:pt x="6028557" y="1458681"/>
                </a:lnTo>
                <a:lnTo>
                  <a:pt x="5995629" y="1491609"/>
                </a:lnTo>
                <a:lnTo>
                  <a:pt x="5953861" y="1513199"/>
                </a:lnTo>
                <a:lnTo>
                  <a:pt x="5905754" y="1520952"/>
                </a:lnTo>
                <a:lnTo>
                  <a:pt x="152145" y="1520952"/>
                </a:lnTo>
                <a:lnTo>
                  <a:pt x="104038" y="1513199"/>
                </a:lnTo>
                <a:lnTo>
                  <a:pt x="62270" y="1491609"/>
                </a:lnTo>
                <a:lnTo>
                  <a:pt x="29342" y="1458681"/>
                </a:lnTo>
                <a:lnTo>
                  <a:pt x="7752" y="1416913"/>
                </a:lnTo>
                <a:lnTo>
                  <a:pt x="0" y="1368805"/>
                </a:lnTo>
                <a:lnTo>
                  <a:pt x="0" y="152145"/>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52" name="Google Shape;152;p25"/>
          <p:cNvSpPr txBox="1"/>
          <p:nvPr>
            <p:ph type="title"/>
          </p:nvPr>
        </p:nvSpPr>
        <p:spPr>
          <a:xfrm>
            <a:off x="2252217" y="1130934"/>
            <a:ext cx="4827905" cy="1245235"/>
          </a:xfrm>
          <a:prstGeom prst="rect">
            <a:avLst/>
          </a:prstGeom>
          <a:noFill/>
          <a:ln>
            <a:noFill/>
          </a:ln>
        </p:spPr>
        <p:txBody>
          <a:bodyPr anchorCtr="0" anchor="b" bIns="0" lIns="0" spcFirstLastPara="1" rIns="0" wrap="square" tIns="13325">
            <a:noAutofit/>
          </a:bodyPr>
          <a:lstStyle/>
          <a:p>
            <a:pPr indent="0" lvl="0" marL="12700" rtl="0" algn="l">
              <a:lnSpc>
                <a:spcPct val="100000"/>
              </a:lnSpc>
              <a:spcBef>
                <a:spcPts val="0"/>
              </a:spcBef>
              <a:spcAft>
                <a:spcPts val="0"/>
              </a:spcAft>
              <a:buClr>
                <a:srgbClr val="FF8C3C"/>
              </a:buClr>
              <a:buSzPts val="8000"/>
              <a:buFont typeface="Times New Roman"/>
              <a:buNone/>
            </a:pPr>
            <a:r>
              <a:rPr i="0" lang="en-US" sz="8000">
                <a:latin typeface="Times New Roman"/>
                <a:ea typeface="Times New Roman"/>
                <a:cs typeface="Times New Roman"/>
                <a:sym typeface="Times New Roman"/>
              </a:rPr>
              <a:t>Hypothesis</a:t>
            </a:r>
            <a:endParaRPr sz="8000">
              <a:latin typeface="Times New Roman"/>
              <a:ea typeface="Times New Roman"/>
              <a:cs typeface="Times New Roman"/>
              <a:sym typeface="Times New Roman"/>
            </a:endParaRPr>
          </a:p>
        </p:txBody>
      </p:sp>
      <p:sp>
        <p:nvSpPr>
          <p:cNvPr id="153" name="Google Shape;153;p25"/>
          <p:cNvSpPr/>
          <p:nvPr/>
        </p:nvSpPr>
        <p:spPr>
          <a:xfrm>
            <a:off x="157734" y="3627882"/>
            <a:ext cx="2632075" cy="1522730"/>
          </a:xfrm>
          <a:custGeom>
            <a:rect b="b" l="l" r="r" t="t"/>
            <a:pathLst>
              <a:path extrusionOk="0" h="1522729" w="2632075">
                <a:moveTo>
                  <a:pt x="2479675" y="0"/>
                </a:moveTo>
                <a:lnTo>
                  <a:pt x="152247" y="0"/>
                </a:lnTo>
                <a:lnTo>
                  <a:pt x="104124" y="7765"/>
                </a:lnTo>
                <a:lnTo>
                  <a:pt x="62330" y="29386"/>
                </a:lnTo>
                <a:lnTo>
                  <a:pt x="29374" y="62352"/>
                </a:lnTo>
                <a:lnTo>
                  <a:pt x="7761" y="104152"/>
                </a:lnTo>
                <a:lnTo>
                  <a:pt x="0" y="152273"/>
                </a:lnTo>
                <a:lnTo>
                  <a:pt x="0" y="1370203"/>
                </a:lnTo>
                <a:lnTo>
                  <a:pt x="7761" y="1418323"/>
                </a:lnTo>
                <a:lnTo>
                  <a:pt x="29374" y="1460123"/>
                </a:lnTo>
                <a:lnTo>
                  <a:pt x="62330" y="1493089"/>
                </a:lnTo>
                <a:lnTo>
                  <a:pt x="104124" y="1514710"/>
                </a:lnTo>
                <a:lnTo>
                  <a:pt x="152247" y="1522476"/>
                </a:lnTo>
                <a:lnTo>
                  <a:pt x="2479675" y="1522476"/>
                </a:lnTo>
                <a:lnTo>
                  <a:pt x="2527795" y="1514710"/>
                </a:lnTo>
                <a:lnTo>
                  <a:pt x="2569595" y="1493089"/>
                </a:lnTo>
                <a:lnTo>
                  <a:pt x="2602561" y="1460123"/>
                </a:lnTo>
                <a:lnTo>
                  <a:pt x="2624182" y="1418323"/>
                </a:lnTo>
                <a:lnTo>
                  <a:pt x="2631948" y="1370203"/>
                </a:lnTo>
                <a:lnTo>
                  <a:pt x="2631948" y="152273"/>
                </a:lnTo>
                <a:lnTo>
                  <a:pt x="2624182" y="104152"/>
                </a:lnTo>
                <a:lnTo>
                  <a:pt x="2602561" y="62352"/>
                </a:lnTo>
                <a:lnTo>
                  <a:pt x="2569595" y="29386"/>
                </a:lnTo>
                <a:lnTo>
                  <a:pt x="2527795" y="7765"/>
                </a:lnTo>
                <a:lnTo>
                  <a:pt x="247967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54" name="Google Shape;154;p25"/>
          <p:cNvSpPr/>
          <p:nvPr/>
        </p:nvSpPr>
        <p:spPr>
          <a:xfrm>
            <a:off x="157734" y="3627882"/>
            <a:ext cx="2632075" cy="1522730"/>
          </a:xfrm>
          <a:custGeom>
            <a:rect b="b" l="l" r="r" t="t"/>
            <a:pathLst>
              <a:path extrusionOk="0" h="1522729" w="2632075">
                <a:moveTo>
                  <a:pt x="0" y="152273"/>
                </a:moveTo>
                <a:lnTo>
                  <a:pt x="7761" y="104152"/>
                </a:lnTo>
                <a:lnTo>
                  <a:pt x="29374" y="62352"/>
                </a:lnTo>
                <a:lnTo>
                  <a:pt x="62330" y="29386"/>
                </a:lnTo>
                <a:lnTo>
                  <a:pt x="104124" y="7765"/>
                </a:lnTo>
                <a:lnTo>
                  <a:pt x="152247" y="0"/>
                </a:lnTo>
                <a:lnTo>
                  <a:pt x="2479675" y="0"/>
                </a:lnTo>
                <a:lnTo>
                  <a:pt x="2527795" y="7765"/>
                </a:lnTo>
                <a:lnTo>
                  <a:pt x="2569595" y="29386"/>
                </a:lnTo>
                <a:lnTo>
                  <a:pt x="2602561" y="62352"/>
                </a:lnTo>
                <a:lnTo>
                  <a:pt x="2624182" y="104152"/>
                </a:lnTo>
                <a:lnTo>
                  <a:pt x="2631948" y="152273"/>
                </a:lnTo>
                <a:lnTo>
                  <a:pt x="2631948" y="1370203"/>
                </a:lnTo>
                <a:lnTo>
                  <a:pt x="2624182" y="1418323"/>
                </a:lnTo>
                <a:lnTo>
                  <a:pt x="2602561" y="1460123"/>
                </a:lnTo>
                <a:lnTo>
                  <a:pt x="2569595" y="1493089"/>
                </a:lnTo>
                <a:lnTo>
                  <a:pt x="2527795" y="1514710"/>
                </a:lnTo>
                <a:lnTo>
                  <a:pt x="2479675" y="1522476"/>
                </a:lnTo>
                <a:lnTo>
                  <a:pt x="152247" y="1522476"/>
                </a:lnTo>
                <a:lnTo>
                  <a:pt x="104124" y="1514710"/>
                </a:lnTo>
                <a:lnTo>
                  <a:pt x="62330" y="1493089"/>
                </a:lnTo>
                <a:lnTo>
                  <a:pt x="29374" y="1460123"/>
                </a:lnTo>
                <a:lnTo>
                  <a:pt x="7761" y="1418323"/>
                </a:lnTo>
                <a:lnTo>
                  <a:pt x="0" y="1370203"/>
                </a:lnTo>
                <a:lnTo>
                  <a:pt x="0" y="152273"/>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55" name="Google Shape;155;p25"/>
          <p:cNvSpPr/>
          <p:nvPr/>
        </p:nvSpPr>
        <p:spPr>
          <a:xfrm>
            <a:off x="424433" y="3880865"/>
            <a:ext cx="2632075" cy="1521460"/>
          </a:xfrm>
          <a:custGeom>
            <a:rect b="b" l="l" r="r" t="t"/>
            <a:pathLst>
              <a:path extrusionOk="0" h="1521460" w="2632075">
                <a:moveTo>
                  <a:pt x="2479802" y="0"/>
                </a:moveTo>
                <a:lnTo>
                  <a:pt x="152095" y="0"/>
                </a:lnTo>
                <a:lnTo>
                  <a:pt x="104022" y="7752"/>
                </a:lnTo>
                <a:lnTo>
                  <a:pt x="62270" y="29342"/>
                </a:lnTo>
                <a:lnTo>
                  <a:pt x="29346" y="62270"/>
                </a:lnTo>
                <a:lnTo>
                  <a:pt x="7754" y="104038"/>
                </a:lnTo>
                <a:lnTo>
                  <a:pt x="0" y="152145"/>
                </a:lnTo>
                <a:lnTo>
                  <a:pt x="0" y="1368805"/>
                </a:lnTo>
                <a:lnTo>
                  <a:pt x="7754" y="1416913"/>
                </a:lnTo>
                <a:lnTo>
                  <a:pt x="29346" y="1458681"/>
                </a:lnTo>
                <a:lnTo>
                  <a:pt x="62270" y="1491609"/>
                </a:lnTo>
                <a:lnTo>
                  <a:pt x="104022" y="1513199"/>
                </a:lnTo>
                <a:lnTo>
                  <a:pt x="152095" y="1520951"/>
                </a:lnTo>
                <a:lnTo>
                  <a:pt x="2479802" y="1520951"/>
                </a:lnTo>
                <a:lnTo>
                  <a:pt x="2527909" y="1513199"/>
                </a:lnTo>
                <a:lnTo>
                  <a:pt x="2569677" y="1491609"/>
                </a:lnTo>
                <a:lnTo>
                  <a:pt x="2602605" y="1458681"/>
                </a:lnTo>
                <a:lnTo>
                  <a:pt x="2624195" y="1416913"/>
                </a:lnTo>
                <a:lnTo>
                  <a:pt x="2631948" y="1368805"/>
                </a:lnTo>
                <a:lnTo>
                  <a:pt x="2631948" y="152145"/>
                </a:lnTo>
                <a:lnTo>
                  <a:pt x="2624195" y="104038"/>
                </a:lnTo>
                <a:lnTo>
                  <a:pt x="2602605" y="62270"/>
                </a:lnTo>
                <a:lnTo>
                  <a:pt x="2569677" y="29342"/>
                </a:lnTo>
                <a:lnTo>
                  <a:pt x="2527909" y="7752"/>
                </a:lnTo>
                <a:lnTo>
                  <a:pt x="2479802" y="0"/>
                </a:lnTo>
                <a:close/>
              </a:path>
            </a:pathLst>
          </a:custGeom>
          <a:solidFill>
            <a:srgbClr val="FFFFFF">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56" name="Google Shape;156;p25"/>
          <p:cNvSpPr/>
          <p:nvPr/>
        </p:nvSpPr>
        <p:spPr>
          <a:xfrm>
            <a:off x="424433" y="3880865"/>
            <a:ext cx="2632075" cy="1521460"/>
          </a:xfrm>
          <a:custGeom>
            <a:rect b="b" l="l" r="r" t="t"/>
            <a:pathLst>
              <a:path extrusionOk="0" h="1521460" w="2632075">
                <a:moveTo>
                  <a:pt x="0" y="152145"/>
                </a:moveTo>
                <a:lnTo>
                  <a:pt x="7754" y="104038"/>
                </a:lnTo>
                <a:lnTo>
                  <a:pt x="29346" y="62270"/>
                </a:lnTo>
                <a:lnTo>
                  <a:pt x="62270" y="29342"/>
                </a:lnTo>
                <a:lnTo>
                  <a:pt x="104022" y="7752"/>
                </a:lnTo>
                <a:lnTo>
                  <a:pt x="152095" y="0"/>
                </a:lnTo>
                <a:lnTo>
                  <a:pt x="2479802" y="0"/>
                </a:lnTo>
                <a:lnTo>
                  <a:pt x="2527909" y="7752"/>
                </a:lnTo>
                <a:lnTo>
                  <a:pt x="2569677" y="29342"/>
                </a:lnTo>
                <a:lnTo>
                  <a:pt x="2602605" y="62270"/>
                </a:lnTo>
                <a:lnTo>
                  <a:pt x="2624195" y="104038"/>
                </a:lnTo>
                <a:lnTo>
                  <a:pt x="2631948" y="152145"/>
                </a:lnTo>
                <a:lnTo>
                  <a:pt x="2631948" y="1368805"/>
                </a:lnTo>
                <a:lnTo>
                  <a:pt x="2624195" y="1416913"/>
                </a:lnTo>
                <a:lnTo>
                  <a:pt x="2602605" y="1458681"/>
                </a:lnTo>
                <a:lnTo>
                  <a:pt x="2569677" y="1491609"/>
                </a:lnTo>
                <a:lnTo>
                  <a:pt x="2527909" y="1513199"/>
                </a:lnTo>
                <a:lnTo>
                  <a:pt x="2479802" y="1520951"/>
                </a:lnTo>
                <a:lnTo>
                  <a:pt x="152095" y="1520951"/>
                </a:lnTo>
                <a:lnTo>
                  <a:pt x="104022" y="1513199"/>
                </a:lnTo>
                <a:lnTo>
                  <a:pt x="62270" y="1491609"/>
                </a:lnTo>
                <a:lnTo>
                  <a:pt x="29346" y="1458681"/>
                </a:lnTo>
                <a:lnTo>
                  <a:pt x="7754" y="1416913"/>
                </a:lnTo>
                <a:lnTo>
                  <a:pt x="0" y="1368805"/>
                </a:lnTo>
                <a:lnTo>
                  <a:pt x="0" y="152145"/>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57" name="Google Shape;157;p25"/>
          <p:cNvSpPr txBox="1"/>
          <p:nvPr/>
        </p:nvSpPr>
        <p:spPr>
          <a:xfrm>
            <a:off x="707237" y="4104894"/>
            <a:ext cx="2064385" cy="989965"/>
          </a:xfrm>
          <a:prstGeom prst="rect">
            <a:avLst/>
          </a:prstGeom>
          <a:noFill/>
          <a:ln>
            <a:noFill/>
          </a:ln>
        </p:spPr>
        <p:txBody>
          <a:bodyPr anchorCtr="0" anchor="t" bIns="0" lIns="0" spcFirstLastPara="1" rIns="0" wrap="square" tIns="86350">
            <a:noAutofit/>
          </a:bodyPr>
          <a:lstStyle/>
          <a:p>
            <a:pPr indent="172085" lvl="0" marL="12700" marR="5080" rtl="0" algn="l">
              <a:lnSpc>
                <a:spcPct val="103529"/>
              </a:lnSpc>
              <a:spcBef>
                <a:spcPts val="0"/>
              </a:spcBef>
              <a:spcAft>
                <a:spcPts val="0"/>
              </a:spcAft>
              <a:buNone/>
            </a:pPr>
            <a:r>
              <a:rPr b="1" lang="en-US" sz="3400">
                <a:solidFill>
                  <a:srgbClr val="FF0000"/>
                </a:solidFill>
                <a:latin typeface="Times New Roman"/>
                <a:ea typeface="Times New Roman"/>
                <a:cs typeface="Times New Roman"/>
                <a:sym typeface="Times New Roman"/>
              </a:rPr>
              <a:t>Research  Hypothesis</a:t>
            </a:r>
            <a:endParaRPr sz="3400">
              <a:solidFill>
                <a:schemeClr val="dk1"/>
              </a:solidFill>
              <a:latin typeface="Times New Roman"/>
              <a:ea typeface="Times New Roman"/>
              <a:cs typeface="Times New Roman"/>
              <a:sym typeface="Times New Roman"/>
            </a:endParaRPr>
          </a:p>
        </p:txBody>
      </p:sp>
      <p:sp>
        <p:nvSpPr>
          <p:cNvPr id="158" name="Google Shape;158;p25"/>
          <p:cNvSpPr/>
          <p:nvPr/>
        </p:nvSpPr>
        <p:spPr>
          <a:xfrm>
            <a:off x="3321558" y="3627882"/>
            <a:ext cx="2395855" cy="1522730"/>
          </a:xfrm>
          <a:custGeom>
            <a:rect b="b" l="l" r="r" t="t"/>
            <a:pathLst>
              <a:path extrusionOk="0" h="1522729" w="2395854">
                <a:moveTo>
                  <a:pt x="2243454" y="0"/>
                </a:moveTo>
                <a:lnTo>
                  <a:pt x="152272" y="0"/>
                </a:lnTo>
                <a:lnTo>
                  <a:pt x="104152" y="7765"/>
                </a:lnTo>
                <a:lnTo>
                  <a:pt x="62352" y="29386"/>
                </a:lnTo>
                <a:lnTo>
                  <a:pt x="29386" y="62352"/>
                </a:lnTo>
                <a:lnTo>
                  <a:pt x="7765" y="104152"/>
                </a:lnTo>
                <a:lnTo>
                  <a:pt x="0" y="152273"/>
                </a:lnTo>
                <a:lnTo>
                  <a:pt x="0" y="1370203"/>
                </a:lnTo>
                <a:lnTo>
                  <a:pt x="7765" y="1418323"/>
                </a:lnTo>
                <a:lnTo>
                  <a:pt x="29386" y="1460123"/>
                </a:lnTo>
                <a:lnTo>
                  <a:pt x="62352" y="1493089"/>
                </a:lnTo>
                <a:lnTo>
                  <a:pt x="104152" y="1514710"/>
                </a:lnTo>
                <a:lnTo>
                  <a:pt x="152272" y="1522476"/>
                </a:lnTo>
                <a:lnTo>
                  <a:pt x="2243454" y="1522476"/>
                </a:lnTo>
                <a:lnTo>
                  <a:pt x="2291575" y="1514710"/>
                </a:lnTo>
                <a:lnTo>
                  <a:pt x="2333375" y="1493089"/>
                </a:lnTo>
                <a:lnTo>
                  <a:pt x="2366341" y="1460123"/>
                </a:lnTo>
                <a:lnTo>
                  <a:pt x="2387962" y="1418323"/>
                </a:lnTo>
                <a:lnTo>
                  <a:pt x="2395728" y="1370203"/>
                </a:lnTo>
                <a:lnTo>
                  <a:pt x="2395728" y="152273"/>
                </a:lnTo>
                <a:lnTo>
                  <a:pt x="2387962" y="104152"/>
                </a:lnTo>
                <a:lnTo>
                  <a:pt x="2366341" y="62352"/>
                </a:lnTo>
                <a:lnTo>
                  <a:pt x="2333375" y="29386"/>
                </a:lnTo>
                <a:lnTo>
                  <a:pt x="2291575" y="7765"/>
                </a:lnTo>
                <a:lnTo>
                  <a:pt x="224345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59" name="Google Shape;159;p25"/>
          <p:cNvSpPr/>
          <p:nvPr/>
        </p:nvSpPr>
        <p:spPr>
          <a:xfrm>
            <a:off x="3321558" y="3627882"/>
            <a:ext cx="2395855" cy="1522730"/>
          </a:xfrm>
          <a:custGeom>
            <a:rect b="b" l="l" r="r" t="t"/>
            <a:pathLst>
              <a:path extrusionOk="0" h="1522729" w="2395854">
                <a:moveTo>
                  <a:pt x="0" y="152273"/>
                </a:moveTo>
                <a:lnTo>
                  <a:pt x="7765" y="104152"/>
                </a:lnTo>
                <a:lnTo>
                  <a:pt x="29386" y="62352"/>
                </a:lnTo>
                <a:lnTo>
                  <a:pt x="62352" y="29386"/>
                </a:lnTo>
                <a:lnTo>
                  <a:pt x="104152" y="7765"/>
                </a:lnTo>
                <a:lnTo>
                  <a:pt x="152272" y="0"/>
                </a:lnTo>
                <a:lnTo>
                  <a:pt x="2243454" y="0"/>
                </a:lnTo>
                <a:lnTo>
                  <a:pt x="2291575" y="7765"/>
                </a:lnTo>
                <a:lnTo>
                  <a:pt x="2333375" y="29386"/>
                </a:lnTo>
                <a:lnTo>
                  <a:pt x="2366341" y="62352"/>
                </a:lnTo>
                <a:lnTo>
                  <a:pt x="2387962" y="104152"/>
                </a:lnTo>
                <a:lnTo>
                  <a:pt x="2395728" y="152273"/>
                </a:lnTo>
                <a:lnTo>
                  <a:pt x="2395728" y="1370203"/>
                </a:lnTo>
                <a:lnTo>
                  <a:pt x="2387962" y="1418323"/>
                </a:lnTo>
                <a:lnTo>
                  <a:pt x="2366341" y="1460123"/>
                </a:lnTo>
                <a:lnTo>
                  <a:pt x="2333375" y="1493089"/>
                </a:lnTo>
                <a:lnTo>
                  <a:pt x="2291575" y="1514710"/>
                </a:lnTo>
                <a:lnTo>
                  <a:pt x="2243454" y="1522476"/>
                </a:lnTo>
                <a:lnTo>
                  <a:pt x="152272" y="1522476"/>
                </a:lnTo>
                <a:lnTo>
                  <a:pt x="104152" y="1514710"/>
                </a:lnTo>
                <a:lnTo>
                  <a:pt x="62352" y="1493089"/>
                </a:lnTo>
                <a:lnTo>
                  <a:pt x="29386" y="1460123"/>
                </a:lnTo>
                <a:lnTo>
                  <a:pt x="7765" y="1418323"/>
                </a:lnTo>
                <a:lnTo>
                  <a:pt x="0" y="1370203"/>
                </a:lnTo>
                <a:lnTo>
                  <a:pt x="0" y="152273"/>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0" name="Google Shape;160;p25"/>
          <p:cNvSpPr/>
          <p:nvPr/>
        </p:nvSpPr>
        <p:spPr>
          <a:xfrm>
            <a:off x="3588258" y="3880865"/>
            <a:ext cx="2395855" cy="1521460"/>
          </a:xfrm>
          <a:custGeom>
            <a:rect b="b" l="l" r="r" t="t"/>
            <a:pathLst>
              <a:path extrusionOk="0" h="1521460" w="2395854">
                <a:moveTo>
                  <a:pt x="2243581" y="0"/>
                </a:moveTo>
                <a:lnTo>
                  <a:pt x="152145" y="0"/>
                </a:lnTo>
                <a:lnTo>
                  <a:pt x="104038" y="7752"/>
                </a:lnTo>
                <a:lnTo>
                  <a:pt x="62270" y="29342"/>
                </a:lnTo>
                <a:lnTo>
                  <a:pt x="29342" y="62270"/>
                </a:lnTo>
                <a:lnTo>
                  <a:pt x="7752" y="104038"/>
                </a:lnTo>
                <a:lnTo>
                  <a:pt x="0" y="152145"/>
                </a:lnTo>
                <a:lnTo>
                  <a:pt x="0" y="1368805"/>
                </a:lnTo>
                <a:lnTo>
                  <a:pt x="7752" y="1416913"/>
                </a:lnTo>
                <a:lnTo>
                  <a:pt x="29342" y="1458681"/>
                </a:lnTo>
                <a:lnTo>
                  <a:pt x="62270" y="1491609"/>
                </a:lnTo>
                <a:lnTo>
                  <a:pt x="104038" y="1513199"/>
                </a:lnTo>
                <a:lnTo>
                  <a:pt x="152145" y="1520951"/>
                </a:lnTo>
                <a:lnTo>
                  <a:pt x="2243581" y="1520951"/>
                </a:lnTo>
                <a:lnTo>
                  <a:pt x="2291689" y="1513199"/>
                </a:lnTo>
                <a:lnTo>
                  <a:pt x="2333457" y="1491609"/>
                </a:lnTo>
                <a:lnTo>
                  <a:pt x="2366385" y="1458681"/>
                </a:lnTo>
                <a:lnTo>
                  <a:pt x="2387975" y="1416913"/>
                </a:lnTo>
                <a:lnTo>
                  <a:pt x="2395728" y="1368805"/>
                </a:lnTo>
                <a:lnTo>
                  <a:pt x="2395728" y="152145"/>
                </a:lnTo>
                <a:lnTo>
                  <a:pt x="2387975" y="104038"/>
                </a:lnTo>
                <a:lnTo>
                  <a:pt x="2366385" y="62270"/>
                </a:lnTo>
                <a:lnTo>
                  <a:pt x="2333457" y="29342"/>
                </a:lnTo>
                <a:lnTo>
                  <a:pt x="2291689" y="7752"/>
                </a:lnTo>
                <a:lnTo>
                  <a:pt x="2243581" y="0"/>
                </a:lnTo>
                <a:close/>
              </a:path>
            </a:pathLst>
          </a:custGeom>
          <a:solidFill>
            <a:srgbClr val="FFFFFF">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1" name="Google Shape;161;p25"/>
          <p:cNvSpPr/>
          <p:nvPr/>
        </p:nvSpPr>
        <p:spPr>
          <a:xfrm>
            <a:off x="3588258" y="3880865"/>
            <a:ext cx="2395855" cy="1521460"/>
          </a:xfrm>
          <a:custGeom>
            <a:rect b="b" l="l" r="r" t="t"/>
            <a:pathLst>
              <a:path extrusionOk="0" h="1521460" w="2395854">
                <a:moveTo>
                  <a:pt x="0" y="152145"/>
                </a:moveTo>
                <a:lnTo>
                  <a:pt x="7752" y="104038"/>
                </a:lnTo>
                <a:lnTo>
                  <a:pt x="29342" y="62270"/>
                </a:lnTo>
                <a:lnTo>
                  <a:pt x="62270" y="29342"/>
                </a:lnTo>
                <a:lnTo>
                  <a:pt x="104038" y="7752"/>
                </a:lnTo>
                <a:lnTo>
                  <a:pt x="152145" y="0"/>
                </a:lnTo>
                <a:lnTo>
                  <a:pt x="2243581" y="0"/>
                </a:lnTo>
                <a:lnTo>
                  <a:pt x="2291689" y="7752"/>
                </a:lnTo>
                <a:lnTo>
                  <a:pt x="2333457" y="29342"/>
                </a:lnTo>
                <a:lnTo>
                  <a:pt x="2366385" y="62270"/>
                </a:lnTo>
                <a:lnTo>
                  <a:pt x="2387975" y="104038"/>
                </a:lnTo>
                <a:lnTo>
                  <a:pt x="2395728" y="152145"/>
                </a:lnTo>
                <a:lnTo>
                  <a:pt x="2395728" y="1368805"/>
                </a:lnTo>
                <a:lnTo>
                  <a:pt x="2387975" y="1416913"/>
                </a:lnTo>
                <a:lnTo>
                  <a:pt x="2366385" y="1458681"/>
                </a:lnTo>
                <a:lnTo>
                  <a:pt x="2333457" y="1491609"/>
                </a:lnTo>
                <a:lnTo>
                  <a:pt x="2291689" y="1513199"/>
                </a:lnTo>
                <a:lnTo>
                  <a:pt x="2243581" y="1520951"/>
                </a:lnTo>
                <a:lnTo>
                  <a:pt x="152145" y="1520951"/>
                </a:lnTo>
                <a:lnTo>
                  <a:pt x="104038" y="1513199"/>
                </a:lnTo>
                <a:lnTo>
                  <a:pt x="62270" y="1491609"/>
                </a:lnTo>
                <a:lnTo>
                  <a:pt x="29342" y="1458681"/>
                </a:lnTo>
                <a:lnTo>
                  <a:pt x="7752" y="1416913"/>
                </a:lnTo>
                <a:lnTo>
                  <a:pt x="0" y="1368805"/>
                </a:lnTo>
                <a:lnTo>
                  <a:pt x="0" y="152145"/>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2" name="Google Shape;162;p25"/>
          <p:cNvSpPr txBox="1"/>
          <p:nvPr/>
        </p:nvSpPr>
        <p:spPr>
          <a:xfrm>
            <a:off x="3753992" y="4104894"/>
            <a:ext cx="2064385" cy="989965"/>
          </a:xfrm>
          <a:prstGeom prst="rect">
            <a:avLst/>
          </a:prstGeom>
          <a:noFill/>
          <a:ln>
            <a:noFill/>
          </a:ln>
        </p:spPr>
        <p:txBody>
          <a:bodyPr anchorCtr="0" anchor="t" bIns="0" lIns="0" spcFirstLastPara="1" rIns="0" wrap="square" tIns="86350">
            <a:noAutofit/>
          </a:bodyPr>
          <a:lstStyle/>
          <a:p>
            <a:pPr indent="622935" lvl="0" marL="12700" marR="5080" rtl="0" algn="l">
              <a:lnSpc>
                <a:spcPct val="103529"/>
              </a:lnSpc>
              <a:spcBef>
                <a:spcPts val="0"/>
              </a:spcBef>
              <a:spcAft>
                <a:spcPts val="0"/>
              </a:spcAft>
              <a:buNone/>
            </a:pPr>
            <a:r>
              <a:rPr b="1" lang="en-US" sz="3400">
                <a:solidFill>
                  <a:srgbClr val="FF0000"/>
                </a:solidFill>
                <a:latin typeface="Times New Roman"/>
                <a:ea typeface="Times New Roman"/>
                <a:cs typeface="Times New Roman"/>
                <a:sym typeface="Times New Roman"/>
              </a:rPr>
              <a:t>Null  Hypothesis</a:t>
            </a:r>
            <a:endParaRPr sz="3400">
              <a:solidFill>
                <a:schemeClr val="dk1"/>
              </a:solidFill>
              <a:latin typeface="Times New Roman"/>
              <a:ea typeface="Times New Roman"/>
              <a:cs typeface="Times New Roman"/>
              <a:sym typeface="Times New Roman"/>
            </a:endParaRPr>
          </a:p>
        </p:txBody>
      </p:sp>
      <p:sp>
        <p:nvSpPr>
          <p:cNvPr id="163" name="Google Shape;163;p25"/>
          <p:cNvSpPr/>
          <p:nvPr/>
        </p:nvSpPr>
        <p:spPr>
          <a:xfrm>
            <a:off x="6249161" y="3627882"/>
            <a:ext cx="2395855" cy="1522730"/>
          </a:xfrm>
          <a:custGeom>
            <a:rect b="b" l="l" r="r" t="t"/>
            <a:pathLst>
              <a:path extrusionOk="0" h="1522729" w="2395854">
                <a:moveTo>
                  <a:pt x="2243455" y="0"/>
                </a:moveTo>
                <a:lnTo>
                  <a:pt x="152273" y="0"/>
                </a:lnTo>
                <a:lnTo>
                  <a:pt x="104152" y="7765"/>
                </a:lnTo>
                <a:lnTo>
                  <a:pt x="62352" y="29386"/>
                </a:lnTo>
                <a:lnTo>
                  <a:pt x="29386" y="62352"/>
                </a:lnTo>
                <a:lnTo>
                  <a:pt x="7765" y="104152"/>
                </a:lnTo>
                <a:lnTo>
                  <a:pt x="0" y="152273"/>
                </a:lnTo>
                <a:lnTo>
                  <a:pt x="0" y="1370203"/>
                </a:lnTo>
                <a:lnTo>
                  <a:pt x="7765" y="1418323"/>
                </a:lnTo>
                <a:lnTo>
                  <a:pt x="29386" y="1460123"/>
                </a:lnTo>
                <a:lnTo>
                  <a:pt x="62352" y="1493089"/>
                </a:lnTo>
                <a:lnTo>
                  <a:pt x="104152" y="1514710"/>
                </a:lnTo>
                <a:lnTo>
                  <a:pt x="152273" y="1522476"/>
                </a:lnTo>
                <a:lnTo>
                  <a:pt x="2243455" y="1522476"/>
                </a:lnTo>
                <a:lnTo>
                  <a:pt x="2291575" y="1514710"/>
                </a:lnTo>
                <a:lnTo>
                  <a:pt x="2333375" y="1493089"/>
                </a:lnTo>
                <a:lnTo>
                  <a:pt x="2366341" y="1460123"/>
                </a:lnTo>
                <a:lnTo>
                  <a:pt x="2387962" y="1418323"/>
                </a:lnTo>
                <a:lnTo>
                  <a:pt x="2395728" y="1370203"/>
                </a:lnTo>
                <a:lnTo>
                  <a:pt x="2395728" y="152273"/>
                </a:lnTo>
                <a:lnTo>
                  <a:pt x="2387962" y="104152"/>
                </a:lnTo>
                <a:lnTo>
                  <a:pt x="2366341" y="62352"/>
                </a:lnTo>
                <a:lnTo>
                  <a:pt x="2333375" y="29386"/>
                </a:lnTo>
                <a:lnTo>
                  <a:pt x="2291575" y="7765"/>
                </a:lnTo>
                <a:lnTo>
                  <a:pt x="224345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4" name="Google Shape;164;p25"/>
          <p:cNvSpPr/>
          <p:nvPr/>
        </p:nvSpPr>
        <p:spPr>
          <a:xfrm>
            <a:off x="6249161" y="3627882"/>
            <a:ext cx="2395855" cy="1522730"/>
          </a:xfrm>
          <a:custGeom>
            <a:rect b="b" l="l" r="r" t="t"/>
            <a:pathLst>
              <a:path extrusionOk="0" h="1522729" w="2395854">
                <a:moveTo>
                  <a:pt x="0" y="152273"/>
                </a:moveTo>
                <a:lnTo>
                  <a:pt x="7765" y="104152"/>
                </a:lnTo>
                <a:lnTo>
                  <a:pt x="29386" y="62352"/>
                </a:lnTo>
                <a:lnTo>
                  <a:pt x="62352" y="29386"/>
                </a:lnTo>
                <a:lnTo>
                  <a:pt x="104152" y="7765"/>
                </a:lnTo>
                <a:lnTo>
                  <a:pt x="152273" y="0"/>
                </a:lnTo>
                <a:lnTo>
                  <a:pt x="2243455" y="0"/>
                </a:lnTo>
                <a:lnTo>
                  <a:pt x="2291575" y="7765"/>
                </a:lnTo>
                <a:lnTo>
                  <a:pt x="2333375" y="29386"/>
                </a:lnTo>
                <a:lnTo>
                  <a:pt x="2366341" y="62352"/>
                </a:lnTo>
                <a:lnTo>
                  <a:pt x="2387962" y="104152"/>
                </a:lnTo>
                <a:lnTo>
                  <a:pt x="2395728" y="152273"/>
                </a:lnTo>
                <a:lnTo>
                  <a:pt x="2395728" y="1370203"/>
                </a:lnTo>
                <a:lnTo>
                  <a:pt x="2387962" y="1418323"/>
                </a:lnTo>
                <a:lnTo>
                  <a:pt x="2366341" y="1460123"/>
                </a:lnTo>
                <a:lnTo>
                  <a:pt x="2333375" y="1493089"/>
                </a:lnTo>
                <a:lnTo>
                  <a:pt x="2291575" y="1514710"/>
                </a:lnTo>
                <a:lnTo>
                  <a:pt x="2243455" y="1522476"/>
                </a:lnTo>
                <a:lnTo>
                  <a:pt x="152273" y="1522476"/>
                </a:lnTo>
                <a:lnTo>
                  <a:pt x="104152" y="1514710"/>
                </a:lnTo>
                <a:lnTo>
                  <a:pt x="62352" y="1493089"/>
                </a:lnTo>
                <a:lnTo>
                  <a:pt x="29386" y="1460123"/>
                </a:lnTo>
                <a:lnTo>
                  <a:pt x="7765" y="1418323"/>
                </a:lnTo>
                <a:lnTo>
                  <a:pt x="0" y="1370203"/>
                </a:lnTo>
                <a:lnTo>
                  <a:pt x="0" y="152273"/>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5" name="Google Shape;165;p25"/>
          <p:cNvSpPr/>
          <p:nvPr/>
        </p:nvSpPr>
        <p:spPr>
          <a:xfrm>
            <a:off x="6515861" y="3880865"/>
            <a:ext cx="2395855" cy="1521460"/>
          </a:xfrm>
          <a:custGeom>
            <a:rect b="b" l="l" r="r" t="t"/>
            <a:pathLst>
              <a:path extrusionOk="0" h="1521460" w="2395854">
                <a:moveTo>
                  <a:pt x="2243582" y="0"/>
                </a:moveTo>
                <a:lnTo>
                  <a:pt x="152146" y="0"/>
                </a:lnTo>
                <a:lnTo>
                  <a:pt x="104038" y="7752"/>
                </a:lnTo>
                <a:lnTo>
                  <a:pt x="62270" y="29342"/>
                </a:lnTo>
                <a:lnTo>
                  <a:pt x="29342" y="62270"/>
                </a:lnTo>
                <a:lnTo>
                  <a:pt x="7752" y="104038"/>
                </a:lnTo>
                <a:lnTo>
                  <a:pt x="0" y="152145"/>
                </a:lnTo>
                <a:lnTo>
                  <a:pt x="0" y="1368805"/>
                </a:lnTo>
                <a:lnTo>
                  <a:pt x="7752" y="1416913"/>
                </a:lnTo>
                <a:lnTo>
                  <a:pt x="29342" y="1458681"/>
                </a:lnTo>
                <a:lnTo>
                  <a:pt x="62270" y="1491609"/>
                </a:lnTo>
                <a:lnTo>
                  <a:pt x="104038" y="1513199"/>
                </a:lnTo>
                <a:lnTo>
                  <a:pt x="152146" y="1520951"/>
                </a:lnTo>
                <a:lnTo>
                  <a:pt x="2243582" y="1520951"/>
                </a:lnTo>
                <a:lnTo>
                  <a:pt x="2291689" y="1513199"/>
                </a:lnTo>
                <a:lnTo>
                  <a:pt x="2333457" y="1491609"/>
                </a:lnTo>
                <a:lnTo>
                  <a:pt x="2366385" y="1458681"/>
                </a:lnTo>
                <a:lnTo>
                  <a:pt x="2387975" y="1416913"/>
                </a:lnTo>
                <a:lnTo>
                  <a:pt x="2395728" y="1368805"/>
                </a:lnTo>
                <a:lnTo>
                  <a:pt x="2395728" y="152145"/>
                </a:lnTo>
                <a:lnTo>
                  <a:pt x="2387975" y="104038"/>
                </a:lnTo>
                <a:lnTo>
                  <a:pt x="2366385" y="62270"/>
                </a:lnTo>
                <a:lnTo>
                  <a:pt x="2333457" y="29342"/>
                </a:lnTo>
                <a:lnTo>
                  <a:pt x="2291689" y="7752"/>
                </a:lnTo>
                <a:lnTo>
                  <a:pt x="2243582" y="0"/>
                </a:lnTo>
                <a:close/>
              </a:path>
            </a:pathLst>
          </a:custGeom>
          <a:solidFill>
            <a:srgbClr val="FFFFFF">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6" name="Google Shape;166;p25"/>
          <p:cNvSpPr/>
          <p:nvPr/>
        </p:nvSpPr>
        <p:spPr>
          <a:xfrm>
            <a:off x="6515861" y="3880865"/>
            <a:ext cx="2395855" cy="1521460"/>
          </a:xfrm>
          <a:custGeom>
            <a:rect b="b" l="l" r="r" t="t"/>
            <a:pathLst>
              <a:path extrusionOk="0" h="1521460" w="2395854">
                <a:moveTo>
                  <a:pt x="0" y="152145"/>
                </a:moveTo>
                <a:lnTo>
                  <a:pt x="7752" y="104038"/>
                </a:lnTo>
                <a:lnTo>
                  <a:pt x="29342" y="62270"/>
                </a:lnTo>
                <a:lnTo>
                  <a:pt x="62270" y="29342"/>
                </a:lnTo>
                <a:lnTo>
                  <a:pt x="104038" y="7752"/>
                </a:lnTo>
                <a:lnTo>
                  <a:pt x="152146" y="0"/>
                </a:lnTo>
                <a:lnTo>
                  <a:pt x="2243582" y="0"/>
                </a:lnTo>
                <a:lnTo>
                  <a:pt x="2291689" y="7752"/>
                </a:lnTo>
                <a:lnTo>
                  <a:pt x="2333457" y="29342"/>
                </a:lnTo>
                <a:lnTo>
                  <a:pt x="2366385" y="62270"/>
                </a:lnTo>
                <a:lnTo>
                  <a:pt x="2387975" y="104038"/>
                </a:lnTo>
                <a:lnTo>
                  <a:pt x="2395728" y="152145"/>
                </a:lnTo>
                <a:lnTo>
                  <a:pt x="2395728" y="1368805"/>
                </a:lnTo>
                <a:lnTo>
                  <a:pt x="2387975" y="1416913"/>
                </a:lnTo>
                <a:lnTo>
                  <a:pt x="2366385" y="1458681"/>
                </a:lnTo>
                <a:lnTo>
                  <a:pt x="2333457" y="1491609"/>
                </a:lnTo>
                <a:lnTo>
                  <a:pt x="2291689" y="1513199"/>
                </a:lnTo>
                <a:lnTo>
                  <a:pt x="2243582" y="1520951"/>
                </a:lnTo>
                <a:lnTo>
                  <a:pt x="152146" y="1520951"/>
                </a:lnTo>
                <a:lnTo>
                  <a:pt x="104038" y="1513199"/>
                </a:lnTo>
                <a:lnTo>
                  <a:pt x="62270" y="1491609"/>
                </a:lnTo>
                <a:lnTo>
                  <a:pt x="29342" y="1458681"/>
                </a:lnTo>
                <a:lnTo>
                  <a:pt x="7752" y="1416913"/>
                </a:lnTo>
                <a:lnTo>
                  <a:pt x="0" y="1368805"/>
                </a:lnTo>
                <a:lnTo>
                  <a:pt x="0" y="152145"/>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7" name="Google Shape;167;p25"/>
          <p:cNvSpPr txBox="1"/>
          <p:nvPr/>
        </p:nvSpPr>
        <p:spPr>
          <a:xfrm>
            <a:off x="6681978" y="4104894"/>
            <a:ext cx="2065020" cy="989965"/>
          </a:xfrm>
          <a:prstGeom prst="rect">
            <a:avLst/>
          </a:prstGeom>
          <a:noFill/>
          <a:ln>
            <a:noFill/>
          </a:ln>
        </p:spPr>
        <p:txBody>
          <a:bodyPr anchorCtr="0" anchor="t" bIns="0" lIns="0" spcFirstLastPara="1" rIns="0" wrap="square" tIns="86350">
            <a:noAutofit/>
          </a:bodyPr>
          <a:lstStyle/>
          <a:p>
            <a:pPr indent="259079" lvl="0" marL="12700" marR="5080" rtl="0" algn="l">
              <a:lnSpc>
                <a:spcPct val="103529"/>
              </a:lnSpc>
              <a:spcBef>
                <a:spcPts val="0"/>
              </a:spcBef>
              <a:spcAft>
                <a:spcPts val="0"/>
              </a:spcAft>
              <a:buNone/>
            </a:pPr>
            <a:r>
              <a:rPr b="1" lang="en-US" sz="3400">
                <a:solidFill>
                  <a:srgbClr val="FF0000"/>
                </a:solidFill>
                <a:latin typeface="Times New Roman"/>
                <a:ea typeface="Times New Roman"/>
                <a:cs typeface="Times New Roman"/>
                <a:sym typeface="Times New Roman"/>
              </a:rPr>
              <a:t>Testable  Hypothesis</a:t>
            </a:r>
            <a:endParaRPr sz="34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71" name="Shape 171"/>
        <p:cNvGrpSpPr/>
        <p:nvPr/>
      </p:nvGrpSpPr>
      <p:grpSpPr>
        <a:xfrm>
          <a:off x="0" y="0"/>
          <a:ext cx="0" cy="0"/>
          <a:chOff x="0" y="0"/>
          <a:chExt cx="0" cy="0"/>
        </a:xfrm>
      </p:grpSpPr>
      <p:sp>
        <p:nvSpPr>
          <p:cNvPr id="172" name="Google Shape;172;p26"/>
          <p:cNvSpPr/>
          <p:nvPr/>
        </p:nvSpPr>
        <p:spPr>
          <a:xfrm>
            <a:off x="243077" y="2989326"/>
            <a:ext cx="1917700" cy="957580"/>
          </a:xfrm>
          <a:custGeom>
            <a:rect b="b" l="l" r="r" t="t"/>
            <a:pathLst>
              <a:path extrusionOk="0" h="957579" w="1917700">
                <a:moveTo>
                  <a:pt x="0" y="95758"/>
                </a:moveTo>
                <a:lnTo>
                  <a:pt x="7521" y="58453"/>
                </a:lnTo>
                <a:lnTo>
                  <a:pt x="28032" y="28019"/>
                </a:lnTo>
                <a:lnTo>
                  <a:pt x="58453" y="7514"/>
                </a:lnTo>
                <a:lnTo>
                  <a:pt x="95707" y="0"/>
                </a:lnTo>
                <a:lnTo>
                  <a:pt x="1821434" y="0"/>
                </a:lnTo>
                <a:lnTo>
                  <a:pt x="1858738" y="7514"/>
                </a:lnTo>
                <a:lnTo>
                  <a:pt x="1889172" y="28019"/>
                </a:lnTo>
                <a:lnTo>
                  <a:pt x="1909677" y="58453"/>
                </a:lnTo>
                <a:lnTo>
                  <a:pt x="1917191" y="95758"/>
                </a:lnTo>
                <a:lnTo>
                  <a:pt x="1917191" y="861313"/>
                </a:lnTo>
                <a:lnTo>
                  <a:pt x="1909677" y="898618"/>
                </a:lnTo>
                <a:lnTo>
                  <a:pt x="1889172" y="929052"/>
                </a:lnTo>
                <a:lnTo>
                  <a:pt x="1858738" y="949557"/>
                </a:lnTo>
                <a:lnTo>
                  <a:pt x="1821434" y="957072"/>
                </a:lnTo>
                <a:lnTo>
                  <a:pt x="95707" y="957072"/>
                </a:lnTo>
                <a:lnTo>
                  <a:pt x="58453" y="949557"/>
                </a:lnTo>
                <a:lnTo>
                  <a:pt x="28032" y="929052"/>
                </a:lnTo>
                <a:lnTo>
                  <a:pt x="7521" y="898618"/>
                </a:lnTo>
                <a:lnTo>
                  <a:pt x="0" y="861313"/>
                </a:lnTo>
                <a:lnTo>
                  <a:pt x="0" y="95758"/>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73" name="Google Shape;173;p26"/>
          <p:cNvSpPr txBox="1"/>
          <p:nvPr/>
        </p:nvSpPr>
        <p:spPr>
          <a:xfrm>
            <a:off x="528015" y="3115817"/>
            <a:ext cx="1344295" cy="650240"/>
          </a:xfrm>
          <a:prstGeom prst="rect">
            <a:avLst/>
          </a:prstGeom>
          <a:noFill/>
          <a:ln>
            <a:noFill/>
          </a:ln>
        </p:spPr>
        <p:txBody>
          <a:bodyPr anchorCtr="0" anchor="t" bIns="0" lIns="0" spcFirstLastPara="1" rIns="0" wrap="square" tIns="59675">
            <a:noAutofit/>
          </a:bodyPr>
          <a:lstStyle/>
          <a:p>
            <a:pPr indent="112395" lvl="0" marL="12700" marR="5080" rtl="0" algn="l">
              <a:lnSpc>
                <a:spcPct val="103636"/>
              </a:lnSpc>
              <a:spcBef>
                <a:spcPts val="0"/>
              </a:spcBef>
              <a:spcAft>
                <a:spcPts val="0"/>
              </a:spcAft>
              <a:buNone/>
            </a:pPr>
            <a:r>
              <a:rPr b="1" lang="en-US" sz="2200">
                <a:solidFill>
                  <a:srgbClr val="FF0000"/>
                </a:solidFill>
                <a:latin typeface="Times New Roman"/>
                <a:ea typeface="Times New Roman"/>
                <a:cs typeface="Times New Roman"/>
                <a:sym typeface="Times New Roman"/>
              </a:rPr>
              <a:t>Research  Hypothesis</a:t>
            </a:r>
            <a:endParaRPr sz="2200">
              <a:solidFill>
                <a:schemeClr val="dk1"/>
              </a:solidFill>
              <a:latin typeface="Times New Roman"/>
              <a:ea typeface="Times New Roman"/>
              <a:cs typeface="Times New Roman"/>
              <a:sym typeface="Times New Roman"/>
            </a:endParaRPr>
          </a:p>
        </p:txBody>
      </p:sp>
      <p:sp>
        <p:nvSpPr>
          <p:cNvPr id="174" name="Google Shape;174;p26"/>
          <p:cNvSpPr/>
          <p:nvPr/>
        </p:nvSpPr>
        <p:spPr>
          <a:xfrm>
            <a:off x="2159000" y="740029"/>
            <a:ext cx="2581910" cy="2727325"/>
          </a:xfrm>
          <a:custGeom>
            <a:rect b="b" l="l" r="r" t="t"/>
            <a:pathLst>
              <a:path extrusionOk="0" h="2727325" w="2581910">
                <a:moveTo>
                  <a:pt x="0" y="2727071"/>
                </a:moveTo>
                <a:lnTo>
                  <a:pt x="2581529" y="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75" name="Google Shape;175;p26"/>
          <p:cNvSpPr/>
          <p:nvPr/>
        </p:nvSpPr>
        <p:spPr>
          <a:xfrm>
            <a:off x="4741926" y="261365"/>
            <a:ext cx="2165985" cy="958850"/>
          </a:xfrm>
          <a:custGeom>
            <a:rect b="b" l="l" r="r" t="t"/>
            <a:pathLst>
              <a:path extrusionOk="0" h="958850" w="2165984">
                <a:moveTo>
                  <a:pt x="0" y="95884"/>
                </a:moveTo>
                <a:lnTo>
                  <a:pt x="7534" y="58560"/>
                </a:lnTo>
                <a:lnTo>
                  <a:pt x="28082" y="28082"/>
                </a:lnTo>
                <a:lnTo>
                  <a:pt x="58560" y="7534"/>
                </a:lnTo>
                <a:lnTo>
                  <a:pt x="95885" y="0"/>
                </a:lnTo>
                <a:lnTo>
                  <a:pt x="2069719" y="0"/>
                </a:lnTo>
                <a:lnTo>
                  <a:pt x="2107043" y="7534"/>
                </a:lnTo>
                <a:lnTo>
                  <a:pt x="2137521" y="28082"/>
                </a:lnTo>
                <a:lnTo>
                  <a:pt x="2158069" y="58560"/>
                </a:lnTo>
                <a:lnTo>
                  <a:pt x="2165604" y="95884"/>
                </a:lnTo>
                <a:lnTo>
                  <a:pt x="2165604" y="862710"/>
                </a:lnTo>
                <a:lnTo>
                  <a:pt x="2158069" y="900035"/>
                </a:lnTo>
                <a:lnTo>
                  <a:pt x="2137521" y="930513"/>
                </a:lnTo>
                <a:lnTo>
                  <a:pt x="2107043" y="951061"/>
                </a:lnTo>
                <a:lnTo>
                  <a:pt x="2069719" y="958595"/>
                </a:lnTo>
                <a:lnTo>
                  <a:pt x="95885" y="958595"/>
                </a:lnTo>
                <a:lnTo>
                  <a:pt x="58560" y="951061"/>
                </a:lnTo>
                <a:lnTo>
                  <a:pt x="28082" y="930513"/>
                </a:lnTo>
                <a:lnTo>
                  <a:pt x="7534" y="900035"/>
                </a:lnTo>
                <a:lnTo>
                  <a:pt x="0" y="862710"/>
                </a:lnTo>
                <a:lnTo>
                  <a:pt x="0" y="95884"/>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76" name="Google Shape;176;p26"/>
          <p:cNvSpPr txBox="1"/>
          <p:nvPr>
            <p:ph type="title"/>
          </p:nvPr>
        </p:nvSpPr>
        <p:spPr>
          <a:xfrm>
            <a:off x="5144261" y="388111"/>
            <a:ext cx="1358265" cy="650240"/>
          </a:xfrm>
          <a:prstGeom prst="rect">
            <a:avLst/>
          </a:prstGeom>
          <a:noFill/>
          <a:ln>
            <a:noFill/>
          </a:ln>
        </p:spPr>
        <p:txBody>
          <a:bodyPr anchorCtr="0" anchor="b" bIns="0" lIns="0" spcFirstLastPara="1" rIns="0" wrap="square" tIns="59675">
            <a:noAutofit/>
          </a:bodyPr>
          <a:lstStyle/>
          <a:p>
            <a:pPr indent="-7620" lvl="0" marL="20320" marR="5080" rtl="0" algn="l">
              <a:lnSpc>
                <a:spcPct val="103636"/>
              </a:lnSpc>
              <a:spcBef>
                <a:spcPts val="0"/>
              </a:spcBef>
              <a:spcAft>
                <a:spcPts val="0"/>
              </a:spcAft>
              <a:buClr>
                <a:srgbClr val="FF8C3C"/>
              </a:buClr>
              <a:buSzPts val="2200"/>
              <a:buFont typeface="Times New Roman"/>
              <a:buNone/>
            </a:pPr>
            <a:r>
              <a:rPr b="1" i="0" lang="en-US" sz="2200">
                <a:latin typeface="Times New Roman"/>
                <a:ea typeface="Times New Roman"/>
                <a:cs typeface="Times New Roman"/>
                <a:sym typeface="Times New Roman"/>
              </a:rPr>
              <a:t>Associative  Hypothesis</a:t>
            </a:r>
            <a:endParaRPr b="1" sz="2200">
              <a:latin typeface="Times New Roman"/>
              <a:ea typeface="Times New Roman"/>
              <a:cs typeface="Times New Roman"/>
              <a:sym typeface="Times New Roman"/>
            </a:endParaRPr>
          </a:p>
        </p:txBody>
      </p:sp>
      <p:sp>
        <p:nvSpPr>
          <p:cNvPr id="177" name="Google Shape;177;p26"/>
          <p:cNvSpPr/>
          <p:nvPr/>
        </p:nvSpPr>
        <p:spPr>
          <a:xfrm>
            <a:off x="2159000" y="1814067"/>
            <a:ext cx="2581910" cy="1653539"/>
          </a:xfrm>
          <a:custGeom>
            <a:rect b="b" l="l" r="r" t="t"/>
            <a:pathLst>
              <a:path extrusionOk="0" h="1653539" w="2581910">
                <a:moveTo>
                  <a:pt x="0" y="1653032"/>
                </a:moveTo>
                <a:lnTo>
                  <a:pt x="2581529" y="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78" name="Google Shape;178;p26"/>
          <p:cNvSpPr/>
          <p:nvPr/>
        </p:nvSpPr>
        <p:spPr>
          <a:xfrm>
            <a:off x="4741926" y="1335786"/>
            <a:ext cx="2193290" cy="958850"/>
          </a:xfrm>
          <a:custGeom>
            <a:rect b="b" l="l" r="r" t="t"/>
            <a:pathLst>
              <a:path extrusionOk="0" h="958850" w="2193290">
                <a:moveTo>
                  <a:pt x="0" y="95885"/>
                </a:moveTo>
                <a:lnTo>
                  <a:pt x="7534" y="58560"/>
                </a:lnTo>
                <a:lnTo>
                  <a:pt x="28082" y="28082"/>
                </a:lnTo>
                <a:lnTo>
                  <a:pt x="58560" y="7534"/>
                </a:lnTo>
                <a:lnTo>
                  <a:pt x="95885" y="0"/>
                </a:lnTo>
                <a:lnTo>
                  <a:pt x="2097151" y="0"/>
                </a:lnTo>
                <a:lnTo>
                  <a:pt x="2134475" y="7534"/>
                </a:lnTo>
                <a:lnTo>
                  <a:pt x="2164953" y="28082"/>
                </a:lnTo>
                <a:lnTo>
                  <a:pt x="2185501" y="58560"/>
                </a:lnTo>
                <a:lnTo>
                  <a:pt x="2193035" y="95885"/>
                </a:lnTo>
                <a:lnTo>
                  <a:pt x="2193035" y="862711"/>
                </a:lnTo>
                <a:lnTo>
                  <a:pt x="2185501" y="900035"/>
                </a:lnTo>
                <a:lnTo>
                  <a:pt x="2164953" y="930513"/>
                </a:lnTo>
                <a:lnTo>
                  <a:pt x="2134475" y="951061"/>
                </a:lnTo>
                <a:lnTo>
                  <a:pt x="2097151" y="958596"/>
                </a:lnTo>
                <a:lnTo>
                  <a:pt x="95885" y="958596"/>
                </a:lnTo>
                <a:lnTo>
                  <a:pt x="58560" y="951061"/>
                </a:lnTo>
                <a:lnTo>
                  <a:pt x="28082" y="930513"/>
                </a:lnTo>
                <a:lnTo>
                  <a:pt x="7534" y="900035"/>
                </a:lnTo>
                <a:lnTo>
                  <a:pt x="0" y="862711"/>
                </a:lnTo>
                <a:lnTo>
                  <a:pt x="0" y="95885"/>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79" name="Google Shape;179;p26"/>
          <p:cNvSpPr/>
          <p:nvPr/>
        </p:nvSpPr>
        <p:spPr>
          <a:xfrm>
            <a:off x="2159000" y="2916047"/>
            <a:ext cx="2581910" cy="551180"/>
          </a:xfrm>
          <a:custGeom>
            <a:rect b="b" l="l" r="r" t="t"/>
            <a:pathLst>
              <a:path extrusionOk="0" h="551179" w="2581910">
                <a:moveTo>
                  <a:pt x="0" y="551052"/>
                </a:moveTo>
                <a:lnTo>
                  <a:pt x="2581529"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80" name="Google Shape;180;p26"/>
          <p:cNvSpPr/>
          <p:nvPr/>
        </p:nvSpPr>
        <p:spPr>
          <a:xfrm>
            <a:off x="4741926" y="2437638"/>
            <a:ext cx="2318385" cy="958850"/>
          </a:xfrm>
          <a:custGeom>
            <a:rect b="b" l="l" r="r" t="t"/>
            <a:pathLst>
              <a:path extrusionOk="0" h="958850" w="2318384">
                <a:moveTo>
                  <a:pt x="0" y="95885"/>
                </a:moveTo>
                <a:lnTo>
                  <a:pt x="7534" y="58560"/>
                </a:lnTo>
                <a:lnTo>
                  <a:pt x="28082" y="28082"/>
                </a:lnTo>
                <a:lnTo>
                  <a:pt x="58560" y="7534"/>
                </a:lnTo>
                <a:lnTo>
                  <a:pt x="95885" y="0"/>
                </a:lnTo>
                <a:lnTo>
                  <a:pt x="2222119" y="0"/>
                </a:lnTo>
                <a:lnTo>
                  <a:pt x="2259443" y="7534"/>
                </a:lnTo>
                <a:lnTo>
                  <a:pt x="2289921" y="28082"/>
                </a:lnTo>
                <a:lnTo>
                  <a:pt x="2310469" y="58560"/>
                </a:lnTo>
                <a:lnTo>
                  <a:pt x="2318004" y="95885"/>
                </a:lnTo>
                <a:lnTo>
                  <a:pt x="2318004" y="862711"/>
                </a:lnTo>
                <a:lnTo>
                  <a:pt x="2310469" y="900035"/>
                </a:lnTo>
                <a:lnTo>
                  <a:pt x="2289921" y="930513"/>
                </a:lnTo>
                <a:lnTo>
                  <a:pt x="2259443" y="951061"/>
                </a:lnTo>
                <a:lnTo>
                  <a:pt x="2222119" y="958596"/>
                </a:lnTo>
                <a:lnTo>
                  <a:pt x="95885" y="958596"/>
                </a:lnTo>
                <a:lnTo>
                  <a:pt x="58560" y="951061"/>
                </a:lnTo>
                <a:lnTo>
                  <a:pt x="28082" y="930513"/>
                </a:lnTo>
                <a:lnTo>
                  <a:pt x="7534" y="900035"/>
                </a:lnTo>
                <a:lnTo>
                  <a:pt x="0" y="862711"/>
                </a:lnTo>
                <a:lnTo>
                  <a:pt x="0" y="95885"/>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81" name="Google Shape;181;p26"/>
          <p:cNvSpPr txBox="1"/>
          <p:nvPr/>
        </p:nvSpPr>
        <p:spPr>
          <a:xfrm>
            <a:off x="4834900" y="1335925"/>
            <a:ext cx="2129100" cy="958800"/>
          </a:xfrm>
          <a:prstGeom prst="rect">
            <a:avLst/>
          </a:prstGeom>
          <a:noFill/>
          <a:ln>
            <a:noFill/>
          </a:ln>
        </p:spPr>
        <p:txBody>
          <a:bodyPr anchorCtr="0" anchor="t" bIns="0" lIns="0" spcFirstLastPara="1" rIns="0" wrap="square" tIns="12050">
            <a:noAutofit/>
          </a:bodyPr>
          <a:lstStyle/>
          <a:p>
            <a:pPr indent="0" lvl="0" marL="0" marR="115570" rtl="0" algn="ctr">
              <a:lnSpc>
                <a:spcPct val="111818"/>
              </a:lnSpc>
              <a:spcBef>
                <a:spcPts val="0"/>
              </a:spcBef>
              <a:spcAft>
                <a:spcPts val="0"/>
              </a:spcAft>
              <a:buNone/>
            </a:pPr>
            <a:r>
              <a:rPr b="1" lang="en-US" sz="2200">
                <a:solidFill>
                  <a:schemeClr val="dk1"/>
                </a:solidFill>
                <a:latin typeface="Times New Roman"/>
                <a:ea typeface="Times New Roman"/>
                <a:cs typeface="Times New Roman"/>
                <a:sym typeface="Times New Roman"/>
              </a:rPr>
              <a:t>Causal</a:t>
            </a:r>
            <a:endParaRPr sz="2200">
              <a:solidFill>
                <a:schemeClr val="dk1"/>
              </a:solidFill>
              <a:latin typeface="Times New Roman"/>
              <a:ea typeface="Times New Roman"/>
              <a:cs typeface="Times New Roman"/>
              <a:sym typeface="Times New Roman"/>
            </a:endParaRPr>
          </a:p>
          <a:p>
            <a:pPr indent="0" lvl="0" marL="0" marR="114935" rtl="0" algn="ctr">
              <a:lnSpc>
                <a:spcPct val="111818"/>
              </a:lnSpc>
              <a:spcBef>
                <a:spcPts val="0"/>
              </a:spcBef>
              <a:spcAft>
                <a:spcPts val="0"/>
              </a:spcAft>
              <a:buNone/>
            </a:pPr>
            <a:r>
              <a:rPr b="1" lang="en-US" sz="2200">
                <a:solidFill>
                  <a:schemeClr val="dk1"/>
                </a:solidFill>
                <a:latin typeface="Times New Roman"/>
                <a:ea typeface="Times New Roman"/>
                <a:cs typeface="Times New Roman"/>
                <a:sym typeface="Times New Roman"/>
              </a:rPr>
              <a:t>Hypothesis</a:t>
            </a:r>
            <a:endParaRPr sz="2200">
              <a:solidFill>
                <a:schemeClr val="dk1"/>
              </a:solidFill>
              <a:latin typeface="Times New Roman"/>
              <a:ea typeface="Times New Roman"/>
              <a:cs typeface="Times New Roman"/>
              <a:sym typeface="Times New Roman"/>
            </a:endParaRPr>
          </a:p>
          <a:p>
            <a:pPr indent="0" lvl="0" marL="0" marR="0" rtl="0" algn="l">
              <a:lnSpc>
                <a:spcPct val="111818"/>
              </a:lnSpc>
              <a:spcBef>
                <a:spcPts val="0"/>
              </a:spcBef>
              <a:spcAft>
                <a:spcPts val="0"/>
              </a:spcAft>
              <a:buNone/>
            </a:pPr>
            <a:r>
              <a:t/>
            </a:r>
            <a:endParaRPr sz="3250">
              <a:solidFill>
                <a:schemeClr val="dk1"/>
              </a:solidFill>
              <a:latin typeface="Times New Roman"/>
              <a:ea typeface="Times New Roman"/>
              <a:cs typeface="Times New Roman"/>
              <a:sym typeface="Times New Roman"/>
            </a:endParaRPr>
          </a:p>
          <a:p>
            <a:pPr indent="0" lvl="0" marL="0" marR="0" rtl="0" algn="l">
              <a:lnSpc>
                <a:spcPct val="111818"/>
              </a:lnSpc>
              <a:spcBef>
                <a:spcPts val="0"/>
              </a:spcBef>
              <a:spcAft>
                <a:spcPts val="0"/>
              </a:spcAft>
              <a:buNone/>
            </a:pPr>
            <a:r>
              <a:rPr b="1" lang="en-US" sz="2200">
                <a:solidFill>
                  <a:schemeClr val="dk1"/>
                </a:solidFill>
                <a:latin typeface="Times New Roman"/>
                <a:ea typeface="Times New Roman"/>
                <a:cs typeface="Times New Roman"/>
                <a:sym typeface="Times New Roman"/>
              </a:rPr>
              <a:t>N</a:t>
            </a:r>
            <a:r>
              <a:rPr b="1" lang="en-US" sz="2200">
                <a:solidFill>
                  <a:schemeClr val="dk1"/>
                </a:solidFill>
                <a:latin typeface="Times New Roman"/>
                <a:ea typeface="Times New Roman"/>
                <a:cs typeface="Times New Roman"/>
                <a:sym typeface="Times New Roman"/>
              </a:rPr>
              <a:t>on – Directional</a:t>
            </a:r>
            <a:endParaRPr sz="2200">
              <a:solidFill>
                <a:schemeClr val="dk1"/>
              </a:solidFill>
              <a:latin typeface="Times New Roman"/>
              <a:ea typeface="Times New Roman"/>
              <a:cs typeface="Times New Roman"/>
              <a:sym typeface="Times New Roman"/>
            </a:endParaRPr>
          </a:p>
          <a:p>
            <a:pPr indent="0" lvl="0" marL="1270" marR="0" rtl="0" algn="ctr">
              <a:lnSpc>
                <a:spcPct val="111818"/>
              </a:lnSpc>
              <a:spcBef>
                <a:spcPts val="0"/>
              </a:spcBef>
              <a:spcAft>
                <a:spcPts val="0"/>
              </a:spcAft>
              <a:buNone/>
            </a:pPr>
            <a:r>
              <a:rPr b="1" lang="en-US" sz="2200">
                <a:solidFill>
                  <a:schemeClr val="dk1"/>
                </a:solidFill>
                <a:latin typeface="Times New Roman"/>
                <a:ea typeface="Times New Roman"/>
                <a:cs typeface="Times New Roman"/>
                <a:sym typeface="Times New Roman"/>
              </a:rPr>
              <a:t>Hypothesis</a:t>
            </a:r>
            <a:endParaRPr sz="2200">
              <a:solidFill>
                <a:schemeClr val="dk1"/>
              </a:solidFill>
              <a:latin typeface="Times New Roman"/>
              <a:ea typeface="Times New Roman"/>
              <a:cs typeface="Times New Roman"/>
              <a:sym typeface="Times New Roman"/>
            </a:endParaRPr>
          </a:p>
        </p:txBody>
      </p:sp>
      <p:sp>
        <p:nvSpPr>
          <p:cNvPr id="182" name="Google Shape;182;p26"/>
          <p:cNvSpPr/>
          <p:nvPr/>
        </p:nvSpPr>
        <p:spPr>
          <a:xfrm>
            <a:off x="2159000" y="3467100"/>
            <a:ext cx="2581910" cy="551180"/>
          </a:xfrm>
          <a:custGeom>
            <a:rect b="b" l="l" r="r" t="t"/>
            <a:pathLst>
              <a:path extrusionOk="0" h="551179" w="2581910">
                <a:moveTo>
                  <a:pt x="0" y="0"/>
                </a:moveTo>
                <a:lnTo>
                  <a:pt x="2581529" y="551052"/>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83" name="Google Shape;183;p26"/>
          <p:cNvSpPr/>
          <p:nvPr/>
        </p:nvSpPr>
        <p:spPr>
          <a:xfrm>
            <a:off x="4741926" y="3539490"/>
            <a:ext cx="2318385" cy="958850"/>
          </a:xfrm>
          <a:custGeom>
            <a:rect b="b" l="l" r="r" t="t"/>
            <a:pathLst>
              <a:path extrusionOk="0" h="958850" w="2318384">
                <a:moveTo>
                  <a:pt x="0" y="95885"/>
                </a:moveTo>
                <a:lnTo>
                  <a:pt x="7534" y="58560"/>
                </a:lnTo>
                <a:lnTo>
                  <a:pt x="28082" y="28082"/>
                </a:lnTo>
                <a:lnTo>
                  <a:pt x="58560" y="7534"/>
                </a:lnTo>
                <a:lnTo>
                  <a:pt x="95885" y="0"/>
                </a:lnTo>
                <a:lnTo>
                  <a:pt x="2222119" y="0"/>
                </a:lnTo>
                <a:lnTo>
                  <a:pt x="2259443" y="7534"/>
                </a:lnTo>
                <a:lnTo>
                  <a:pt x="2289921" y="28082"/>
                </a:lnTo>
                <a:lnTo>
                  <a:pt x="2310469" y="58560"/>
                </a:lnTo>
                <a:lnTo>
                  <a:pt x="2318004" y="95885"/>
                </a:lnTo>
                <a:lnTo>
                  <a:pt x="2318004" y="862711"/>
                </a:lnTo>
                <a:lnTo>
                  <a:pt x="2310469" y="900035"/>
                </a:lnTo>
                <a:lnTo>
                  <a:pt x="2289921" y="930513"/>
                </a:lnTo>
                <a:lnTo>
                  <a:pt x="2259443" y="951061"/>
                </a:lnTo>
                <a:lnTo>
                  <a:pt x="2222119" y="958596"/>
                </a:lnTo>
                <a:lnTo>
                  <a:pt x="95885" y="958596"/>
                </a:lnTo>
                <a:lnTo>
                  <a:pt x="58560" y="951061"/>
                </a:lnTo>
                <a:lnTo>
                  <a:pt x="28082" y="930513"/>
                </a:lnTo>
                <a:lnTo>
                  <a:pt x="7534" y="900035"/>
                </a:lnTo>
                <a:lnTo>
                  <a:pt x="0" y="862711"/>
                </a:lnTo>
                <a:lnTo>
                  <a:pt x="0" y="95885"/>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84" name="Google Shape;184;p26"/>
          <p:cNvSpPr/>
          <p:nvPr/>
        </p:nvSpPr>
        <p:spPr>
          <a:xfrm>
            <a:off x="2159000" y="3467100"/>
            <a:ext cx="2581910" cy="1653539"/>
          </a:xfrm>
          <a:custGeom>
            <a:rect b="b" l="l" r="r" t="t"/>
            <a:pathLst>
              <a:path extrusionOk="0" h="1653539" w="2581910">
                <a:moveTo>
                  <a:pt x="0" y="0"/>
                </a:moveTo>
                <a:lnTo>
                  <a:pt x="2581529" y="1653032"/>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85" name="Google Shape;185;p26"/>
          <p:cNvSpPr/>
          <p:nvPr/>
        </p:nvSpPr>
        <p:spPr>
          <a:xfrm>
            <a:off x="4741926" y="4641341"/>
            <a:ext cx="2345690" cy="958850"/>
          </a:xfrm>
          <a:custGeom>
            <a:rect b="b" l="l" r="r" t="t"/>
            <a:pathLst>
              <a:path extrusionOk="0" h="958850" w="2345690">
                <a:moveTo>
                  <a:pt x="0" y="95884"/>
                </a:moveTo>
                <a:lnTo>
                  <a:pt x="7534" y="58560"/>
                </a:lnTo>
                <a:lnTo>
                  <a:pt x="28082" y="28082"/>
                </a:lnTo>
                <a:lnTo>
                  <a:pt x="58560" y="7534"/>
                </a:lnTo>
                <a:lnTo>
                  <a:pt x="95885" y="0"/>
                </a:lnTo>
                <a:lnTo>
                  <a:pt x="2249551" y="0"/>
                </a:lnTo>
                <a:lnTo>
                  <a:pt x="2286875" y="7534"/>
                </a:lnTo>
                <a:lnTo>
                  <a:pt x="2317353" y="28082"/>
                </a:lnTo>
                <a:lnTo>
                  <a:pt x="2337901" y="58560"/>
                </a:lnTo>
                <a:lnTo>
                  <a:pt x="2345435" y="95884"/>
                </a:lnTo>
                <a:lnTo>
                  <a:pt x="2345435" y="862710"/>
                </a:lnTo>
                <a:lnTo>
                  <a:pt x="2337901" y="900035"/>
                </a:lnTo>
                <a:lnTo>
                  <a:pt x="2317353" y="930513"/>
                </a:lnTo>
                <a:lnTo>
                  <a:pt x="2286875" y="951061"/>
                </a:lnTo>
                <a:lnTo>
                  <a:pt x="2249551" y="958595"/>
                </a:lnTo>
                <a:lnTo>
                  <a:pt x="95885" y="958595"/>
                </a:lnTo>
                <a:lnTo>
                  <a:pt x="58560" y="951061"/>
                </a:lnTo>
                <a:lnTo>
                  <a:pt x="28082" y="930513"/>
                </a:lnTo>
                <a:lnTo>
                  <a:pt x="7534" y="900035"/>
                </a:lnTo>
                <a:lnTo>
                  <a:pt x="0" y="862710"/>
                </a:lnTo>
                <a:lnTo>
                  <a:pt x="0" y="95884"/>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86" name="Google Shape;186;p26"/>
          <p:cNvSpPr/>
          <p:nvPr/>
        </p:nvSpPr>
        <p:spPr>
          <a:xfrm>
            <a:off x="2159000" y="3467100"/>
            <a:ext cx="2581910" cy="2755265"/>
          </a:xfrm>
          <a:custGeom>
            <a:rect b="b" l="l" r="r" t="t"/>
            <a:pathLst>
              <a:path extrusionOk="0" h="2755265" w="2581910">
                <a:moveTo>
                  <a:pt x="0" y="0"/>
                </a:moveTo>
                <a:lnTo>
                  <a:pt x="2581529" y="2755011"/>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87" name="Google Shape;187;p26"/>
          <p:cNvSpPr/>
          <p:nvPr/>
        </p:nvSpPr>
        <p:spPr>
          <a:xfrm>
            <a:off x="4741926" y="5743194"/>
            <a:ext cx="2345690" cy="958850"/>
          </a:xfrm>
          <a:custGeom>
            <a:rect b="b" l="l" r="r" t="t"/>
            <a:pathLst>
              <a:path extrusionOk="0" h="958850" w="2345690">
                <a:moveTo>
                  <a:pt x="0" y="95859"/>
                </a:moveTo>
                <a:lnTo>
                  <a:pt x="7534" y="58544"/>
                </a:lnTo>
                <a:lnTo>
                  <a:pt x="28082" y="28074"/>
                </a:lnTo>
                <a:lnTo>
                  <a:pt x="58560" y="7532"/>
                </a:lnTo>
                <a:lnTo>
                  <a:pt x="95885" y="0"/>
                </a:lnTo>
                <a:lnTo>
                  <a:pt x="2249551" y="0"/>
                </a:lnTo>
                <a:lnTo>
                  <a:pt x="2286875" y="7532"/>
                </a:lnTo>
                <a:lnTo>
                  <a:pt x="2317353" y="28074"/>
                </a:lnTo>
                <a:lnTo>
                  <a:pt x="2337901" y="58544"/>
                </a:lnTo>
                <a:lnTo>
                  <a:pt x="2345435" y="95859"/>
                </a:lnTo>
                <a:lnTo>
                  <a:pt x="2345435" y="862736"/>
                </a:lnTo>
                <a:lnTo>
                  <a:pt x="2337901" y="900051"/>
                </a:lnTo>
                <a:lnTo>
                  <a:pt x="2317353" y="930521"/>
                </a:lnTo>
                <a:lnTo>
                  <a:pt x="2286875" y="951063"/>
                </a:lnTo>
                <a:lnTo>
                  <a:pt x="2249551" y="958595"/>
                </a:lnTo>
                <a:lnTo>
                  <a:pt x="95885" y="958595"/>
                </a:lnTo>
                <a:lnTo>
                  <a:pt x="58560" y="951063"/>
                </a:lnTo>
                <a:lnTo>
                  <a:pt x="28082" y="930521"/>
                </a:lnTo>
                <a:lnTo>
                  <a:pt x="7534" y="900051"/>
                </a:lnTo>
                <a:lnTo>
                  <a:pt x="0" y="862736"/>
                </a:lnTo>
                <a:lnTo>
                  <a:pt x="0" y="95859"/>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88" name="Google Shape;188;p26"/>
          <p:cNvSpPr txBox="1"/>
          <p:nvPr/>
        </p:nvSpPr>
        <p:spPr>
          <a:xfrm>
            <a:off x="4795265" y="3666871"/>
            <a:ext cx="2236470" cy="2709545"/>
          </a:xfrm>
          <a:prstGeom prst="rect">
            <a:avLst/>
          </a:prstGeom>
          <a:noFill/>
          <a:ln>
            <a:noFill/>
          </a:ln>
        </p:spPr>
        <p:txBody>
          <a:bodyPr anchorCtr="0" anchor="t" bIns="0" lIns="0" spcFirstLastPara="1" rIns="0" wrap="square" tIns="59675">
            <a:noAutofit/>
          </a:bodyPr>
          <a:lstStyle/>
          <a:p>
            <a:pPr indent="0" lvl="0" marL="440690" marR="459105" rtl="0" algn="ctr">
              <a:lnSpc>
                <a:spcPct val="103636"/>
              </a:lnSpc>
              <a:spcBef>
                <a:spcPts val="0"/>
              </a:spcBef>
              <a:spcAft>
                <a:spcPts val="0"/>
              </a:spcAft>
              <a:buNone/>
            </a:pPr>
            <a:r>
              <a:rPr b="1" lang="en-US" sz="2200">
                <a:solidFill>
                  <a:schemeClr val="dk1"/>
                </a:solidFill>
                <a:latin typeface="Times New Roman"/>
                <a:ea typeface="Times New Roman"/>
                <a:cs typeface="Times New Roman"/>
                <a:sym typeface="Times New Roman"/>
              </a:rPr>
              <a:t>Directional  Hypothesis</a:t>
            </a:r>
            <a:endParaRPr sz="2200">
              <a:solidFill>
                <a:schemeClr val="dk1"/>
              </a:solidFill>
              <a:latin typeface="Times New Roman"/>
              <a:ea typeface="Times New Roman"/>
              <a:cs typeface="Times New Roman"/>
              <a:sym typeface="Times New Roman"/>
            </a:endParaRPr>
          </a:p>
          <a:p>
            <a:pPr indent="0" lvl="0" marL="0" marR="450850" rtl="0" algn="l">
              <a:lnSpc>
                <a:spcPct val="103636"/>
              </a:lnSpc>
              <a:spcBef>
                <a:spcPts val="0"/>
              </a:spcBef>
              <a:spcAft>
                <a:spcPts val="0"/>
              </a:spcAft>
              <a:buNone/>
            </a:pPr>
            <a:r>
              <a:t/>
            </a:r>
            <a:endParaRPr b="1" sz="2200">
              <a:solidFill>
                <a:schemeClr val="dk1"/>
              </a:solidFill>
              <a:latin typeface="Times New Roman"/>
              <a:ea typeface="Times New Roman"/>
              <a:cs typeface="Times New Roman"/>
              <a:sym typeface="Times New Roman"/>
            </a:endParaRPr>
          </a:p>
          <a:p>
            <a:pPr indent="0" lvl="0" marL="457200" marR="450850" rtl="0" algn="l">
              <a:lnSpc>
                <a:spcPct val="103636"/>
              </a:lnSpc>
              <a:spcBef>
                <a:spcPts val="0"/>
              </a:spcBef>
              <a:spcAft>
                <a:spcPts val="0"/>
              </a:spcAft>
              <a:buNone/>
            </a:pPr>
            <a:r>
              <a:rPr b="1" lang="en-US" sz="2200">
                <a:solidFill>
                  <a:schemeClr val="dk1"/>
                </a:solidFill>
                <a:latin typeface="Times New Roman"/>
                <a:ea typeface="Times New Roman"/>
                <a:cs typeface="Times New Roman"/>
                <a:sym typeface="Times New Roman"/>
              </a:rPr>
              <a:t>Complex  Hypothesis</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ctr">
              <a:lnSpc>
                <a:spcPct val="100000"/>
              </a:lnSpc>
              <a:spcBef>
                <a:spcPts val="2125"/>
              </a:spcBef>
              <a:spcAft>
                <a:spcPts val="0"/>
              </a:spcAft>
              <a:buNone/>
            </a:pPr>
            <a:r>
              <a:rPr b="1" lang="en-US" sz="2200">
                <a:solidFill>
                  <a:schemeClr val="dk1"/>
                </a:solidFill>
                <a:latin typeface="Times New Roman"/>
                <a:ea typeface="Times New Roman"/>
                <a:cs typeface="Times New Roman"/>
                <a:sym typeface="Times New Roman"/>
              </a:rPr>
              <a:t>Simple Hypothesis</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2" name="Shape 192"/>
        <p:cNvGrpSpPr/>
        <p:nvPr/>
      </p:nvGrpSpPr>
      <p:grpSpPr>
        <a:xfrm>
          <a:off x="0" y="0"/>
          <a:ext cx="0" cy="0"/>
          <a:chOff x="0" y="0"/>
          <a:chExt cx="0" cy="0"/>
        </a:xfrm>
      </p:grpSpPr>
      <p:sp>
        <p:nvSpPr>
          <p:cNvPr id="193" name="Google Shape;193;p27"/>
          <p:cNvSpPr/>
          <p:nvPr/>
        </p:nvSpPr>
        <p:spPr>
          <a:xfrm>
            <a:off x="229361" y="2698242"/>
            <a:ext cx="2772410" cy="1386840"/>
          </a:xfrm>
          <a:custGeom>
            <a:rect b="b" l="l" r="r" t="t"/>
            <a:pathLst>
              <a:path extrusionOk="0" h="1386839" w="2772410">
                <a:moveTo>
                  <a:pt x="0" y="138684"/>
                </a:moveTo>
                <a:lnTo>
                  <a:pt x="7070" y="94853"/>
                </a:lnTo>
                <a:lnTo>
                  <a:pt x="26757" y="56784"/>
                </a:lnTo>
                <a:lnTo>
                  <a:pt x="56778" y="26761"/>
                </a:lnTo>
                <a:lnTo>
                  <a:pt x="94848" y="7071"/>
                </a:lnTo>
                <a:lnTo>
                  <a:pt x="138684" y="0"/>
                </a:lnTo>
                <a:lnTo>
                  <a:pt x="2633472" y="0"/>
                </a:lnTo>
                <a:lnTo>
                  <a:pt x="2677302" y="7071"/>
                </a:lnTo>
                <a:lnTo>
                  <a:pt x="2715371" y="26761"/>
                </a:lnTo>
                <a:lnTo>
                  <a:pt x="2745394" y="56784"/>
                </a:lnTo>
                <a:lnTo>
                  <a:pt x="2765084" y="94853"/>
                </a:lnTo>
                <a:lnTo>
                  <a:pt x="2772156" y="138684"/>
                </a:lnTo>
                <a:lnTo>
                  <a:pt x="2772156" y="1248156"/>
                </a:lnTo>
                <a:lnTo>
                  <a:pt x="2765084" y="1291986"/>
                </a:lnTo>
                <a:lnTo>
                  <a:pt x="2745394" y="1330055"/>
                </a:lnTo>
                <a:lnTo>
                  <a:pt x="2715371" y="1360078"/>
                </a:lnTo>
                <a:lnTo>
                  <a:pt x="2677302" y="1379768"/>
                </a:lnTo>
                <a:lnTo>
                  <a:pt x="2633472" y="1386840"/>
                </a:lnTo>
                <a:lnTo>
                  <a:pt x="138684" y="1386840"/>
                </a:lnTo>
                <a:lnTo>
                  <a:pt x="94848" y="1379768"/>
                </a:lnTo>
                <a:lnTo>
                  <a:pt x="56778" y="1360078"/>
                </a:lnTo>
                <a:lnTo>
                  <a:pt x="26757" y="1330055"/>
                </a:lnTo>
                <a:lnTo>
                  <a:pt x="7070" y="1291986"/>
                </a:lnTo>
                <a:lnTo>
                  <a:pt x="0" y="1248156"/>
                </a:lnTo>
                <a:lnTo>
                  <a:pt x="0" y="138684"/>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4" name="Google Shape;194;p27"/>
          <p:cNvSpPr txBox="1"/>
          <p:nvPr/>
        </p:nvSpPr>
        <p:spPr>
          <a:xfrm>
            <a:off x="521919" y="2823464"/>
            <a:ext cx="2185035" cy="1047115"/>
          </a:xfrm>
          <a:prstGeom prst="rect">
            <a:avLst/>
          </a:prstGeom>
          <a:noFill/>
          <a:ln>
            <a:noFill/>
          </a:ln>
        </p:spPr>
        <p:txBody>
          <a:bodyPr anchorCtr="0" anchor="t" bIns="0" lIns="0" spcFirstLastPara="1" rIns="0" wrap="square" tIns="92075">
            <a:noAutofit/>
          </a:bodyPr>
          <a:lstStyle/>
          <a:p>
            <a:pPr indent="661035" lvl="0" marL="12700" marR="5080" rtl="0" algn="l">
              <a:lnSpc>
                <a:spcPct val="103333"/>
              </a:lnSpc>
              <a:spcBef>
                <a:spcPts val="0"/>
              </a:spcBef>
              <a:spcAft>
                <a:spcPts val="0"/>
              </a:spcAft>
              <a:buNone/>
            </a:pPr>
            <a:r>
              <a:rPr b="1" lang="en-US" sz="3600">
                <a:solidFill>
                  <a:srgbClr val="FF0000"/>
                </a:solidFill>
                <a:latin typeface="Times New Roman"/>
                <a:ea typeface="Times New Roman"/>
                <a:cs typeface="Times New Roman"/>
                <a:sym typeface="Times New Roman"/>
              </a:rPr>
              <a:t>Null  Hypothesis</a:t>
            </a:r>
            <a:endParaRPr sz="3600">
              <a:solidFill>
                <a:schemeClr val="dk1"/>
              </a:solidFill>
              <a:latin typeface="Times New Roman"/>
              <a:ea typeface="Times New Roman"/>
              <a:cs typeface="Times New Roman"/>
              <a:sym typeface="Times New Roman"/>
            </a:endParaRPr>
          </a:p>
        </p:txBody>
      </p:sp>
      <p:sp>
        <p:nvSpPr>
          <p:cNvPr id="195" name="Google Shape;195;p27"/>
          <p:cNvSpPr/>
          <p:nvPr/>
        </p:nvSpPr>
        <p:spPr>
          <a:xfrm>
            <a:off x="3001264" y="999489"/>
            <a:ext cx="2011045" cy="2391410"/>
          </a:xfrm>
          <a:custGeom>
            <a:rect b="b" l="l" r="r" t="t"/>
            <a:pathLst>
              <a:path extrusionOk="0" h="2391410" w="2011045">
                <a:moveTo>
                  <a:pt x="0" y="2391410"/>
                </a:moveTo>
                <a:lnTo>
                  <a:pt x="2010918" y="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6" name="Google Shape;196;p27"/>
          <p:cNvSpPr/>
          <p:nvPr/>
        </p:nvSpPr>
        <p:spPr>
          <a:xfrm>
            <a:off x="5013197" y="307086"/>
            <a:ext cx="2772410" cy="1386840"/>
          </a:xfrm>
          <a:custGeom>
            <a:rect b="b" l="l" r="r" t="t"/>
            <a:pathLst>
              <a:path extrusionOk="0" h="1386839" w="2772409">
                <a:moveTo>
                  <a:pt x="2633472" y="0"/>
                </a:moveTo>
                <a:lnTo>
                  <a:pt x="138684" y="0"/>
                </a:lnTo>
                <a:lnTo>
                  <a:pt x="94853" y="7071"/>
                </a:lnTo>
                <a:lnTo>
                  <a:pt x="56784" y="26761"/>
                </a:lnTo>
                <a:lnTo>
                  <a:pt x="26761" y="56784"/>
                </a:lnTo>
                <a:lnTo>
                  <a:pt x="7071" y="94853"/>
                </a:lnTo>
                <a:lnTo>
                  <a:pt x="0" y="138684"/>
                </a:lnTo>
                <a:lnTo>
                  <a:pt x="0" y="1248156"/>
                </a:lnTo>
                <a:lnTo>
                  <a:pt x="7071" y="1291986"/>
                </a:lnTo>
                <a:lnTo>
                  <a:pt x="26761" y="1330055"/>
                </a:lnTo>
                <a:lnTo>
                  <a:pt x="56784" y="1360078"/>
                </a:lnTo>
                <a:lnTo>
                  <a:pt x="94853" y="1379768"/>
                </a:lnTo>
                <a:lnTo>
                  <a:pt x="138684" y="1386840"/>
                </a:lnTo>
                <a:lnTo>
                  <a:pt x="2633472" y="1386840"/>
                </a:lnTo>
                <a:lnTo>
                  <a:pt x="2677302" y="1379768"/>
                </a:lnTo>
                <a:lnTo>
                  <a:pt x="2715371" y="1360078"/>
                </a:lnTo>
                <a:lnTo>
                  <a:pt x="2745394" y="1330055"/>
                </a:lnTo>
                <a:lnTo>
                  <a:pt x="2765084" y="1291986"/>
                </a:lnTo>
                <a:lnTo>
                  <a:pt x="2772155" y="1248156"/>
                </a:lnTo>
                <a:lnTo>
                  <a:pt x="2772155" y="138684"/>
                </a:lnTo>
                <a:lnTo>
                  <a:pt x="2765084" y="94853"/>
                </a:lnTo>
                <a:lnTo>
                  <a:pt x="2745394" y="56784"/>
                </a:lnTo>
                <a:lnTo>
                  <a:pt x="2715371" y="26761"/>
                </a:lnTo>
                <a:lnTo>
                  <a:pt x="2677302" y="7071"/>
                </a:lnTo>
                <a:lnTo>
                  <a:pt x="263347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7" name="Google Shape;197;p27"/>
          <p:cNvSpPr/>
          <p:nvPr/>
        </p:nvSpPr>
        <p:spPr>
          <a:xfrm>
            <a:off x="5013197" y="307086"/>
            <a:ext cx="2772410" cy="1386840"/>
          </a:xfrm>
          <a:custGeom>
            <a:rect b="b" l="l" r="r" t="t"/>
            <a:pathLst>
              <a:path extrusionOk="0" h="1386839" w="2772409">
                <a:moveTo>
                  <a:pt x="0" y="138684"/>
                </a:moveTo>
                <a:lnTo>
                  <a:pt x="7071" y="94853"/>
                </a:lnTo>
                <a:lnTo>
                  <a:pt x="26761" y="56784"/>
                </a:lnTo>
                <a:lnTo>
                  <a:pt x="56784" y="26761"/>
                </a:lnTo>
                <a:lnTo>
                  <a:pt x="94853" y="7071"/>
                </a:lnTo>
                <a:lnTo>
                  <a:pt x="138684" y="0"/>
                </a:lnTo>
                <a:lnTo>
                  <a:pt x="2633472" y="0"/>
                </a:lnTo>
                <a:lnTo>
                  <a:pt x="2677302" y="7071"/>
                </a:lnTo>
                <a:lnTo>
                  <a:pt x="2715371" y="26761"/>
                </a:lnTo>
                <a:lnTo>
                  <a:pt x="2745394" y="56784"/>
                </a:lnTo>
                <a:lnTo>
                  <a:pt x="2765084" y="94853"/>
                </a:lnTo>
                <a:lnTo>
                  <a:pt x="2772155" y="138684"/>
                </a:lnTo>
                <a:lnTo>
                  <a:pt x="2772155" y="1248156"/>
                </a:lnTo>
                <a:lnTo>
                  <a:pt x="2765084" y="1291986"/>
                </a:lnTo>
                <a:lnTo>
                  <a:pt x="2745394" y="1330055"/>
                </a:lnTo>
                <a:lnTo>
                  <a:pt x="2715371" y="1360078"/>
                </a:lnTo>
                <a:lnTo>
                  <a:pt x="2677302" y="1379768"/>
                </a:lnTo>
                <a:lnTo>
                  <a:pt x="2633472" y="1386840"/>
                </a:lnTo>
                <a:lnTo>
                  <a:pt x="138684" y="1386840"/>
                </a:lnTo>
                <a:lnTo>
                  <a:pt x="94853" y="1379768"/>
                </a:lnTo>
                <a:lnTo>
                  <a:pt x="56784" y="1360078"/>
                </a:lnTo>
                <a:lnTo>
                  <a:pt x="26761" y="1330055"/>
                </a:lnTo>
                <a:lnTo>
                  <a:pt x="7071" y="1291986"/>
                </a:lnTo>
                <a:lnTo>
                  <a:pt x="0" y="1248156"/>
                </a:lnTo>
                <a:lnTo>
                  <a:pt x="0" y="138684"/>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8" name="Google Shape;198;p27"/>
          <p:cNvSpPr txBox="1"/>
          <p:nvPr>
            <p:ph type="title"/>
          </p:nvPr>
        </p:nvSpPr>
        <p:spPr>
          <a:xfrm>
            <a:off x="5424296" y="491744"/>
            <a:ext cx="1949450" cy="934719"/>
          </a:xfrm>
          <a:prstGeom prst="rect">
            <a:avLst/>
          </a:prstGeom>
          <a:noFill/>
          <a:ln>
            <a:noFill/>
          </a:ln>
        </p:spPr>
        <p:txBody>
          <a:bodyPr anchorCtr="0" anchor="b" bIns="0" lIns="0" spcFirstLastPara="1" rIns="0" wrap="square" tIns="83175">
            <a:noAutofit/>
          </a:bodyPr>
          <a:lstStyle/>
          <a:p>
            <a:pPr indent="363855" lvl="0" marL="12700" marR="5080" rtl="0" algn="l">
              <a:lnSpc>
                <a:spcPct val="103437"/>
              </a:lnSpc>
              <a:spcBef>
                <a:spcPts val="0"/>
              </a:spcBef>
              <a:spcAft>
                <a:spcPts val="0"/>
              </a:spcAft>
              <a:buClr>
                <a:srgbClr val="FF8C3C"/>
              </a:buClr>
              <a:buSzPts val="3200"/>
              <a:buFont typeface="Times New Roman"/>
              <a:buNone/>
            </a:pPr>
            <a:r>
              <a:rPr b="1" i="0" lang="en-US" sz="3200">
                <a:latin typeface="Times New Roman"/>
                <a:ea typeface="Times New Roman"/>
                <a:cs typeface="Times New Roman"/>
                <a:sym typeface="Times New Roman"/>
              </a:rPr>
              <a:t>Simple  Hypothesis</a:t>
            </a:r>
            <a:endParaRPr b="1" sz="3200">
              <a:latin typeface="Times New Roman"/>
              <a:ea typeface="Times New Roman"/>
              <a:cs typeface="Times New Roman"/>
              <a:sym typeface="Times New Roman"/>
            </a:endParaRPr>
          </a:p>
        </p:txBody>
      </p:sp>
      <p:sp>
        <p:nvSpPr>
          <p:cNvPr id="199" name="Google Shape;199;p27"/>
          <p:cNvSpPr/>
          <p:nvPr/>
        </p:nvSpPr>
        <p:spPr>
          <a:xfrm>
            <a:off x="3001264" y="2593720"/>
            <a:ext cx="2011045" cy="797560"/>
          </a:xfrm>
          <a:custGeom>
            <a:rect b="b" l="l" r="r" t="t"/>
            <a:pathLst>
              <a:path extrusionOk="0" h="797560" w="2011045">
                <a:moveTo>
                  <a:pt x="0" y="797178"/>
                </a:moveTo>
                <a:lnTo>
                  <a:pt x="2010918" y="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00" name="Google Shape;200;p27"/>
          <p:cNvSpPr/>
          <p:nvPr/>
        </p:nvSpPr>
        <p:spPr>
          <a:xfrm>
            <a:off x="5013197" y="1901189"/>
            <a:ext cx="2772410" cy="1386840"/>
          </a:xfrm>
          <a:custGeom>
            <a:rect b="b" l="l" r="r" t="t"/>
            <a:pathLst>
              <a:path extrusionOk="0" h="1386839" w="2772409">
                <a:moveTo>
                  <a:pt x="2633472" y="0"/>
                </a:moveTo>
                <a:lnTo>
                  <a:pt x="138684" y="0"/>
                </a:lnTo>
                <a:lnTo>
                  <a:pt x="94853" y="7071"/>
                </a:lnTo>
                <a:lnTo>
                  <a:pt x="56784" y="26761"/>
                </a:lnTo>
                <a:lnTo>
                  <a:pt x="26761" y="56784"/>
                </a:lnTo>
                <a:lnTo>
                  <a:pt x="7071" y="94853"/>
                </a:lnTo>
                <a:lnTo>
                  <a:pt x="0" y="138684"/>
                </a:lnTo>
                <a:lnTo>
                  <a:pt x="0" y="1248156"/>
                </a:lnTo>
                <a:lnTo>
                  <a:pt x="7071" y="1291986"/>
                </a:lnTo>
                <a:lnTo>
                  <a:pt x="26761" y="1330055"/>
                </a:lnTo>
                <a:lnTo>
                  <a:pt x="56784" y="1360078"/>
                </a:lnTo>
                <a:lnTo>
                  <a:pt x="94853" y="1379768"/>
                </a:lnTo>
                <a:lnTo>
                  <a:pt x="138684" y="1386839"/>
                </a:lnTo>
                <a:lnTo>
                  <a:pt x="2633472" y="1386839"/>
                </a:lnTo>
                <a:lnTo>
                  <a:pt x="2677302" y="1379768"/>
                </a:lnTo>
                <a:lnTo>
                  <a:pt x="2715371" y="1360078"/>
                </a:lnTo>
                <a:lnTo>
                  <a:pt x="2745394" y="1330055"/>
                </a:lnTo>
                <a:lnTo>
                  <a:pt x="2765084" y="1291986"/>
                </a:lnTo>
                <a:lnTo>
                  <a:pt x="2772155" y="1248156"/>
                </a:lnTo>
                <a:lnTo>
                  <a:pt x="2772155" y="138684"/>
                </a:lnTo>
                <a:lnTo>
                  <a:pt x="2765084" y="94853"/>
                </a:lnTo>
                <a:lnTo>
                  <a:pt x="2745394" y="56784"/>
                </a:lnTo>
                <a:lnTo>
                  <a:pt x="2715371" y="26761"/>
                </a:lnTo>
                <a:lnTo>
                  <a:pt x="2677302" y="7071"/>
                </a:lnTo>
                <a:lnTo>
                  <a:pt x="263347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01" name="Google Shape;201;p27"/>
          <p:cNvSpPr/>
          <p:nvPr/>
        </p:nvSpPr>
        <p:spPr>
          <a:xfrm>
            <a:off x="5013197" y="1901189"/>
            <a:ext cx="2772410" cy="1386840"/>
          </a:xfrm>
          <a:custGeom>
            <a:rect b="b" l="l" r="r" t="t"/>
            <a:pathLst>
              <a:path extrusionOk="0" h="1386839" w="2772409">
                <a:moveTo>
                  <a:pt x="0" y="138684"/>
                </a:moveTo>
                <a:lnTo>
                  <a:pt x="7071" y="94853"/>
                </a:lnTo>
                <a:lnTo>
                  <a:pt x="26761" y="56784"/>
                </a:lnTo>
                <a:lnTo>
                  <a:pt x="56784" y="26761"/>
                </a:lnTo>
                <a:lnTo>
                  <a:pt x="94853" y="7071"/>
                </a:lnTo>
                <a:lnTo>
                  <a:pt x="138684" y="0"/>
                </a:lnTo>
                <a:lnTo>
                  <a:pt x="2633472" y="0"/>
                </a:lnTo>
                <a:lnTo>
                  <a:pt x="2677302" y="7071"/>
                </a:lnTo>
                <a:lnTo>
                  <a:pt x="2715371" y="26761"/>
                </a:lnTo>
                <a:lnTo>
                  <a:pt x="2745394" y="56784"/>
                </a:lnTo>
                <a:lnTo>
                  <a:pt x="2765084" y="94853"/>
                </a:lnTo>
                <a:lnTo>
                  <a:pt x="2772155" y="138684"/>
                </a:lnTo>
                <a:lnTo>
                  <a:pt x="2772155" y="1248156"/>
                </a:lnTo>
                <a:lnTo>
                  <a:pt x="2765084" y="1291986"/>
                </a:lnTo>
                <a:lnTo>
                  <a:pt x="2745394" y="1330055"/>
                </a:lnTo>
                <a:lnTo>
                  <a:pt x="2715371" y="1360078"/>
                </a:lnTo>
                <a:lnTo>
                  <a:pt x="2677302" y="1379768"/>
                </a:lnTo>
                <a:lnTo>
                  <a:pt x="2633472" y="1386839"/>
                </a:lnTo>
                <a:lnTo>
                  <a:pt x="138684" y="1386839"/>
                </a:lnTo>
                <a:lnTo>
                  <a:pt x="94853" y="1379768"/>
                </a:lnTo>
                <a:lnTo>
                  <a:pt x="56784" y="1360078"/>
                </a:lnTo>
                <a:lnTo>
                  <a:pt x="26761" y="1330055"/>
                </a:lnTo>
                <a:lnTo>
                  <a:pt x="7071" y="1291986"/>
                </a:lnTo>
                <a:lnTo>
                  <a:pt x="0" y="1248156"/>
                </a:lnTo>
                <a:lnTo>
                  <a:pt x="0" y="138684"/>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02" name="Google Shape;202;p27"/>
          <p:cNvSpPr txBox="1"/>
          <p:nvPr/>
        </p:nvSpPr>
        <p:spPr>
          <a:xfrm>
            <a:off x="5424296" y="2086482"/>
            <a:ext cx="1948180" cy="934719"/>
          </a:xfrm>
          <a:prstGeom prst="rect">
            <a:avLst/>
          </a:prstGeom>
          <a:noFill/>
          <a:ln>
            <a:noFill/>
          </a:ln>
        </p:spPr>
        <p:txBody>
          <a:bodyPr anchorCtr="0" anchor="t" bIns="0" lIns="0" spcFirstLastPara="1" rIns="0" wrap="square" tIns="83175">
            <a:noAutofit/>
          </a:bodyPr>
          <a:lstStyle/>
          <a:p>
            <a:pPr indent="180975" lvl="0" marL="12700" marR="5080" rtl="0" algn="l">
              <a:lnSpc>
                <a:spcPct val="103437"/>
              </a:lnSpc>
              <a:spcBef>
                <a:spcPts val="0"/>
              </a:spcBef>
              <a:spcAft>
                <a:spcPts val="0"/>
              </a:spcAft>
              <a:buNone/>
            </a:pPr>
            <a:r>
              <a:rPr b="1" lang="en-US" sz="3200">
                <a:solidFill>
                  <a:schemeClr val="dk1"/>
                </a:solidFill>
                <a:latin typeface="Times New Roman"/>
                <a:ea typeface="Times New Roman"/>
                <a:cs typeface="Times New Roman"/>
                <a:sym typeface="Times New Roman"/>
              </a:rPr>
              <a:t>Complex  Hypothesis</a:t>
            </a:r>
            <a:endParaRPr sz="3200">
              <a:solidFill>
                <a:schemeClr val="dk1"/>
              </a:solidFill>
              <a:latin typeface="Times New Roman"/>
              <a:ea typeface="Times New Roman"/>
              <a:cs typeface="Times New Roman"/>
              <a:sym typeface="Times New Roman"/>
            </a:endParaRPr>
          </a:p>
        </p:txBody>
      </p:sp>
      <p:sp>
        <p:nvSpPr>
          <p:cNvPr id="203" name="Google Shape;203;p27"/>
          <p:cNvSpPr/>
          <p:nvPr/>
        </p:nvSpPr>
        <p:spPr>
          <a:xfrm>
            <a:off x="3001264" y="3390900"/>
            <a:ext cx="2011045" cy="797560"/>
          </a:xfrm>
          <a:custGeom>
            <a:rect b="b" l="l" r="r" t="t"/>
            <a:pathLst>
              <a:path extrusionOk="0" h="797560" w="2011045">
                <a:moveTo>
                  <a:pt x="0" y="0"/>
                </a:moveTo>
                <a:lnTo>
                  <a:pt x="2010918" y="797179"/>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04" name="Google Shape;204;p27"/>
          <p:cNvSpPr/>
          <p:nvPr/>
        </p:nvSpPr>
        <p:spPr>
          <a:xfrm>
            <a:off x="5013197" y="3495294"/>
            <a:ext cx="2772410" cy="1386840"/>
          </a:xfrm>
          <a:custGeom>
            <a:rect b="b" l="l" r="r" t="t"/>
            <a:pathLst>
              <a:path extrusionOk="0" h="1386839" w="2772409">
                <a:moveTo>
                  <a:pt x="2633472" y="0"/>
                </a:moveTo>
                <a:lnTo>
                  <a:pt x="138684" y="0"/>
                </a:lnTo>
                <a:lnTo>
                  <a:pt x="94853" y="7071"/>
                </a:lnTo>
                <a:lnTo>
                  <a:pt x="56784" y="26761"/>
                </a:lnTo>
                <a:lnTo>
                  <a:pt x="26761" y="56784"/>
                </a:lnTo>
                <a:lnTo>
                  <a:pt x="7071" y="94853"/>
                </a:lnTo>
                <a:lnTo>
                  <a:pt x="0" y="138683"/>
                </a:lnTo>
                <a:lnTo>
                  <a:pt x="0" y="1248155"/>
                </a:lnTo>
                <a:lnTo>
                  <a:pt x="7071" y="1291986"/>
                </a:lnTo>
                <a:lnTo>
                  <a:pt x="26761" y="1330055"/>
                </a:lnTo>
                <a:lnTo>
                  <a:pt x="56784" y="1360078"/>
                </a:lnTo>
                <a:lnTo>
                  <a:pt x="94853" y="1379768"/>
                </a:lnTo>
                <a:lnTo>
                  <a:pt x="138684" y="1386839"/>
                </a:lnTo>
                <a:lnTo>
                  <a:pt x="2633472" y="1386839"/>
                </a:lnTo>
                <a:lnTo>
                  <a:pt x="2677302" y="1379768"/>
                </a:lnTo>
                <a:lnTo>
                  <a:pt x="2715371" y="1360078"/>
                </a:lnTo>
                <a:lnTo>
                  <a:pt x="2745394" y="1330055"/>
                </a:lnTo>
                <a:lnTo>
                  <a:pt x="2765084" y="1291986"/>
                </a:lnTo>
                <a:lnTo>
                  <a:pt x="2772155" y="1248155"/>
                </a:lnTo>
                <a:lnTo>
                  <a:pt x="2772155" y="138683"/>
                </a:lnTo>
                <a:lnTo>
                  <a:pt x="2765084" y="94853"/>
                </a:lnTo>
                <a:lnTo>
                  <a:pt x="2745394" y="56784"/>
                </a:lnTo>
                <a:lnTo>
                  <a:pt x="2715371" y="26761"/>
                </a:lnTo>
                <a:lnTo>
                  <a:pt x="2677302" y="7071"/>
                </a:lnTo>
                <a:lnTo>
                  <a:pt x="263347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05" name="Google Shape;205;p27"/>
          <p:cNvSpPr/>
          <p:nvPr/>
        </p:nvSpPr>
        <p:spPr>
          <a:xfrm>
            <a:off x="5013197" y="3495294"/>
            <a:ext cx="2772410" cy="1386840"/>
          </a:xfrm>
          <a:custGeom>
            <a:rect b="b" l="l" r="r" t="t"/>
            <a:pathLst>
              <a:path extrusionOk="0" h="1386839" w="2772409">
                <a:moveTo>
                  <a:pt x="0" y="138683"/>
                </a:moveTo>
                <a:lnTo>
                  <a:pt x="7071" y="94853"/>
                </a:lnTo>
                <a:lnTo>
                  <a:pt x="26761" y="56784"/>
                </a:lnTo>
                <a:lnTo>
                  <a:pt x="56784" y="26761"/>
                </a:lnTo>
                <a:lnTo>
                  <a:pt x="94853" y="7071"/>
                </a:lnTo>
                <a:lnTo>
                  <a:pt x="138684" y="0"/>
                </a:lnTo>
                <a:lnTo>
                  <a:pt x="2633472" y="0"/>
                </a:lnTo>
                <a:lnTo>
                  <a:pt x="2677302" y="7071"/>
                </a:lnTo>
                <a:lnTo>
                  <a:pt x="2715371" y="26761"/>
                </a:lnTo>
                <a:lnTo>
                  <a:pt x="2745394" y="56784"/>
                </a:lnTo>
                <a:lnTo>
                  <a:pt x="2765084" y="94853"/>
                </a:lnTo>
                <a:lnTo>
                  <a:pt x="2772155" y="138683"/>
                </a:lnTo>
                <a:lnTo>
                  <a:pt x="2772155" y="1248155"/>
                </a:lnTo>
                <a:lnTo>
                  <a:pt x="2765084" y="1291986"/>
                </a:lnTo>
                <a:lnTo>
                  <a:pt x="2745394" y="1330055"/>
                </a:lnTo>
                <a:lnTo>
                  <a:pt x="2715371" y="1360078"/>
                </a:lnTo>
                <a:lnTo>
                  <a:pt x="2677302" y="1379768"/>
                </a:lnTo>
                <a:lnTo>
                  <a:pt x="2633472" y="1386839"/>
                </a:lnTo>
                <a:lnTo>
                  <a:pt x="138684" y="1386839"/>
                </a:lnTo>
                <a:lnTo>
                  <a:pt x="94853" y="1379768"/>
                </a:lnTo>
                <a:lnTo>
                  <a:pt x="56784" y="1360078"/>
                </a:lnTo>
                <a:lnTo>
                  <a:pt x="26761" y="1330055"/>
                </a:lnTo>
                <a:lnTo>
                  <a:pt x="7071" y="1291986"/>
                </a:lnTo>
                <a:lnTo>
                  <a:pt x="0" y="1248155"/>
                </a:lnTo>
                <a:lnTo>
                  <a:pt x="0" y="138683"/>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06" name="Google Shape;206;p27"/>
          <p:cNvSpPr txBox="1"/>
          <p:nvPr/>
        </p:nvSpPr>
        <p:spPr>
          <a:xfrm>
            <a:off x="5424296" y="3680536"/>
            <a:ext cx="1948180" cy="935355"/>
          </a:xfrm>
          <a:prstGeom prst="rect">
            <a:avLst/>
          </a:prstGeom>
          <a:noFill/>
          <a:ln>
            <a:noFill/>
          </a:ln>
        </p:spPr>
        <p:txBody>
          <a:bodyPr anchorCtr="0" anchor="t" bIns="0" lIns="0" spcFirstLastPara="1" rIns="0" wrap="square" tIns="82550">
            <a:noAutofit/>
          </a:bodyPr>
          <a:lstStyle/>
          <a:p>
            <a:pPr indent="362585" lvl="0" marL="12700" marR="5080" rtl="0" algn="l">
              <a:lnSpc>
                <a:spcPct val="103750"/>
              </a:lnSpc>
              <a:spcBef>
                <a:spcPts val="0"/>
              </a:spcBef>
              <a:spcAft>
                <a:spcPts val="0"/>
              </a:spcAft>
              <a:buNone/>
            </a:pPr>
            <a:r>
              <a:rPr b="1" lang="en-US" sz="3200">
                <a:solidFill>
                  <a:schemeClr val="dk1"/>
                </a:solidFill>
                <a:latin typeface="Times New Roman"/>
                <a:ea typeface="Times New Roman"/>
                <a:cs typeface="Times New Roman"/>
                <a:sym typeface="Times New Roman"/>
              </a:rPr>
              <a:t>Casual  Hypothesis</a:t>
            </a:r>
            <a:endParaRPr sz="3200">
              <a:solidFill>
                <a:schemeClr val="dk1"/>
              </a:solidFill>
              <a:latin typeface="Times New Roman"/>
              <a:ea typeface="Times New Roman"/>
              <a:cs typeface="Times New Roman"/>
              <a:sym typeface="Times New Roman"/>
            </a:endParaRPr>
          </a:p>
        </p:txBody>
      </p:sp>
      <p:sp>
        <p:nvSpPr>
          <p:cNvPr id="207" name="Google Shape;207;p27"/>
          <p:cNvSpPr/>
          <p:nvPr/>
        </p:nvSpPr>
        <p:spPr>
          <a:xfrm>
            <a:off x="3001264" y="3390900"/>
            <a:ext cx="2011045" cy="2392045"/>
          </a:xfrm>
          <a:custGeom>
            <a:rect b="b" l="l" r="r" t="t"/>
            <a:pathLst>
              <a:path extrusionOk="0" h="2392045" w="2011045">
                <a:moveTo>
                  <a:pt x="0" y="0"/>
                </a:moveTo>
                <a:lnTo>
                  <a:pt x="2010918" y="2391422"/>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08" name="Google Shape;208;p27"/>
          <p:cNvSpPr/>
          <p:nvPr/>
        </p:nvSpPr>
        <p:spPr>
          <a:xfrm>
            <a:off x="5013197" y="5089397"/>
            <a:ext cx="2772410" cy="1386840"/>
          </a:xfrm>
          <a:custGeom>
            <a:rect b="b" l="l" r="r" t="t"/>
            <a:pathLst>
              <a:path extrusionOk="0" h="1386839" w="2772409">
                <a:moveTo>
                  <a:pt x="2633472" y="0"/>
                </a:moveTo>
                <a:lnTo>
                  <a:pt x="138684" y="0"/>
                </a:lnTo>
                <a:lnTo>
                  <a:pt x="94853" y="7071"/>
                </a:lnTo>
                <a:lnTo>
                  <a:pt x="56784" y="26761"/>
                </a:lnTo>
                <a:lnTo>
                  <a:pt x="26761" y="56784"/>
                </a:lnTo>
                <a:lnTo>
                  <a:pt x="7071" y="94853"/>
                </a:lnTo>
                <a:lnTo>
                  <a:pt x="0" y="138683"/>
                </a:lnTo>
                <a:lnTo>
                  <a:pt x="0" y="1248156"/>
                </a:lnTo>
                <a:lnTo>
                  <a:pt x="7071" y="1291991"/>
                </a:lnTo>
                <a:lnTo>
                  <a:pt x="26761" y="1330061"/>
                </a:lnTo>
                <a:lnTo>
                  <a:pt x="56784" y="1360082"/>
                </a:lnTo>
                <a:lnTo>
                  <a:pt x="94853" y="1379769"/>
                </a:lnTo>
                <a:lnTo>
                  <a:pt x="138684" y="1386839"/>
                </a:lnTo>
                <a:lnTo>
                  <a:pt x="2633472" y="1386839"/>
                </a:lnTo>
                <a:lnTo>
                  <a:pt x="2677302" y="1379769"/>
                </a:lnTo>
                <a:lnTo>
                  <a:pt x="2715371" y="1360082"/>
                </a:lnTo>
                <a:lnTo>
                  <a:pt x="2745394" y="1330061"/>
                </a:lnTo>
                <a:lnTo>
                  <a:pt x="2765084" y="1291991"/>
                </a:lnTo>
                <a:lnTo>
                  <a:pt x="2772155" y="1248156"/>
                </a:lnTo>
                <a:lnTo>
                  <a:pt x="2772155" y="138683"/>
                </a:lnTo>
                <a:lnTo>
                  <a:pt x="2765084" y="94853"/>
                </a:lnTo>
                <a:lnTo>
                  <a:pt x="2745394" y="56784"/>
                </a:lnTo>
                <a:lnTo>
                  <a:pt x="2715371" y="26761"/>
                </a:lnTo>
                <a:lnTo>
                  <a:pt x="2677302" y="7071"/>
                </a:lnTo>
                <a:lnTo>
                  <a:pt x="263347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09" name="Google Shape;209;p27"/>
          <p:cNvSpPr/>
          <p:nvPr/>
        </p:nvSpPr>
        <p:spPr>
          <a:xfrm>
            <a:off x="5013197" y="5089397"/>
            <a:ext cx="2772410" cy="1386840"/>
          </a:xfrm>
          <a:custGeom>
            <a:rect b="b" l="l" r="r" t="t"/>
            <a:pathLst>
              <a:path extrusionOk="0" h="1386839" w="2772409">
                <a:moveTo>
                  <a:pt x="0" y="138683"/>
                </a:moveTo>
                <a:lnTo>
                  <a:pt x="7071" y="94853"/>
                </a:lnTo>
                <a:lnTo>
                  <a:pt x="26761" y="56784"/>
                </a:lnTo>
                <a:lnTo>
                  <a:pt x="56784" y="26761"/>
                </a:lnTo>
                <a:lnTo>
                  <a:pt x="94853" y="7071"/>
                </a:lnTo>
                <a:lnTo>
                  <a:pt x="138684" y="0"/>
                </a:lnTo>
                <a:lnTo>
                  <a:pt x="2633472" y="0"/>
                </a:lnTo>
                <a:lnTo>
                  <a:pt x="2677302" y="7071"/>
                </a:lnTo>
                <a:lnTo>
                  <a:pt x="2715371" y="26761"/>
                </a:lnTo>
                <a:lnTo>
                  <a:pt x="2745394" y="56784"/>
                </a:lnTo>
                <a:lnTo>
                  <a:pt x="2765084" y="94853"/>
                </a:lnTo>
                <a:lnTo>
                  <a:pt x="2772155" y="138683"/>
                </a:lnTo>
                <a:lnTo>
                  <a:pt x="2772155" y="1248156"/>
                </a:lnTo>
                <a:lnTo>
                  <a:pt x="2765084" y="1291991"/>
                </a:lnTo>
                <a:lnTo>
                  <a:pt x="2745394" y="1330061"/>
                </a:lnTo>
                <a:lnTo>
                  <a:pt x="2715371" y="1360082"/>
                </a:lnTo>
                <a:lnTo>
                  <a:pt x="2677302" y="1379769"/>
                </a:lnTo>
                <a:lnTo>
                  <a:pt x="2633472" y="1386839"/>
                </a:lnTo>
                <a:lnTo>
                  <a:pt x="138684" y="1386839"/>
                </a:lnTo>
                <a:lnTo>
                  <a:pt x="94853" y="1379769"/>
                </a:lnTo>
                <a:lnTo>
                  <a:pt x="56784" y="1360082"/>
                </a:lnTo>
                <a:lnTo>
                  <a:pt x="26761" y="1330061"/>
                </a:lnTo>
                <a:lnTo>
                  <a:pt x="7071" y="1291991"/>
                </a:lnTo>
                <a:lnTo>
                  <a:pt x="0" y="1248156"/>
                </a:lnTo>
                <a:lnTo>
                  <a:pt x="0" y="138683"/>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10" name="Google Shape;210;p27"/>
          <p:cNvSpPr txBox="1"/>
          <p:nvPr/>
        </p:nvSpPr>
        <p:spPr>
          <a:xfrm>
            <a:off x="5413375" y="5065267"/>
            <a:ext cx="1972310" cy="1355725"/>
          </a:xfrm>
          <a:prstGeom prst="rect">
            <a:avLst/>
          </a:prstGeom>
          <a:noFill/>
          <a:ln>
            <a:noFill/>
          </a:ln>
        </p:spPr>
        <p:txBody>
          <a:bodyPr anchorCtr="0" anchor="t" bIns="0" lIns="0" spcFirstLastPara="1" rIns="0" wrap="square" tIns="80000">
            <a:noAutofit/>
          </a:bodyPr>
          <a:lstStyle/>
          <a:p>
            <a:pPr indent="0" lvl="0" marL="12700" marR="5080" rtl="0" algn="ctr">
              <a:lnSpc>
                <a:spcPct val="86300"/>
              </a:lnSpc>
              <a:spcBef>
                <a:spcPts val="0"/>
              </a:spcBef>
              <a:spcAft>
                <a:spcPts val="0"/>
              </a:spcAft>
              <a:buNone/>
            </a:pPr>
            <a:r>
              <a:rPr b="1" lang="en-US" sz="3200">
                <a:solidFill>
                  <a:schemeClr val="dk1"/>
                </a:solidFill>
                <a:latin typeface="Times New Roman"/>
                <a:ea typeface="Times New Roman"/>
                <a:cs typeface="Times New Roman"/>
                <a:sym typeface="Times New Roman"/>
              </a:rPr>
              <a:t>Associative  Null  Hypothesis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4" name="Shape 214"/>
        <p:cNvGrpSpPr/>
        <p:nvPr/>
      </p:nvGrpSpPr>
      <p:grpSpPr>
        <a:xfrm>
          <a:off x="0" y="0"/>
          <a:ext cx="0" cy="0"/>
          <a:chOff x="0" y="0"/>
          <a:chExt cx="0" cy="0"/>
        </a:xfrm>
      </p:grpSpPr>
      <p:sp>
        <p:nvSpPr>
          <p:cNvPr id="215" name="Google Shape;215;p28"/>
          <p:cNvSpPr/>
          <p:nvPr/>
        </p:nvSpPr>
        <p:spPr>
          <a:xfrm>
            <a:off x="462533" y="1274825"/>
            <a:ext cx="8220709" cy="4110354"/>
          </a:xfrm>
          <a:custGeom>
            <a:rect b="b" l="l" r="r" t="t"/>
            <a:pathLst>
              <a:path extrusionOk="0" h="4110354" w="8220709">
                <a:moveTo>
                  <a:pt x="0" y="410972"/>
                </a:moveTo>
                <a:lnTo>
                  <a:pt x="2765" y="363048"/>
                </a:lnTo>
                <a:lnTo>
                  <a:pt x="10855" y="316747"/>
                </a:lnTo>
                <a:lnTo>
                  <a:pt x="23962" y="272377"/>
                </a:lnTo>
                <a:lnTo>
                  <a:pt x="41777" y="230247"/>
                </a:lnTo>
                <a:lnTo>
                  <a:pt x="63991" y="190665"/>
                </a:lnTo>
                <a:lnTo>
                  <a:pt x="90297" y="153940"/>
                </a:lnTo>
                <a:lnTo>
                  <a:pt x="120386" y="120380"/>
                </a:lnTo>
                <a:lnTo>
                  <a:pt x="153949" y="90293"/>
                </a:lnTo>
                <a:lnTo>
                  <a:pt x="190679" y="63989"/>
                </a:lnTo>
                <a:lnTo>
                  <a:pt x="230266" y="41775"/>
                </a:lnTo>
                <a:lnTo>
                  <a:pt x="272402" y="23961"/>
                </a:lnTo>
                <a:lnTo>
                  <a:pt x="316779" y="10855"/>
                </a:lnTo>
                <a:lnTo>
                  <a:pt x="363089" y="2765"/>
                </a:lnTo>
                <a:lnTo>
                  <a:pt x="411022" y="0"/>
                </a:lnTo>
                <a:lnTo>
                  <a:pt x="7809484" y="0"/>
                </a:lnTo>
                <a:lnTo>
                  <a:pt x="7857407" y="2765"/>
                </a:lnTo>
                <a:lnTo>
                  <a:pt x="7903708" y="10855"/>
                </a:lnTo>
                <a:lnTo>
                  <a:pt x="7948078" y="23961"/>
                </a:lnTo>
                <a:lnTo>
                  <a:pt x="7990208" y="41775"/>
                </a:lnTo>
                <a:lnTo>
                  <a:pt x="8029790" y="63989"/>
                </a:lnTo>
                <a:lnTo>
                  <a:pt x="8066515" y="90293"/>
                </a:lnTo>
                <a:lnTo>
                  <a:pt x="8100075" y="120380"/>
                </a:lnTo>
                <a:lnTo>
                  <a:pt x="8130162" y="153940"/>
                </a:lnTo>
                <a:lnTo>
                  <a:pt x="8156466" y="190665"/>
                </a:lnTo>
                <a:lnTo>
                  <a:pt x="8178680" y="230247"/>
                </a:lnTo>
                <a:lnTo>
                  <a:pt x="8196494" y="272377"/>
                </a:lnTo>
                <a:lnTo>
                  <a:pt x="8209600" y="316747"/>
                </a:lnTo>
                <a:lnTo>
                  <a:pt x="8217690" y="363048"/>
                </a:lnTo>
                <a:lnTo>
                  <a:pt x="8220456" y="410972"/>
                </a:lnTo>
                <a:lnTo>
                  <a:pt x="8220456" y="3699255"/>
                </a:lnTo>
                <a:lnTo>
                  <a:pt x="8217690" y="3747179"/>
                </a:lnTo>
                <a:lnTo>
                  <a:pt x="8209600" y="3793480"/>
                </a:lnTo>
                <a:lnTo>
                  <a:pt x="8196494" y="3837850"/>
                </a:lnTo>
                <a:lnTo>
                  <a:pt x="8178680" y="3879980"/>
                </a:lnTo>
                <a:lnTo>
                  <a:pt x="8156466" y="3919562"/>
                </a:lnTo>
                <a:lnTo>
                  <a:pt x="8130162" y="3956287"/>
                </a:lnTo>
                <a:lnTo>
                  <a:pt x="8100075" y="3989847"/>
                </a:lnTo>
                <a:lnTo>
                  <a:pt x="8066515" y="4019934"/>
                </a:lnTo>
                <a:lnTo>
                  <a:pt x="8029790" y="4046238"/>
                </a:lnTo>
                <a:lnTo>
                  <a:pt x="7990208" y="4068452"/>
                </a:lnTo>
                <a:lnTo>
                  <a:pt x="7948078" y="4086266"/>
                </a:lnTo>
                <a:lnTo>
                  <a:pt x="7903708" y="4099372"/>
                </a:lnTo>
                <a:lnTo>
                  <a:pt x="7857407" y="4107462"/>
                </a:lnTo>
                <a:lnTo>
                  <a:pt x="7809484" y="4110228"/>
                </a:lnTo>
                <a:lnTo>
                  <a:pt x="411022" y="4110228"/>
                </a:lnTo>
                <a:lnTo>
                  <a:pt x="363089" y="4107462"/>
                </a:lnTo>
                <a:lnTo>
                  <a:pt x="316779" y="4099372"/>
                </a:lnTo>
                <a:lnTo>
                  <a:pt x="272402" y="4086266"/>
                </a:lnTo>
                <a:lnTo>
                  <a:pt x="230266" y="4068452"/>
                </a:lnTo>
                <a:lnTo>
                  <a:pt x="190679" y="4046238"/>
                </a:lnTo>
                <a:lnTo>
                  <a:pt x="153949" y="4019934"/>
                </a:lnTo>
                <a:lnTo>
                  <a:pt x="120386" y="3989847"/>
                </a:lnTo>
                <a:lnTo>
                  <a:pt x="90297" y="3956287"/>
                </a:lnTo>
                <a:lnTo>
                  <a:pt x="63991" y="3919562"/>
                </a:lnTo>
                <a:lnTo>
                  <a:pt x="41777" y="3879980"/>
                </a:lnTo>
                <a:lnTo>
                  <a:pt x="23962" y="3837850"/>
                </a:lnTo>
                <a:lnTo>
                  <a:pt x="10855" y="3793480"/>
                </a:lnTo>
                <a:lnTo>
                  <a:pt x="2765" y="3747179"/>
                </a:lnTo>
                <a:lnTo>
                  <a:pt x="0" y="3699255"/>
                </a:lnTo>
                <a:lnTo>
                  <a:pt x="0" y="410972"/>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16" name="Google Shape;216;p28"/>
          <p:cNvSpPr txBox="1"/>
          <p:nvPr>
            <p:ph type="title"/>
          </p:nvPr>
        </p:nvSpPr>
        <p:spPr>
          <a:xfrm>
            <a:off x="1275080" y="1542414"/>
            <a:ext cx="6596380" cy="3288665"/>
          </a:xfrm>
          <a:prstGeom prst="rect">
            <a:avLst/>
          </a:prstGeom>
          <a:noFill/>
          <a:ln>
            <a:noFill/>
          </a:ln>
        </p:spPr>
        <p:txBody>
          <a:bodyPr anchorCtr="0" anchor="b" bIns="0" lIns="0" spcFirstLastPara="1" rIns="0" wrap="square" tIns="263525">
            <a:noAutofit/>
          </a:bodyPr>
          <a:lstStyle/>
          <a:p>
            <a:pPr indent="863600" lvl="0" marL="12700" marR="5080" rtl="0" algn="l">
              <a:lnSpc>
                <a:spcPct val="103478"/>
              </a:lnSpc>
              <a:spcBef>
                <a:spcPts val="0"/>
              </a:spcBef>
              <a:spcAft>
                <a:spcPts val="0"/>
              </a:spcAft>
              <a:buClr>
                <a:srgbClr val="FF0000"/>
              </a:buClr>
              <a:buSzPts val="11500"/>
              <a:buFont typeface="Times New Roman"/>
              <a:buNone/>
            </a:pPr>
            <a:r>
              <a:rPr b="0" i="0" lang="en-US" sz="11500">
                <a:solidFill>
                  <a:srgbClr val="FF0000"/>
                </a:solidFill>
                <a:latin typeface="Times New Roman"/>
                <a:ea typeface="Times New Roman"/>
                <a:cs typeface="Times New Roman"/>
                <a:sym typeface="Times New Roman"/>
              </a:rPr>
              <a:t>Testable  Hypothesis</a:t>
            </a:r>
            <a:endParaRPr sz="115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489305" y="1578990"/>
            <a:ext cx="8164830" cy="1122680"/>
          </a:xfrm>
          <a:prstGeom prst="rect">
            <a:avLst/>
          </a:prstGeom>
          <a:noFill/>
          <a:ln>
            <a:noFill/>
          </a:ln>
        </p:spPr>
        <p:txBody>
          <a:bodyPr anchorCtr="0" anchor="b" bIns="0" lIns="0" spcFirstLastPara="1" rIns="0" wrap="square" tIns="12700">
            <a:noAutofit/>
          </a:bodyPr>
          <a:lstStyle/>
          <a:p>
            <a:pPr indent="0" lvl="0" marL="12700" rtl="0" algn="l">
              <a:lnSpc>
                <a:spcPct val="100000"/>
              </a:lnSpc>
              <a:spcBef>
                <a:spcPts val="0"/>
              </a:spcBef>
              <a:spcAft>
                <a:spcPts val="0"/>
              </a:spcAft>
              <a:buClr>
                <a:srgbClr val="FF0000"/>
              </a:buClr>
              <a:buSzPts val="7200"/>
              <a:buFont typeface="Times New Roman"/>
              <a:buNone/>
            </a:pPr>
            <a:r>
              <a:rPr i="0" lang="en-US" sz="7200">
                <a:solidFill>
                  <a:srgbClr val="FF0000"/>
                </a:solidFill>
                <a:latin typeface="Times New Roman"/>
                <a:ea typeface="Times New Roman"/>
                <a:cs typeface="Times New Roman"/>
                <a:sym typeface="Times New Roman"/>
              </a:rPr>
              <a:t>Research Hypothesis</a:t>
            </a:r>
            <a:endParaRPr sz="72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762000" y="762000"/>
            <a:ext cx="6662420" cy="689932"/>
          </a:xfrm>
          <a:prstGeom prst="rect">
            <a:avLst/>
          </a:prstGeom>
          <a:noFill/>
          <a:ln>
            <a:noFill/>
          </a:ln>
        </p:spPr>
        <p:txBody>
          <a:bodyPr anchorCtr="0" anchor="b" bIns="0" lIns="0" spcFirstLastPara="1" rIns="0" wrap="square" tIns="12700">
            <a:noAutofit/>
          </a:bodyPr>
          <a:lstStyle/>
          <a:p>
            <a:pPr indent="0" lvl="0" marL="12700" rtl="0" algn="l">
              <a:lnSpc>
                <a:spcPct val="100000"/>
              </a:lnSpc>
              <a:spcBef>
                <a:spcPts val="0"/>
              </a:spcBef>
              <a:spcAft>
                <a:spcPts val="0"/>
              </a:spcAft>
              <a:buClr>
                <a:srgbClr val="FF0000"/>
              </a:buClr>
              <a:buSzPts val="4400"/>
              <a:buFont typeface="Times New Roman"/>
              <a:buNone/>
            </a:pPr>
            <a:r>
              <a:rPr i="0" lang="en-US" sz="4400">
                <a:solidFill>
                  <a:srgbClr val="FF0000"/>
                </a:solidFill>
                <a:latin typeface="Times New Roman"/>
                <a:ea typeface="Times New Roman"/>
                <a:cs typeface="Times New Roman"/>
                <a:sym typeface="Times New Roman"/>
              </a:rPr>
              <a:t>Simple Hypothesis</a:t>
            </a:r>
            <a:endParaRPr i="0" sz="4400">
              <a:solidFill>
                <a:srgbClr val="FF0000"/>
              </a:solidFill>
              <a:latin typeface="Times New Roman"/>
              <a:ea typeface="Times New Roman"/>
              <a:cs typeface="Times New Roman"/>
              <a:sym typeface="Times New Roman"/>
            </a:endParaRPr>
          </a:p>
        </p:txBody>
      </p:sp>
      <p:sp>
        <p:nvSpPr>
          <p:cNvPr id="227" name="Google Shape;227;p30"/>
          <p:cNvSpPr txBox="1"/>
          <p:nvPr/>
        </p:nvSpPr>
        <p:spPr>
          <a:xfrm>
            <a:off x="383540" y="1596242"/>
            <a:ext cx="8149590" cy="2494280"/>
          </a:xfrm>
          <a:prstGeom prst="rect">
            <a:avLst/>
          </a:prstGeom>
          <a:noFill/>
          <a:ln>
            <a:noFill/>
          </a:ln>
        </p:spPr>
        <p:txBody>
          <a:bodyPr anchorCtr="0" anchor="t" bIns="0" lIns="0" spcFirstLastPara="1" rIns="0" wrap="square" tIns="12050">
            <a:noAutofit/>
          </a:bodyPr>
          <a:lstStyle/>
          <a:p>
            <a:pPr indent="-342900" lvl="0" marL="355600" marR="5080" rtl="0" algn="l">
              <a:lnSpc>
                <a:spcPct val="150000"/>
              </a:lnSpc>
              <a:spcBef>
                <a:spcPts val="0"/>
              </a:spcBef>
              <a:spcAft>
                <a:spcPts val="0"/>
              </a:spcAft>
              <a:buClr>
                <a:schemeClr val="dk1"/>
              </a:buClr>
              <a:buSzPts val="3600"/>
              <a:buFont typeface="Arial"/>
              <a:buChar char="•"/>
            </a:pPr>
            <a:r>
              <a:rPr lang="en-US" sz="3600">
                <a:solidFill>
                  <a:schemeClr val="dk1"/>
                </a:solidFill>
                <a:latin typeface="Times New Roman"/>
                <a:ea typeface="Times New Roman"/>
                <a:cs typeface="Times New Roman"/>
                <a:sym typeface="Times New Roman"/>
              </a:rPr>
              <a:t>simple hypothesis predicts that, there exist  a relationship between the independent  variable and dependent variable.</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31" name="Shape 231"/>
        <p:cNvGrpSpPr/>
        <p:nvPr/>
      </p:nvGrpSpPr>
      <p:grpSpPr>
        <a:xfrm>
          <a:off x="0" y="0"/>
          <a:ext cx="0" cy="0"/>
          <a:chOff x="0" y="0"/>
          <a:chExt cx="0" cy="0"/>
        </a:xfrm>
      </p:grpSpPr>
      <p:sp>
        <p:nvSpPr>
          <p:cNvPr id="232" name="Google Shape;232;p31"/>
          <p:cNvSpPr txBox="1"/>
          <p:nvPr/>
        </p:nvSpPr>
        <p:spPr>
          <a:xfrm>
            <a:off x="189077" y="40640"/>
            <a:ext cx="228727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Cont…simple hypothesis</a:t>
            </a:r>
            <a:endParaRPr sz="1800">
              <a:solidFill>
                <a:schemeClr val="dk1"/>
              </a:solidFill>
              <a:latin typeface="Calibri"/>
              <a:ea typeface="Calibri"/>
              <a:cs typeface="Calibri"/>
              <a:sym typeface="Calibri"/>
            </a:endParaRPr>
          </a:p>
        </p:txBody>
      </p:sp>
      <p:sp>
        <p:nvSpPr>
          <p:cNvPr id="233" name="Google Shape;233;p31"/>
          <p:cNvSpPr txBox="1"/>
          <p:nvPr/>
        </p:nvSpPr>
        <p:spPr>
          <a:xfrm>
            <a:off x="231140" y="694262"/>
            <a:ext cx="8684260" cy="2977097"/>
          </a:xfrm>
          <a:prstGeom prst="rect">
            <a:avLst/>
          </a:prstGeom>
          <a:noFill/>
          <a:ln>
            <a:noFill/>
          </a:ln>
        </p:spPr>
        <p:txBody>
          <a:bodyPr anchorCtr="0" anchor="t" bIns="0" lIns="0" spcFirstLastPara="1" rIns="0" wrap="square" tIns="12050">
            <a:noAutofit/>
          </a:bodyPr>
          <a:lstStyle/>
          <a:p>
            <a:pPr indent="-342900" lvl="0" marL="355600" marR="502284" rtl="0" algn="l">
              <a:lnSpc>
                <a:spcPct val="150000"/>
              </a:lnSpc>
              <a:spcBef>
                <a:spcPts val="0"/>
              </a:spcBef>
              <a:spcAft>
                <a:spcPts val="0"/>
              </a:spcAft>
              <a:buClr>
                <a:srgbClr val="FF0000"/>
              </a:buClr>
              <a:buSzPts val="3200"/>
              <a:buFont typeface="Arial"/>
              <a:buChar char="•"/>
            </a:pPr>
            <a:r>
              <a:rPr b="1" lang="en-US" sz="3200">
                <a:solidFill>
                  <a:srgbClr val="FF0000"/>
                </a:solidFill>
                <a:latin typeface="Times New Roman"/>
                <a:ea typeface="Times New Roman"/>
                <a:cs typeface="Times New Roman"/>
                <a:sym typeface="Times New Roman"/>
              </a:rPr>
              <a:t>Example</a:t>
            </a:r>
            <a:r>
              <a:rPr lang="en-US" sz="3200">
                <a:solidFill>
                  <a:schemeClr val="dk1"/>
                </a:solidFill>
                <a:latin typeface="Times New Roman"/>
                <a:ea typeface="Times New Roman"/>
                <a:cs typeface="Times New Roman"/>
                <a:sym typeface="Times New Roman"/>
              </a:rPr>
              <a:t>- synthesis of a compound under certain condition which can change again &amp; again.</a:t>
            </a:r>
            <a:endParaRPr sz="3200">
              <a:solidFill>
                <a:schemeClr val="dk1"/>
              </a:solidFill>
              <a:latin typeface="Times New Roman"/>
              <a:ea typeface="Times New Roman"/>
              <a:cs typeface="Times New Roman"/>
              <a:sym typeface="Times New Roman"/>
            </a:endParaRPr>
          </a:p>
          <a:p>
            <a:pPr indent="-287019" lvl="0" marL="756285" marR="5080" rtl="0" algn="l">
              <a:lnSpc>
                <a:spcPct val="150000"/>
              </a:lnSpc>
              <a:spcBef>
                <a:spcPts val="775"/>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1050442" y="152146"/>
            <a:ext cx="6736080" cy="939800"/>
          </a:xfrm>
          <a:prstGeom prst="rect">
            <a:avLst/>
          </a:prstGeom>
          <a:noFill/>
          <a:ln>
            <a:noFill/>
          </a:ln>
        </p:spPr>
        <p:txBody>
          <a:bodyPr anchorCtr="0" anchor="b" bIns="0" lIns="0" spcFirstLastPara="1" rIns="0" wrap="square" tIns="12700">
            <a:noAutofit/>
          </a:bodyPr>
          <a:lstStyle/>
          <a:p>
            <a:pPr indent="0" lvl="0" marL="12700" rtl="0" algn="l">
              <a:lnSpc>
                <a:spcPct val="100000"/>
              </a:lnSpc>
              <a:spcBef>
                <a:spcPts val="0"/>
              </a:spcBef>
              <a:spcAft>
                <a:spcPts val="0"/>
              </a:spcAft>
              <a:buClr>
                <a:srgbClr val="FF0000"/>
              </a:buClr>
              <a:buSzPts val="6000"/>
              <a:buFont typeface="Times New Roman"/>
              <a:buNone/>
            </a:pPr>
            <a:r>
              <a:rPr i="0" lang="en-US" sz="6000">
                <a:solidFill>
                  <a:srgbClr val="FF0000"/>
                </a:solidFill>
                <a:latin typeface="Times New Roman"/>
                <a:ea typeface="Times New Roman"/>
                <a:cs typeface="Times New Roman"/>
                <a:sym typeface="Times New Roman"/>
              </a:rPr>
              <a:t>Complex	Hypothesis</a:t>
            </a:r>
            <a:endParaRPr sz="6000">
              <a:latin typeface="Times New Roman"/>
              <a:ea typeface="Times New Roman"/>
              <a:cs typeface="Times New Roman"/>
              <a:sym typeface="Times New Roman"/>
            </a:endParaRPr>
          </a:p>
        </p:txBody>
      </p:sp>
      <p:sp>
        <p:nvSpPr>
          <p:cNvPr id="239" name="Google Shape;239;p32"/>
          <p:cNvSpPr txBox="1"/>
          <p:nvPr/>
        </p:nvSpPr>
        <p:spPr>
          <a:xfrm>
            <a:off x="459740" y="1507241"/>
            <a:ext cx="7902575" cy="3683635"/>
          </a:xfrm>
          <a:prstGeom prst="rect">
            <a:avLst/>
          </a:prstGeom>
          <a:noFill/>
          <a:ln>
            <a:noFill/>
          </a:ln>
        </p:spPr>
        <p:txBody>
          <a:bodyPr anchorCtr="0" anchor="t" bIns="0" lIns="0" spcFirstLastPara="1" rIns="0" wrap="square" tIns="12050">
            <a:noAutofit/>
          </a:bodyPr>
          <a:lstStyle/>
          <a:p>
            <a:pPr indent="-343535" lvl="0" marL="355600" marR="5080" rtl="0" algn="l">
              <a:lnSpc>
                <a:spcPct val="150000"/>
              </a:lnSpc>
              <a:spcBef>
                <a:spcPts val="0"/>
              </a:spcBef>
              <a:spcAft>
                <a:spcPts val="0"/>
              </a:spcAft>
              <a:buClr>
                <a:schemeClr val="dk1"/>
              </a:buClr>
              <a:buSzPts val="4000"/>
              <a:buFont typeface="Arial"/>
              <a:buChar char="•"/>
            </a:pPr>
            <a:r>
              <a:rPr lang="en-US" sz="4000">
                <a:solidFill>
                  <a:schemeClr val="dk1"/>
                </a:solidFill>
                <a:latin typeface="Times New Roman"/>
                <a:ea typeface="Times New Roman"/>
                <a:cs typeface="Times New Roman"/>
                <a:sym typeface="Times New Roman"/>
              </a:rPr>
              <a:t>complex hypothesis predicts that  there exists relationship between two  or more independent and dependent  variable.</a:t>
            </a:r>
            <a:endParaRPr sz="4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71" name="Shape 71"/>
        <p:cNvGrpSpPr/>
        <p:nvPr/>
      </p:nvGrpSpPr>
      <p:grpSpPr>
        <a:xfrm>
          <a:off x="0" y="0"/>
          <a:ext cx="0" cy="0"/>
          <a:chOff x="0" y="0"/>
          <a:chExt cx="0" cy="0"/>
        </a:xfrm>
      </p:grpSpPr>
      <p:sp>
        <p:nvSpPr>
          <p:cNvPr id="72" name="Google Shape;72;p15"/>
          <p:cNvSpPr txBox="1"/>
          <p:nvPr/>
        </p:nvSpPr>
        <p:spPr>
          <a:xfrm>
            <a:off x="307340" y="0"/>
            <a:ext cx="8608060" cy="6813071"/>
          </a:xfrm>
          <a:prstGeom prst="rect">
            <a:avLst/>
          </a:prstGeom>
          <a:noFill/>
          <a:ln>
            <a:noFill/>
          </a:ln>
        </p:spPr>
        <p:txBody>
          <a:bodyPr anchorCtr="0" anchor="t" bIns="0" lIns="0" spcFirstLastPara="1" rIns="0" wrap="square" tIns="12050">
            <a:noAutofit/>
          </a:bodyPr>
          <a:lstStyle/>
          <a:p>
            <a:pPr indent="-342900" lvl="0" marL="355600" marR="5080" rtl="0" algn="just">
              <a:lnSpc>
                <a:spcPct val="140000"/>
              </a:lnSpc>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A hypothesis is a formal tentative statement of the  expected relationship between two or more  variables under established facts, laws.</a:t>
            </a:r>
            <a:endParaRPr b="0" i="0" sz="2800" u="none" cap="none" strike="noStrike">
              <a:solidFill>
                <a:schemeClr val="dk1"/>
              </a:solidFill>
              <a:latin typeface="Times New Roman"/>
              <a:ea typeface="Times New Roman"/>
              <a:cs typeface="Times New Roman"/>
              <a:sym typeface="Times New Roman"/>
            </a:endParaRPr>
          </a:p>
          <a:p>
            <a:pPr indent="-342900" lvl="0" marL="355600" marR="5080" rtl="0" algn="just">
              <a:lnSpc>
                <a:spcPct val="140000"/>
              </a:lnSpc>
              <a:spcBef>
                <a:spcPts val="95"/>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Research variables are defined as qualities,  properties, characteristics, behaviors,  attributes etc. of people- individuals or  group, objects, situations, activities etc. That  changes or vary. Variable are </a:t>
            </a:r>
            <a:r>
              <a:rPr b="1" i="0" lang="en-US" sz="2800" u="none" cap="none" strike="noStrike">
                <a:solidFill>
                  <a:srgbClr val="C00000"/>
                </a:solidFill>
                <a:latin typeface="Times New Roman"/>
                <a:ea typeface="Times New Roman"/>
                <a:cs typeface="Times New Roman"/>
                <a:sym typeface="Times New Roman"/>
              </a:rPr>
              <a:t>manipulable </a:t>
            </a:r>
            <a:r>
              <a:rPr b="1"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and measurable.</a:t>
            </a:r>
            <a:endParaRPr b="0" i="0" sz="2800" u="none" cap="none" strike="noStrike">
              <a:solidFill>
                <a:schemeClr val="dk1"/>
              </a:solidFill>
              <a:latin typeface="Times New Roman"/>
              <a:ea typeface="Times New Roman"/>
              <a:cs typeface="Times New Roman"/>
              <a:sym typeface="Times New Roman"/>
            </a:endParaRPr>
          </a:p>
          <a:p>
            <a:pPr indent="-342900" lvl="0" marL="355600" marR="173990" rtl="0" algn="just">
              <a:lnSpc>
                <a:spcPct val="140000"/>
              </a:lnSpc>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A hypothesis helps to translate the research  problem and objective into a clear explanation or  prediction of the expected results or outcomes of  the study.</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43" name="Shape 243"/>
        <p:cNvGrpSpPr/>
        <p:nvPr/>
      </p:nvGrpSpPr>
      <p:grpSpPr>
        <a:xfrm>
          <a:off x="0" y="0"/>
          <a:ext cx="0" cy="0"/>
          <a:chOff x="0" y="0"/>
          <a:chExt cx="0" cy="0"/>
        </a:xfrm>
      </p:grpSpPr>
      <p:sp>
        <p:nvSpPr>
          <p:cNvPr id="244" name="Google Shape;244;p33"/>
          <p:cNvSpPr txBox="1"/>
          <p:nvPr/>
        </p:nvSpPr>
        <p:spPr>
          <a:xfrm>
            <a:off x="126593" y="65024"/>
            <a:ext cx="2334260" cy="26924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Cont…Complex Hypothesis</a:t>
            </a:r>
            <a:endParaRPr sz="1600">
              <a:solidFill>
                <a:schemeClr val="dk1"/>
              </a:solidFill>
              <a:latin typeface="Times New Roman"/>
              <a:ea typeface="Times New Roman"/>
              <a:cs typeface="Times New Roman"/>
              <a:sym typeface="Times New Roman"/>
            </a:endParaRPr>
          </a:p>
        </p:txBody>
      </p:sp>
      <p:sp>
        <p:nvSpPr>
          <p:cNvPr id="245" name="Google Shape;245;p33"/>
          <p:cNvSpPr txBox="1"/>
          <p:nvPr/>
        </p:nvSpPr>
        <p:spPr>
          <a:xfrm>
            <a:off x="231140" y="781557"/>
            <a:ext cx="8407400" cy="5196840"/>
          </a:xfrm>
          <a:prstGeom prst="rect">
            <a:avLst/>
          </a:prstGeom>
          <a:noFill/>
          <a:ln>
            <a:noFill/>
          </a:ln>
        </p:spPr>
        <p:txBody>
          <a:bodyPr anchorCtr="0" anchor="t" bIns="0" lIns="0" spcFirstLastPara="1" rIns="0" wrap="square" tIns="13325">
            <a:noAutofit/>
          </a:bodyPr>
          <a:lstStyle/>
          <a:p>
            <a:pPr indent="-342900" lvl="0" marL="355600" marR="75565" rtl="0" algn="l">
              <a:lnSpc>
                <a:spcPct val="100000"/>
              </a:lnSpc>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Example </a:t>
            </a:r>
            <a:r>
              <a:rPr lang="en-US" sz="3200">
                <a:solidFill>
                  <a:schemeClr val="dk1"/>
                </a:solidFill>
                <a:latin typeface="Times New Roman"/>
                <a:ea typeface="Times New Roman"/>
                <a:cs typeface="Times New Roman"/>
                <a:sym typeface="Times New Roman"/>
              </a:rPr>
              <a:t>– for a fully </a:t>
            </a:r>
            <a:r>
              <a:rPr lang="en-US" sz="3200">
                <a:solidFill>
                  <a:schemeClr val="dk1"/>
                </a:solidFill>
                <a:latin typeface="Times New Roman"/>
                <a:ea typeface="Times New Roman"/>
                <a:cs typeface="Times New Roman"/>
                <a:sym typeface="Times New Roman"/>
              </a:rPr>
              <a:t>bedridden</a:t>
            </a:r>
            <a:r>
              <a:rPr lang="en-US" sz="3200">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patient</a:t>
            </a:r>
            <a:r>
              <a:rPr lang="en-US" sz="3200">
                <a:solidFill>
                  <a:schemeClr val="dk1"/>
                </a:solidFill>
                <a:latin typeface="Times New Roman"/>
                <a:ea typeface="Times New Roman"/>
                <a:cs typeface="Times New Roman"/>
                <a:sym typeface="Times New Roman"/>
              </a:rPr>
              <a:t> 2 hourly  position changing, 2 hourly back care and a high  protein diet will build up body resistance, will  promote blood circulation and will prevent  bedsore.</a:t>
            </a:r>
            <a:endParaRPr sz="3200">
              <a:solidFill>
                <a:schemeClr val="dk1"/>
              </a:solidFill>
              <a:latin typeface="Times New Roman"/>
              <a:ea typeface="Times New Roman"/>
              <a:cs typeface="Times New Roman"/>
              <a:sym typeface="Times New Roman"/>
            </a:endParaRPr>
          </a:p>
          <a:p>
            <a:pPr indent="-287019" lvl="1" marL="756285" marR="66040" rtl="0" algn="l">
              <a:lnSpc>
                <a:spcPct val="100000"/>
              </a:lnSpc>
              <a:spcBef>
                <a:spcPts val="68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In the above example, </a:t>
            </a:r>
            <a:r>
              <a:rPr b="1" i="0" lang="en-US" sz="2800" u="none" cap="none" strike="noStrike">
                <a:solidFill>
                  <a:srgbClr val="FF0000"/>
                </a:solidFill>
                <a:latin typeface="Times New Roman"/>
                <a:ea typeface="Times New Roman"/>
                <a:cs typeface="Times New Roman"/>
                <a:sym typeface="Times New Roman"/>
              </a:rPr>
              <a:t>three independent variable </a:t>
            </a:r>
            <a:r>
              <a:rPr b="1"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are:- A) 2 hourly position changing, B) 2 hourly back  care, C) high protein diet.</a:t>
            </a:r>
            <a:endParaRPr b="0" i="0" sz="2800" u="none" cap="none" strike="noStrike">
              <a:solidFill>
                <a:schemeClr val="dk1"/>
              </a:solidFill>
              <a:latin typeface="Times New Roman"/>
              <a:ea typeface="Times New Roman"/>
              <a:cs typeface="Times New Roman"/>
              <a:sym typeface="Times New Roman"/>
            </a:endParaRPr>
          </a:p>
          <a:p>
            <a:pPr indent="-287019" lvl="1" marL="756285" marR="5080" rtl="0" algn="l">
              <a:lnSpc>
                <a:spcPct val="100000"/>
              </a:lnSpc>
              <a:spcBef>
                <a:spcPts val="67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And </a:t>
            </a:r>
            <a:r>
              <a:rPr b="1" i="0" lang="en-US" sz="2800" u="none" cap="none" strike="noStrike">
                <a:solidFill>
                  <a:srgbClr val="FF0000"/>
                </a:solidFill>
                <a:latin typeface="Times New Roman"/>
                <a:ea typeface="Times New Roman"/>
                <a:cs typeface="Times New Roman"/>
                <a:sym typeface="Times New Roman"/>
              </a:rPr>
              <a:t>three dependent variable </a:t>
            </a:r>
            <a:r>
              <a:rPr b="0" i="0" lang="en-US" sz="2800" u="none" cap="none" strike="noStrike">
                <a:solidFill>
                  <a:schemeClr val="dk1"/>
                </a:solidFill>
                <a:latin typeface="Times New Roman"/>
                <a:ea typeface="Times New Roman"/>
                <a:cs typeface="Times New Roman"/>
                <a:sym typeface="Times New Roman"/>
              </a:rPr>
              <a:t>are:-</a:t>
            </a:r>
            <a:endParaRPr b="0" i="0" sz="2800" u="none" cap="none" strike="noStrike">
              <a:solidFill>
                <a:schemeClr val="dk1"/>
              </a:solidFill>
              <a:latin typeface="Times New Roman"/>
              <a:ea typeface="Times New Roman"/>
              <a:cs typeface="Times New Roman"/>
              <a:sym typeface="Times New Roman"/>
            </a:endParaRPr>
          </a:p>
          <a:p>
            <a:pPr indent="0" lvl="0" marL="914400" marR="5080" rtl="0" algn="l">
              <a:lnSpc>
                <a:spcPct val="100000"/>
              </a:lnSpc>
              <a:spcBef>
                <a:spcPts val="670"/>
              </a:spcBef>
              <a:spcAft>
                <a:spcPts val="0"/>
              </a:spcAft>
              <a:buNone/>
            </a:pPr>
            <a:r>
              <a:rPr b="0" i="0" lang="en-US" sz="2800" u="none" cap="none" strike="noStrike">
                <a:solidFill>
                  <a:schemeClr val="dk1"/>
                </a:solidFill>
                <a:latin typeface="Times New Roman"/>
                <a:ea typeface="Times New Roman"/>
                <a:cs typeface="Times New Roman"/>
                <a:sym typeface="Times New Roman"/>
              </a:rPr>
              <a:t>	a) promotion of  blood circulation,</a:t>
            </a:r>
            <a:endParaRPr b="0" i="0" sz="2800" u="none" cap="none" strike="noStrike">
              <a:solidFill>
                <a:schemeClr val="dk1"/>
              </a:solidFill>
              <a:latin typeface="Times New Roman"/>
              <a:ea typeface="Times New Roman"/>
              <a:cs typeface="Times New Roman"/>
              <a:sym typeface="Times New Roman"/>
            </a:endParaRPr>
          </a:p>
          <a:p>
            <a:pPr indent="457200" lvl="0" marL="914400" marR="5080" rtl="0" algn="l">
              <a:lnSpc>
                <a:spcPct val="100000"/>
              </a:lnSpc>
              <a:spcBef>
                <a:spcPts val="670"/>
              </a:spcBef>
              <a:spcAft>
                <a:spcPts val="0"/>
              </a:spcAft>
              <a:buNone/>
            </a:pPr>
            <a:r>
              <a:rPr lang="en-US" sz="2800">
                <a:solidFill>
                  <a:schemeClr val="dk1"/>
                </a:solidFill>
                <a:latin typeface="Times New Roman"/>
                <a:ea typeface="Times New Roman"/>
                <a:cs typeface="Times New Roman"/>
                <a:sym typeface="Times New Roman"/>
              </a:rPr>
              <a:t>b</a:t>
            </a:r>
            <a:r>
              <a:rPr b="0" i="0" lang="en-US" sz="2800" u="none" cap="none" strike="noStrike">
                <a:solidFill>
                  <a:schemeClr val="dk1"/>
                </a:solidFill>
                <a:latin typeface="Times New Roman"/>
                <a:ea typeface="Times New Roman"/>
                <a:cs typeface="Times New Roman"/>
                <a:sym typeface="Times New Roman"/>
              </a:rPr>
              <a:t>) building up of body resistance,</a:t>
            </a:r>
            <a:endParaRPr b="0" i="0" sz="2800" u="none" cap="none" strike="noStrike">
              <a:solidFill>
                <a:schemeClr val="dk1"/>
              </a:solidFill>
              <a:latin typeface="Times New Roman"/>
              <a:ea typeface="Times New Roman"/>
              <a:cs typeface="Times New Roman"/>
              <a:sym typeface="Times New Roman"/>
            </a:endParaRPr>
          </a:p>
          <a:p>
            <a:pPr indent="158114" lvl="0" marL="1213485" marR="0" rtl="0" algn="l">
              <a:lnSpc>
                <a:spcPct val="100000"/>
              </a:lnSpc>
              <a:spcBef>
                <a:spcPts val="5"/>
              </a:spcBef>
              <a:spcAft>
                <a:spcPts val="0"/>
              </a:spcAft>
              <a:buNone/>
            </a:pPr>
            <a:r>
              <a:rPr lang="en-US" sz="2800">
                <a:solidFill>
                  <a:schemeClr val="dk1"/>
                </a:solidFill>
                <a:latin typeface="Times New Roman"/>
                <a:ea typeface="Times New Roman"/>
                <a:cs typeface="Times New Roman"/>
                <a:sym typeface="Times New Roman"/>
              </a:rPr>
              <a:t>c</a:t>
            </a:r>
            <a:r>
              <a:rPr lang="en-US" sz="2800">
                <a:solidFill>
                  <a:schemeClr val="dk1"/>
                </a:solidFill>
                <a:latin typeface="Times New Roman"/>
                <a:ea typeface="Times New Roman"/>
                <a:cs typeface="Times New Roman"/>
                <a:sym typeface="Times New Roman"/>
              </a:rPr>
              <a:t>) prevention of bed sore.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698398" y="75946"/>
            <a:ext cx="7442200" cy="939800"/>
          </a:xfrm>
          <a:prstGeom prst="rect">
            <a:avLst/>
          </a:prstGeom>
          <a:noFill/>
          <a:ln>
            <a:noFill/>
          </a:ln>
        </p:spPr>
        <p:txBody>
          <a:bodyPr anchorCtr="0" anchor="b" bIns="0" lIns="0" spcFirstLastPara="1" rIns="0" wrap="square" tIns="12700">
            <a:noAutofit/>
          </a:bodyPr>
          <a:lstStyle/>
          <a:p>
            <a:pPr indent="0" lvl="0" marL="12700" rtl="0" algn="l">
              <a:lnSpc>
                <a:spcPct val="100000"/>
              </a:lnSpc>
              <a:spcBef>
                <a:spcPts val="0"/>
              </a:spcBef>
              <a:spcAft>
                <a:spcPts val="0"/>
              </a:spcAft>
              <a:buClr>
                <a:srgbClr val="FF0000"/>
              </a:buClr>
              <a:buSzPts val="6000"/>
              <a:buFont typeface="Times New Roman"/>
              <a:buNone/>
            </a:pPr>
            <a:r>
              <a:rPr i="0" lang="en-US" sz="6000">
                <a:solidFill>
                  <a:srgbClr val="FF0000"/>
                </a:solidFill>
                <a:latin typeface="Times New Roman"/>
                <a:ea typeface="Times New Roman"/>
                <a:cs typeface="Times New Roman"/>
                <a:sym typeface="Times New Roman"/>
              </a:rPr>
              <a:t>Directional Hypothesis</a:t>
            </a:r>
            <a:endParaRPr sz="6000">
              <a:latin typeface="Times New Roman"/>
              <a:ea typeface="Times New Roman"/>
              <a:cs typeface="Times New Roman"/>
              <a:sym typeface="Times New Roman"/>
            </a:endParaRPr>
          </a:p>
        </p:txBody>
      </p:sp>
      <p:sp>
        <p:nvSpPr>
          <p:cNvPr id="251" name="Google Shape;251;p34"/>
          <p:cNvSpPr txBox="1"/>
          <p:nvPr/>
        </p:nvSpPr>
        <p:spPr>
          <a:xfrm>
            <a:off x="383540" y="1302568"/>
            <a:ext cx="8360409" cy="4197350"/>
          </a:xfrm>
          <a:prstGeom prst="rect">
            <a:avLst/>
          </a:prstGeom>
          <a:noFill/>
          <a:ln>
            <a:noFill/>
          </a:ln>
        </p:spPr>
        <p:txBody>
          <a:bodyPr anchorCtr="0" anchor="t" bIns="0" lIns="0" spcFirstLastPara="1" rIns="0" wrap="square" tIns="13325">
            <a:noAutofit/>
          </a:bodyPr>
          <a:lstStyle/>
          <a:p>
            <a:pPr indent="-342900" lvl="0" marL="355600" marR="251459" rtl="0" algn="l">
              <a:lnSpc>
                <a:spcPct val="15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Directional Hypothesis predicts the direction of  the relationship between the independent and  dependent variable.</a:t>
            </a:r>
            <a:endParaRPr sz="32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chemeClr val="dk1"/>
              </a:buClr>
              <a:buSzPts val="3500"/>
              <a:buFont typeface="Arial"/>
              <a:buNone/>
            </a:pPr>
            <a:r>
              <a:t/>
            </a:r>
            <a:endParaRPr sz="3500">
              <a:solidFill>
                <a:schemeClr val="dk1"/>
              </a:solidFill>
              <a:latin typeface="Times New Roman"/>
              <a:ea typeface="Times New Roman"/>
              <a:cs typeface="Times New Roman"/>
              <a:sym typeface="Times New Roman"/>
            </a:endParaRPr>
          </a:p>
          <a:p>
            <a:pPr indent="-342900" lvl="0" marL="355600" marR="5080" rtl="0" algn="l">
              <a:lnSpc>
                <a:spcPct val="150100"/>
              </a:lnSpc>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Example</a:t>
            </a:r>
            <a:r>
              <a:rPr lang="en-US" sz="3200">
                <a:solidFill>
                  <a:schemeClr val="dk1"/>
                </a:solidFill>
                <a:latin typeface="Times New Roman"/>
                <a:ea typeface="Times New Roman"/>
                <a:cs typeface="Times New Roman"/>
                <a:sym typeface="Times New Roman"/>
              </a:rPr>
              <a:t>- High quality of nursing education will  lead to high quality of nursing practice skills.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431393" y="200914"/>
            <a:ext cx="7980680" cy="848360"/>
          </a:xfrm>
          <a:prstGeom prst="rect">
            <a:avLst/>
          </a:prstGeom>
          <a:noFill/>
          <a:ln>
            <a:noFill/>
          </a:ln>
        </p:spPr>
        <p:txBody>
          <a:bodyPr anchorCtr="0" anchor="b" bIns="0" lIns="0" spcFirstLastPara="1" rIns="0" wrap="square" tIns="12700">
            <a:noAutofit/>
          </a:bodyPr>
          <a:lstStyle/>
          <a:p>
            <a:pPr indent="0" lvl="0" marL="12700" rtl="0" algn="l">
              <a:lnSpc>
                <a:spcPct val="100000"/>
              </a:lnSpc>
              <a:spcBef>
                <a:spcPts val="0"/>
              </a:spcBef>
              <a:spcAft>
                <a:spcPts val="0"/>
              </a:spcAft>
              <a:buClr>
                <a:srgbClr val="FF0000"/>
              </a:buClr>
              <a:buSzPts val="5400"/>
              <a:buFont typeface="Times New Roman"/>
              <a:buNone/>
            </a:pPr>
            <a:r>
              <a:rPr i="0" lang="en-US" sz="5400">
                <a:solidFill>
                  <a:srgbClr val="FF0000"/>
                </a:solidFill>
                <a:latin typeface="Times New Roman"/>
                <a:ea typeface="Times New Roman"/>
                <a:cs typeface="Times New Roman"/>
                <a:sym typeface="Times New Roman"/>
              </a:rPr>
              <a:t>Non	directional	Hypothesis</a:t>
            </a:r>
            <a:endParaRPr sz="5400">
              <a:latin typeface="Times New Roman"/>
              <a:ea typeface="Times New Roman"/>
              <a:cs typeface="Times New Roman"/>
              <a:sym typeface="Times New Roman"/>
            </a:endParaRPr>
          </a:p>
        </p:txBody>
      </p:sp>
      <p:sp>
        <p:nvSpPr>
          <p:cNvPr id="257" name="Google Shape;257;p35"/>
          <p:cNvSpPr txBox="1"/>
          <p:nvPr/>
        </p:nvSpPr>
        <p:spPr>
          <a:xfrm>
            <a:off x="231140" y="1302568"/>
            <a:ext cx="8531860" cy="4514215"/>
          </a:xfrm>
          <a:prstGeom prst="rect">
            <a:avLst/>
          </a:prstGeom>
          <a:noFill/>
          <a:ln>
            <a:noFill/>
          </a:ln>
        </p:spPr>
        <p:txBody>
          <a:bodyPr anchorCtr="0" anchor="t" bIns="0" lIns="0" spcFirstLastPara="1" rIns="0" wrap="square" tIns="13325">
            <a:noAutofit/>
          </a:bodyPr>
          <a:lstStyle/>
          <a:p>
            <a:pPr indent="-342900" lvl="0" marL="355600" marR="5080" rtl="0" algn="l">
              <a:lnSpc>
                <a:spcPct val="150000"/>
              </a:lnSpc>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Non -directional Hypothesis </a:t>
            </a:r>
            <a:r>
              <a:rPr lang="en-US" sz="3200">
                <a:solidFill>
                  <a:schemeClr val="dk1"/>
                </a:solidFill>
                <a:latin typeface="Times New Roman"/>
                <a:ea typeface="Times New Roman"/>
                <a:cs typeface="Times New Roman"/>
                <a:sym typeface="Times New Roman"/>
              </a:rPr>
              <a:t>predicts the  relationship between the independent variable and  the dependent variable but does </a:t>
            </a:r>
            <a:r>
              <a:rPr lang="en-US" sz="3200">
                <a:solidFill>
                  <a:srgbClr val="FF0000"/>
                </a:solidFill>
                <a:latin typeface="Times New Roman"/>
                <a:ea typeface="Times New Roman"/>
                <a:cs typeface="Times New Roman"/>
                <a:sym typeface="Times New Roman"/>
              </a:rPr>
              <a:t>not specific </a:t>
            </a:r>
            <a:r>
              <a:rPr lang="en-US" sz="3200">
                <a:solidFill>
                  <a:schemeClr val="dk1"/>
                </a:solidFill>
                <a:latin typeface="Times New Roman"/>
                <a:ea typeface="Times New Roman"/>
                <a:cs typeface="Times New Roman"/>
                <a:sym typeface="Times New Roman"/>
              </a:rPr>
              <a:t>the </a:t>
            </a:r>
            <a:r>
              <a:rPr lang="en-US" sz="3200">
                <a:solidFill>
                  <a:srgbClr val="FF0000"/>
                </a:solidFill>
                <a:latin typeface="Times New Roman"/>
                <a:ea typeface="Times New Roman"/>
                <a:cs typeface="Times New Roman"/>
                <a:sym typeface="Times New Roman"/>
              </a:rPr>
              <a:t> </a:t>
            </a:r>
            <a:r>
              <a:rPr b="1" lang="en-US" sz="3200">
                <a:solidFill>
                  <a:srgbClr val="FF0000"/>
                </a:solidFill>
                <a:latin typeface="Times New Roman"/>
                <a:ea typeface="Times New Roman"/>
                <a:cs typeface="Times New Roman"/>
                <a:sym typeface="Times New Roman"/>
              </a:rPr>
              <a:t>directional of the relationship</a:t>
            </a:r>
            <a:r>
              <a:rPr lang="en-US" sz="3200">
                <a:solidFill>
                  <a:schemeClr val="dk1"/>
                </a:solidFill>
                <a:latin typeface="Times New Roman"/>
                <a:ea typeface="Times New Roman"/>
                <a:cs typeface="Times New Roman"/>
                <a:sym typeface="Times New Roman"/>
              </a:rPr>
              <a:t>.</a:t>
            </a:r>
            <a:endParaRPr sz="3200">
              <a:solidFill>
                <a:schemeClr val="dk1"/>
              </a:solidFill>
              <a:latin typeface="Times New Roman"/>
              <a:ea typeface="Times New Roman"/>
              <a:cs typeface="Times New Roman"/>
              <a:sym typeface="Times New Roman"/>
            </a:endParaRPr>
          </a:p>
          <a:p>
            <a:pPr indent="-342900" lvl="0" marL="355600" marR="198120" rtl="0" algn="l">
              <a:lnSpc>
                <a:spcPct val="150100"/>
              </a:lnSpc>
              <a:spcBef>
                <a:spcPts val="765"/>
              </a:spcBef>
              <a:spcAft>
                <a:spcPts val="0"/>
              </a:spcAft>
              <a:buClr>
                <a:schemeClr val="dk1"/>
              </a:buClr>
              <a:buSzPts val="1800"/>
              <a:buFont typeface="Arial"/>
              <a:buChar char="•"/>
            </a:pPr>
            <a:r>
              <a:rPr lang="en-US" sz="1800">
                <a:solidFill>
                  <a:schemeClr val="dk1"/>
                </a:solidFill>
                <a:latin typeface="Verdana"/>
                <a:ea typeface="Verdana"/>
                <a:cs typeface="Verdana"/>
                <a:sym typeface="Verdana"/>
              </a:rPr>
              <a:t>	</a:t>
            </a:r>
            <a:r>
              <a:rPr b="1" lang="en-US" sz="3200">
                <a:solidFill>
                  <a:schemeClr val="dk1"/>
                </a:solidFill>
                <a:latin typeface="Times New Roman"/>
                <a:ea typeface="Times New Roman"/>
                <a:cs typeface="Times New Roman"/>
                <a:sym typeface="Times New Roman"/>
              </a:rPr>
              <a:t>Example</a:t>
            </a:r>
            <a:r>
              <a:rPr lang="en-US" sz="3200">
                <a:solidFill>
                  <a:schemeClr val="dk1"/>
                </a:solidFill>
                <a:latin typeface="Times New Roman"/>
                <a:ea typeface="Times New Roman"/>
                <a:cs typeface="Times New Roman"/>
                <a:sym typeface="Times New Roman"/>
              </a:rPr>
              <a:t>- teacher student relationship influence  student’s learning.</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61" name="Shape 261"/>
        <p:cNvGrpSpPr/>
        <p:nvPr/>
      </p:nvGrpSpPr>
      <p:grpSpPr>
        <a:xfrm>
          <a:off x="0" y="0"/>
          <a:ext cx="0" cy="0"/>
          <a:chOff x="0" y="0"/>
          <a:chExt cx="0" cy="0"/>
        </a:xfrm>
      </p:grpSpPr>
      <p:sp>
        <p:nvSpPr>
          <p:cNvPr id="262" name="Google Shape;262;p36"/>
          <p:cNvSpPr txBox="1"/>
          <p:nvPr>
            <p:ph type="title"/>
          </p:nvPr>
        </p:nvSpPr>
        <p:spPr>
          <a:xfrm>
            <a:off x="762000" y="533400"/>
            <a:ext cx="6662420" cy="689932"/>
          </a:xfrm>
          <a:prstGeom prst="rect">
            <a:avLst/>
          </a:prstGeom>
          <a:noFill/>
          <a:ln>
            <a:noFill/>
          </a:ln>
        </p:spPr>
        <p:txBody>
          <a:bodyPr anchorCtr="0" anchor="b" bIns="0" lIns="0" spcFirstLastPara="1" rIns="0" wrap="square" tIns="12700">
            <a:noAutofit/>
          </a:bodyPr>
          <a:lstStyle/>
          <a:p>
            <a:pPr indent="0" lvl="0" marL="12700" rtl="0" algn="l">
              <a:lnSpc>
                <a:spcPct val="100000"/>
              </a:lnSpc>
              <a:spcBef>
                <a:spcPts val="0"/>
              </a:spcBef>
              <a:spcAft>
                <a:spcPts val="0"/>
              </a:spcAft>
              <a:buClr>
                <a:srgbClr val="FF0000"/>
              </a:buClr>
              <a:buSzPts val="4400"/>
              <a:buFont typeface="Times New Roman"/>
              <a:buNone/>
            </a:pPr>
            <a:r>
              <a:rPr i="0" lang="en-US" sz="4400">
                <a:solidFill>
                  <a:srgbClr val="FF0000"/>
                </a:solidFill>
                <a:latin typeface="Times New Roman"/>
                <a:ea typeface="Times New Roman"/>
                <a:cs typeface="Times New Roman"/>
                <a:sym typeface="Times New Roman"/>
              </a:rPr>
              <a:t>Causal Hypothesis</a:t>
            </a:r>
            <a:endParaRPr i="0" sz="4400">
              <a:solidFill>
                <a:srgbClr val="FF0000"/>
              </a:solidFill>
              <a:latin typeface="Times New Roman"/>
              <a:ea typeface="Times New Roman"/>
              <a:cs typeface="Times New Roman"/>
              <a:sym typeface="Times New Roman"/>
            </a:endParaRPr>
          </a:p>
        </p:txBody>
      </p:sp>
      <p:sp>
        <p:nvSpPr>
          <p:cNvPr id="263" name="Google Shape;263;p36"/>
          <p:cNvSpPr txBox="1"/>
          <p:nvPr/>
        </p:nvSpPr>
        <p:spPr>
          <a:xfrm>
            <a:off x="535940" y="1378768"/>
            <a:ext cx="8032115" cy="4416425"/>
          </a:xfrm>
          <a:prstGeom prst="rect">
            <a:avLst/>
          </a:prstGeom>
          <a:noFill/>
          <a:ln>
            <a:noFill/>
          </a:ln>
        </p:spPr>
        <p:txBody>
          <a:bodyPr anchorCtr="0" anchor="t" bIns="0" lIns="0" spcFirstLastPara="1" rIns="0" wrap="square" tIns="13325">
            <a:noAutofit/>
          </a:bodyPr>
          <a:lstStyle/>
          <a:p>
            <a:pPr indent="-343535" lvl="0" marL="355600" marR="5080" rtl="0" algn="l">
              <a:lnSpc>
                <a:spcPct val="15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Causal Hypothesis predicts a </a:t>
            </a:r>
            <a:r>
              <a:rPr b="1" lang="en-US" sz="3200">
                <a:solidFill>
                  <a:srgbClr val="C00000"/>
                </a:solidFill>
                <a:latin typeface="Times New Roman"/>
                <a:ea typeface="Times New Roman"/>
                <a:cs typeface="Times New Roman"/>
                <a:sym typeface="Times New Roman"/>
              </a:rPr>
              <a:t>cause </a:t>
            </a:r>
            <a:r>
              <a:rPr lang="en-US" sz="3200">
                <a:solidFill>
                  <a:schemeClr val="dk1"/>
                </a:solidFill>
                <a:latin typeface="Times New Roman"/>
                <a:ea typeface="Times New Roman"/>
                <a:cs typeface="Times New Roman"/>
                <a:sym typeface="Times New Roman"/>
              </a:rPr>
              <a:t>and </a:t>
            </a:r>
            <a:r>
              <a:rPr b="1" lang="en-US" sz="3200">
                <a:solidFill>
                  <a:srgbClr val="C00000"/>
                </a:solidFill>
                <a:latin typeface="Times New Roman"/>
                <a:ea typeface="Times New Roman"/>
                <a:cs typeface="Times New Roman"/>
                <a:sym typeface="Times New Roman"/>
              </a:rPr>
              <a:t>effects </a:t>
            </a:r>
            <a:r>
              <a:rPr b="1" lang="en-US" sz="3200">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relationship or interaction between the  independent variable and dependent variable.  This hypothesis predicts the effect of the  independent variable on the dependent  variable.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67" name="Shape 267"/>
        <p:cNvGrpSpPr/>
        <p:nvPr/>
      </p:nvGrpSpPr>
      <p:grpSpPr>
        <a:xfrm>
          <a:off x="0" y="0"/>
          <a:ext cx="0" cy="0"/>
          <a:chOff x="0" y="0"/>
          <a:chExt cx="0" cy="0"/>
        </a:xfrm>
      </p:grpSpPr>
      <p:sp>
        <p:nvSpPr>
          <p:cNvPr id="268" name="Google Shape;268;p37"/>
          <p:cNvSpPr txBox="1"/>
          <p:nvPr/>
        </p:nvSpPr>
        <p:spPr>
          <a:xfrm>
            <a:off x="294233" y="20827"/>
            <a:ext cx="554355" cy="26924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Cont…</a:t>
            </a:r>
            <a:endParaRPr sz="1600">
              <a:solidFill>
                <a:schemeClr val="dk1"/>
              </a:solidFill>
              <a:latin typeface="Calibri"/>
              <a:ea typeface="Calibri"/>
              <a:cs typeface="Calibri"/>
              <a:sym typeface="Calibri"/>
            </a:endParaRPr>
          </a:p>
        </p:txBody>
      </p:sp>
      <p:sp>
        <p:nvSpPr>
          <p:cNvPr id="269" name="Google Shape;269;p37"/>
          <p:cNvSpPr txBox="1"/>
          <p:nvPr/>
        </p:nvSpPr>
        <p:spPr>
          <a:xfrm>
            <a:off x="154939" y="465662"/>
            <a:ext cx="8736330" cy="4298950"/>
          </a:xfrm>
          <a:prstGeom prst="rect">
            <a:avLst/>
          </a:prstGeom>
          <a:noFill/>
          <a:ln>
            <a:noFill/>
          </a:ln>
        </p:spPr>
        <p:txBody>
          <a:bodyPr anchorCtr="0" anchor="t" bIns="0" lIns="0" spcFirstLastPara="1" rIns="0" wrap="square" tIns="12050">
            <a:noAutofit/>
          </a:bodyPr>
          <a:lstStyle/>
          <a:p>
            <a:pPr indent="-342900" lvl="0" marL="355600" marR="5080" rtl="0" algn="just">
              <a:lnSpc>
                <a:spcPct val="15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In this the independent variable is the experimental  or treatment variable. The dependent variable is the  outcome variable</a:t>
            </a:r>
            <a:endParaRPr sz="3200">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Clr>
                <a:schemeClr val="dk1"/>
              </a:buClr>
              <a:buSzPts val="4200"/>
              <a:buFont typeface="Arial"/>
              <a:buNone/>
            </a:pPr>
            <a:r>
              <a:t/>
            </a:r>
            <a:endParaRPr sz="4200">
              <a:solidFill>
                <a:schemeClr val="dk1"/>
              </a:solidFill>
              <a:latin typeface="Times New Roman"/>
              <a:ea typeface="Times New Roman"/>
              <a:cs typeface="Times New Roman"/>
              <a:sym typeface="Times New Roman"/>
            </a:endParaRPr>
          </a:p>
          <a:p>
            <a:pPr indent="-342900" lvl="0" marL="355600" marR="748030" rtl="0" algn="l">
              <a:lnSpc>
                <a:spcPct val="15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Example – early postoperative ambulation will  lead to prompt recovery.</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457200" y="609600"/>
            <a:ext cx="8013700" cy="689932"/>
          </a:xfrm>
          <a:prstGeom prst="rect">
            <a:avLst/>
          </a:prstGeom>
          <a:noFill/>
          <a:ln>
            <a:noFill/>
          </a:ln>
        </p:spPr>
        <p:txBody>
          <a:bodyPr anchorCtr="0" anchor="b" bIns="0" lIns="0" spcFirstLastPara="1" rIns="0" wrap="square" tIns="12700">
            <a:noAutofit/>
          </a:bodyPr>
          <a:lstStyle/>
          <a:p>
            <a:pPr indent="0" lvl="0" marL="12700" rtl="0" algn="l">
              <a:lnSpc>
                <a:spcPct val="100000"/>
              </a:lnSpc>
              <a:spcBef>
                <a:spcPts val="0"/>
              </a:spcBef>
              <a:spcAft>
                <a:spcPts val="0"/>
              </a:spcAft>
              <a:buClr>
                <a:srgbClr val="FF0000"/>
              </a:buClr>
              <a:buSzPts val="4400"/>
              <a:buFont typeface="Times New Roman"/>
              <a:buNone/>
            </a:pPr>
            <a:r>
              <a:rPr i="0" lang="en-US" sz="4400">
                <a:solidFill>
                  <a:srgbClr val="FF0000"/>
                </a:solidFill>
                <a:latin typeface="Times New Roman"/>
                <a:ea typeface="Times New Roman"/>
                <a:cs typeface="Times New Roman"/>
                <a:sym typeface="Times New Roman"/>
              </a:rPr>
              <a:t>Associative Hypothesis</a:t>
            </a:r>
            <a:endParaRPr i="0" sz="4400">
              <a:solidFill>
                <a:srgbClr val="FF0000"/>
              </a:solidFill>
              <a:latin typeface="Times New Roman"/>
              <a:ea typeface="Times New Roman"/>
              <a:cs typeface="Times New Roman"/>
              <a:sym typeface="Times New Roman"/>
            </a:endParaRPr>
          </a:p>
        </p:txBody>
      </p:sp>
      <p:sp>
        <p:nvSpPr>
          <p:cNvPr id="275" name="Google Shape;275;p38"/>
          <p:cNvSpPr txBox="1"/>
          <p:nvPr/>
        </p:nvSpPr>
        <p:spPr>
          <a:xfrm>
            <a:off x="459740" y="1544548"/>
            <a:ext cx="7959725" cy="4220210"/>
          </a:xfrm>
          <a:prstGeom prst="rect">
            <a:avLst/>
          </a:prstGeom>
          <a:noFill/>
          <a:ln>
            <a:noFill/>
          </a:ln>
        </p:spPr>
        <p:txBody>
          <a:bodyPr anchorCtr="0" anchor="t" bIns="0" lIns="0" spcFirstLastPara="1" rIns="0" wrap="square" tIns="12700">
            <a:noAutofit/>
          </a:bodyPr>
          <a:lstStyle/>
          <a:p>
            <a:pPr indent="-343535" lvl="0" marL="355600" marR="5080" rtl="0" algn="just">
              <a:lnSpc>
                <a:spcPct val="14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Associative Hypothesis predicts an associative  relationship between the independent variable  and the dependent variable.</a:t>
            </a:r>
            <a:endParaRPr sz="3200">
              <a:solidFill>
                <a:schemeClr val="dk1"/>
              </a:solidFill>
              <a:latin typeface="Times New Roman"/>
              <a:ea typeface="Times New Roman"/>
              <a:cs typeface="Times New Roman"/>
              <a:sym typeface="Times New Roman"/>
            </a:endParaRPr>
          </a:p>
          <a:p>
            <a:pPr indent="-343535" lvl="0" marL="355600" marR="739775" rtl="0" algn="l">
              <a:lnSpc>
                <a:spcPct val="140000"/>
              </a:lnSpc>
              <a:spcBef>
                <a:spcPts val="770"/>
              </a:spcBef>
              <a:spcAft>
                <a:spcPts val="0"/>
              </a:spcAft>
              <a:buClr>
                <a:schemeClr val="dk1"/>
              </a:buClr>
              <a:buSzPts val="1800"/>
              <a:buFont typeface="Arial"/>
              <a:buChar char="•"/>
            </a:pPr>
            <a:r>
              <a:rPr lang="en-US" sz="1800">
                <a:solidFill>
                  <a:schemeClr val="dk1"/>
                </a:solidFill>
                <a:latin typeface="Verdana"/>
                <a:ea typeface="Verdana"/>
                <a:cs typeface="Verdana"/>
                <a:sym typeface="Verdana"/>
              </a:rPr>
              <a:t>	</a:t>
            </a:r>
            <a:r>
              <a:rPr lang="en-US" sz="3200">
                <a:solidFill>
                  <a:schemeClr val="dk1"/>
                </a:solidFill>
                <a:latin typeface="Times New Roman"/>
                <a:ea typeface="Times New Roman"/>
                <a:cs typeface="Times New Roman"/>
                <a:sym typeface="Times New Roman"/>
              </a:rPr>
              <a:t>When there is a change in any one of the  variables, changes also occurs in the other  variable.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79" name="Shape 279"/>
        <p:cNvGrpSpPr/>
        <p:nvPr/>
      </p:nvGrpSpPr>
      <p:grpSpPr>
        <a:xfrm>
          <a:off x="0" y="0"/>
          <a:ext cx="0" cy="0"/>
          <a:chOff x="0" y="0"/>
          <a:chExt cx="0" cy="0"/>
        </a:xfrm>
      </p:grpSpPr>
      <p:sp>
        <p:nvSpPr>
          <p:cNvPr id="280" name="Google Shape;280;p39"/>
          <p:cNvSpPr txBox="1"/>
          <p:nvPr/>
        </p:nvSpPr>
        <p:spPr>
          <a:xfrm>
            <a:off x="408533" y="58927"/>
            <a:ext cx="554355" cy="26924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Cont…</a:t>
            </a:r>
            <a:endParaRPr sz="1600">
              <a:solidFill>
                <a:schemeClr val="dk1"/>
              </a:solidFill>
              <a:latin typeface="Calibri"/>
              <a:ea typeface="Calibri"/>
              <a:cs typeface="Calibri"/>
              <a:sym typeface="Calibri"/>
            </a:endParaRPr>
          </a:p>
        </p:txBody>
      </p:sp>
      <p:sp>
        <p:nvSpPr>
          <p:cNvPr id="281" name="Google Shape;281;p39"/>
          <p:cNvSpPr txBox="1"/>
          <p:nvPr/>
        </p:nvSpPr>
        <p:spPr>
          <a:xfrm>
            <a:off x="535940" y="921994"/>
            <a:ext cx="8058784" cy="3684904"/>
          </a:xfrm>
          <a:prstGeom prst="rect">
            <a:avLst/>
          </a:prstGeom>
          <a:noFill/>
          <a:ln>
            <a:noFill/>
          </a:ln>
        </p:spPr>
        <p:txBody>
          <a:bodyPr anchorCtr="0" anchor="t" bIns="0" lIns="0" spcFirstLastPara="1" rIns="0" wrap="square" tIns="12700">
            <a:noAutofit/>
          </a:bodyPr>
          <a:lstStyle/>
          <a:p>
            <a:pPr indent="-343535" lvl="0" marL="355600" marR="5080" rtl="0" algn="l">
              <a:lnSpc>
                <a:spcPct val="15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associative relationship between the  independent and dependent variables may have  either.</a:t>
            </a:r>
            <a:endParaRPr sz="3200">
              <a:solidFill>
                <a:schemeClr val="dk1"/>
              </a:solidFill>
              <a:latin typeface="Times New Roman"/>
              <a:ea typeface="Times New Roman"/>
              <a:cs typeface="Times New Roman"/>
              <a:sym typeface="Times New Roman"/>
            </a:endParaRPr>
          </a:p>
          <a:p>
            <a:pPr indent="-287019" lvl="1" marL="756285" marR="0" rtl="0" algn="l">
              <a:lnSpc>
                <a:spcPct val="100000"/>
              </a:lnSpc>
              <a:spcBef>
                <a:spcPts val="2455"/>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Positive association</a:t>
            </a:r>
            <a:endParaRPr b="0" i="0" sz="2800" u="none" cap="none" strike="noStrike">
              <a:solidFill>
                <a:schemeClr val="dk1"/>
              </a:solidFill>
              <a:latin typeface="Times New Roman"/>
              <a:ea typeface="Times New Roman"/>
              <a:cs typeface="Times New Roman"/>
              <a:sym typeface="Times New Roman"/>
            </a:endParaRPr>
          </a:p>
          <a:p>
            <a:pPr indent="-287019" lvl="1" marL="756285" marR="0" rtl="0" algn="l">
              <a:lnSpc>
                <a:spcPct val="100000"/>
              </a:lnSpc>
              <a:spcBef>
                <a:spcPts val="235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Negative association</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878230" y="1679270"/>
            <a:ext cx="7385050" cy="1366520"/>
          </a:xfrm>
          <a:prstGeom prst="rect">
            <a:avLst/>
          </a:prstGeom>
          <a:noFill/>
          <a:ln>
            <a:noFill/>
          </a:ln>
        </p:spPr>
        <p:txBody>
          <a:bodyPr anchorCtr="0" anchor="b" bIns="0" lIns="0" spcFirstLastPara="1" rIns="0" wrap="square" tIns="12050">
            <a:noAutofit/>
          </a:bodyPr>
          <a:lstStyle/>
          <a:p>
            <a:pPr indent="0" lvl="0" marL="12700" rtl="0" algn="l">
              <a:lnSpc>
                <a:spcPct val="100000"/>
              </a:lnSpc>
              <a:spcBef>
                <a:spcPts val="0"/>
              </a:spcBef>
              <a:spcAft>
                <a:spcPts val="0"/>
              </a:spcAft>
              <a:buClr>
                <a:srgbClr val="FF0000"/>
              </a:buClr>
              <a:buSzPts val="8800"/>
              <a:buFont typeface="Times New Roman"/>
              <a:buNone/>
            </a:pPr>
            <a:r>
              <a:rPr i="0" lang="en-US" sz="8800">
                <a:solidFill>
                  <a:srgbClr val="FF0000"/>
                </a:solidFill>
                <a:latin typeface="Times New Roman"/>
                <a:ea typeface="Times New Roman"/>
                <a:cs typeface="Times New Roman"/>
                <a:sym typeface="Times New Roman"/>
              </a:rPr>
              <a:t>Null hypothesis</a:t>
            </a:r>
            <a:endParaRPr sz="88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90" name="Shape 290"/>
        <p:cNvGrpSpPr/>
        <p:nvPr/>
      </p:nvGrpSpPr>
      <p:grpSpPr>
        <a:xfrm>
          <a:off x="0" y="0"/>
          <a:ext cx="0" cy="0"/>
          <a:chOff x="0" y="0"/>
          <a:chExt cx="0" cy="0"/>
        </a:xfrm>
      </p:grpSpPr>
      <p:sp>
        <p:nvSpPr>
          <p:cNvPr id="291" name="Google Shape;291;p41"/>
          <p:cNvSpPr txBox="1"/>
          <p:nvPr/>
        </p:nvSpPr>
        <p:spPr>
          <a:xfrm>
            <a:off x="440537" y="36068"/>
            <a:ext cx="489584"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Calibri"/>
                <a:ea typeface="Calibri"/>
                <a:cs typeface="Calibri"/>
                <a:sym typeface="Calibri"/>
              </a:rPr>
              <a:t>Cont…</a:t>
            </a:r>
            <a:endParaRPr sz="1400">
              <a:solidFill>
                <a:schemeClr val="dk1"/>
              </a:solidFill>
              <a:latin typeface="Calibri"/>
              <a:ea typeface="Calibri"/>
              <a:cs typeface="Calibri"/>
              <a:sym typeface="Calibri"/>
            </a:endParaRPr>
          </a:p>
        </p:txBody>
      </p:sp>
      <p:sp>
        <p:nvSpPr>
          <p:cNvPr id="292" name="Google Shape;292;p41"/>
          <p:cNvSpPr txBox="1"/>
          <p:nvPr/>
        </p:nvSpPr>
        <p:spPr>
          <a:xfrm>
            <a:off x="231140" y="769594"/>
            <a:ext cx="8589645" cy="4416425"/>
          </a:xfrm>
          <a:prstGeom prst="rect">
            <a:avLst/>
          </a:prstGeom>
          <a:noFill/>
          <a:ln>
            <a:noFill/>
          </a:ln>
        </p:spPr>
        <p:txBody>
          <a:bodyPr anchorCtr="0" anchor="t" bIns="0" lIns="0" spcFirstLastPara="1" rIns="0" wrap="square" tIns="12700">
            <a:noAutofit/>
          </a:bodyPr>
          <a:lstStyle/>
          <a:p>
            <a:pPr indent="-342900" lvl="0" marL="355600" marR="5080" rtl="0" algn="l">
              <a:lnSpc>
                <a:spcPct val="150000"/>
              </a:lnSpc>
              <a:spcBef>
                <a:spcPts val="0"/>
              </a:spcBef>
              <a:spcAft>
                <a:spcPts val="0"/>
              </a:spcAft>
              <a:buClr>
                <a:srgbClr val="FF0000"/>
              </a:buClr>
              <a:buSzPts val="3200"/>
              <a:buFont typeface="Arial"/>
              <a:buChar char="•"/>
            </a:pPr>
            <a:r>
              <a:rPr b="1" lang="en-US" sz="3200">
                <a:solidFill>
                  <a:srgbClr val="FF0000"/>
                </a:solidFill>
                <a:latin typeface="Times New Roman"/>
                <a:ea typeface="Times New Roman"/>
                <a:cs typeface="Times New Roman"/>
                <a:sym typeface="Times New Roman"/>
              </a:rPr>
              <a:t>Null Hypothesis </a:t>
            </a:r>
            <a:r>
              <a:rPr lang="en-US" sz="3200">
                <a:solidFill>
                  <a:schemeClr val="dk1"/>
                </a:solidFill>
                <a:latin typeface="Times New Roman"/>
                <a:ea typeface="Times New Roman"/>
                <a:cs typeface="Times New Roman"/>
                <a:sym typeface="Times New Roman"/>
              </a:rPr>
              <a:t>is also called </a:t>
            </a:r>
            <a:r>
              <a:rPr b="1" lang="en-US" sz="3200">
                <a:solidFill>
                  <a:schemeClr val="dk1"/>
                </a:solidFill>
                <a:latin typeface="Times New Roman"/>
                <a:ea typeface="Times New Roman"/>
                <a:cs typeface="Times New Roman"/>
                <a:sym typeface="Times New Roman"/>
              </a:rPr>
              <a:t>statistical  hypothesis </a:t>
            </a:r>
            <a:r>
              <a:rPr lang="en-US" sz="3200">
                <a:solidFill>
                  <a:schemeClr val="dk1"/>
                </a:solidFill>
                <a:latin typeface="Times New Roman"/>
                <a:ea typeface="Times New Roman"/>
                <a:cs typeface="Times New Roman"/>
                <a:sym typeface="Times New Roman"/>
              </a:rPr>
              <a:t>because this type of hypothesis is used  for statistical testing and statically interpretation.  The null hypothesis predicts that, there is no  relationship between the independent variable and  dependent variable.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96" name="Shape 296"/>
        <p:cNvGrpSpPr/>
        <p:nvPr/>
      </p:nvGrpSpPr>
      <p:grpSpPr>
        <a:xfrm>
          <a:off x="0" y="0"/>
          <a:ext cx="0" cy="0"/>
          <a:chOff x="0" y="0"/>
          <a:chExt cx="0" cy="0"/>
        </a:xfrm>
      </p:grpSpPr>
      <p:sp>
        <p:nvSpPr>
          <p:cNvPr id="297" name="Google Shape;297;p42"/>
          <p:cNvSpPr txBox="1"/>
          <p:nvPr/>
        </p:nvSpPr>
        <p:spPr>
          <a:xfrm>
            <a:off x="459740" y="1137366"/>
            <a:ext cx="7760334" cy="1672589"/>
          </a:xfrm>
          <a:prstGeom prst="rect">
            <a:avLst/>
          </a:prstGeom>
          <a:noFill/>
          <a:ln>
            <a:noFill/>
          </a:ln>
        </p:spPr>
        <p:txBody>
          <a:bodyPr anchorCtr="0" anchor="t" bIns="0" lIns="0" spcFirstLastPara="1" rIns="0" wrap="square" tIns="12700">
            <a:noAutofit/>
          </a:bodyPr>
          <a:lstStyle/>
          <a:p>
            <a:pPr indent="-343535" lvl="0" marL="355600" marR="5080" rtl="0" algn="l">
              <a:lnSpc>
                <a:spcPct val="150100"/>
              </a:lnSpc>
              <a:spcBef>
                <a:spcPts val="0"/>
              </a:spcBef>
              <a:spcAft>
                <a:spcPts val="0"/>
              </a:spcAft>
              <a:buClr>
                <a:schemeClr val="dk1"/>
              </a:buClr>
              <a:buSzPts val="3600"/>
              <a:buFont typeface="Arial"/>
              <a:buChar char="•"/>
            </a:pPr>
            <a:r>
              <a:rPr lang="en-US" sz="3600">
                <a:solidFill>
                  <a:schemeClr val="dk1"/>
                </a:solidFill>
                <a:latin typeface="Times New Roman"/>
                <a:ea typeface="Times New Roman"/>
                <a:cs typeface="Times New Roman"/>
                <a:sym typeface="Times New Roman"/>
              </a:rPr>
              <a:t>Example- Nasogastric tube feeding does  not alter body temperature.</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76" name="Shape 76"/>
        <p:cNvGrpSpPr/>
        <p:nvPr/>
      </p:nvGrpSpPr>
      <p:grpSpPr>
        <a:xfrm>
          <a:off x="0" y="0"/>
          <a:ext cx="0" cy="0"/>
          <a:chOff x="0" y="0"/>
          <a:chExt cx="0" cy="0"/>
        </a:xfrm>
      </p:grpSpPr>
      <p:sp>
        <p:nvSpPr>
          <p:cNvPr id="77" name="Google Shape;77;p16"/>
          <p:cNvSpPr txBox="1"/>
          <p:nvPr>
            <p:ph type="title"/>
          </p:nvPr>
        </p:nvSpPr>
        <p:spPr>
          <a:xfrm>
            <a:off x="228600" y="432307"/>
            <a:ext cx="8686799" cy="5321329"/>
          </a:xfrm>
          <a:prstGeom prst="rect">
            <a:avLst/>
          </a:prstGeom>
          <a:noFill/>
          <a:ln>
            <a:noFill/>
          </a:ln>
        </p:spPr>
        <p:txBody>
          <a:bodyPr anchorCtr="0" anchor="b" bIns="0" lIns="0" spcFirstLastPara="1" rIns="0" wrap="square" tIns="12050">
            <a:noAutofit/>
          </a:bodyPr>
          <a:lstStyle/>
          <a:p>
            <a:pPr indent="575945" lvl="0" marL="12700" marR="5080" rtl="0" algn="l">
              <a:lnSpc>
                <a:spcPct val="100000"/>
              </a:lnSpc>
              <a:spcBef>
                <a:spcPts val="0"/>
              </a:spcBef>
              <a:spcAft>
                <a:spcPts val="0"/>
              </a:spcAft>
              <a:buClr>
                <a:srgbClr val="FF8C3C"/>
              </a:buClr>
              <a:buSzPts val="11500"/>
              <a:buFont typeface="Verdana"/>
              <a:buNone/>
            </a:pPr>
            <a:r>
              <a:rPr lang="en-US" sz="11500"/>
              <a:t>Types of  </a:t>
            </a:r>
            <a:r>
              <a:rPr i="1" lang="en-US" sz="11500">
                <a:solidFill>
                  <a:srgbClr val="C00000"/>
                </a:solidFill>
              </a:rPr>
              <a:t>R</a:t>
            </a:r>
            <a:r>
              <a:rPr i="1" lang="en-US" sz="11500"/>
              <a:t>esearch  </a:t>
            </a:r>
            <a:r>
              <a:rPr i="1" lang="en-US" sz="11500">
                <a:solidFill>
                  <a:srgbClr val="C00000"/>
                </a:solidFill>
              </a:rPr>
              <a:t>V</a:t>
            </a:r>
            <a:r>
              <a:rPr i="1" lang="en-US" sz="11500"/>
              <a:t>ariables</a:t>
            </a:r>
            <a:endParaRPr sz="11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01" name="Shape 301"/>
        <p:cNvGrpSpPr/>
        <p:nvPr/>
      </p:nvGrpSpPr>
      <p:grpSpPr>
        <a:xfrm>
          <a:off x="0" y="0"/>
          <a:ext cx="0" cy="0"/>
          <a:chOff x="0" y="0"/>
          <a:chExt cx="0" cy="0"/>
        </a:xfrm>
      </p:grpSpPr>
      <p:sp>
        <p:nvSpPr>
          <p:cNvPr id="302" name="Google Shape;302;p43"/>
          <p:cNvSpPr txBox="1"/>
          <p:nvPr>
            <p:ph type="title"/>
          </p:nvPr>
        </p:nvSpPr>
        <p:spPr>
          <a:xfrm>
            <a:off x="896518" y="350646"/>
            <a:ext cx="7348220" cy="939800"/>
          </a:xfrm>
          <a:prstGeom prst="rect">
            <a:avLst/>
          </a:prstGeom>
          <a:noFill/>
          <a:ln>
            <a:noFill/>
          </a:ln>
        </p:spPr>
        <p:txBody>
          <a:bodyPr anchorCtr="0" anchor="b" bIns="0" lIns="0" spcFirstLastPara="1" rIns="0" wrap="square" tIns="12700">
            <a:noAutofit/>
          </a:bodyPr>
          <a:lstStyle/>
          <a:p>
            <a:pPr indent="0" lvl="0" marL="12700" rtl="0" algn="l">
              <a:lnSpc>
                <a:spcPct val="100000"/>
              </a:lnSpc>
              <a:spcBef>
                <a:spcPts val="0"/>
              </a:spcBef>
              <a:spcAft>
                <a:spcPts val="0"/>
              </a:spcAft>
              <a:buClr>
                <a:srgbClr val="C00000"/>
              </a:buClr>
              <a:buSzPts val="6000"/>
              <a:buFont typeface="Times New Roman"/>
              <a:buNone/>
            </a:pPr>
            <a:r>
              <a:rPr i="0" lang="en-US" sz="6000">
                <a:solidFill>
                  <a:srgbClr val="C00000"/>
                </a:solidFill>
                <a:latin typeface="Times New Roman"/>
                <a:ea typeface="Times New Roman"/>
                <a:cs typeface="Times New Roman"/>
                <a:sym typeface="Times New Roman"/>
              </a:rPr>
              <a:t>Simple	null hypothesis</a:t>
            </a:r>
            <a:endParaRPr sz="6000">
              <a:latin typeface="Times New Roman"/>
              <a:ea typeface="Times New Roman"/>
              <a:cs typeface="Times New Roman"/>
              <a:sym typeface="Times New Roman"/>
            </a:endParaRPr>
          </a:p>
        </p:txBody>
      </p:sp>
      <p:sp>
        <p:nvSpPr>
          <p:cNvPr id="303" name="Google Shape;303;p43"/>
          <p:cNvSpPr txBox="1"/>
          <p:nvPr/>
        </p:nvSpPr>
        <p:spPr>
          <a:xfrm>
            <a:off x="231140" y="1532356"/>
            <a:ext cx="8668385" cy="3683635"/>
          </a:xfrm>
          <a:prstGeom prst="rect">
            <a:avLst/>
          </a:prstGeom>
          <a:noFill/>
          <a:ln>
            <a:noFill/>
          </a:ln>
        </p:spPr>
        <p:txBody>
          <a:bodyPr anchorCtr="0" anchor="t" bIns="0" lIns="0" spcFirstLastPara="1" rIns="0" wrap="square" tIns="12700">
            <a:noAutofit/>
          </a:bodyPr>
          <a:lstStyle/>
          <a:p>
            <a:pPr indent="-342900" lvl="0" marL="355600" marR="5080" rtl="0" algn="l">
              <a:lnSpc>
                <a:spcPct val="150000"/>
              </a:lnSpc>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Example </a:t>
            </a:r>
            <a:r>
              <a:rPr lang="en-US" sz="3200">
                <a:solidFill>
                  <a:schemeClr val="dk1"/>
                </a:solidFill>
                <a:latin typeface="Times New Roman"/>
                <a:ea typeface="Times New Roman"/>
                <a:cs typeface="Times New Roman"/>
                <a:sym typeface="Times New Roman"/>
              </a:rPr>
              <a:t>– bed rest will not </a:t>
            </a:r>
            <a:r>
              <a:rPr lang="en-US" sz="3200">
                <a:solidFill>
                  <a:schemeClr val="dk1"/>
                </a:solidFill>
                <a:latin typeface="Times New Roman"/>
                <a:ea typeface="Times New Roman"/>
                <a:cs typeface="Times New Roman"/>
                <a:sym typeface="Times New Roman"/>
              </a:rPr>
              <a:t>relieves</a:t>
            </a:r>
            <a:r>
              <a:rPr lang="en-US" sz="3200">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severe</a:t>
            </a:r>
            <a:r>
              <a:rPr lang="en-US" sz="3200">
                <a:solidFill>
                  <a:schemeClr val="dk1"/>
                </a:solidFill>
                <a:latin typeface="Times New Roman"/>
                <a:ea typeface="Times New Roman"/>
                <a:cs typeface="Times New Roman"/>
                <a:sym typeface="Times New Roman"/>
              </a:rPr>
              <a:t>  asthmatic dyspnea.	In the above example, the  independent variable that is, bed rest does not have  any causal relationship with the dependent  variable that is, severe asthmatic dyspnea.</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806602" y="200914"/>
            <a:ext cx="7380605" cy="848360"/>
          </a:xfrm>
          <a:prstGeom prst="rect">
            <a:avLst/>
          </a:prstGeom>
          <a:noFill/>
          <a:ln>
            <a:noFill/>
          </a:ln>
        </p:spPr>
        <p:txBody>
          <a:bodyPr anchorCtr="0" anchor="b" bIns="0" lIns="0" spcFirstLastPara="1" rIns="0" wrap="square" tIns="12700">
            <a:noAutofit/>
          </a:bodyPr>
          <a:lstStyle/>
          <a:p>
            <a:pPr indent="0" lvl="0" marL="12700" rtl="0" algn="l">
              <a:lnSpc>
                <a:spcPct val="100000"/>
              </a:lnSpc>
              <a:spcBef>
                <a:spcPts val="0"/>
              </a:spcBef>
              <a:spcAft>
                <a:spcPts val="0"/>
              </a:spcAft>
              <a:buClr>
                <a:srgbClr val="C00000"/>
              </a:buClr>
              <a:buSzPts val="5400"/>
              <a:buFont typeface="Times New Roman"/>
              <a:buNone/>
            </a:pPr>
            <a:r>
              <a:rPr i="0" lang="en-US" sz="5400">
                <a:solidFill>
                  <a:srgbClr val="C00000"/>
                </a:solidFill>
                <a:latin typeface="Times New Roman"/>
                <a:ea typeface="Times New Roman"/>
                <a:cs typeface="Times New Roman"/>
                <a:sym typeface="Times New Roman"/>
              </a:rPr>
              <a:t>Complex	null	Hypothesis</a:t>
            </a:r>
            <a:endParaRPr sz="5400">
              <a:latin typeface="Times New Roman"/>
              <a:ea typeface="Times New Roman"/>
              <a:cs typeface="Times New Roman"/>
              <a:sym typeface="Times New Roman"/>
            </a:endParaRPr>
          </a:p>
        </p:txBody>
      </p:sp>
      <p:sp>
        <p:nvSpPr>
          <p:cNvPr id="309" name="Google Shape;309;p44"/>
          <p:cNvSpPr txBox="1"/>
          <p:nvPr/>
        </p:nvSpPr>
        <p:spPr>
          <a:xfrm>
            <a:off x="535940" y="1532356"/>
            <a:ext cx="7933690" cy="2220595"/>
          </a:xfrm>
          <a:prstGeom prst="rect">
            <a:avLst/>
          </a:prstGeom>
          <a:noFill/>
          <a:ln>
            <a:noFill/>
          </a:ln>
        </p:spPr>
        <p:txBody>
          <a:bodyPr anchorCtr="0" anchor="t" bIns="0" lIns="0" spcFirstLastPara="1" rIns="0" wrap="square" tIns="12700">
            <a:noAutofit/>
          </a:bodyPr>
          <a:lstStyle/>
          <a:p>
            <a:pPr indent="-343535" lvl="0" marL="355600" marR="5080" rtl="0" algn="l">
              <a:lnSpc>
                <a:spcPct val="15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Example- smoking, drug abuse, alcoholism,  tobacco use etc. have no relationship in the  occurrence of malaria, mumps or chicken pox.</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13" name="Shape 313"/>
        <p:cNvGrpSpPr/>
        <p:nvPr/>
      </p:nvGrpSpPr>
      <p:grpSpPr>
        <a:xfrm>
          <a:off x="0" y="0"/>
          <a:ext cx="0" cy="0"/>
          <a:chOff x="0" y="0"/>
          <a:chExt cx="0" cy="0"/>
        </a:xfrm>
      </p:grpSpPr>
      <p:sp>
        <p:nvSpPr>
          <p:cNvPr id="314" name="Google Shape;314;p45"/>
          <p:cNvSpPr txBox="1"/>
          <p:nvPr>
            <p:ph type="title"/>
          </p:nvPr>
        </p:nvSpPr>
        <p:spPr>
          <a:xfrm>
            <a:off x="870610" y="358266"/>
            <a:ext cx="7402195" cy="925194"/>
          </a:xfrm>
          <a:prstGeom prst="rect">
            <a:avLst/>
          </a:prstGeom>
          <a:noFill/>
          <a:ln>
            <a:noFill/>
          </a:ln>
        </p:spPr>
        <p:txBody>
          <a:bodyPr anchorCtr="0" anchor="b" bIns="0" lIns="0" spcFirstLastPara="1" rIns="0" wrap="square" tIns="13325">
            <a:noAutofit/>
          </a:bodyPr>
          <a:lstStyle/>
          <a:p>
            <a:pPr indent="0" lvl="0" marL="12700" rtl="0" algn="l">
              <a:lnSpc>
                <a:spcPct val="100000"/>
              </a:lnSpc>
              <a:spcBef>
                <a:spcPts val="0"/>
              </a:spcBef>
              <a:spcAft>
                <a:spcPts val="0"/>
              </a:spcAft>
              <a:buClr>
                <a:srgbClr val="C00000"/>
              </a:buClr>
              <a:buSzPts val="5900"/>
              <a:buFont typeface="Times New Roman"/>
              <a:buNone/>
            </a:pPr>
            <a:r>
              <a:rPr i="0" lang="en-US" sz="5900">
                <a:solidFill>
                  <a:srgbClr val="C00000"/>
                </a:solidFill>
                <a:latin typeface="Times New Roman"/>
                <a:ea typeface="Times New Roman"/>
                <a:cs typeface="Times New Roman"/>
                <a:sym typeface="Times New Roman"/>
              </a:rPr>
              <a:t>Causal null Hypothesis</a:t>
            </a:r>
            <a:endParaRPr sz="5900">
              <a:latin typeface="Times New Roman"/>
              <a:ea typeface="Times New Roman"/>
              <a:cs typeface="Times New Roman"/>
              <a:sym typeface="Times New Roman"/>
            </a:endParaRPr>
          </a:p>
        </p:txBody>
      </p:sp>
      <p:sp>
        <p:nvSpPr>
          <p:cNvPr id="315" name="Google Shape;315;p45"/>
          <p:cNvSpPr txBox="1"/>
          <p:nvPr/>
        </p:nvSpPr>
        <p:spPr>
          <a:xfrm>
            <a:off x="231140" y="1532356"/>
            <a:ext cx="7854950" cy="3683635"/>
          </a:xfrm>
          <a:prstGeom prst="rect">
            <a:avLst/>
          </a:prstGeom>
          <a:noFill/>
          <a:ln>
            <a:noFill/>
          </a:ln>
        </p:spPr>
        <p:txBody>
          <a:bodyPr anchorCtr="0" anchor="t" bIns="0" lIns="0" spcFirstLastPara="1" rIns="0" wrap="square" tIns="12700">
            <a:noAutofit/>
          </a:bodyPr>
          <a:lstStyle/>
          <a:p>
            <a:pPr indent="-342900" lvl="0" marL="355600" marR="5080" rtl="0" algn="l">
              <a:lnSpc>
                <a:spcPct val="150000"/>
              </a:lnSpc>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Example</a:t>
            </a:r>
            <a:r>
              <a:rPr lang="en-US" sz="3200">
                <a:solidFill>
                  <a:schemeClr val="dk1"/>
                </a:solidFill>
                <a:latin typeface="Times New Roman"/>
                <a:ea typeface="Times New Roman"/>
                <a:cs typeface="Times New Roman"/>
                <a:sym typeface="Times New Roman"/>
              </a:rPr>
              <a:t>- high intake of fluid does not cause  tissue oedema. In the above example, the  independent variable, that is, high fluid intake  does not have any causal relationship with the  dependent variable such as, tissue oedema.</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19" name="Shape 319"/>
        <p:cNvGrpSpPr/>
        <p:nvPr/>
      </p:nvGrpSpPr>
      <p:grpSpPr>
        <a:xfrm>
          <a:off x="0" y="0"/>
          <a:ext cx="0" cy="0"/>
          <a:chOff x="0" y="0"/>
          <a:chExt cx="0" cy="0"/>
        </a:xfrm>
      </p:grpSpPr>
      <p:sp>
        <p:nvSpPr>
          <p:cNvPr id="320" name="Google Shape;320;p46"/>
          <p:cNvSpPr txBox="1"/>
          <p:nvPr>
            <p:ph type="title"/>
          </p:nvPr>
        </p:nvSpPr>
        <p:spPr>
          <a:xfrm>
            <a:off x="481685" y="200914"/>
            <a:ext cx="8032115" cy="848360"/>
          </a:xfrm>
          <a:prstGeom prst="rect">
            <a:avLst/>
          </a:prstGeom>
          <a:noFill/>
          <a:ln>
            <a:noFill/>
          </a:ln>
        </p:spPr>
        <p:txBody>
          <a:bodyPr anchorCtr="0" anchor="b" bIns="0" lIns="0" spcFirstLastPara="1" rIns="0" wrap="square" tIns="12700">
            <a:noAutofit/>
          </a:bodyPr>
          <a:lstStyle/>
          <a:p>
            <a:pPr indent="0" lvl="0" marL="12700" rtl="0" algn="l">
              <a:lnSpc>
                <a:spcPct val="100000"/>
              </a:lnSpc>
              <a:spcBef>
                <a:spcPts val="0"/>
              </a:spcBef>
              <a:spcAft>
                <a:spcPts val="0"/>
              </a:spcAft>
              <a:buClr>
                <a:srgbClr val="C00000"/>
              </a:buClr>
              <a:buSzPts val="5400"/>
              <a:buFont typeface="Times New Roman"/>
              <a:buNone/>
            </a:pPr>
            <a:r>
              <a:rPr i="0" lang="en-US" sz="5400">
                <a:solidFill>
                  <a:srgbClr val="C00000"/>
                </a:solidFill>
                <a:latin typeface="Times New Roman"/>
                <a:ea typeface="Times New Roman"/>
                <a:cs typeface="Times New Roman"/>
                <a:sym typeface="Times New Roman"/>
              </a:rPr>
              <a:t>Associative null	Hypothesis</a:t>
            </a:r>
            <a:endParaRPr sz="5400">
              <a:latin typeface="Times New Roman"/>
              <a:ea typeface="Times New Roman"/>
              <a:cs typeface="Times New Roman"/>
              <a:sym typeface="Times New Roman"/>
            </a:endParaRPr>
          </a:p>
        </p:txBody>
      </p:sp>
      <p:sp>
        <p:nvSpPr>
          <p:cNvPr id="321" name="Google Shape;321;p46"/>
          <p:cNvSpPr txBox="1"/>
          <p:nvPr/>
        </p:nvSpPr>
        <p:spPr>
          <a:xfrm>
            <a:off x="535940" y="1532356"/>
            <a:ext cx="8031480" cy="1488440"/>
          </a:xfrm>
          <a:prstGeom prst="rect">
            <a:avLst/>
          </a:prstGeom>
          <a:noFill/>
          <a:ln>
            <a:noFill/>
          </a:ln>
        </p:spPr>
        <p:txBody>
          <a:bodyPr anchorCtr="0" anchor="t" bIns="0" lIns="0" spcFirstLastPara="1" rIns="0" wrap="square" tIns="12700">
            <a:noAutofit/>
          </a:bodyPr>
          <a:lstStyle/>
          <a:p>
            <a:pPr indent="-343535" lvl="0" marL="355600" marR="5080" rtl="0" algn="l">
              <a:lnSpc>
                <a:spcPct val="15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Example- Increased does in antibiotics will not  reduce body temperature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1000150" y="301878"/>
            <a:ext cx="7143115" cy="1031240"/>
          </a:xfrm>
          <a:prstGeom prst="rect">
            <a:avLst/>
          </a:prstGeom>
          <a:noFill/>
          <a:ln>
            <a:noFill/>
          </a:ln>
        </p:spPr>
        <p:txBody>
          <a:bodyPr anchorCtr="0" anchor="b" bIns="0" lIns="0" spcFirstLastPara="1" rIns="0" wrap="square" tIns="12700">
            <a:noAutofit/>
          </a:bodyPr>
          <a:lstStyle/>
          <a:p>
            <a:pPr indent="0" lvl="0" marL="12700" rtl="0" algn="l">
              <a:lnSpc>
                <a:spcPct val="100000"/>
              </a:lnSpc>
              <a:spcBef>
                <a:spcPts val="0"/>
              </a:spcBef>
              <a:spcAft>
                <a:spcPts val="0"/>
              </a:spcAft>
              <a:buClr>
                <a:srgbClr val="C00000"/>
              </a:buClr>
              <a:buSzPts val="3600"/>
              <a:buFont typeface="Times New Roman"/>
              <a:buNone/>
            </a:pPr>
            <a:r>
              <a:rPr i="0" lang="en-US" sz="4800">
                <a:solidFill>
                  <a:srgbClr val="C00000"/>
                </a:solidFill>
                <a:latin typeface="Times New Roman"/>
                <a:ea typeface="Times New Roman"/>
                <a:cs typeface="Times New Roman"/>
                <a:sym typeface="Times New Roman"/>
              </a:rPr>
              <a:t>Testable Hypothesis</a:t>
            </a:r>
            <a:endParaRPr sz="4800"/>
          </a:p>
        </p:txBody>
      </p:sp>
      <p:sp>
        <p:nvSpPr>
          <p:cNvPr id="327" name="Google Shape;327;p47"/>
          <p:cNvSpPr txBox="1"/>
          <p:nvPr/>
        </p:nvSpPr>
        <p:spPr>
          <a:xfrm>
            <a:off x="535940" y="1532356"/>
            <a:ext cx="7598409" cy="2952115"/>
          </a:xfrm>
          <a:prstGeom prst="rect">
            <a:avLst/>
          </a:prstGeom>
          <a:noFill/>
          <a:ln>
            <a:noFill/>
          </a:ln>
        </p:spPr>
        <p:txBody>
          <a:bodyPr anchorCtr="0" anchor="t" bIns="0" lIns="0" spcFirstLastPara="1" rIns="0" wrap="square" tIns="12700">
            <a:noAutofit/>
          </a:bodyPr>
          <a:lstStyle/>
          <a:p>
            <a:pPr indent="-343535" lvl="0" marL="355600" marR="5080" rtl="0" algn="l">
              <a:lnSpc>
                <a:spcPct val="15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testable hypothesis predicts relationship  between the independent variable and the  dependent variable and theses variable are  testable or measurable.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31" name="Shape 331"/>
        <p:cNvGrpSpPr/>
        <p:nvPr/>
      </p:nvGrpSpPr>
      <p:grpSpPr>
        <a:xfrm>
          <a:off x="0" y="0"/>
          <a:ext cx="0" cy="0"/>
          <a:chOff x="0" y="0"/>
          <a:chExt cx="0" cy="0"/>
        </a:xfrm>
      </p:grpSpPr>
      <p:sp>
        <p:nvSpPr>
          <p:cNvPr id="332" name="Google Shape;332;p48"/>
          <p:cNvSpPr txBox="1"/>
          <p:nvPr/>
        </p:nvSpPr>
        <p:spPr>
          <a:xfrm>
            <a:off x="517042" y="36068"/>
            <a:ext cx="48895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Calibri"/>
                <a:ea typeface="Calibri"/>
                <a:cs typeface="Calibri"/>
                <a:sym typeface="Calibri"/>
              </a:rPr>
              <a:t>Cont…</a:t>
            </a:r>
            <a:endParaRPr sz="1400">
              <a:solidFill>
                <a:schemeClr val="dk1"/>
              </a:solidFill>
              <a:latin typeface="Calibri"/>
              <a:ea typeface="Calibri"/>
              <a:cs typeface="Calibri"/>
              <a:sym typeface="Calibri"/>
            </a:endParaRPr>
          </a:p>
        </p:txBody>
      </p:sp>
      <p:sp>
        <p:nvSpPr>
          <p:cNvPr id="333" name="Google Shape;333;p48"/>
          <p:cNvSpPr txBox="1"/>
          <p:nvPr/>
        </p:nvSpPr>
        <p:spPr>
          <a:xfrm>
            <a:off x="535940" y="1519555"/>
            <a:ext cx="7604125" cy="2494915"/>
          </a:xfrm>
          <a:prstGeom prst="rect">
            <a:avLst/>
          </a:prstGeom>
          <a:noFill/>
          <a:ln>
            <a:noFill/>
          </a:ln>
        </p:spPr>
        <p:txBody>
          <a:bodyPr anchorCtr="0" anchor="t" bIns="0" lIns="0" spcFirstLastPara="1" rIns="0" wrap="square" tIns="287000">
            <a:noAutofit/>
          </a:bodyPr>
          <a:lstStyle/>
          <a:p>
            <a:pPr indent="-343535" lvl="0" marL="355600" marR="0" rtl="0" algn="l">
              <a:lnSpc>
                <a:spcPct val="100000"/>
              </a:lnSpc>
              <a:spcBef>
                <a:spcPts val="0"/>
              </a:spcBef>
              <a:spcAft>
                <a:spcPts val="0"/>
              </a:spcAft>
              <a:buClr>
                <a:schemeClr val="dk1"/>
              </a:buClr>
              <a:buSzPts val="3600"/>
              <a:buFont typeface="Arial"/>
              <a:buChar char="•"/>
            </a:pPr>
            <a:r>
              <a:rPr b="1" lang="en-US" sz="3600">
                <a:solidFill>
                  <a:schemeClr val="dk1"/>
                </a:solidFill>
                <a:latin typeface="Times New Roman"/>
                <a:ea typeface="Times New Roman"/>
                <a:cs typeface="Times New Roman"/>
                <a:sym typeface="Times New Roman"/>
              </a:rPr>
              <a:t>Example </a:t>
            </a:r>
            <a:r>
              <a:rPr lang="en-US" sz="3600">
                <a:solidFill>
                  <a:schemeClr val="dk1"/>
                </a:solidFill>
                <a:latin typeface="Times New Roman"/>
                <a:ea typeface="Times New Roman"/>
                <a:cs typeface="Times New Roman"/>
                <a:sym typeface="Times New Roman"/>
              </a:rPr>
              <a:t>– Increase in patient’s body</a:t>
            </a:r>
            <a:endParaRPr sz="3600">
              <a:solidFill>
                <a:schemeClr val="dk1"/>
              </a:solidFill>
              <a:latin typeface="Times New Roman"/>
              <a:ea typeface="Times New Roman"/>
              <a:cs typeface="Times New Roman"/>
              <a:sym typeface="Times New Roman"/>
            </a:endParaRPr>
          </a:p>
          <a:p>
            <a:pPr indent="0" lvl="0" marL="355600" marR="5080" rtl="0" algn="l">
              <a:lnSpc>
                <a:spcPct val="150000"/>
              </a:lnSpc>
              <a:spcBef>
                <a:spcPts val="0"/>
              </a:spcBef>
              <a:spcAft>
                <a:spcPts val="0"/>
              </a:spcAft>
              <a:buNone/>
            </a:pPr>
            <a:r>
              <a:rPr lang="en-US" sz="3600">
                <a:solidFill>
                  <a:schemeClr val="dk1"/>
                </a:solidFill>
                <a:latin typeface="Times New Roman"/>
                <a:ea typeface="Times New Roman"/>
                <a:cs typeface="Times New Roman"/>
                <a:sym typeface="Times New Roman"/>
              </a:rPr>
              <a:t>temperature causes increase in patient’s  pulse rate.</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37" name="Shape 337"/>
        <p:cNvGrpSpPr/>
        <p:nvPr/>
      </p:nvGrpSpPr>
      <p:grpSpPr>
        <a:xfrm>
          <a:off x="0" y="0"/>
          <a:ext cx="0" cy="0"/>
          <a:chOff x="0" y="0"/>
          <a:chExt cx="0" cy="0"/>
        </a:xfrm>
      </p:grpSpPr>
      <p:sp>
        <p:nvSpPr>
          <p:cNvPr id="338" name="Google Shape;338;p49"/>
          <p:cNvSpPr txBox="1"/>
          <p:nvPr/>
        </p:nvSpPr>
        <p:spPr>
          <a:xfrm>
            <a:off x="205740" y="324357"/>
            <a:ext cx="8681720" cy="5416550"/>
          </a:xfrm>
          <a:prstGeom prst="rect">
            <a:avLst/>
          </a:prstGeom>
          <a:noFill/>
          <a:ln>
            <a:noFill/>
          </a:ln>
        </p:spPr>
        <p:txBody>
          <a:bodyPr anchorCtr="0" anchor="t" bIns="0" lIns="0" spcFirstLastPara="1" rIns="0" wrap="square" tIns="12700">
            <a:noAutofit/>
          </a:bodyPr>
          <a:lstStyle/>
          <a:p>
            <a:pPr indent="-342900" lvl="0" marL="381000" marR="410209" rtl="0" algn="l">
              <a:lnSpc>
                <a:spcPct val="100000"/>
              </a:lnSpc>
              <a:spcBef>
                <a:spcPts val="0"/>
              </a:spcBef>
              <a:spcAft>
                <a:spcPts val="0"/>
              </a:spcAft>
              <a:buClr>
                <a:srgbClr val="FF0000"/>
              </a:buClr>
              <a:buSzPts val="3200"/>
              <a:buFont typeface="Arial"/>
              <a:buChar char="•"/>
            </a:pPr>
            <a:r>
              <a:rPr b="1" lang="en-US" sz="3200">
                <a:solidFill>
                  <a:srgbClr val="FF0000"/>
                </a:solidFill>
                <a:latin typeface="Times New Roman"/>
                <a:ea typeface="Times New Roman"/>
                <a:cs typeface="Times New Roman"/>
                <a:sym typeface="Times New Roman"/>
              </a:rPr>
              <a:t>Example</a:t>
            </a:r>
            <a:r>
              <a:rPr lang="en-US" sz="3200">
                <a:solidFill>
                  <a:schemeClr val="dk1"/>
                </a:solidFill>
                <a:latin typeface="Times New Roman"/>
                <a:ea typeface="Times New Roman"/>
                <a:cs typeface="Times New Roman"/>
                <a:sym typeface="Times New Roman"/>
              </a:rPr>
              <a:t>- O</a:t>
            </a:r>
            <a:r>
              <a:rPr baseline="-25000" lang="en-US" sz="3150">
                <a:solidFill>
                  <a:schemeClr val="dk1"/>
                </a:solidFill>
                <a:latin typeface="Times New Roman"/>
                <a:ea typeface="Times New Roman"/>
                <a:cs typeface="Times New Roman"/>
                <a:sym typeface="Times New Roman"/>
              </a:rPr>
              <a:t>2 </a:t>
            </a:r>
            <a:r>
              <a:rPr lang="en-US" sz="3200">
                <a:solidFill>
                  <a:schemeClr val="dk1"/>
                </a:solidFill>
                <a:latin typeface="Times New Roman"/>
                <a:ea typeface="Times New Roman"/>
                <a:cs typeface="Times New Roman"/>
                <a:sym typeface="Times New Roman"/>
              </a:rPr>
              <a:t>administration to a highly nervous  patient by a face mask instead of a nasal </a:t>
            </a:r>
            <a:r>
              <a:rPr lang="en-US" sz="3200">
                <a:solidFill>
                  <a:schemeClr val="dk1"/>
                </a:solidFill>
                <a:latin typeface="Times New Roman"/>
                <a:ea typeface="Times New Roman"/>
                <a:cs typeface="Times New Roman"/>
                <a:sym typeface="Times New Roman"/>
              </a:rPr>
              <a:t>cannula</a:t>
            </a:r>
            <a:r>
              <a:rPr lang="en-US" sz="3200">
                <a:solidFill>
                  <a:schemeClr val="dk1"/>
                </a:solidFill>
                <a:latin typeface="Times New Roman"/>
                <a:ea typeface="Times New Roman"/>
                <a:cs typeface="Times New Roman"/>
                <a:sym typeface="Times New Roman"/>
              </a:rPr>
              <a:t>  will cause less anxiety to the patient.</a:t>
            </a:r>
            <a:endParaRPr sz="3200">
              <a:solidFill>
                <a:schemeClr val="dk1"/>
              </a:solidFill>
              <a:latin typeface="Times New Roman"/>
              <a:ea typeface="Times New Roman"/>
              <a:cs typeface="Times New Roman"/>
              <a:sym typeface="Times New Roman"/>
            </a:endParaRPr>
          </a:p>
          <a:p>
            <a:pPr indent="-287019" lvl="0" marL="781685" marR="154940" rtl="0" algn="l">
              <a:lnSpc>
                <a:spcPct val="100000"/>
              </a:lnSpc>
              <a:spcBef>
                <a:spcPts val="680"/>
              </a:spcBef>
              <a:spcAft>
                <a:spcPts val="0"/>
              </a:spcAft>
              <a:buNone/>
            </a:pPr>
            <a:r>
              <a:rPr lang="en-US" sz="2800">
                <a:solidFill>
                  <a:schemeClr val="dk1"/>
                </a:solidFill>
                <a:latin typeface="Arial"/>
                <a:ea typeface="Arial"/>
                <a:cs typeface="Arial"/>
                <a:sym typeface="Arial"/>
              </a:rPr>
              <a:t>– </a:t>
            </a:r>
            <a:r>
              <a:rPr lang="en-US" sz="2800">
                <a:solidFill>
                  <a:schemeClr val="dk1"/>
                </a:solidFill>
                <a:latin typeface="Times New Roman"/>
                <a:ea typeface="Times New Roman"/>
                <a:cs typeface="Times New Roman"/>
                <a:sym typeface="Times New Roman"/>
              </a:rPr>
              <a:t>In this above example, the independent variable that is  methods of O</a:t>
            </a:r>
            <a:r>
              <a:rPr baseline="-25000" lang="en-US" sz="2775">
                <a:solidFill>
                  <a:schemeClr val="dk1"/>
                </a:solidFill>
                <a:latin typeface="Times New Roman"/>
                <a:ea typeface="Times New Roman"/>
                <a:cs typeface="Times New Roman"/>
                <a:sym typeface="Times New Roman"/>
              </a:rPr>
              <a:t>2</a:t>
            </a:r>
            <a:r>
              <a:rPr lang="en-US" sz="2800">
                <a:solidFill>
                  <a:schemeClr val="dk1"/>
                </a:solidFill>
                <a:latin typeface="Times New Roman"/>
                <a:ea typeface="Times New Roman"/>
                <a:cs typeface="Times New Roman"/>
                <a:sym typeface="Times New Roman"/>
              </a:rPr>
              <a:t>, administration by face mask cause an  effect on the dependent variable, that is patient’s state  of anxiety. In this the independent variable that is  methods of O</a:t>
            </a:r>
            <a:r>
              <a:rPr baseline="-25000" lang="en-US" sz="2775">
                <a:solidFill>
                  <a:schemeClr val="dk1"/>
                </a:solidFill>
                <a:latin typeface="Times New Roman"/>
                <a:ea typeface="Times New Roman"/>
                <a:cs typeface="Times New Roman"/>
                <a:sym typeface="Times New Roman"/>
              </a:rPr>
              <a:t>2 </a:t>
            </a:r>
            <a:r>
              <a:rPr lang="en-US" sz="2800">
                <a:solidFill>
                  <a:schemeClr val="dk1"/>
                </a:solidFill>
                <a:latin typeface="Times New Roman"/>
                <a:ea typeface="Times New Roman"/>
                <a:cs typeface="Times New Roman"/>
                <a:sym typeface="Times New Roman"/>
              </a:rPr>
              <a:t>administration is manipulated. Because</a:t>
            </a:r>
            <a:endParaRPr sz="2800">
              <a:solidFill>
                <a:schemeClr val="dk1"/>
              </a:solidFill>
              <a:latin typeface="Times New Roman"/>
              <a:ea typeface="Times New Roman"/>
              <a:cs typeface="Times New Roman"/>
              <a:sym typeface="Times New Roman"/>
            </a:endParaRPr>
          </a:p>
          <a:p>
            <a:pPr indent="0" lvl="0" marL="781685" marR="30480" rtl="0" algn="l">
              <a:lnSpc>
                <a:spcPct val="100000"/>
              </a:lnSpc>
              <a:spcBef>
                <a:spcPts val="5"/>
              </a:spcBef>
              <a:spcAft>
                <a:spcPts val="0"/>
              </a:spcAft>
              <a:buNone/>
            </a:pPr>
            <a:r>
              <a:rPr lang="en-US" sz="2800">
                <a:solidFill>
                  <a:schemeClr val="dk1"/>
                </a:solidFill>
                <a:latin typeface="Times New Roman"/>
                <a:ea typeface="Times New Roman"/>
                <a:cs typeface="Times New Roman"/>
                <a:sym typeface="Times New Roman"/>
              </a:rPr>
              <a:t>O</a:t>
            </a:r>
            <a:r>
              <a:rPr baseline="-25000" lang="en-US" sz="2775">
                <a:solidFill>
                  <a:schemeClr val="dk1"/>
                </a:solidFill>
                <a:latin typeface="Times New Roman"/>
                <a:ea typeface="Times New Roman"/>
                <a:cs typeface="Times New Roman"/>
                <a:sym typeface="Times New Roman"/>
              </a:rPr>
              <a:t>2, </a:t>
            </a:r>
            <a:r>
              <a:rPr lang="en-US" sz="2800">
                <a:solidFill>
                  <a:schemeClr val="dk1"/>
                </a:solidFill>
                <a:latin typeface="Times New Roman"/>
                <a:ea typeface="Times New Roman"/>
                <a:cs typeface="Times New Roman"/>
                <a:sym typeface="Times New Roman"/>
              </a:rPr>
              <a:t>instead of face mask, may also be administration by  a nasal canula and this may cause an influence on the  dependent variable or there may be a different outcome  such as, patient’s state of anxiety may be increased.</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42" name="Shape 342"/>
        <p:cNvGrpSpPr/>
        <p:nvPr/>
      </p:nvGrpSpPr>
      <p:grpSpPr>
        <a:xfrm>
          <a:off x="0" y="0"/>
          <a:ext cx="0" cy="0"/>
          <a:chOff x="0" y="0"/>
          <a:chExt cx="0" cy="0"/>
        </a:xfrm>
      </p:grpSpPr>
      <p:sp>
        <p:nvSpPr>
          <p:cNvPr id="343" name="Google Shape;343;p50"/>
          <p:cNvSpPr txBox="1"/>
          <p:nvPr>
            <p:ph type="title"/>
          </p:nvPr>
        </p:nvSpPr>
        <p:spPr>
          <a:xfrm>
            <a:off x="457200" y="609600"/>
            <a:ext cx="8183880" cy="566822"/>
          </a:xfrm>
          <a:prstGeom prst="rect">
            <a:avLst/>
          </a:prstGeom>
          <a:noFill/>
          <a:ln>
            <a:noFill/>
          </a:ln>
        </p:spPr>
        <p:txBody>
          <a:bodyPr anchorCtr="0" anchor="b" bIns="0" lIns="0" spcFirstLastPara="1" rIns="0" wrap="square" tIns="12700">
            <a:noAutofit/>
          </a:bodyPr>
          <a:lstStyle/>
          <a:p>
            <a:pPr indent="0" lvl="0" marL="14604" rtl="0" algn="l">
              <a:lnSpc>
                <a:spcPct val="100000"/>
              </a:lnSpc>
              <a:spcBef>
                <a:spcPts val="0"/>
              </a:spcBef>
              <a:spcAft>
                <a:spcPts val="0"/>
              </a:spcAft>
              <a:buClr>
                <a:srgbClr val="FF8C3C"/>
              </a:buClr>
              <a:buSzPts val="3600"/>
              <a:buFont typeface="Verdana"/>
              <a:buNone/>
            </a:pPr>
            <a:r>
              <a:rPr lang="en-US"/>
              <a:t>Environmental variable</a:t>
            </a:r>
            <a:endParaRPr/>
          </a:p>
        </p:txBody>
      </p:sp>
      <p:sp>
        <p:nvSpPr>
          <p:cNvPr id="344" name="Google Shape;344;p50"/>
          <p:cNvSpPr txBox="1"/>
          <p:nvPr/>
        </p:nvSpPr>
        <p:spPr>
          <a:xfrm>
            <a:off x="228600" y="1371600"/>
            <a:ext cx="8458200" cy="4839402"/>
          </a:xfrm>
          <a:prstGeom prst="rect">
            <a:avLst/>
          </a:prstGeom>
          <a:noFill/>
          <a:ln>
            <a:noFill/>
          </a:ln>
        </p:spPr>
        <p:txBody>
          <a:bodyPr anchorCtr="0" anchor="t" bIns="0" lIns="0" spcFirstLastPara="1" rIns="0" wrap="square" tIns="13325">
            <a:noAutofit/>
          </a:bodyPr>
          <a:lstStyle/>
          <a:p>
            <a:pPr indent="-342900" lvl="0" marL="355600" marR="5080" rtl="0" algn="l">
              <a:lnSpc>
                <a:spcPct val="140000"/>
              </a:lnSpc>
              <a:spcBef>
                <a:spcPts val="0"/>
              </a:spcBef>
              <a:spcAft>
                <a:spcPts val="0"/>
              </a:spcAft>
              <a:buClr>
                <a:srgbClr val="FF0000"/>
              </a:buClr>
              <a:buSzPts val="3200"/>
              <a:buFont typeface="Arial"/>
              <a:buChar char="•"/>
            </a:pPr>
            <a:r>
              <a:rPr b="1" lang="en-US" sz="3200">
                <a:solidFill>
                  <a:srgbClr val="FF0000"/>
                </a:solidFill>
                <a:latin typeface="Times New Roman"/>
                <a:ea typeface="Times New Roman"/>
                <a:cs typeface="Times New Roman"/>
                <a:sym typeface="Times New Roman"/>
              </a:rPr>
              <a:t>Environmental variable </a:t>
            </a:r>
            <a:r>
              <a:rPr lang="en-US" sz="3200">
                <a:solidFill>
                  <a:schemeClr val="dk1"/>
                </a:solidFill>
                <a:latin typeface="Times New Roman"/>
                <a:ea typeface="Times New Roman"/>
                <a:cs typeface="Times New Roman"/>
                <a:sym typeface="Times New Roman"/>
              </a:rPr>
              <a:t>are the variables which  compose a research setting where the research  study is conducted. These variables are climate,  family background, social background, institution  setup, community setup, education setup etc.  these variable are also some type of extraneous  variable.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48" name="Shape 348"/>
        <p:cNvGrpSpPr/>
        <p:nvPr/>
      </p:nvGrpSpPr>
      <p:grpSpPr>
        <a:xfrm>
          <a:off x="0" y="0"/>
          <a:ext cx="0" cy="0"/>
          <a:chOff x="0" y="0"/>
          <a:chExt cx="0" cy="0"/>
        </a:xfrm>
      </p:grpSpPr>
      <p:sp>
        <p:nvSpPr>
          <p:cNvPr id="349" name="Google Shape;349;p51"/>
          <p:cNvSpPr txBox="1"/>
          <p:nvPr/>
        </p:nvSpPr>
        <p:spPr>
          <a:xfrm>
            <a:off x="294233" y="20827"/>
            <a:ext cx="554355" cy="26924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Cont…</a:t>
            </a:r>
            <a:endParaRPr sz="1600">
              <a:solidFill>
                <a:schemeClr val="dk1"/>
              </a:solidFill>
              <a:latin typeface="Calibri"/>
              <a:ea typeface="Calibri"/>
              <a:cs typeface="Calibri"/>
              <a:sym typeface="Calibri"/>
            </a:endParaRPr>
          </a:p>
        </p:txBody>
      </p:sp>
      <p:sp>
        <p:nvSpPr>
          <p:cNvPr id="350" name="Google Shape;350;p51"/>
          <p:cNvSpPr txBox="1"/>
          <p:nvPr/>
        </p:nvSpPr>
        <p:spPr>
          <a:xfrm>
            <a:off x="459740" y="541862"/>
            <a:ext cx="7981315" cy="4415155"/>
          </a:xfrm>
          <a:prstGeom prst="rect">
            <a:avLst/>
          </a:prstGeom>
          <a:noFill/>
          <a:ln>
            <a:noFill/>
          </a:ln>
        </p:spPr>
        <p:txBody>
          <a:bodyPr anchorCtr="0" anchor="t" bIns="0" lIns="0" spcFirstLastPara="1" rIns="0" wrap="square" tIns="12050">
            <a:noAutofit/>
          </a:bodyPr>
          <a:lstStyle/>
          <a:p>
            <a:pPr indent="-343535" lvl="0" marL="355600" marR="5080" rtl="0" algn="l">
              <a:lnSpc>
                <a:spcPct val="15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In a </a:t>
            </a:r>
            <a:r>
              <a:rPr b="1" lang="en-US" sz="3200">
                <a:solidFill>
                  <a:srgbClr val="FF0000"/>
                </a:solidFill>
                <a:latin typeface="Times New Roman"/>
                <a:ea typeface="Times New Roman"/>
                <a:cs typeface="Times New Roman"/>
                <a:sym typeface="Times New Roman"/>
              </a:rPr>
              <a:t>descriptive </a:t>
            </a:r>
            <a:r>
              <a:rPr lang="en-US" sz="3200">
                <a:solidFill>
                  <a:schemeClr val="dk1"/>
                </a:solidFill>
                <a:latin typeface="Times New Roman"/>
                <a:ea typeface="Times New Roman"/>
                <a:cs typeface="Times New Roman"/>
                <a:sym typeface="Times New Roman"/>
              </a:rPr>
              <a:t>or </a:t>
            </a:r>
            <a:r>
              <a:rPr b="1" lang="en-US" sz="3200">
                <a:solidFill>
                  <a:srgbClr val="FF0000"/>
                </a:solidFill>
                <a:latin typeface="Times New Roman"/>
                <a:ea typeface="Times New Roman"/>
                <a:cs typeface="Times New Roman"/>
                <a:sym typeface="Times New Roman"/>
              </a:rPr>
              <a:t>correlational</a:t>
            </a:r>
            <a:r>
              <a:rPr b="1" lang="en-US" sz="3200">
                <a:solidFill>
                  <a:srgbClr val="FF0000"/>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research study  where the study is conduct in a natural setting  and where it is necessary to study the subjects’  behavior in a </a:t>
            </a:r>
            <a:r>
              <a:rPr b="1" lang="en-US" sz="3200">
                <a:solidFill>
                  <a:srgbClr val="FF0000"/>
                </a:solidFill>
                <a:latin typeface="Times New Roman"/>
                <a:ea typeface="Times New Roman"/>
                <a:cs typeface="Times New Roman"/>
                <a:sym typeface="Times New Roman"/>
              </a:rPr>
              <a:t>natural setting</a:t>
            </a:r>
            <a:r>
              <a:rPr lang="en-US" sz="3200">
                <a:solidFill>
                  <a:schemeClr val="dk1"/>
                </a:solidFill>
                <a:latin typeface="Times New Roman"/>
                <a:ea typeface="Times New Roman"/>
                <a:cs typeface="Times New Roman"/>
                <a:sym typeface="Times New Roman"/>
              </a:rPr>
              <a:t>, the researcher  makes no attempt to control or alter the  environmental variables.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54" name="Shape 354"/>
        <p:cNvGrpSpPr/>
        <p:nvPr/>
      </p:nvGrpSpPr>
      <p:grpSpPr>
        <a:xfrm>
          <a:off x="0" y="0"/>
          <a:ext cx="0" cy="0"/>
          <a:chOff x="0" y="0"/>
          <a:chExt cx="0" cy="0"/>
        </a:xfrm>
      </p:grpSpPr>
      <p:sp>
        <p:nvSpPr>
          <p:cNvPr id="355" name="Google Shape;355;p52"/>
          <p:cNvSpPr txBox="1"/>
          <p:nvPr>
            <p:ph type="title"/>
          </p:nvPr>
        </p:nvSpPr>
        <p:spPr>
          <a:xfrm>
            <a:off x="466445" y="103378"/>
            <a:ext cx="8059420" cy="1031240"/>
          </a:xfrm>
          <a:prstGeom prst="rect">
            <a:avLst/>
          </a:prstGeom>
          <a:noFill/>
          <a:ln>
            <a:noFill/>
          </a:ln>
        </p:spPr>
        <p:txBody>
          <a:bodyPr anchorCtr="0" anchor="b" bIns="0" lIns="0" spcFirstLastPara="1" rIns="0" wrap="square" tIns="12700">
            <a:noAutofit/>
          </a:bodyPr>
          <a:lstStyle/>
          <a:p>
            <a:pPr indent="0" lvl="0" marL="12700" rtl="0" algn="l">
              <a:lnSpc>
                <a:spcPct val="100000"/>
              </a:lnSpc>
              <a:spcBef>
                <a:spcPts val="0"/>
              </a:spcBef>
              <a:spcAft>
                <a:spcPts val="0"/>
              </a:spcAft>
              <a:buClr>
                <a:srgbClr val="FF8C3C"/>
              </a:buClr>
              <a:buSzPts val="3600"/>
              <a:buFont typeface="Verdana"/>
              <a:buNone/>
            </a:pPr>
            <a:r>
              <a:rPr lang="en-US"/>
              <a:t>Demographic variables</a:t>
            </a:r>
            <a:endParaRPr/>
          </a:p>
        </p:txBody>
      </p:sp>
      <p:sp>
        <p:nvSpPr>
          <p:cNvPr id="356" name="Google Shape;356;p52"/>
          <p:cNvSpPr txBox="1"/>
          <p:nvPr/>
        </p:nvSpPr>
        <p:spPr>
          <a:xfrm>
            <a:off x="231140" y="1532356"/>
            <a:ext cx="8533765" cy="3683635"/>
          </a:xfrm>
          <a:prstGeom prst="rect">
            <a:avLst/>
          </a:prstGeom>
          <a:noFill/>
          <a:ln>
            <a:noFill/>
          </a:ln>
        </p:spPr>
        <p:txBody>
          <a:bodyPr anchorCtr="0" anchor="t" bIns="0" lIns="0" spcFirstLastPara="1" rIns="0" wrap="square" tIns="12700">
            <a:noAutofit/>
          </a:bodyPr>
          <a:lstStyle/>
          <a:p>
            <a:pPr indent="-342900" lvl="0" marL="355600" marR="5080" rtl="0" algn="l">
              <a:lnSpc>
                <a:spcPct val="150000"/>
              </a:lnSpc>
              <a:spcBef>
                <a:spcPts val="0"/>
              </a:spcBef>
              <a:spcAft>
                <a:spcPts val="0"/>
              </a:spcAft>
              <a:buClr>
                <a:srgbClr val="FF0000"/>
              </a:buClr>
              <a:buSzPts val="3200"/>
              <a:buFont typeface="Arial"/>
              <a:buChar char="•"/>
            </a:pPr>
            <a:r>
              <a:rPr b="1" lang="en-US" sz="3200">
                <a:solidFill>
                  <a:srgbClr val="FF0000"/>
                </a:solidFill>
                <a:latin typeface="Times New Roman"/>
                <a:ea typeface="Times New Roman"/>
                <a:cs typeface="Times New Roman"/>
                <a:sym typeface="Times New Roman"/>
              </a:rPr>
              <a:t>Demographic variable </a:t>
            </a:r>
            <a:r>
              <a:rPr lang="en-US" sz="3200">
                <a:solidFill>
                  <a:schemeClr val="dk1"/>
                </a:solidFill>
                <a:latin typeface="Times New Roman"/>
                <a:ea typeface="Times New Roman"/>
                <a:cs typeface="Times New Roman"/>
                <a:sym typeface="Times New Roman"/>
              </a:rPr>
              <a:t>are the qualities or  property or characteristics of the subject under the  research study and which are collected to describe  sample. These variable are also called the sample  characteristics.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1" name="Shape 81"/>
        <p:cNvGrpSpPr/>
        <p:nvPr/>
      </p:nvGrpSpPr>
      <p:grpSpPr>
        <a:xfrm>
          <a:off x="0" y="0"/>
          <a:ext cx="0" cy="0"/>
          <a:chOff x="0" y="0"/>
          <a:chExt cx="0" cy="0"/>
        </a:xfrm>
      </p:grpSpPr>
      <p:sp>
        <p:nvSpPr>
          <p:cNvPr id="82" name="Google Shape;82;p17"/>
          <p:cNvSpPr/>
          <p:nvPr/>
        </p:nvSpPr>
        <p:spPr>
          <a:xfrm>
            <a:off x="153162" y="2859785"/>
            <a:ext cx="2283460" cy="1140460"/>
          </a:xfrm>
          <a:custGeom>
            <a:rect b="b" l="l" r="r" t="t"/>
            <a:pathLst>
              <a:path extrusionOk="0" h="1140460" w="2283460">
                <a:moveTo>
                  <a:pt x="0" y="114046"/>
                </a:moveTo>
                <a:lnTo>
                  <a:pt x="8958" y="69651"/>
                </a:lnTo>
                <a:lnTo>
                  <a:pt x="33389" y="33400"/>
                </a:lnTo>
                <a:lnTo>
                  <a:pt x="69624" y="8961"/>
                </a:lnTo>
                <a:lnTo>
                  <a:pt x="113995" y="0"/>
                </a:lnTo>
                <a:lnTo>
                  <a:pt x="2168906" y="0"/>
                </a:lnTo>
                <a:lnTo>
                  <a:pt x="2213300" y="8961"/>
                </a:lnTo>
                <a:lnTo>
                  <a:pt x="2249551" y="33400"/>
                </a:lnTo>
                <a:lnTo>
                  <a:pt x="2273990" y="69651"/>
                </a:lnTo>
                <a:lnTo>
                  <a:pt x="2282952" y="114046"/>
                </a:lnTo>
                <a:lnTo>
                  <a:pt x="2282952" y="1025906"/>
                </a:lnTo>
                <a:lnTo>
                  <a:pt x="2273990" y="1070300"/>
                </a:lnTo>
                <a:lnTo>
                  <a:pt x="2249551" y="1106551"/>
                </a:lnTo>
                <a:lnTo>
                  <a:pt x="2213300" y="1130990"/>
                </a:lnTo>
                <a:lnTo>
                  <a:pt x="2168906" y="1139952"/>
                </a:lnTo>
                <a:lnTo>
                  <a:pt x="113995" y="1139952"/>
                </a:lnTo>
                <a:lnTo>
                  <a:pt x="69624" y="1130990"/>
                </a:lnTo>
                <a:lnTo>
                  <a:pt x="33389" y="1106551"/>
                </a:lnTo>
                <a:lnTo>
                  <a:pt x="8958" y="1070300"/>
                </a:lnTo>
                <a:lnTo>
                  <a:pt x="0" y="1025906"/>
                </a:lnTo>
                <a:lnTo>
                  <a:pt x="0" y="114046"/>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3" name="Google Shape;83;p17"/>
          <p:cNvSpPr txBox="1"/>
          <p:nvPr/>
        </p:nvSpPr>
        <p:spPr>
          <a:xfrm>
            <a:off x="315569" y="3025901"/>
            <a:ext cx="1953260" cy="69659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1" i="1" lang="en-US" sz="4400">
                <a:solidFill>
                  <a:srgbClr val="FF0000"/>
                </a:solidFill>
                <a:latin typeface="Times New Roman"/>
                <a:ea typeface="Times New Roman"/>
                <a:cs typeface="Times New Roman"/>
                <a:sym typeface="Times New Roman"/>
              </a:rPr>
              <a:t>Variable</a:t>
            </a:r>
            <a:endParaRPr sz="4400">
              <a:solidFill>
                <a:schemeClr val="dk1"/>
              </a:solidFill>
              <a:latin typeface="Times New Roman"/>
              <a:ea typeface="Times New Roman"/>
              <a:cs typeface="Times New Roman"/>
              <a:sym typeface="Times New Roman"/>
            </a:endParaRPr>
          </a:p>
        </p:txBody>
      </p:sp>
      <p:sp>
        <p:nvSpPr>
          <p:cNvPr id="84" name="Google Shape;84;p17"/>
          <p:cNvSpPr/>
          <p:nvPr/>
        </p:nvSpPr>
        <p:spPr>
          <a:xfrm>
            <a:off x="2434844" y="804163"/>
            <a:ext cx="1845310" cy="2625090"/>
          </a:xfrm>
          <a:custGeom>
            <a:rect b="b" l="l" r="r" t="t"/>
            <a:pathLst>
              <a:path extrusionOk="0" h="2625090" w="1845310">
                <a:moveTo>
                  <a:pt x="0" y="2624836"/>
                </a:moveTo>
                <a:lnTo>
                  <a:pt x="1845056" y="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5" name="Google Shape;85;p17"/>
          <p:cNvSpPr/>
          <p:nvPr/>
        </p:nvSpPr>
        <p:spPr>
          <a:xfrm>
            <a:off x="4280153" y="233934"/>
            <a:ext cx="3672840" cy="1141730"/>
          </a:xfrm>
          <a:custGeom>
            <a:rect b="b" l="l" r="r" t="t"/>
            <a:pathLst>
              <a:path extrusionOk="0" h="1141730" w="3672840">
                <a:moveTo>
                  <a:pt x="3558667" y="0"/>
                </a:moveTo>
                <a:lnTo>
                  <a:pt x="114173" y="0"/>
                </a:lnTo>
                <a:lnTo>
                  <a:pt x="69705" y="8963"/>
                </a:lnTo>
                <a:lnTo>
                  <a:pt x="33416" y="33416"/>
                </a:lnTo>
                <a:lnTo>
                  <a:pt x="8963" y="69705"/>
                </a:lnTo>
                <a:lnTo>
                  <a:pt x="0" y="114173"/>
                </a:lnTo>
                <a:lnTo>
                  <a:pt x="0" y="1027303"/>
                </a:lnTo>
                <a:lnTo>
                  <a:pt x="8963" y="1071770"/>
                </a:lnTo>
                <a:lnTo>
                  <a:pt x="33416" y="1108059"/>
                </a:lnTo>
                <a:lnTo>
                  <a:pt x="69705" y="1132512"/>
                </a:lnTo>
                <a:lnTo>
                  <a:pt x="114173" y="1141476"/>
                </a:lnTo>
                <a:lnTo>
                  <a:pt x="3558667" y="1141476"/>
                </a:lnTo>
                <a:lnTo>
                  <a:pt x="3603134" y="1132512"/>
                </a:lnTo>
                <a:lnTo>
                  <a:pt x="3639423" y="1108059"/>
                </a:lnTo>
                <a:lnTo>
                  <a:pt x="3663876" y="1071770"/>
                </a:lnTo>
                <a:lnTo>
                  <a:pt x="3672840" y="1027303"/>
                </a:lnTo>
                <a:lnTo>
                  <a:pt x="3672840" y="114173"/>
                </a:lnTo>
                <a:lnTo>
                  <a:pt x="3663876" y="69705"/>
                </a:lnTo>
                <a:lnTo>
                  <a:pt x="3639423" y="33416"/>
                </a:lnTo>
                <a:lnTo>
                  <a:pt x="3603134" y="8963"/>
                </a:lnTo>
                <a:lnTo>
                  <a:pt x="35586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6" name="Google Shape;86;p17"/>
          <p:cNvSpPr/>
          <p:nvPr/>
        </p:nvSpPr>
        <p:spPr>
          <a:xfrm>
            <a:off x="4280153" y="233934"/>
            <a:ext cx="3672840" cy="1141730"/>
          </a:xfrm>
          <a:custGeom>
            <a:rect b="b" l="l" r="r" t="t"/>
            <a:pathLst>
              <a:path extrusionOk="0" h="1141730" w="3672840">
                <a:moveTo>
                  <a:pt x="0" y="114173"/>
                </a:moveTo>
                <a:lnTo>
                  <a:pt x="8963" y="69705"/>
                </a:lnTo>
                <a:lnTo>
                  <a:pt x="33416" y="33416"/>
                </a:lnTo>
                <a:lnTo>
                  <a:pt x="69705" y="8963"/>
                </a:lnTo>
                <a:lnTo>
                  <a:pt x="114173" y="0"/>
                </a:lnTo>
                <a:lnTo>
                  <a:pt x="3558667" y="0"/>
                </a:lnTo>
                <a:lnTo>
                  <a:pt x="3603134" y="8963"/>
                </a:lnTo>
                <a:lnTo>
                  <a:pt x="3639423" y="33416"/>
                </a:lnTo>
                <a:lnTo>
                  <a:pt x="3663876" y="69705"/>
                </a:lnTo>
                <a:lnTo>
                  <a:pt x="3672840" y="114173"/>
                </a:lnTo>
                <a:lnTo>
                  <a:pt x="3672840" y="1027303"/>
                </a:lnTo>
                <a:lnTo>
                  <a:pt x="3663876" y="1071770"/>
                </a:lnTo>
                <a:lnTo>
                  <a:pt x="3639423" y="1108059"/>
                </a:lnTo>
                <a:lnTo>
                  <a:pt x="3603134" y="1132512"/>
                </a:lnTo>
                <a:lnTo>
                  <a:pt x="3558667" y="1141476"/>
                </a:lnTo>
                <a:lnTo>
                  <a:pt x="114173" y="1141476"/>
                </a:lnTo>
                <a:lnTo>
                  <a:pt x="69705" y="1132512"/>
                </a:lnTo>
                <a:lnTo>
                  <a:pt x="33416" y="1108059"/>
                </a:lnTo>
                <a:lnTo>
                  <a:pt x="8963" y="1071770"/>
                </a:lnTo>
                <a:lnTo>
                  <a:pt x="0" y="1027303"/>
                </a:lnTo>
                <a:lnTo>
                  <a:pt x="0" y="114173"/>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7" name="Google Shape;87;p17"/>
          <p:cNvSpPr/>
          <p:nvPr/>
        </p:nvSpPr>
        <p:spPr>
          <a:xfrm>
            <a:off x="2434844" y="2116582"/>
            <a:ext cx="1845310" cy="1312545"/>
          </a:xfrm>
          <a:custGeom>
            <a:rect b="b" l="l" r="r" t="t"/>
            <a:pathLst>
              <a:path extrusionOk="0" h="1312545" w="1845310">
                <a:moveTo>
                  <a:pt x="0" y="1312417"/>
                </a:moveTo>
                <a:lnTo>
                  <a:pt x="1845056" y="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8" name="Google Shape;88;p17"/>
          <p:cNvSpPr/>
          <p:nvPr/>
        </p:nvSpPr>
        <p:spPr>
          <a:xfrm>
            <a:off x="4280153" y="1546097"/>
            <a:ext cx="3672840" cy="1141730"/>
          </a:xfrm>
          <a:custGeom>
            <a:rect b="b" l="l" r="r" t="t"/>
            <a:pathLst>
              <a:path extrusionOk="0" h="1141730" w="3672840">
                <a:moveTo>
                  <a:pt x="3558667" y="0"/>
                </a:moveTo>
                <a:lnTo>
                  <a:pt x="114173" y="0"/>
                </a:lnTo>
                <a:lnTo>
                  <a:pt x="69705" y="8963"/>
                </a:lnTo>
                <a:lnTo>
                  <a:pt x="33416" y="33416"/>
                </a:lnTo>
                <a:lnTo>
                  <a:pt x="8963" y="69705"/>
                </a:lnTo>
                <a:lnTo>
                  <a:pt x="0" y="114173"/>
                </a:lnTo>
                <a:lnTo>
                  <a:pt x="0" y="1027302"/>
                </a:lnTo>
                <a:lnTo>
                  <a:pt x="8963" y="1071770"/>
                </a:lnTo>
                <a:lnTo>
                  <a:pt x="33416" y="1108059"/>
                </a:lnTo>
                <a:lnTo>
                  <a:pt x="69705" y="1132512"/>
                </a:lnTo>
                <a:lnTo>
                  <a:pt x="114173" y="1141476"/>
                </a:lnTo>
                <a:lnTo>
                  <a:pt x="3558667" y="1141476"/>
                </a:lnTo>
                <a:lnTo>
                  <a:pt x="3603134" y="1132512"/>
                </a:lnTo>
                <a:lnTo>
                  <a:pt x="3639423" y="1108059"/>
                </a:lnTo>
                <a:lnTo>
                  <a:pt x="3663876" y="1071770"/>
                </a:lnTo>
                <a:lnTo>
                  <a:pt x="3672840" y="1027302"/>
                </a:lnTo>
                <a:lnTo>
                  <a:pt x="3672840" y="114173"/>
                </a:lnTo>
                <a:lnTo>
                  <a:pt x="3663876" y="69705"/>
                </a:lnTo>
                <a:lnTo>
                  <a:pt x="3639423" y="33416"/>
                </a:lnTo>
                <a:lnTo>
                  <a:pt x="3603134" y="8963"/>
                </a:lnTo>
                <a:lnTo>
                  <a:pt x="35586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9" name="Google Shape;89;p17"/>
          <p:cNvSpPr/>
          <p:nvPr/>
        </p:nvSpPr>
        <p:spPr>
          <a:xfrm>
            <a:off x="4280153" y="1546097"/>
            <a:ext cx="3672840" cy="1141730"/>
          </a:xfrm>
          <a:custGeom>
            <a:rect b="b" l="l" r="r" t="t"/>
            <a:pathLst>
              <a:path extrusionOk="0" h="1141730" w="3672840">
                <a:moveTo>
                  <a:pt x="0" y="114173"/>
                </a:moveTo>
                <a:lnTo>
                  <a:pt x="8963" y="69705"/>
                </a:lnTo>
                <a:lnTo>
                  <a:pt x="33416" y="33416"/>
                </a:lnTo>
                <a:lnTo>
                  <a:pt x="69705" y="8963"/>
                </a:lnTo>
                <a:lnTo>
                  <a:pt x="114173" y="0"/>
                </a:lnTo>
                <a:lnTo>
                  <a:pt x="3558667" y="0"/>
                </a:lnTo>
                <a:lnTo>
                  <a:pt x="3603134" y="8963"/>
                </a:lnTo>
                <a:lnTo>
                  <a:pt x="3639423" y="33416"/>
                </a:lnTo>
                <a:lnTo>
                  <a:pt x="3663876" y="69705"/>
                </a:lnTo>
                <a:lnTo>
                  <a:pt x="3672840" y="114173"/>
                </a:lnTo>
                <a:lnTo>
                  <a:pt x="3672840" y="1027302"/>
                </a:lnTo>
                <a:lnTo>
                  <a:pt x="3663876" y="1071770"/>
                </a:lnTo>
                <a:lnTo>
                  <a:pt x="3639423" y="1108059"/>
                </a:lnTo>
                <a:lnTo>
                  <a:pt x="3603134" y="1132512"/>
                </a:lnTo>
                <a:lnTo>
                  <a:pt x="3558667" y="1141476"/>
                </a:lnTo>
                <a:lnTo>
                  <a:pt x="114173" y="1141476"/>
                </a:lnTo>
                <a:lnTo>
                  <a:pt x="69705" y="1132512"/>
                </a:lnTo>
                <a:lnTo>
                  <a:pt x="33416" y="1108059"/>
                </a:lnTo>
                <a:lnTo>
                  <a:pt x="8963" y="1071770"/>
                </a:lnTo>
                <a:lnTo>
                  <a:pt x="0" y="1027302"/>
                </a:lnTo>
                <a:lnTo>
                  <a:pt x="0" y="114173"/>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0" name="Google Shape;90;p17"/>
          <p:cNvSpPr txBox="1"/>
          <p:nvPr/>
        </p:nvSpPr>
        <p:spPr>
          <a:xfrm>
            <a:off x="4871465" y="236346"/>
            <a:ext cx="2489835" cy="2359660"/>
          </a:xfrm>
          <a:prstGeom prst="rect">
            <a:avLst/>
          </a:prstGeom>
          <a:noFill/>
          <a:ln>
            <a:noFill/>
          </a:ln>
        </p:spPr>
        <p:txBody>
          <a:bodyPr anchorCtr="0" anchor="t" bIns="0" lIns="0" spcFirstLastPara="1" rIns="0" wrap="square" tIns="92075">
            <a:noAutofit/>
          </a:bodyPr>
          <a:lstStyle/>
          <a:p>
            <a:pPr indent="-433069" lvl="0" marL="445133" marR="5080" rtl="0" algn="l">
              <a:lnSpc>
                <a:spcPct val="103333"/>
              </a:lnSpc>
              <a:spcBef>
                <a:spcPts val="0"/>
              </a:spcBef>
              <a:spcAft>
                <a:spcPts val="0"/>
              </a:spcAft>
              <a:buNone/>
            </a:pPr>
            <a:r>
              <a:rPr b="1" lang="en-US" sz="3600">
                <a:solidFill>
                  <a:schemeClr val="dk1"/>
                </a:solidFill>
                <a:latin typeface="Times New Roman"/>
                <a:ea typeface="Times New Roman"/>
                <a:cs typeface="Times New Roman"/>
                <a:sym typeface="Times New Roman"/>
              </a:rPr>
              <a:t>Independent  variable</a:t>
            </a:r>
            <a:endParaRPr sz="3600">
              <a:solidFill>
                <a:schemeClr val="dk1"/>
              </a:solidFill>
              <a:latin typeface="Times New Roman"/>
              <a:ea typeface="Times New Roman"/>
              <a:cs typeface="Times New Roman"/>
              <a:sym typeface="Times New Roman"/>
            </a:endParaRPr>
          </a:p>
          <a:p>
            <a:pPr indent="-433069" lvl="0" marL="445133" marR="5080" rtl="0" algn="l">
              <a:lnSpc>
                <a:spcPct val="103333"/>
              </a:lnSpc>
              <a:spcBef>
                <a:spcPts val="0"/>
              </a:spcBef>
              <a:spcAft>
                <a:spcPts val="0"/>
              </a:spcAft>
              <a:buNone/>
            </a:pPr>
            <a:r>
              <a:rPr b="1" lang="en-US" sz="3600">
                <a:solidFill>
                  <a:schemeClr val="dk1"/>
                </a:solidFill>
                <a:latin typeface="Times New Roman"/>
                <a:ea typeface="Times New Roman"/>
                <a:cs typeface="Times New Roman"/>
                <a:sym typeface="Times New Roman"/>
              </a:rPr>
              <a:t>Dependent  variable</a:t>
            </a:r>
            <a:endParaRPr sz="3600">
              <a:solidFill>
                <a:schemeClr val="dk1"/>
              </a:solidFill>
              <a:latin typeface="Times New Roman"/>
              <a:ea typeface="Times New Roman"/>
              <a:cs typeface="Times New Roman"/>
              <a:sym typeface="Times New Roman"/>
            </a:endParaRPr>
          </a:p>
        </p:txBody>
      </p:sp>
      <p:sp>
        <p:nvSpPr>
          <p:cNvPr id="91" name="Google Shape;91;p17"/>
          <p:cNvSpPr/>
          <p:nvPr/>
        </p:nvSpPr>
        <p:spPr>
          <a:xfrm>
            <a:off x="2436114" y="3429000"/>
            <a:ext cx="1845310" cy="0"/>
          </a:xfrm>
          <a:custGeom>
            <a:rect b="b" l="l" r="r" t="t"/>
            <a:pathLst>
              <a:path extrusionOk="0" h="120000" w="1845310">
                <a:moveTo>
                  <a:pt x="0" y="0"/>
                </a:moveTo>
                <a:lnTo>
                  <a:pt x="1845056" y="0"/>
                </a:lnTo>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2" name="Google Shape;92;p17"/>
          <p:cNvSpPr/>
          <p:nvPr/>
        </p:nvSpPr>
        <p:spPr>
          <a:xfrm>
            <a:off x="4280153" y="2859785"/>
            <a:ext cx="3703320" cy="1140460"/>
          </a:xfrm>
          <a:custGeom>
            <a:rect b="b" l="l" r="r" t="t"/>
            <a:pathLst>
              <a:path extrusionOk="0" h="1140460" w="3703320">
                <a:moveTo>
                  <a:pt x="3589274" y="0"/>
                </a:moveTo>
                <a:lnTo>
                  <a:pt x="114046" y="0"/>
                </a:lnTo>
                <a:lnTo>
                  <a:pt x="69651" y="8961"/>
                </a:lnTo>
                <a:lnTo>
                  <a:pt x="33400" y="33400"/>
                </a:lnTo>
                <a:lnTo>
                  <a:pt x="8961" y="69651"/>
                </a:lnTo>
                <a:lnTo>
                  <a:pt x="0" y="114046"/>
                </a:lnTo>
                <a:lnTo>
                  <a:pt x="0" y="1025906"/>
                </a:lnTo>
                <a:lnTo>
                  <a:pt x="8961" y="1070300"/>
                </a:lnTo>
                <a:lnTo>
                  <a:pt x="33400" y="1106551"/>
                </a:lnTo>
                <a:lnTo>
                  <a:pt x="69651" y="1130990"/>
                </a:lnTo>
                <a:lnTo>
                  <a:pt x="114046" y="1139952"/>
                </a:lnTo>
                <a:lnTo>
                  <a:pt x="3589274" y="1139952"/>
                </a:lnTo>
                <a:lnTo>
                  <a:pt x="3633668" y="1130990"/>
                </a:lnTo>
                <a:lnTo>
                  <a:pt x="3669919" y="1106551"/>
                </a:lnTo>
                <a:lnTo>
                  <a:pt x="3694358" y="1070300"/>
                </a:lnTo>
                <a:lnTo>
                  <a:pt x="3703320" y="1025906"/>
                </a:lnTo>
                <a:lnTo>
                  <a:pt x="3703320" y="114046"/>
                </a:lnTo>
                <a:lnTo>
                  <a:pt x="3694358" y="69651"/>
                </a:lnTo>
                <a:lnTo>
                  <a:pt x="3669919" y="33400"/>
                </a:lnTo>
                <a:lnTo>
                  <a:pt x="3633668" y="8961"/>
                </a:lnTo>
                <a:lnTo>
                  <a:pt x="358927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3" name="Google Shape;93;p17"/>
          <p:cNvSpPr/>
          <p:nvPr/>
        </p:nvSpPr>
        <p:spPr>
          <a:xfrm>
            <a:off x="4280153" y="2859785"/>
            <a:ext cx="3703320" cy="1140460"/>
          </a:xfrm>
          <a:custGeom>
            <a:rect b="b" l="l" r="r" t="t"/>
            <a:pathLst>
              <a:path extrusionOk="0" h="1140460" w="3703320">
                <a:moveTo>
                  <a:pt x="0" y="114046"/>
                </a:moveTo>
                <a:lnTo>
                  <a:pt x="8961" y="69651"/>
                </a:lnTo>
                <a:lnTo>
                  <a:pt x="33400" y="33400"/>
                </a:lnTo>
                <a:lnTo>
                  <a:pt x="69651" y="8961"/>
                </a:lnTo>
                <a:lnTo>
                  <a:pt x="114046" y="0"/>
                </a:lnTo>
                <a:lnTo>
                  <a:pt x="3589274" y="0"/>
                </a:lnTo>
                <a:lnTo>
                  <a:pt x="3633668" y="8961"/>
                </a:lnTo>
                <a:lnTo>
                  <a:pt x="3669919" y="33400"/>
                </a:lnTo>
                <a:lnTo>
                  <a:pt x="3694358" y="69651"/>
                </a:lnTo>
                <a:lnTo>
                  <a:pt x="3703320" y="114046"/>
                </a:lnTo>
                <a:lnTo>
                  <a:pt x="3703320" y="1025906"/>
                </a:lnTo>
                <a:lnTo>
                  <a:pt x="3694358" y="1070300"/>
                </a:lnTo>
                <a:lnTo>
                  <a:pt x="3669919" y="1106551"/>
                </a:lnTo>
                <a:lnTo>
                  <a:pt x="3633668" y="1130990"/>
                </a:lnTo>
                <a:lnTo>
                  <a:pt x="3589274" y="1139952"/>
                </a:lnTo>
                <a:lnTo>
                  <a:pt x="114046" y="1139952"/>
                </a:lnTo>
                <a:lnTo>
                  <a:pt x="69651" y="1130990"/>
                </a:lnTo>
                <a:lnTo>
                  <a:pt x="33400" y="1106551"/>
                </a:lnTo>
                <a:lnTo>
                  <a:pt x="8961" y="1070300"/>
                </a:lnTo>
                <a:lnTo>
                  <a:pt x="0" y="1025906"/>
                </a:lnTo>
                <a:lnTo>
                  <a:pt x="0" y="114046"/>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4" name="Google Shape;94;p17"/>
          <p:cNvSpPr txBox="1"/>
          <p:nvPr/>
        </p:nvSpPr>
        <p:spPr>
          <a:xfrm>
            <a:off x="4448725" y="2828100"/>
            <a:ext cx="3408300" cy="1206000"/>
          </a:xfrm>
          <a:prstGeom prst="rect">
            <a:avLst/>
          </a:prstGeom>
          <a:noFill/>
          <a:ln>
            <a:noFill/>
          </a:ln>
        </p:spPr>
        <p:txBody>
          <a:bodyPr anchorCtr="0" anchor="t" bIns="0" lIns="0" spcFirstLastPara="1" rIns="0" wrap="square" tIns="92075">
            <a:noAutofit/>
          </a:bodyPr>
          <a:lstStyle/>
          <a:p>
            <a:pPr indent="-318769" lvl="0" marL="330835" marR="5080" rtl="0" algn="ctr">
              <a:lnSpc>
                <a:spcPct val="103333"/>
              </a:lnSpc>
              <a:spcBef>
                <a:spcPts val="0"/>
              </a:spcBef>
              <a:spcAft>
                <a:spcPts val="0"/>
              </a:spcAft>
              <a:buNone/>
            </a:pPr>
            <a:r>
              <a:rPr b="1" lang="en-US" sz="3600">
                <a:solidFill>
                  <a:schemeClr val="dk1"/>
                </a:solidFill>
                <a:latin typeface="Times New Roman"/>
                <a:ea typeface="Times New Roman"/>
                <a:cs typeface="Times New Roman"/>
                <a:sym typeface="Times New Roman"/>
              </a:rPr>
              <a:t>Extraneous variable</a:t>
            </a:r>
            <a:endParaRPr sz="3600">
              <a:solidFill>
                <a:schemeClr val="dk1"/>
              </a:solidFill>
              <a:latin typeface="Times New Roman"/>
              <a:ea typeface="Times New Roman"/>
              <a:cs typeface="Times New Roman"/>
              <a:sym typeface="Times New Roman"/>
            </a:endParaRPr>
          </a:p>
        </p:txBody>
      </p:sp>
      <p:sp>
        <p:nvSpPr>
          <p:cNvPr id="95" name="Google Shape;95;p17"/>
          <p:cNvSpPr/>
          <p:nvPr/>
        </p:nvSpPr>
        <p:spPr>
          <a:xfrm>
            <a:off x="2434844" y="3429000"/>
            <a:ext cx="1845310" cy="1312545"/>
          </a:xfrm>
          <a:custGeom>
            <a:rect b="b" l="l" r="r" t="t"/>
            <a:pathLst>
              <a:path extrusionOk="0" h="1312545" w="1845310">
                <a:moveTo>
                  <a:pt x="0" y="0"/>
                </a:moveTo>
                <a:lnTo>
                  <a:pt x="1845056" y="1312418"/>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6" name="Google Shape;96;p17"/>
          <p:cNvSpPr/>
          <p:nvPr/>
        </p:nvSpPr>
        <p:spPr>
          <a:xfrm>
            <a:off x="4280153" y="4171950"/>
            <a:ext cx="3546475" cy="1141730"/>
          </a:xfrm>
          <a:custGeom>
            <a:rect b="b" l="l" r="r" t="t"/>
            <a:pathLst>
              <a:path extrusionOk="0" h="1141729" w="3546475">
                <a:moveTo>
                  <a:pt x="3432175" y="0"/>
                </a:moveTo>
                <a:lnTo>
                  <a:pt x="114173" y="0"/>
                </a:lnTo>
                <a:lnTo>
                  <a:pt x="69705" y="8963"/>
                </a:lnTo>
                <a:lnTo>
                  <a:pt x="33416" y="33416"/>
                </a:lnTo>
                <a:lnTo>
                  <a:pt x="8963" y="69705"/>
                </a:lnTo>
                <a:lnTo>
                  <a:pt x="0" y="114173"/>
                </a:lnTo>
                <a:lnTo>
                  <a:pt x="0" y="1027302"/>
                </a:lnTo>
                <a:lnTo>
                  <a:pt x="8963" y="1071770"/>
                </a:lnTo>
                <a:lnTo>
                  <a:pt x="33416" y="1108059"/>
                </a:lnTo>
                <a:lnTo>
                  <a:pt x="69705" y="1132512"/>
                </a:lnTo>
                <a:lnTo>
                  <a:pt x="114173" y="1141476"/>
                </a:lnTo>
                <a:lnTo>
                  <a:pt x="3432175" y="1141476"/>
                </a:lnTo>
                <a:lnTo>
                  <a:pt x="3476642" y="1132512"/>
                </a:lnTo>
                <a:lnTo>
                  <a:pt x="3512931" y="1108059"/>
                </a:lnTo>
                <a:lnTo>
                  <a:pt x="3537384" y="1071770"/>
                </a:lnTo>
                <a:lnTo>
                  <a:pt x="3546348" y="1027302"/>
                </a:lnTo>
                <a:lnTo>
                  <a:pt x="3546348" y="114173"/>
                </a:lnTo>
                <a:lnTo>
                  <a:pt x="3537384" y="69705"/>
                </a:lnTo>
                <a:lnTo>
                  <a:pt x="3512931" y="33416"/>
                </a:lnTo>
                <a:lnTo>
                  <a:pt x="3476642" y="8963"/>
                </a:lnTo>
                <a:lnTo>
                  <a:pt x="343217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7" name="Google Shape;97;p17"/>
          <p:cNvSpPr/>
          <p:nvPr/>
        </p:nvSpPr>
        <p:spPr>
          <a:xfrm>
            <a:off x="4280153" y="4171950"/>
            <a:ext cx="3546475" cy="1141730"/>
          </a:xfrm>
          <a:custGeom>
            <a:rect b="b" l="l" r="r" t="t"/>
            <a:pathLst>
              <a:path extrusionOk="0" h="1141729" w="3546475">
                <a:moveTo>
                  <a:pt x="0" y="114173"/>
                </a:moveTo>
                <a:lnTo>
                  <a:pt x="8963" y="69705"/>
                </a:lnTo>
                <a:lnTo>
                  <a:pt x="33416" y="33416"/>
                </a:lnTo>
                <a:lnTo>
                  <a:pt x="69705" y="8963"/>
                </a:lnTo>
                <a:lnTo>
                  <a:pt x="114173" y="0"/>
                </a:lnTo>
                <a:lnTo>
                  <a:pt x="3432175" y="0"/>
                </a:lnTo>
                <a:lnTo>
                  <a:pt x="3476642" y="8963"/>
                </a:lnTo>
                <a:lnTo>
                  <a:pt x="3512931" y="33416"/>
                </a:lnTo>
                <a:lnTo>
                  <a:pt x="3537384" y="69705"/>
                </a:lnTo>
                <a:lnTo>
                  <a:pt x="3546348" y="114173"/>
                </a:lnTo>
                <a:lnTo>
                  <a:pt x="3546348" y="1027302"/>
                </a:lnTo>
                <a:lnTo>
                  <a:pt x="3537384" y="1071770"/>
                </a:lnTo>
                <a:lnTo>
                  <a:pt x="3512931" y="1108059"/>
                </a:lnTo>
                <a:lnTo>
                  <a:pt x="3476642" y="1132512"/>
                </a:lnTo>
                <a:lnTo>
                  <a:pt x="3432175" y="1141476"/>
                </a:lnTo>
                <a:lnTo>
                  <a:pt x="114173" y="1141476"/>
                </a:lnTo>
                <a:lnTo>
                  <a:pt x="69705" y="1132512"/>
                </a:lnTo>
                <a:lnTo>
                  <a:pt x="33416" y="1108059"/>
                </a:lnTo>
                <a:lnTo>
                  <a:pt x="8963" y="1071770"/>
                </a:lnTo>
                <a:lnTo>
                  <a:pt x="0" y="1027302"/>
                </a:lnTo>
                <a:lnTo>
                  <a:pt x="0" y="114173"/>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8" name="Google Shape;98;p17"/>
          <p:cNvSpPr/>
          <p:nvPr/>
        </p:nvSpPr>
        <p:spPr>
          <a:xfrm>
            <a:off x="2434844" y="3429000"/>
            <a:ext cx="1845310" cy="2625090"/>
          </a:xfrm>
          <a:custGeom>
            <a:rect b="b" l="l" r="r" t="t"/>
            <a:pathLst>
              <a:path extrusionOk="0" h="2625090" w="1845310">
                <a:moveTo>
                  <a:pt x="0" y="0"/>
                </a:moveTo>
                <a:lnTo>
                  <a:pt x="1845056" y="2624797"/>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9" name="Google Shape;99;p17"/>
          <p:cNvSpPr/>
          <p:nvPr/>
        </p:nvSpPr>
        <p:spPr>
          <a:xfrm>
            <a:off x="4280153" y="5484114"/>
            <a:ext cx="3576954" cy="1141730"/>
          </a:xfrm>
          <a:custGeom>
            <a:rect b="b" l="l" r="r" t="t"/>
            <a:pathLst>
              <a:path extrusionOk="0" h="1141729" w="3576954">
                <a:moveTo>
                  <a:pt x="3462654" y="0"/>
                </a:moveTo>
                <a:lnTo>
                  <a:pt x="114173" y="0"/>
                </a:lnTo>
                <a:lnTo>
                  <a:pt x="69705" y="8963"/>
                </a:lnTo>
                <a:lnTo>
                  <a:pt x="33416" y="33413"/>
                </a:lnTo>
                <a:lnTo>
                  <a:pt x="8963" y="69694"/>
                </a:lnTo>
                <a:lnTo>
                  <a:pt x="0" y="114147"/>
                </a:lnTo>
                <a:lnTo>
                  <a:pt x="0" y="1027328"/>
                </a:lnTo>
                <a:lnTo>
                  <a:pt x="8963" y="1071760"/>
                </a:lnTo>
                <a:lnTo>
                  <a:pt x="33416" y="1108043"/>
                </a:lnTo>
                <a:lnTo>
                  <a:pt x="69705" y="1132505"/>
                </a:lnTo>
                <a:lnTo>
                  <a:pt x="114173" y="1141476"/>
                </a:lnTo>
                <a:lnTo>
                  <a:pt x="3462654" y="1141476"/>
                </a:lnTo>
                <a:lnTo>
                  <a:pt x="3507122" y="1132505"/>
                </a:lnTo>
                <a:lnTo>
                  <a:pt x="3543411" y="1108043"/>
                </a:lnTo>
                <a:lnTo>
                  <a:pt x="3567864" y="1071760"/>
                </a:lnTo>
                <a:lnTo>
                  <a:pt x="3576828" y="1027328"/>
                </a:lnTo>
                <a:lnTo>
                  <a:pt x="3576828" y="114147"/>
                </a:lnTo>
                <a:lnTo>
                  <a:pt x="3567864" y="69694"/>
                </a:lnTo>
                <a:lnTo>
                  <a:pt x="3543411" y="33413"/>
                </a:lnTo>
                <a:lnTo>
                  <a:pt x="3507122" y="8963"/>
                </a:lnTo>
                <a:lnTo>
                  <a:pt x="346265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0" name="Google Shape;100;p17"/>
          <p:cNvSpPr/>
          <p:nvPr/>
        </p:nvSpPr>
        <p:spPr>
          <a:xfrm>
            <a:off x="4280153" y="5484114"/>
            <a:ext cx="3576954" cy="1141730"/>
          </a:xfrm>
          <a:custGeom>
            <a:rect b="b" l="l" r="r" t="t"/>
            <a:pathLst>
              <a:path extrusionOk="0" h="1141729" w="3576954">
                <a:moveTo>
                  <a:pt x="0" y="114147"/>
                </a:moveTo>
                <a:lnTo>
                  <a:pt x="8963" y="69694"/>
                </a:lnTo>
                <a:lnTo>
                  <a:pt x="33416" y="33413"/>
                </a:lnTo>
                <a:lnTo>
                  <a:pt x="69705" y="8963"/>
                </a:lnTo>
                <a:lnTo>
                  <a:pt x="114173" y="0"/>
                </a:lnTo>
                <a:lnTo>
                  <a:pt x="3462654" y="0"/>
                </a:lnTo>
                <a:lnTo>
                  <a:pt x="3507122" y="8963"/>
                </a:lnTo>
                <a:lnTo>
                  <a:pt x="3543411" y="33413"/>
                </a:lnTo>
                <a:lnTo>
                  <a:pt x="3567864" y="69694"/>
                </a:lnTo>
                <a:lnTo>
                  <a:pt x="3576828" y="114147"/>
                </a:lnTo>
                <a:lnTo>
                  <a:pt x="3576828" y="1027328"/>
                </a:lnTo>
                <a:lnTo>
                  <a:pt x="3567864" y="1071760"/>
                </a:lnTo>
                <a:lnTo>
                  <a:pt x="3543411" y="1108043"/>
                </a:lnTo>
                <a:lnTo>
                  <a:pt x="3507122" y="1132505"/>
                </a:lnTo>
                <a:lnTo>
                  <a:pt x="3462654" y="1141476"/>
                </a:lnTo>
                <a:lnTo>
                  <a:pt x="114173" y="1141476"/>
                </a:lnTo>
                <a:lnTo>
                  <a:pt x="69705" y="1132505"/>
                </a:lnTo>
                <a:lnTo>
                  <a:pt x="33416" y="1108043"/>
                </a:lnTo>
                <a:lnTo>
                  <a:pt x="8963" y="1071760"/>
                </a:lnTo>
                <a:lnTo>
                  <a:pt x="0" y="1027328"/>
                </a:lnTo>
                <a:lnTo>
                  <a:pt x="0" y="114147"/>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1" name="Google Shape;101;p17"/>
          <p:cNvSpPr txBox="1"/>
          <p:nvPr/>
        </p:nvSpPr>
        <p:spPr>
          <a:xfrm>
            <a:off x="4571238" y="4174363"/>
            <a:ext cx="2963545" cy="2385695"/>
          </a:xfrm>
          <a:prstGeom prst="rect">
            <a:avLst/>
          </a:prstGeom>
          <a:noFill/>
          <a:ln>
            <a:noFill/>
          </a:ln>
        </p:spPr>
        <p:txBody>
          <a:bodyPr anchorCtr="0" anchor="t" bIns="0" lIns="0" spcFirstLastPara="1" rIns="0" wrap="square" tIns="92075">
            <a:noAutofit/>
          </a:bodyPr>
          <a:lstStyle/>
          <a:p>
            <a:pPr indent="-670560" lvl="0" marL="683260" marR="5080" rtl="0" algn="l">
              <a:lnSpc>
                <a:spcPct val="103333"/>
              </a:lnSpc>
              <a:spcBef>
                <a:spcPts val="0"/>
              </a:spcBef>
              <a:spcAft>
                <a:spcPts val="0"/>
              </a:spcAft>
              <a:buNone/>
            </a:pPr>
            <a:r>
              <a:rPr b="1" lang="en-US" sz="3600">
                <a:solidFill>
                  <a:schemeClr val="dk1"/>
                </a:solidFill>
                <a:latin typeface="Times New Roman"/>
                <a:ea typeface="Times New Roman"/>
                <a:cs typeface="Times New Roman"/>
                <a:sym typeface="Times New Roman"/>
              </a:rPr>
              <a:t>Environmental  variable</a:t>
            </a:r>
            <a:endParaRPr sz="3600">
              <a:solidFill>
                <a:schemeClr val="dk1"/>
              </a:solidFill>
              <a:latin typeface="Times New Roman"/>
              <a:ea typeface="Times New Roman"/>
              <a:cs typeface="Times New Roman"/>
              <a:sym typeface="Times New Roman"/>
            </a:endParaRPr>
          </a:p>
          <a:p>
            <a:pPr indent="-670560" lvl="0" marL="683260" marR="5080" rtl="0" algn="l">
              <a:lnSpc>
                <a:spcPct val="103333"/>
              </a:lnSpc>
              <a:spcBef>
                <a:spcPts val="0"/>
              </a:spcBef>
              <a:spcAft>
                <a:spcPts val="0"/>
              </a:spcAft>
              <a:buNone/>
            </a:pPr>
            <a:r>
              <a:rPr b="1" lang="en-US" sz="3800">
                <a:solidFill>
                  <a:schemeClr val="dk1"/>
                </a:solidFill>
                <a:latin typeface="Times New Roman"/>
                <a:ea typeface="Times New Roman"/>
                <a:cs typeface="Times New Roman"/>
                <a:sym typeface="Times New Roman"/>
              </a:rPr>
              <a:t>Demographic  variable</a:t>
            </a:r>
            <a:endParaRPr sz="3800">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60" name="Shape 360"/>
        <p:cNvGrpSpPr/>
        <p:nvPr/>
      </p:nvGrpSpPr>
      <p:grpSpPr>
        <a:xfrm>
          <a:off x="0" y="0"/>
          <a:ext cx="0" cy="0"/>
          <a:chOff x="0" y="0"/>
          <a:chExt cx="0" cy="0"/>
        </a:xfrm>
      </p:grpSpPr>
      <p:sp>
        <p:nvSpPr>
          <p:cNvPr id="361" name="Google Shape;361;p53"/>
          <p:cNvSpPr txBox="1"/>
          <p:nvPr/>
        </p:nvSpPr>
        <p:spPr>
          <a:xfrm>
            <a:off x="326237" y="135127"/>
            <a:ext cx="48895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Calibri"/>
                <a:ea typeface="Calibri"/>
                <a:cs typeface="Calibri"/>
                <a:sym typeface="Calibri"/>
              </a:rPr>
              <a:t>Cont…</a:t>
            </a:r>
            <a:endParaRPr sz="1400">
              <a:solidFill>
                <a:schemeClr val="dk1"/>
              </a:solidFill>
              <a:latin typeface="Calibri"/>
              <a:ea typeface="Calibri"/>
              <a:cs typeface="Calibri"/>
              <a:sym typeface="Calibri"/>
            </a:endParaRPr>
          </a:p>
        </p:txBody>
      </p:sp>
      <p:sp>
        <p:nvSpPr>
          <p:cNvPr id="362" name="Google Shape;362;p53"/>
          <p:cNvSpPr txBox="1"/>
          <p:nvPr/>
        </p:nvSpPr>
        <p:spPr>
          <a:xfrm>
            <a:off x="383540" y="694262"/>
            <a:ext cx="7595234" cy="3683635"/>
          </a:xfrm>
          <a:prstGeom prst="rect">
            <a:avLst/>
          </a:prstGeom>
          <a:noFill/>
          <a:ln>
            <a:noFill/>
          </a:ln>
        </p:spPr>
        <p:txBody>
          <a:bodyPr anchorCtr="0" anchor="t" bIns="0" lIns="0" spcFirstLastPara="1" rIns="0" wrap="square" tIns="12050">
            <a:noAutofit/>
          </a:bodyPr>
          <a:lstStyle/>
          <a:p>
            <a:pPr indent="-342900" lvl="0" marL="355600" marR="5080" rtl="0" algn="l">
              <a:lnSpc>
                <a:spcPct val="150000"/>
              </a:lnSpc>
              <a:spcBef>
                <a:spcPts val="0"/>
              </a:spcBef>
              <a:spcAft>
                <a:spcPts val="0"/>
              </a:spcAft>
              <a:buClr>
                <a:srgbClr val="FF0000"/>
              </a:buClr>
              <a:buSzPts val="3200"/>
              <a:buFont typeface="Arial"/>
              <a:buChar char="•"/>
            </a:pPr>
            <a:r>
              <a:rPr b="1" lang="en-US" sz="3200">
                <a:solidFill>
                  <a:srgbClr val="FF0000"/>
                </a:solidFill>
                <a:latin typeface="Times New Roman"/>
                <a:ea typeface="Times New Roman"/>
                <a:cs typeface="Times New Roman"/>
                <a:sym typeface="Times New Roman"/>
              </a:rPr>
              <a:t>Example </a:t>
            </a:r>
            <a:r>
              <a:rPr lang="en-US" sz="3200">
                <a:solidFill>
                  <a:schemeClr val="dk1"/>
                </a:solidFill>
                <a:latin typeface="Times New Roman"/>
                <a:ea typeface="Times New Roman"/>
                <a:cs typeface="Times New Roman"/>
                <a:sym typeface="Times New Roman"/>
              </a:rPr>
              <a:t>– subject who are under	research  study- age, gender, height, weight, build,  movement, vision, hearing, speech, religion,  marital status etc. are the demographic  variables.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66" name="Shape 366"/>
        <p:cNvGrpSpPr/>
        <p:nvPr/>
      </p:nvGrpSpPr>
      <p:grpSpPr>
        <a:xfrm>
          <a:off x="0" y="0"/>
          <a:ext cx="0" cy="0"/>
          <a:chOff x="0" y="0"/>
          <a:chExt cx="0" cy="0"/>
        </a:xfrm>
      </p:grpSpPr>
      <p:sp>
        <p:nvSpPr>
          <p:cNvPr id="367" name="Google Shape;367;p54"/>
          <p:cNvSpPr txBox="1"/>
          <p:nvPr>
            <p:ph type="title"/>
          </p:nvPr>
        </p:nvSpPr>
        <p:spPr>
          <a:xfrm>
            <a:off x="687730" y="847216"/>
            <a:ext cx="7914640" cy="1566454"/>
          </a:xfrm>
          <a:prstGeom prst="rect">
            <a:avLst/>
          </a:prstGeom>
          <a:noFill/>
          <a:ln>
            <a:noFill/>
          </a:ln>
        </p:spPr>
        <p:txBody>
          <a:bodyPr anchorCtr="0" anchor="b" bIns="0" lIns="0" spcFirstLastPara="1" rIns="0" wrap="square" tIns="12050">
            <a:noAutofit/>
          </a:bodyPr>
          <a:lstStyle/>
          <a:p>
            <a:pPr indent="-2983230" lvl="0" marL="2995295" marR="5080" rtl="0" algn="l">
              <a:lnSpc>
                <a:spcPct val="100000"/>
              </a:lnSpc>
              <a:spcBef>
                <a:spcPts val="0"/>
              </a:spcBef>
              <a:spcAft>
                <a:spcPts val="0"/>
              </a:spcAft>
              <a:buClr>
                <a:srgbClr val="FF0000"/>
              </a:buClr>
              <a:buSzPts val="10100"/>
              <a:buFont typeface="Comic Sans MS"/>
              <a:buNone/>
            </a:pPr>
            <a:r>
              <a:rPr b="0" i="0" lang="en-US" sz="10100">
                <a:solidFill>
                  <a:srgbClr val="FF0000"/>
                </a:solidFill>
                <a:latin typeface="Merriweather"/>
                <a:ea typeface="Merriweather"/>
                <a:cs typeface="Merriweather"/>
                <a:sym typeface="Merriweather"/>
              </a:rPr>
              <a:t>Assumption</a:t>
            </a:r>
            <a:endParaRPr sz="10100">
              <a:latin typeface="Merriweather"/>
              <a:ea typeface="Merriweather"/>
              <a:cs typeface="Merriweather"/>
              <a:sym typeface="Merriweathe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71" name="Shape 371"/>
        <p:cNvGrpSpPr/>
        <p:nvPr/>
      </p:nvGrpSpPr>
      <p:grpSpPr>
        <a:xfrm>
          <a:off x="0" y="0"/>
          <a:ext cx="0" cy="0"/>
          <a:chOff x="0" y="0"/>
          <a:chExt cx="0" cy="0"/>
        </a:xfrm>
      </p:grpSpPr>
      <p:sp>
        <p:nvSpPr>
          <p:cNvPr id="372" name="Google Shape;372;p55"/>
          <p:cNvSpPr txBox="1"/>
          <p:nvPr/>
        </p:nvSpPr>
        <p:spPr>
          <a:xfrm>
            <a:off x="307340" y="376661"/>
            <a:ext cx="8400415" cy="4963795"/>
          </a:xfrm>
          <a:prstGeom prst="rect">
            <a:avLst/>
          </a:prstGeom>
          <a:noFill/>
          <a:ln>
            <a:noFill/>
          </a:ln>
        </p:spPr>
        <p:txBody>
          <a:bodyPr anchorCtr="0" anchor="t" bIns="0" lIns="0" spcFirstLastPara="1" rIns="0" wrap="square" tIns="12050">
            <a:noAutofit/>
          </a:bodyPr>
          <a:lstStyle/>
          <a:p>
            <a:pPr indent="-342900" lvl="0" marL="355600" marR="5080" rtl="0" algn="l">
              <a:lnSpc>
                <a:spcPct val="150000"/>
              </a:lnSpc>
              <a:spcBef>
                <a:spcPts val="0"/>
              </a:spcBef>
              <a:spcAft>
                <a:spcPts val="0"/>
              </a:spcAft>
              <a:buClr>
                <a:srgbClr val="FF0000"/>
              </a:buClr>
              <a:buSzPts val="3600"/>
              <a:buFont typeface="Arial"/>
              <a:buChar char="•"/>
            </a:pPr>
            <a:r>
              <a:rPr b="1" lang="en-US" sz="3600">
                <a:solidFill>
                  <a:srgbClr val="FF0000"/>
                </a:solidFill>
                <a:latin typeface="Times New Roman"/>
                <a:ea typeface="Times New Roman"/>
                <a:cs typeface="Times New Roman"/>
                <a:sym typeface="Times New Roman"/>
              </a:rPr>
              <a:t>Assumption </a:t>
            </a:r>
            <a:r>
              <a:rPr lang="en-US" sz="3600">
                <a:solidFill>
                  <a:schemeClr val="dk1"/>
                </a:solidFill>
                <a:latin typeface="Times New Roman"/>
                <a:ea typeface="Times New Roman"/>
                <a:cs typeface="Times New Roman"/>
                <a:sym typeface="Times New Roman"/>
              </a:rPr>
              <a:t>are the statement of the basic  </a:t>
            </a:r>
            <a:r>
              <a:rPr lang="en-US" sz="3600">
                <a:solidFill>
                  <a:schemeClr val="dk1"/>
                </a:solidFill>
                <a:latin typeface="Times New Roman"/>
                <a:ea typeface="Times New Roman"/>
                <a:cs typeface="Times New Roman"/>
                <a:sym typeface="Times New Roman"/>
              </a:rPr>
              <a:t>principle</a:t>
            </a:r>
            <a:r>
              <a:rPr lang="en-US" sz="3600">
                <a:solidFill>
                  <a:schemeClr val="dk1"/>
                </a:solidFill>
                <a:latin typeface="Times New Roman"/>
                <a:ea typeface="Times New Roman"/>
                <a:cs typeface="Times New Roman"/>
                <a:sym typeface="Times New Roman"/>
              </a:rPr>
              <a:t> or facts that are established and  are universally accepted as true on the basis  of logic or reasoning without verification or  proof, though they may not have been  scientifically tested.</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76" name="Shape 376"/>
        <p:cNvGrpSpPr/>
        <p:nvPr/>
      </p:nvGrpSpPr>
      <p:grpSpPr>
        <a:xfrm>
          <a:off x="0" y="0"/>
          <a:ext cx="0" cy="0"/>
          <a:chOff x="0" y="0"/>
          <a:chExt cx="0" cy="0"/>
        </a:xfrm>
      </p:grpSpPr>
      <p:sp>
        <p:nvSpPr>
          <p:cNvPr id="377" name="Google Shape;377;p56"/>
          <p:cNvSpPr txBox="1"/>
          <p:nvPr/>
        </p:nvSpPr>
        <p:spPr>
          <a:xfrm>
            <a:off x="474065" y="80263"/>
            <a:ext cx="141351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Cont…Assumption</a:t>
            </a:r>
            <a:endParaRPr sz="1400">
              <a:solidFill>
                <a:schemeClr val="dk1"/>
              </a:solidFill>
              <a:latin typeface="Times New Roman"/>
              <a:ea typeface="Times New Roman"/>
              <a:cs typeface="Times New Roman"/>
              <a:sym typeface="Times New Roman"/>
            </a:endParaRPr>
          </a:p>
        </p:txBody>
      </p:sp>
      <p:sp>
        <p:nvSpPr>
          <p:cNvPr id="378" name="Google Shape;378;p56"/>
          <p:cNvSpPr txBox="1"/>
          <p:nvPr/>
        </p:nvSpPr>
        <p:spPr>
          <a:xfrm>
            <a:off x="459740" y="756793"/>
            <a:ext cx="7782559" cy="3318510"/>
          </a:xfrm>
          <a:prstGeom prst="rect">
            <a:avLst/>
          </a:prstGeom>
          <a:noFill/>
          <a:ln>
            <a:noFill/>
          </a:ln>
        </p:spPr>
        <p:txBody>
          <a:bodyPr anchorCtr="0" anchor="t" bIns="0" lIns="0" spcFirstLastPara="1" rIns="0" wrap="square" tIns="12700">
            <a:noAutofit/>
          </a:bodyPr>
          <a:lstStyle/>
          <a:p>
            <a:pPr indent="-343535" lvl="0" marL="355600" marR="5080" rtl="0" algn="l">
              <a:lnSpc>
                <a:spcPct val="150000"/>
              </a:lnSpc>
              <a:spcBef>
                <a:spcPts val="0"/>
              </a:spcBef>
              <a:spcAft>
                <a:spcPts val="0"/>
              </a:spcAft>
              <a:buClr>
                <a:schemeClr val="dk1"/>
              </a:buClr>
              <a:buSzPts val="3600"/>
              <a:buFont typeface="Arial"/>
              <a:buChar char="•"/>
            </a:pPr>
            <a:r>
              <a:rPr lang="en-US" sz="3600">
                <a:solidFill>
                  <a:schemeClr val="dk1"/>
                </a:solidFill>
                <a:latin typeface="Times New Roman"/>
                <a:ea typeface="Times New Roman"/>
                <a:cs typeface="Times New Roman"/>
                <a:sym typeface="Times New Roman"/>
              </a:rPr>
              <a:t>Assumption is picked up by the research  from various sources. These source are  previous research studies, theories,  clinical fields etc.</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82" name="Shape 382"/>
        <p:cNvGrpSpPr/>
        <p:nvPr/>
      </p:nvGrpSpPr>
      <p:grpSpPr>
        <a:xfrm>
          <a:off x="0" y="0"/>
          <a:ext cx="0" cy="0"/>
          <a:chOff x="0" y="0"/>
          <a:chExt cx="0" cy="0"/>
        </a:xfrm>
      </p:grpSpPr>
      <p:sp>
        <p:nvSpPr>
          <p:cNvPr id="383" name="Google Shape;383;p57"/>
          <p:cNvSpPr txBox="1"/>
          <p:nvPr>
            <p:ph type="title"/>
          </p:nvPr>
        </p:nvSpPr>
        <p:spPr>
          <a:xfrm>
            <a:off x="762000" y="2286000"/>
            <a:ext cx="7666990" cy="1782539"/>
          </a:xfrm>
          <a:prstGeom prst="rect">
            <a:avLst/>
          </a:prstGeom>
          <a:noFill/>
          <a:ln>
            <a:noFill/>
          </a:ln>
        </p:spPr>
        <p:txBody>
          <a:bodyPr anchorCtr="0" anchor="b" bIns="0" lIns="0" spcFirstLastPara="1" rIns="0" wrap="square" tIns="12700">
            <a:noAutofit/>
          </a:bodyPr>
          <a:lstStyle/>
          <a:p>
            <a:pPr indent="-2714625" lvl="0" marL="2726690" marR="5080" rtl="0" algn="l">
              <a:lnSpc>
                <a:spcPct val="100000"/>
              </a:lnSpc>
              <a:spcBef>
                <a:spcPts val="0"/>
              </a:spcBef>
              <a:spcAft>
                <a:spcPts val="0"/>
              </a:spcAft>
              <a:buClr>
                <a:srgbClr val="FF0000"/>
              </a:buClr>
              <a:buSzPts val="11500"/>
              <a:buFont typeface="Comic Sans MS"/>
              <a:buNone/>
            </a:pPr>
            <a:r>
              <a:rPr b="0" i="0" lang="en-US" sz="9600">
                <a:solidFill>
                  <a:srgbClr val="FF0000"/>
                </a:solidFill>
                <a:latin typeface="Merriweather"/>
                <a:ea typeface="Merriweather"/>
                <a:cs typeface="Merriweather"/>
                <a:sym typeface="Merriweather"/>
              </a:rPr>
              <a:t>Limitation</a:t>
            </a:r>
            <a:endParaRPr sz="9600">
              <a:latin typeface="Merriweather"/>
              <a:ea typeface="Merriweather"/>
              <a:cs typeface="Merriweather"/>
              <a:sym typeface="Merriweathe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87" name="Shape 387"/>
        <p:cNvGrpSpPr/>
        <p:nvPr/>
      </p:nvGrpSpPr>
      <p:grpSpPr>
        <a:xfrm>
          <a:off x="0" y="0"/>
          <a:ext cx="0" cy="0"/>
          <a:chOff x="0" y="0"/>
          <a:chExt cx="0" cy="0"/>
        </a:xfrm>
      </p:grpSpPr>
      <p:sp>
        <p:nvSpPr>
          <p:cNvPr id="388" name="Google Shape;388;p58"/>
          <p:cNvSpPr txBox="1"/>
          <p:nvPr/>
        </p:nvSpPr>
        <p:spPr>
          <a:xfrm>
            <a:off x="383540" y="300461"/>
            <a:ext cx="8322945" cy="5829160"/>
          </a:xfrm>
          <a:prstGeom prst="rect">
            <a:avLst/>
          </a:prstGeom>
          <a:noFill/>
          <a:ln>
            <a:noFill/>
          </a:ln>
        </p:spPr>
        <p:txBody>
          <a:bodyPr anchorCtr="0" anchor="t" bIns="0" lIns="0" spcFirstLastPara="1" rIns="0" wrap="square" tIns="12050">
            <a:noAutofit/>
          </a:bodyPr>
          <a:lstStyle/>
          <a:p>
            <a:pPr indent="-342900" lvl="0" marL="355600" marR="5080" rtl="0" algn="l">
              <a:lnSpc>
                <a:spcPct val="150000"/>
              </a:lnSpc>
              <a:spcBef>
                <a:spcPts val="0"/>
              </a:spcBef>
              <a:spcAft>
                <a:spcPts val="0"/>
              </a:spcAft>
              <a:buClr>
                <a:srgbClr val="FF0000"/>
              </a:buClr>
              <a:buSzPts val="3600"/>
              <a:buFont typeface="Arial"/>
              <a:buChar char="•"/>
            </a:pPr>
            <a:r>
              <a:rPr b="1" lang="en-US" sz="3600">
                <a:solidFill>
                  <a:srgbClr val="FF0000"/>
                </a:solidFill>
                <a:latin typeface="Times New Roman"/>
                <a:ea typeface="Times New Roman"/>
                <a:cs typeface="Times New Roman"/>
                <a:sym typeface="Times New Roman"/>
              </a:rPr>
              <a:t>Limitation </a:t>
            </a:r>
            <a:r>
              <a:rPr lang="en-US" sz="3600">
                <a:solidFill>
                  <a:schemeClr val="dk1"/>
                </a:solidFill>
                <a:latin typeface="Times New Roman"/>
                <a:ea typeface="Times New Roman"/>
                <a:cs typeface="Times New Roman"/>
                <a:sym typeface="Times New Roman"/>
              </a:rPr>
              <a:t>are the restrictions within a  research study, which reduce the credibility  or generalizability of the research findings.  The limitations of the research study are  also called the weak points of study. It contains one central point &amp; not more than five subpoints.</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92" name="Shape 392"/>
        <p:cNvGrpSpPr/>
        <p:nvPr/>
      </p:nvGrpSpPr>
      <p:grpSpPr>
        <a:xfrm>
          <a:off x="0" y="0"/>
          <a:ext cx="0" cy="0"/>
          <a:chOff x="0" y="0"/>
          <a:chExt cx="0" cy="0"/>
        </a:xfrm>
      </p:grpSpPr>
      <p:sp>
        <p:nvSpPr>
          <p:cNvPr id="393" name="Google Shape;393;p59"/>
          <p:cNvSpPr txBox="1"/>
          <p:nvPr/>
        </p:nvSpPr>
        <p:spPr>
          <a:xfrm>
            <a:off x="460349" y="80263"/>
            <a:ext cx="1289685"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Cont… limitation</a:t>
            </a:r>
            <a:endParaRPr sz="1400">
              <a:solidFill>
                <a:schemeClr val="dk1"/>
              </a:solidFill>
              <a:latin typeface="Times New Roman"/>
              <a:ea typeface="Times New Roman"/>
              <a:cs typeface="Times New Roman"/>
              <a:sym typeface="Times New Roman"/>
            </a:endParaRPr>
          </a:p>
        </p:txBody>
      </p:sp>
      <p:sp>
        <p:nvSpPr>
          <p:cNvPr id="394" name="Google Shape;394;p59"/>
          <p:cNvSpPr txBox="1"/>
          <p:nvPr/>
        </p:nvSpPr>
        <p:spPr>
          <a:xfrm>
            <a:off x="459740" y="1074394"/>
            <a:ext cx="7660640" cy="2221230"/>
          </a:xfrm>
          <a:prstGeom prst="rect">
            <a:avLst/>
          </a:prstGeom>
          <a:noFill/>
          <a:ln>
            <a:noFill/>
          </a:ln>
        </p:spPr>
        <p:txBody>
          <a:bodyPr anchorCtr="0" anchor="t" bIns="0" lIns="0" spcFirstLastPara="1" rIns="0" wrap="square" tIns="12700">
            <a:noAutofit/>
          </a:bodyPr>
          <a:lstStyle/>
          <a:p>
            <a:pPr indent="-343535" lvl="0" marL="355600" marR="5080" rtl="0" algn="just">
              <a:lnSpc>
                <a:spcPct val="15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It is necessary to recognize the limitations of  the research study which might influence the  research result.</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609600" y="381000"/>
            <a:ext cx="8027670" cy="689932"/>
          </a:xfrm>
          <a:prstGeom prst="rect">
            <a:avLst/>
          </a:prstGeom>
          <a:noFill/>
          <a:ln>
            <a:noFill/>
          </a:ln>
        </p:spPr>
        <p:txBody>
          <a:bodyPr anchorCtr="0" anchor="b" bIns="0" lIns="0" spcFirstLastPara="1" rIns="0" wrap="square" tIns="12700">
            <a:noAutofit/>
          </a:bodyPr>
          <a:lstStyle/>
          <a:p>
            <a:pPr indent="0" lvl="0" marL="12700" rtl="0" algn="l">
              <a:lnSpc>
                <a:spcPct val="100000"/>
              </a:lnSpc>
              <a:spcBef>
                <a:spcPts val="0"/>
              </a:spcBef>
              <a:spcAft>
                <a:spcPts val="0"/>
              </a:spcAft>
              <a:buClr>
                <a:srgbClr val="FF8C3C"/>
              </a:buClr>
              <a:buSzPts val="4400"/>
              <a:buFont typeface="Verdana"/>
              <a:buNone/>
            </a:pPr>
            <a:r>
              <a:rPr lang="en-US" sz="4400"/>
              <a:t>Independent variable</a:t>
            </a:r>
            <a:endParaRPr sz="4400"/>
          </a:p>
        </p:txBody>
      </p:sp>
      <p:sp>
        <p:nvSpPr>
          <p:cNvPr id="107" name="Google Shape;107;p18"/>
          <p:cNvSpPr txBox="1"/>
          <p:nvPr/>
        </p:nvSpPr>
        <p:spPr>
          <a:xfrm>
            <a:off x="688340" y="1289766"/>
            <a:ext cx="7545705" cy="4965065"/>
          </a:xfrm>
          <a:prstGeom prst="rect">
            <a:avLst/>
          </a:prstGeom>
          <a:noFill/>
          <a:ln>
            <a:noFill/>
          </a:ln>
        </p:spPr>
        <p:txBody>
          <a:bodyPr anchorCtr="0" anchor="t" bIns="0" lIns="0" spcFirstLastPara="1" rIns="0" wrap="square" tIns="13325">
            <a:noAutofit/>
          </a:bodyPr>
          <a:lstStyle/>
          <a:p>
            <a:pPr indent="-343535" lvl="0" marL="355600" marR="5080" rtl="0" algn="l">
              <a:lnSpc>
                <a:spcPct val="150000"/>
              </a:lnSpc>
              <a:spcBef>
                <a:spcPts val="0"/>
              </a:spcBef>
              <a:spcAft>
                <a:spcPts val="0"/>
              </a:spcAft>
              <a:buClr>
                <a:schemeClr val="dk1"/>
              </a:buClr>
              <a:buSzPts val="3600"/>
              <a:buFont typeface="Arial"/>
              <a:buChar char="•"/>
            </a:pPr>
            <a:r>
              <a:rPr lang="en-US" sz="3600">
                <a:solidFill>
                  <a:schemeClr val="dk1"/>
                </a:solidFill>
                <a:latin typeface="Times New Roman"/>
                <a:ea typeface="Times New Roman"/>
                <a:cs typeface="Times New Roman"/>
                <a:sym typeface="Times New Roman"/>
              </a:rPr>
              <a:t>Independent variable is the quality or  property that can be </a:t>
            </a:r>
            <a:r>
              <a:rPr b="1" lang="en-US" sz="3600">
                <a:solidFill>
                  <a:srgbClr val="FF0000"/>
                </a:solidFill>
                <a:latin typeface="Times New Roman"/>
                <a:ea typeface="Times New Roman"/>
                <a:cs typeface="Times New Roman"/>
                <a:sym typeface="Times New Roman"/>
              </a:rPr>
              <a:t>manipulated </a:t>
            </a:r>
            <a:r>
              <a:rPr lang="en-US" sz="3600">
                <a:solidFill>
                  <a:schemeClr val="dk1"/>
                </a:solidFill>
                <a:latin typeface="Times New Roman"/>
                <a:ea typeface="Times New Roman"/>
                <a:cs typeface="Times New Roman"/>
                <a:sym typeface="Times New Roman"/>
              </a:rPr>
              <a:t>by  the researcher to </a:t>
            </a:r>
            <a:r>
              <a:rPr b="1" lang="en-US" sz="3600">
                <a:solidFill>
                  <a:srgbClr val="FF0000"/>
                </a:solidFill>
                <a:latin typeface="Times New Roman"/>
                <a:ea typeface="Times New Roman"/>
                <a:cs typeface="Times New Roman"/>
                <a:sym typeface="Times New Roman"/>
              </a:rPr>
              <a:t>cause </a:t>
            </a:r>
            <a:r>
              <a:rPr lang="en-US" sz="3600">
                <a:solidFill>
                  <a:schemeClr val="dk1"/>
                </a:solidFill>
                <a:latin typeface="Times New Roman"/>
                <a:ea typeface="Times New Roman"/>
                <a:cs typeface="Times New Roman"/>
                <a:sym typeface="Times New Roman"/>
              </a:rPr>
              <a:t>an </a:t>
            </a:r>
            <a:r>
              <a:rPr b="1" lang="en-US" sz="3600">
                <a:solidFill>
                  <a:srgbClr val="FF0000"/>
                </a:solidFill>
                <a:latin typeface="Times New Roman"/>
                <a:ea typeface="Times New Roman"/>
                <a:cs typeface="Times New Roman"/>
                <a:sym typeface="Times New Roman"/>
              </a:rPr>
              <a:t>effect </a:t>
            </a:r>
            <a:r>
              <a:rPr lang="en-US" sz="3600">
                <a:solidFill>
                  <a:schemeClr val="dk1"/>
                </a:solidFill>
                <a:latin typeface="Times New Roman"/>
                <a:ea typeface="Times New Roman"/>
                <a:cs typeface="Times New Roman"/>
                <a:sym typeface="Times New Roman"/>
              </a:rPr>
              <a:t>on the  dependent variable. It is also called  experimental variable or treatment  variable.</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533400" y="533400"/>
            <a:ext cx="7364730" cy="751488"/>
          </a:xfrm>
          <a:prstGeom prst="rect">
            <a:avLst/>
          </a:prstGeom>
          <a:noFill/>
          <a:ln>
            <a:noFill/>
          </a:ln>
        </p:spPr>
        <p:txBody>
          <a:bodyPr anchorCtr="0" anchor="b" bIns="0" lIns="0" spcFirstLastPara="1" rIns="0" wrap="square" tIns="12700">
            <a:noAutofit/>
          </a:bodyPr>
          <a:lstStyle/>
          <a:p>
            <a:pPr indent="0" lvl="0" marL="12700" rtl="0" algn="l">
              <a:lnSpc>
                <a:spcPct val="100000"/>
              </a:lnSpc>
              <a:spcBef>
                <a:spcPts val="0"/>
              </a:spcBef>
              <a:spcAft>
                <a:spcPts val="0"/>
              </a:spcAft>
              <a:buClr>
                <a:srgbClr val="FF8C3C"/>
              </a:buClr>
              <a:buSzPts val="4800"/>
              <a:buFont typeface="Verdana"/>
              <a:buNone/>
            </a:pPr>
            <a:r>
              <a:rPr lang="en-US" sz="4800"/>
              <a:t>Dependent variable</a:t>
            </a:r>
            <a:endParaRPr sz="4800"/>
          </a:p>
        </p:txBody>
      </p:sp>
      <p:sp>
        <p:nvSpPr>
          <p:cNvPr id="113" name="Google Shape;113;p19"/>
          <p:cNvSpPr txBox="1"/>
          <p:nvPr/>
        </p:nvSpPr>
        <p:spPr>
          <a:xfrm>
            <a:off x="154939" y="1532356"/>
            <a:ext cx="8217534" cy="3683635"/>
          </a:xfrm>
          <a:prstGeom prst="rect">
            <a:avLst/>
          </a:prstGeom>
          <a:noFill/>
          <a:ln>
            <a:noFill/>
          </a:ln>
        </p:spPr>
        <p:txBody>
          <a:bodyPr anchorCtr="0" anchor="t" bIns="0" lIns="0" spcFirstLastPara="1" rIns="0" wrap="square" tIns="12700">
            <a:noAutofit/>
          </a:bodyPr>
          <a:lstStyle/>
          <a:p>
            <a:pPr indent="-342900" lvl="0" marL="355600" marR="5080" rtl="0" algn="just">
              <a:lnSpc>
                <a:spcPct val="15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Dependent variable is the quality or property or  behavior or outcome that the researcher predicts  and that occurs in response to the manipulation,  experimentation or treatment of the independent  variable. It is also called outcomes variable.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7" name="Shape 117"/>
        <p:cNvGrpSpPr/>
        <p:nvPr/>
      </p:nvGrpSpPr>
      <p:grpSpPr>
        <a:xfrm>
          <a:off x="0" y="0"/>
          <a:ext cx="0" cy="0"/>
          <a:chOff x="0" y="0"/>
          <a:chExt cx="0" cy="0"/>
        </a:xfrm>
      </p:grpSpPr>
      <p:sp>
        <p:nvSpPr>
          <p:cNvPr id="118" name="Google Shape;118;p20"/>
          <p:cNvSpPr txBox="1"/>
          <p:nvPr/>
        </p:nvSpPr>
        <p:spPr>
          <a:xfrm>
            <a:off x="231140" y="694262"/>
            <a:ext cx="8555355" cy="3878579"/>
          </a:xfrm>
          <a:prstGeom prst="rect">
            <a:avLst/>
          </a:prstGeom>
          <a:noFill/>
          <a:ln>
            <a:noFill/>
          </a:ln>
        </p:spPr>
        <p:txBody>
          <a:bodyPr anchorCtr="0" anchor="t" bIns="0" lIns="0" spcFirstLastPara="1" rIns="0" wrap="square" tIns="12050">
            <a:noAutofit/>
          </a:bodyPr>
          <a:lstStyle/>
          <a:p>
            <a:pPr indent="-342900" lvl="0" marL="355600" marR="5080" rtl="0" algn="l">
              <a:lnSpc>
                <a:spcPct val="15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Hypothesis is derived from the research problems,  literature review and conceptual framework.</a:t>
            </a:r>
            <a:endParaRPr sz="3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500"/>
              <a:buFont typeface="Arial"/>
              <a:buNone/>
            </a:pPr>
            <a:r>
              <a:t/>
            </a:r>
            <a:endParaRPr sz="3500">
              <a:solidFill>
                <a:schemeClr val="dk1"/>
              </a:solidFill>
              <a:latin typeface="Times New Roman"/>
              <a:ea typeface="Times New Roman"/>
              <a:cs typeface="Times New Roman"/>
              <a:sym typeface="Times New Roman"/>
            </a:endParaRPr>
          </a:p>
          <a:p>
            <a:pPr indent="0" lvl="0" marL="0" marR="0" rtl="0" algn="l">
              <a:lnSpc>
                <a:spcPct val="100000"/>
              </a:lnSpc>
              <a:spcBef>
                <a:spcPts val="55"/>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342900" lvl="0" marL="355600" marR="276225" rtl="0" algn="l">
              <a:lnSpc>
                <a:spcPct val="15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Hypothesis in a research project logically follow  literature review and conceptual framework.</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2" name="Shape 122"/>
        <p:cNvGrpSpPr/>
        <p:nvPr/>
      </p:nvGrpSpPr>
      <p:grpSpPr>
        <a:xfrm>
          <a:off x="0" y="0"/>
          <a:ext cx="0" cy="0"/>
          <a:chOff x="0" y="0"/>
          <a:chExt cx="0" cy="0"/>
        </a:xfrm>
      </p:grpSpPr>
      <p:sp>
        <p:nvSpPr>
          <p:cNvPr id="123" name="Google Shape;123;p21"/>
          <p:cNvSpPr txBox="1"/>
          <p:nvPr/>
        </p:nvSpPr>
        <p:spPr>
          <a:xfrm>
            <a:off x="518566" y="1452498"/>
            <a:ext cx="7802880" cy="4049395"/>
          </a:xfrm>
          <a:prstGeom prst="rect">
            <a:avLst/>
          </a:prstGeom>
          <a:noFill/>
          <a:ln>
            <a:noFill/>
          </a:ln>
        </p:spPr>
        <p:txBody>
          <a:bodyPr anchorCtr="0" anchor="t" bIns="0" lIns="0" spcFirstLastPara="1" rIns="0" wrap="square" tIns="12700">
            <a:noAutofit/>
          </a:bodyPr>
          <a:lstStyle/>
          <a:p>
            <a:pPr indent="0" lvl="0" marL="12065" marR="5080" rtl="0" algn="ctr">
              <a:lnSpc>
                <a:spcPct val="100000"/>
              </a:lnSpc>
              <a:spcBef>
                <a:spcPts val="0"/>
              </a:spcBef>
              <a:spcAft>
                <a:spcPts val="0"/>
              </a:spcAft>
              <a:buNone/>
            </a:pPr>
            <a:r>
              <a:rPr b="1" lang="en-US" sz="6600">
                <a:solidFill>
                  <a:srgbClr val="FF0000"/>
                </a:solidFill>
                <a:latin typeface="Times New Roman"/>
                <a:ea typeface="Times New Roman"/>
                <a:cs typeface="Times New Roman"/>
                <a:sym typeface="Times New Roman"/>
              </a:rPr>
              <a:t>Hypothesis </a:t>
            </a:r>
            <a:r>
              <a:rPr b="1" lang="en-US" sz="6600">
                <a:solidFill>
                  <a:schemeClr val="dk1"/>
                </a:solidFill>
                <a:latin typeface="Times New Roman"/>
                <a:ea typeface="Times New Roman"/>
                <a:cs typeface="Times New Roman"/>
                <a:sym typeface="Times New Roman"/>
              </a:rPr>
              <a:t>makes	the  following  contributions in  research study</a:t>
            </a:r>
            <a:endParaRPr sz="66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7" name="Shape 127"/>
        <p:cNvGrpSpPr/>
        <p:nvPr/>
      </p:nvGrpSpPr>
      <p:grpSpPr>
        <a:xfrm>
          <a:off x="0" y="0"/>
          <a:ext cx="0" cy="0"/>
          <a:chOff x="0" y="0"/>
          <a:chExt cx="0" cy="0"/>
        </a:xfrm>
      </p:grpSpPr>
      <p:sp>
        <p:nvSpPr>
          <p:cNvPr id="128" name="Google Shape;128;p22"/>
          <p:cNvSpPr txBox="1"/>
          <p:nvPr/>
        </p:nvSpPr>
        <p:spPr>
          <a:xfrm>
            <a:off x="256133" y="42163"/>
            <a:ext cx="55245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Cont…</a:t>
            </a:r>
            <a:endParaRPr sz="1400">
              <a:solidFill>
                <a:schemeClr val="dk1"/>
              </a:solidFill>
              <a:latin typeface="Times New Roman"/>
              <a:ea typeface="Times New Roman"/>
              <a:cs typeface="Times New Roman"/>
              <a:sym typeface="Times New Roman"/>
            </a:endParaRPr>
          </a:p>
        </p:txBody>
      </p:sp>
      <p:sp>
        <p:nvSpPr>
          <p:cNvPr id="129" name="Google Shape;129;p22"/>
          <p:cNvSpPr txBox="1"/>
          <p:nvPr/>
        </p:nvSpPr>
        <p:spPr>
          <a:xfrm>
            <a:off x="231140" y="312775"/>
            <a:ext cx="7874634" cy="4707890"/>
          </a:xfrm>
          <a:prstGeom prst="rect">
            <a:avLst/>
          </a:prstGeom>
          <a:noFill/>
          <a:ln>
            <a:noFill/>
          </a:ln>
        </p:spPr>
        <p:txBody>
          <a:bodyPr anchorCtr="0" anchor="t" bIns="0" lIns="0" spcFirstLastPara="1" rIns="0" wrap="square" tIns="12700">
            <a:noAutofit/>
          </a:bodyPr>
          <a:lstStyle/>
          <a:p>
            <a:pPr indent="-342900" lvl="0" marL="355600" marR="5080" rtl="0" algn="l">
              <a:lnSpc>
                <a:spcPct val="15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It provides clarity to the research problem and  research objectives</a:t>
            </a:r>
            <a:endParaRPr sz="3200">
              <a:solidFill>
                <a:schemeClr val="dk1"/>
              </a:solidFill>
              <a:latin typeface="Times New Roman"/>
              <a:ea typeface="Times New Roman"/>
              <a:cs typeface="Times New Roman"/>
              <a:sym typeface="Times New Roman"/>
            </a:endParaRPr>
          </a:p>
          <a:p>
            <a:pPr indent="-342900" lvl="0" marL="355600" marR="113029" rtl="0" algn="l">
              <a:lnSpc>
                <a:spcPct val="150000"/>
              </a:lnSpc>
              <a:spcBef>
                <a:spcPts val="77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It describes, explains or predicts the expected  results or outcome of the research.</a:t>
            </a:r>
            <a:endParaRPr sz="3200">
              <a:solidFill>
                <a:schemeClr val="dk1"/>
              </a:solidFill>
              <a:latin typeface="Times New Roman"/>
              <a:ea typeface="Times New Roman"/>
              <a:cs typeface="Times New Roman"/>
              <a:sym typeface="Times New Roman"/>
            </a:endParaRPr>
          </a:p>
          <a:p>
            <a:pPr indent="-342900" lvl="0" marL="355600" marR="0" rtl="0" algn="l">
              <a:lnSpc>
                <a:spcPct val="100000"/>
              </a:lnSpc>
              <a:spcBef>
                <a:spcPts val="269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It indicates the type of research design.</a:t>
            </a:r>
            <a:endParaRPr sz="3200">
              <a:solidFill>
                <a:schemeClr val="dk1"/>
              </a:solidFill>
              <a:latin typeface="Times New Roman"/>
              <a:ea typeface="Times New Roman"/>
              <a:cs typeface="Times New Roman"/>
              <a:sym typeface="Times New Roman"/>
            </a:endParaRPr>
          </a:p>
          <a:p>
            <a:pPr indent="-342900" lvl="0" marL="355600" marR="0" rtl="0" algn="l">
              <a:lnSpc>
                <a:spcPct val="100000"/>
              </a:lnSpc>
              <a:spcBef>
                <a:spcPts val="2685"/>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It directs the research study process.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