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Revolutionizing Document Notarization Through Blockchain Technology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Investment Needed: $3M</a:t>
            </a:r>
          </a:p>
          <a:p>
            <a:pPr lvl="0" indent="0" marL="0">
              <a:buNone/>
            </a:pPr>
            <a:r>
              <a:rPr/>
              <a:t>Allocation:</a:t>
            </a:r>
          </a:p>
          <a:p>
            <a:pPr lvl="0"/>
            <a:r>
              <a:rPr/>
              <a:t>40% - Technology Development</a:t>
            </a:r>
          </a:p>
          <a:p>
            <a:pPr lvl="0"/>
            <a:r>
              <a:rPr/>
              <a:t>25% - Marketing &amp; Sales</a:t>
            </a:r>
          </a:p>
          <a:p>
            <a:pPr lvl="0"/>
            <a:r>
              <a:rPr/>
              <a:t>20% - Operations &amp; Infrastructure</a:t>
            </a:r>
          </a:p>
          <a:p>
            <a:pPr lvl="0"/>
            <a:r>
              <a:rPr/>
              <a:t>10% - Legal &amp; Compliance</a:t>
            </a:r>
          </a:p>
          <a:p>
            <a:pPr lvl="0"/>
            <a:r>
              <a:rPr/>
              <a:t>5% - Working Capital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CEO: Christopher Robison - 20 years in Tech</a:t>
            </a:r>
          </a:p>
          <a:p>
            <a:pPr lvl="0"/>
            <a:r>
              <a:rPr/>
              <a:t>CTO: Kevin Ready - Blockchain Expert, Ex-ValueClick</a:t>
            </a:r>
          </a:p>
          <a:p>
            <a:pPr lvl="0"/>
            <a:r>
              <a:rPr/>
              <a:t>COO: Heath Kornblum - Operations Expert, Ex-Epsilon</a:t>
            </a:r>
          </a:p>
          <a:p>
            <a:pPr lvl="0"/>
            <a:r>
              <a:rPr/>
              <a:t>Head of Legal: John McGaraghan - 15 years in Digital Law</a:t>
            </a:r>
          </a:p>
          <a:p>
            <a:pPr lvl="0" indent="0" marL="0">
              <a:buNone/>
            </a:pPr>
            <a:r>
              <a:rPr/>
              <a:t>Advisory Board:</a:t>
            </a:r>
          </a:p>
          <a:p>
            <a:pPr lvl="0"/>
            <a:r>
              <a:rPr/>
              <a:t>Leading Blockchain Experts</a:t>
            </a:r>
          </a:p>
          <a:p>
            <a:pPr lvl="0"/>
            <a:r>
              <a:rPr/>
              <a:t>Legal Industry Veterans</a:t>
            </a:r>
          </a:p>
          <a:p>
            <a:pPr lvl="0"/>
            <a:r>
              <a:rPr/>
              <a:t>Cybersecurity Specialists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DocChain Digital Notary Services</a:t>
            </a:r>
          </a:p>
          <a:p>
            <a:pPr lvl="0" indent="0" marL="0">
              <a:buNone/>
            </a:pPr>
            <a:r>
              <a:rPr/>
              <a:t>Email: contact@docchainnotary.com</a:t>
            </a:r>
          </a:p>
          <a:p>
            <a:pPr lvl="0" indent="0" marL="0">
              <a:buNone/>
            </a:pPr>
            <a:r>
              <a:rPr/>
              <a:t>Website: www.docchainnotary.com</a:t>
            </a:r>
          </a:p>
          <a:p>
            <a:pPr lvl="0" indent="0" marL="0">
              <a:buNone/>
            </a:pPr>
            <a:r>
              <a:rPr/>
              <a:t>Location: San Francisco, CA</a:t>
            </a:r>
          </a:p>
          <a:p>
            <a:pPr lvl="0" indent="0" marL="0">
              <a:buNone/>
            </a:pPr>
            <a:r>
              <a:rPr/>
              <a:t>Thank you for your time!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Traditional notarization is time-consuming and inconvenient</a:t>
            </a:r>
          </a:p>
          <a:p>
            <a:pPr lvl="0"/>
            <a:r>
              <a:rPr/>
              <a:t>Physical presence requirements create barriers</a:t>
            </a:r>
          </a:p>
          <a:p>
            <a:pPr lvl="0"/>
            <a:r>
              <a:rPr/>
              <a:t>Paper-based systems are vulnerable to fraud</a:t>
            </a:r>
          </a:p>
          <a:p>
            <a:pPr lvl="0"/>
            <a:r>
              <a:rPr/>
              <a:t>High costs for international document verification</a:t>
            </a:r>
          </a:p>
          <a:p>
            <a:pPr lvl="0"/>
            <a:r>
              <a:rPr/>
              <a:t>Limited accessibility outside business hours</a:t>
            </a:r>
          </a:p>
          <a:p>
            <a:pPr lvl="0"/>
            <a:r>
              <a:rPr/>
              <a:t>Storage and retrieval of notarized documents is cumbersome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DocChain: A Decentralized Digital Notary Platform</a:t>
            </a:r>
          </a:p>
          <a:p>
            <a:pPr lvl="0"/>
            <a:r>
              <a:rPr/>
              <a:t>Instant document notarization through blockchain technology</a:t>
            </a:r>
          </a:p>
          <a:p>
            <a:pPr lvl="0"/>
            <a:r>
              <a:rPr/>
              <a:t>Tamper-proof verification system</a:t>
            </a:r>
          </a:p>
          <a:p>
            <a:pPr lvl="0"/>
            <a:r>
              <a:rPr/>
              <a:t>Available 24/7 globally</a:t>
            </a:r>
          </a:p>
          <a:p>
            <a:pPr lvl="0"/>
            <a:r>
              <a:rPr/>
              <a:t>Cost-effective solution</a:t>
            </a:r>
          </a:p>
          <a:p>
            <a:pPr lvl="0"/>
            <a:r>
              <a:rPr/>
              <a:t>Secure document storage and instant retrieval</a:t>
            </a:r>
          </a:p>
          <a:p>
            <a:pPr lvl="0"/>
            <a:r>
              <a:rPr/>
              <a:t>Military-grade encryption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Upload Document</a:t>
            </a:r>
          </a:p>
          <a:p>
            <a:pPr lvl="1"/>
            <a:r>
              <a:rPr/>
              <a:t>Simple drag-and-drop interface</a:t>
            </a:r>
          </a:p>
          <a:p>
            <a:pPr lvl="1"/>
            <a:r>
              <a:rPr/>
              <a:t>Multiple format support</a:t>
            </a:r>
          </a:p>
          <a:p>
            <a:pPr lvl="1"/>
            <a:r>
              <a:rPr/>
              <a:t>Automatic formatting verification</a:t>
            </a:r>
          </a:p>
          <a:p>
            <a:pPr lvl="0" indent="-342900" marL="342900">
              <a:buAutoNum type="arabicPeriod"/>
            </a:pPr>
            <a:r>
              <a:rPr/>
              <a:t>Digital Notarization</a:t>
            </a:r>
          </a:p>
          <a:p>
            <a:pPr lvl="1"/>
            <a:r>
              <a:rPr/>
              <a:t>Document hashing</a:t>
            </a:r>
          </a:p>
          <a:p>
            <a:pPr lvl="1"/>
            <a:r>
              <a:rPr/>
              <a:t>Smart contract execution</a:t>
            </a:r>
          </a:p>
          <a:p>
            <a:pPr lvl="1"/>
            <a:r>
              <a:rPr/>
              <a:t>Blockchain registration</a:t>
            </a:r>
          </a:p>
          <a:p>
            <a:pPr lvl="0" indent="-342900" marL="342900">
              <a:buAutoNum type="arabicPeriod"/>
            </a:pPr>
            <a:r>
              <a:rPr/>
              <a:t>Instant Verification</a:t>
            </a:r>
          </a:p>
          <a:p>
            <a:pPr lvl="1"/>
            <a:r>
              <a:rPr/>
              <a:t>Real-time verification process</a:t>
            </a:r>
          </a:p>
          <a:p>
            <a:pPr lvl="1"/>
            <a:r>
              <a:rPr/>
              <a:t>Immutable proof of authenticity</a:t>
            </a:r>
          </a:p>
          <a:p>
            <a:pPr lvl="1"/>
            <a:r>
              <a:rPr/>
              <a:t>Global accessibility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Global Digital Signature Market Size: $4.5B (2023)</a:t>
            </a:r>
          </a:p>
          <a:p>
            <a:pPr lvl="0"/>
            <a:r>
              <a:rPr/>
              <a:t>Expected Growth: $17.5B by 2030</a:t>
            </a:r>
          </a:p>
          <a:p>
            <a:pPr lvl="0"/>
            <a:r>
              <a:rPr/>
              <a:t>CAGR: 21.3%</a:t>
            </a:r>
          </a:p>
          <a:p>
            <a:pPr lvl="0" indent="0" marL="0">
              <a:buNone/>
            </a:pPr>
            <a:r>
              <a:rPr/>
              <a:t>Target Markets:</a:t>
            </a:r>
          </a:p>
          <a:p>
            <a:pPr lvl="0"/>
            <a:r>
              <a:rPr/>
              <a:t>Legal Services</a:t>
            </a:r>
          </a:p>
          <a:p>
            <a:pPr lvl="0"/>
            <a:r>
              <a:rPr/>
              <a:t>Real Estate</a:t>
            </a:r>
          </a:p>
          <a:p>
            <a:pPr lvl="0"/>
            <a:r>
              <a:rPr/>
              <a:t>Financial Institutions</a:t>
            </a:r>
          </a:p>
          <a:p>
            <a:pPr lvl="0"/>
            <a:r>
              <a:rPr/>
              <a:t>Government Agencies</a:t>
            </a:r>
          </a:p>
          <a:p>
            <a:pPr lvl="0"/>
            <a:r>
              <a:rPr/>
              <a:t>Healthcare</a:t>
            </a:r>
          </a:p>
          <a:p>
            <a:pPr lvl="0"/>
            <a:r>
              <a:rPr/>
              <a:t>International Trade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Blockchain-based security</a:t>
            </a:r>
          </a:p>
          <a:p>
            <a:pPr lvl="0"/>
            <a:r>
              <a:rPr/>
              <a:t>Decentralized architecture</a:t>
            </a:r>
          </a:p>
          <a:p>
            <a:pPr lvl="0"/>
            <a:r>
              <a:rPr/>
              <a:t>Instant verification</a:t>
            </a:r>
          </a:p>
          <a:p>
            <a:pPr lvl="0"/>
            <a:r>
              <a:rPr/>
              <a:t>Cost-effective solution</a:t>
            </a:r>
          </a:p>
          <a:p>
            <a:pPr lvl="0"/>
            <a:r>
              <a:rPr/>
              <a:t>Global accessibility</a:t>
            </a:r>
          </a:p>
          <a:p>
            <a:pPr lvl="0"/>
            <a:r>
              <a:rPr/>
              <a:t>Regulatory compliance</a:t>
            </a:r>
          </a:p>
          <a:p>
            <a:pPr lvl="0"/>
            <a:r>
              <a:rPr/>
              <a:t>API integration capabilities</a:t>
            </a:r>
          </a:p>
          <a:p>
            <a:pPr lvl="0"/>
            <a:r>
              <a:rPr/>
              <a:t>Multi-language support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Revenue Streams:</a:t>
            </a:r>
          </a:p>
          <a:p>
            <a:pPr lvl="0"/>
            <a:r>
              <a:rPr/>
              <a:t>Per-document notarization fee</a:t>
            </a:r>
          </a:p>
          <a:p>
            <a:pPr lvl="0"/>
            <a:r>
              <a:rPr/>
              <a:t>Enterprise subscription plans</a:t>
            </a:r>
          </a:p>
          <a:p>
            <a:pPr lvl="0"/>
            <a:r>
              <a:rPr/>
              <a:t>API access licensing</a:t>
            </a:r>
          </a:p>
          <a:p>
            <a:pPr lvl="0"/>
            <a:r>
              <a:rPr/>
              <a:t>Volume-based pricing</a:t>
            </a:r>
          </a:p>
          <a:p>
            <a:pPr lvl="0"/>
            <a:r>
              <a:rPr/>
              <a:t>Partnership revenue sharing</a:t>
            </a:r>
          </a:p>
          <a:p>
            <a:pPr lvl="0" indent="0" marL="0">
              <a:buNone/>
            </a:pPr>
            <a:r>
              <a:rPr/>
              <a:t>Pricing Strategy:</a:t>
            </a:r>
          </a:p>
          <a:p>
            <a:pPr lvl="0"/>
            <a:r>
              <a:rPr/>
              <a:t>Individual: $5-10 per document</a:t>
            </a:r>
          </a:p>
          <a:p>
            <a:pPr lvl="0"/>
            <a:r>
              <a:rPr/>
              <a:t>Enterprise: Custom packages starting at $499/month</a:t>
            </a:r>
          </a:p>
          <a:p>
            <a:pPr lvl="0"/>
            <a:r>
              <a:rPr/>
              <a:t>API Access: Usage-based pricing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1: Launch (Months 1-6)</a:t>
            </a:r>
          </a:p>
          <a:p>
            <a:pPr lvl="0"/>
            <a:r>
              <a:rPr/>
              <a:t>Beta testing with select law firms</a:t>
            </a:r>
          </a:p>
          <a:p>
            <a:pPr lvl="0"/>
            <a:r>
              <a:rPr/>
              <a:t>Strategic partnerships with legal tech companies</a:t>
            </a:r>
          </a:p>
          <a:p>
            <a:pPr lvl="0"/>
            <a:r>
              <a:rPr/>
              <a:t>Digital marketing campaign</a:t>
            </a:r>
          </a:p>
          <a:p>
            <a:pPr lvl="0" indent="0" marL="0">
              <a:buNone/>
            </a:pPr>
            <a:r>
              <a:rPr/>
              <a:t>Phase 2: Growth (Months 7-12)</a:t>
            </a:r>
          </a:p>
          <a:p>
            <a:pPr lvl="0"/>
            <a:r>
              <a:rPr/>
              <a:t>Geographic expansion</a:t>
            </a:r>
          </a:p>
          <a:p>
            <a:pPr lvl="0"/>
            <a:r>
              <a:rPr/>
              <a:t>Industry vertical focus</a:t>
            </a:r>
          </a:p>
          <a:p>
            <a:pPr lvl="0"/>
            <a:r>
              <a:rPr/>
              <a:t>Channel partner program</a:t>
            </a:r>
          </a:p>
          <a:p>
            <a:pPr lvl="0" indent="0" marL="0">
              <a:buNone/>
            </a:pPr>
            <a:r>
              <a:rPr/>
              <a:t>Phase 3: Scale (Year 2+)</a:t>
            </a:r>
          </a:p>
          <a:p>
            <a:pPr lvl="0"/>
            <a:r>
              <a:rPr/>
              <a:t>International markets</a:t>
            </a:r>
          </a:p>
          <a:p>
            <a:pPr lvl="0"/>
            <a:r>
              <a:rPr/>
              <a:t>Additional services</a:t>
            </a:r>
          </a:p>
          <a:p>
            <a:pPr lvl="0"/>
            <a:r>
              <a:rPr/>
              <a:t>Enterprise integration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Year 1:</a:t>
            </a:r>
          </a:p>
          <a:p>
            <a:pPr lvl="0"/>
            <a:r>
              <a:rPr/>
              <a:t>Revenue: $1.2M</a:t>
            </a:r>
          </a:p>
          <a:p>
            <a:pPr lvl="0"/>
            <a:r>
              <a:rPr/>
              <a:t>Customers: 5,000</a:t>
            </a:r>
          </a:p>
          <a:p>
            <a:pPr lvl="0"/>
            <a:r>
              <a:rPr/>
              <a:t>Growth Rate: 15% MoM</a:t>
            </a:r>
          </a:p>
          <a:p>
            <a:pPr lvl="0" indent="0" marL="0">
              <a:buNone/>
            </a:pPr>
            <a:r>
              <a:rPr/>
              <a:t>Year 3:</a:t>
            </a:r>
          </a:p>
          <a:p>
            <a:pPr lvl="0"/>
            <a:r>
              <a:rPr/>
              <a:t>Revenue: $12M</a:t>
            </a:r>
          </a:p>
          <a:p>
            <a:pPr lvl="0"/>
            <a:r>
              <a:rPr/>
              <a:t>Customers: 50,000</a:t>
            </a:r>
          </a:p>
          <a:p>
            <a:pPr lvl="0"/>
            <a:r>
              <a:rPr/>
              <a:t>Market Share: 5%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2024-10-27T05:24:22Z</dcterms:created>
  <dcterms:modified xsi:type="dcterms:W3CDTF">2024-10-27T05:24:22Z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