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7"/>
  </p:notesMasterIdLst>
  <p:sldIdLst>
    <p:sldId id="1864" r:id="rId5"/>
    <p:sldId id="1849" r:id="rId6"/>
    <p:sldId id="1852" r:id="rId7"/>
    <p:sldId id="1868" r:id="rId8"/>
    <p:sldId id="1869" r:id="rId9"/>
    <p:sldId id="1870" r:id="rId10"/>
    <p:sldId id="1871" r:id="rId11"/>
    <p:sldId id="1859" r:id="rId12"/>
    <p:sldId id="1867" r:id="rId13"/>
    <p:sldId id="1872" r:id="rId14"/>
    <p:sldId id="1873" r:id="rId15"/>
    <p:sldId id="1874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24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vi-VN" dirty="0"/>
              <a:t>SƠ LƯỢC KẾ HOẠCH THIẾT KẾ ROBOCUP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42877C-443B-D8AF-1053-40D667C9271E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Sử dụng tỷ lệ ( box :Khung hình )của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2ECCD-C002-B4BD-B014-2A35D7D33C49}"/>
              </a:ext>
            </a:extLst>
          </p:cNvPr>
          <p:cNvSpPr txBox="1"/>
          <p:nvPr/>
        </p:nvSpPr>
        <p:spPr>
          <a:xfrm>
            <a:off x="518983" y="494270"/>
            <a:ext cx="10639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Sử dụng tỷ lệ ( box :Khung hình )của AI: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bg1"/>
                </a:solidFill>
              </a:rPr>
              <a:t>AI trả về box khoanh vùng đối tượng.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bg1"/>
                </a:solidFill>
              </a:rPr>
              <a:t>Tính toán tỉ lệ của box:toàn khung hình.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bg1"/>
                </a:solidFill>
              </a:rPr>
              <a:t>Ví dụ: nếu bóng ở trong tầm gắp/gạt tỷ lẹ box/toàn khung hình sẽ lớn 10%(đo trước để tính toán)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bg1"/>
                </a:solidFill>
              </a:rPr>
              <a:t>Khi chạy realtime,nếu tỉ lệ trả về thấp hơn robot sẽ tiến tục tiến gần về phía bóng cho đến khi thỏa mãn khoảng cách.</a:t>
            </a:r>
            <a:endParaRPr lang="en-US" dirty="0">
              <a:solidFill>
                <a:schemeClr val="bg1"/>
              </a:solidFill>
            </a:endParaRPr>
          </a:p>
          <a:p>
            <a:endParaRPr lang="vi-VN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E14BD-132D-C61F-5154-AA3454B6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45" y="3429000"/>
            <a:ext cx="4210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284B-FA68-72CD-215D-B8EF0F73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2.2Thu bóng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31FA-59B7-8263-BB6F-369F34422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Servo trên thân xe: </a:t>
            </a:r>
            <a:r>
              <a:rPr lang="vi-VN" b="0" dirty="0"/>
              <a:t>điều khiển cánh tay nâng hạ</a:t>
            </a:r>
            <a:endParaRPr lang="en-US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Servo trên cánh tay: </a:t>
            </a:r>
            <a:r>
              <a:rPr lang="vi-VN" b="0" dirty="0"/>
              <a:t>điều khiển tay kẹp đóng mở</a:t>
            </a:r>
            <a:endParaRPr lang="en-US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(Đề xuất)Dùng tay kẹp : </a:t>
            </a:r>
            <a:r>
              <a:rPr lang="vi-VN" b="0" dirty="0"/>
              <a:t>bắt bóng theo chiều ngang.</a:t>
            </a:r>
            <a:endParaRPr lang="en-US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/>
              <a:t>Kết hợp cảm biến trọng lượng/công tắc hành trình/IR</a:t>
            </a:r>
            <a:r>
              <a:rPr lang="vi-VN" b="0" dirty="0"/>
              <a:t>: kiểm tra việc gắp góp thành công/thất bại.</a:t>
            </a:r>
            <a:endParaRPr lang="en-US" b="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055158-DD5F-52B9-DA13-EB8A393DFDB4}"/>
              </a:ext>
            </a:extLst>
          </p:cNvPr>
          <p:cNvSpPr txBox="1">
            <a:spLocks/>
          </p:cNvSpPr>
          <p:nvPr/>
        </p:nvSpPr>
        <p:spPr>
          <a:xfrm>
            <a:off x="6858000" y="715962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vi-VN"/>
              <a:t>2.3 Dò Line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86002-6612-9F4A-6F72-C41E292C5FFB}"/>
              </a:ext>
            </a:extLst>
          </p:cNvPr>
          <p:cNvSpPr txBox="1"/>
          <p:nvPr/>
        </p:nvSpPr>
        <p:spPr>
          <a:xfrm>
            <a:off x="6858000" y="172033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Cảm biến quang trở/màu/hồng ngoại: </a:t>
            </a:r>
            <a:r>
              <a:rPr lang="vi-VN" dirty="0">
                <a:solidFill>
                  <a:schemeClr val="bg1"/>
                </a:solidFill>
              </a:rPr>
              <a:t>Xác định </a:t>
            </a:r>
          </a:p>
          <a:p>
            <a:r>
              <a:rPr lang="vi-VN" dirty="0">
                <a:solidFill>
                  <a:schemeClr val="bg1"/>
                </a:solidFill>
              </a:rPr>
              <a:t>độ chênh lệch ánh sáng giữa line và nền.</a:t>
            </a:r>
          </a:p>
        </p:txBody>
      </p:sp>
    </p:spTree>
    <p:extLst>
      <p:ext uri="{BB962C8B-B14F-4D97-AF65-F5344CB8AC3E}">
        <p14:creationId xmlns:p14="http://schemas.microsoft.com/office/powerpoint/2010/main" val="1105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9960-5561-BF09-7153-024DAE15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Phương Án 2: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8B205-890C-B778-642D-E843EDBF43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23086"/>
            <a:ext cx="10074876" cy="4285736"/>
          </a:xfrm>
        </p:spPr>
        <p:txBody>
          <a:bodyPr/>
          <a:lstStyle/>
          <a:p>
            <a:r>
              <a:rPr lang="vi-VN" dirty="0"/>
              <a:t>Thiết kế khung Robot </a:t>
            </a:r>
            <a:r>
              <a:rPr lang="en-US" dirty="0"/>
              <a:t>Assist</a:t>
            </a:r>
            <a:r>
              <a:rPr lang="vi-VN" dirty="0"/>
              <a:t> tương tự Robot Striker </a:t>
            </a:r>
            <a:endParaRPr lang="en-US" dirty="0"/>
          </a:p>
          <a:p>
            <a:r>
              <a:rPr lang="vi-VN" dirty="0"/>
              <a:t>Ưu điểm: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b="0" dirty="0"/>
              <a:t>Cơ chế lấy bóng đơn giản.</a:t>
            </a:r>
            <a:endParaRPr lang="en-US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b="0" dirty="0"/>
              <a:t>Lấy được nhiều bóng cùng lúc.</a:t>
            </a:r>
            <a:endParaRPr lang="en-US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b="0" dirty="0"/>
              <a:t>Tăng độ chính xác.</a:t>
            </a:r>
            <a:endParaRPr lang="en-US" b="0" dirty="0"/>
          </a:p>
          <a:p>
            <a:r>
              <a:rPr lang="vi-VN" dirty="0"/>
              <a:t>Nhược điểm:</a:t>
            </a:r>
            <a:endParaRPr lang="en-US" dirty="0"/>
          </a:p>
          <a:p>
            <a:r>
              <a:rPr lang="vi-VN" b="0" dirty="0"/>
              <a:t>Đi qua dốc ở lượt về có thể làm rơi bóng.</a:t>
            </a:r>
            <a:endParaRPr lang="en-US" b="0" dirty="0"/>
          </a:p>
          <a:p>
            <a:r>
              <a:rPr lang="vi-VN" dirty="0"/>
              <a:t>Cách khắc phục: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b="0" dirty="0"/>
              <a:t>Chọn hướng đi khác(không cần đi qua dốc sau khi đã lấy bóng thành công)</a:t>
            </a:r>
            <a:endParaRPr lang="en-US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b="0" dirty="0"/>
              <a:t>Thiết kế tấm chắn,tránh bóng rơi khi lên/ xuống dốc(trường hợp đi về bằng hướng cũ)</a:t>
            </a:r>
            <a:endParaRPr lang="en-US" b="0" dirty="0"/>
          </a:p>
          <a:p>
            <a:r>
              <a:rPr lang="vi-VN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2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vi-VN" dirty="0"/>
              <a:t>Mục tiêu: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45575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Robot </a:t>
            </a:r>
            <a:r>
              <a:rPr lang="vi-VN" dirty="0"/>
              <a:t>Striker: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b="0" dirty="0"/>
              <a:t>Không di chuyển ra khỏi vùng vàng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b="0" dirty="0"/>
              <a:t>Nhặt bóng thành công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b="0" dirty="0"/>
              <a:t>Sút bóng thành công</a:t>
            </a:r>
          </a:p>
          <a:p>
            <a:r>
              <a:rPr lang="vi-VN" dirty="0"/>
              <a:t>Robot </a:t>
            </a:r>
            <a:r>
              <a:rPr lang="en-US" dirty="0"/>
              <a:t>Assist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dirty="0"/>
              <a:t>Đi qua dốc khi lấy bóng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dirty="0"/>
              <a:t>Phát hiện +Lấy bóng thành công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dirty="0"/>
              <a:t>Giao bóng về vùng vàng</a:t>
            </a:r>
          </a:p>
          <a:p>
            <a:r>
              <a:rPr lang="vi-VN" dirty="0"/>
              <a:t>Thời gian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b="0" dirty="0"/>
              <a:t>Hoàn thành dưới 3 phút</a:t>
            </a:r>
          </a:p>
          <a:p>
            <a:r>
              <a:rPr lang="vi-VN" dirty="0"/>
              <a:t>Kích</a:t>
            </a:r>
            <a:r>
              <a:rPr lang="vi-VN" b="0" dirty="0"/>
              <a:t> </a:t>
            </a:r>
            <a:r>
              <a:rPr lang="vi-VN" dirty="0"/>
              <a:t>thước: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dirty="0"/>
              <a:t>Tối đa 45 x 45 x 45 cm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vi-VN" dirty="0"/>
              <a:t>I.Robot Striker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1127B-FED2-775A-7F9E-25C680E4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48" y="1563039"/>
            <a:ext cx="5334000" cy="3731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9D1CFF-9DFD-EF2D-EF15-10A1D7DB14CB}"/>
              </a:ext>
            </a:extLst>
          </p:cNvPr>
          <p:cNvSpPr txBox="1"/>
          <p:nvPr/>
        </p:nvSpPr>
        <p:spPr>
          <a:xfrm>
            <a:off x="762000" y="1720335"/>
            <a:ext cx="49135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solidFill>
                  <a:schemeClr val="bg1"/>
                </a:solidFill>
              </a:rPr>
              <a:t>Các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khối hoạt động cơ bản</a:t>
            </a:r>
            <a:r>
              <a:rPr lang="vi-VN" sz="28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bg1"/>
                </a:solidFill>
              </a:rPr>
              <a:t>Khối điều khiển.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bg1"/>
                </a:solidFill>
              </a:rPr>
              <a:t>Khối thu bóng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bg1"/>
                </a:solidFill>
              </a:rPr>
              <a:t>Khối ngắm &amp; bắn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bg1"/>
                </a:solidFill>
              </a:rPr>
              <a:t>Khối di chuyển.</a:t>
            </a:r>
          </a:p>
          <a:p>
            <a:r>
              <a:rPr lang="vi-VN" sz="2800" b="1" dirty="0">
                <a:solidFill>
                  <a:schemeClr val="bg1"/>
                </a:solidFill>
              </a:rPr>
              <a:t>Kích thước ước lượng: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bg1"/>
                </a:solidFill>
              </a:rPr>
              <a:t>Dài tối đa : 35cm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bg1"/>
                </a:solidFill>
              </a:rPr>
              <a:t>Rộng tối đa:30cm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bg1"/>
                </a:solidFill>
              </a:rPr>
              <a:t>Cao tối đa :30cm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6BEF-4E55-682B-5CBD-E2EED133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1.1 Khối điều khiển.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8B4C9-59A5-3314-D5C7-CEB35CEA8B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vi-VN" sz="2400" dirty="0"/>
              <a:t>Trên robot: </a:t>
            </a:r>
            <a:r>
              <a:rPr lang="vi-VN" sz="2400" b="0" dirty="0"/>
              <a:t>ESP32 </a:t>
            </a:r>
          </a:p>
          <a:p>
            <a:pPr>
              <a:lnSpc>
                <a:spcPct val="200000"/>
              </a:lnSpc>
            </a:pPr>
            <a:r>
              <a:rPr lang="vi-VN" sz="2400" dirty="0"/>
              <a:t>Người dùng:</a:t>
            </a:r>
            <a:r>
              <a:rPr lang="vi-VN" sz="2400" b="0" dirty="0"/>
              <a:t>Tay cầm Joystick</a:t>
            </a:r>
          </a:p>
          <a:p>
            <a:pPr>
              <a:lnSpc>
                <a:spcPct val="200000"/>
              </a:lnSpc>
            </a:pPr>
            <a:r>
              <a:rPr lang="vi-VN" sz="2400" dirty="0"/>
              <a:t>Phương thức giao tiếp </a:t>
            </a:r>
            <a:r>
              <a:rPr lang="vi-VN" sz="2400" b="0" dirty="0"/>
              <a:t>:LoRan,RF</a:t>
            </a:r>
          </a:p>
          <a:p>
            <a:endParaRPr lang="en-US" dirty="0"/>
          </a:p>
        </p:txBody>
      </p:sp>
      <p:pic>
        <p:nvPicPr>
          <p:cNvPr id="1032" name="Picture 8" descr="NODEMCU ESP32">
            <a:extLst>
              <a:ext uri="{FF2B5EF4-FFF2-40B4-BE49-F238E27FC236}">
                <a16:creationId xmlns:a16="http://schemas.microsoft.com/office/drawing/2014/main" id="{D1ECC953-AD5C-292D-69A4-CA36B156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411" y="5553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SB Gamepad Vibration Motor Accurate Joysticks Ergonomic Design High  Performance Gaming Controller at ₹ 299/piece | Gamepad in New Delhi | ID:  2854543037288">
            <a:extLst>
              <a:ext uri="{FF2B5EF4-FFF2-40B4-BE49-F238E27FC236}">
                <a16:creationId xmlns:a16="http://schemas.microsoft.com/office/drawing/2014/main" id="{91C9101E-242D-3377-7347-0BC801331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411" y="3543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Up-Down 9">
            <a:extLst>
              <a:ext uri="{FF2B5EF4-FFF2-40B4-BE49-F238E27FC236}">
                <a16:creationId xmlns:a16="http://schemas.microsoft.com/office/drawing/2014/main" id="{D3679837-9120-85AA-A11A-EF1260C5D756}"/>
              </a:ext>
            </a:extLst>
          </p:cNvPr>
          <p:cNvSpPr/>
          <p:nvPr/>
        </p:nvSpPr>
        <p:spPr>
          <a:xfrm>
            <a:off x="8983362" y="3021227"/>
            <a:ext cx="518984" cy="81554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6D728-63BF-7980-9E3B-CCA8FB26D52B}"/>
              </a:ext>
            </a:extLst>
          </p:cNvPr>
          <p:cNvSpPr txBox="1"/>
          <p:nvPr/>
        </p:nvSpPr>
        <p:spPr>
          <a:xfrm>
            <a:off x="9700418" y="33147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RF/LoRan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7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7799-96C8-BCF6-1EDA-8A0F53B7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1.2 Khối thu bóng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0AF4A-FC6A-92CA-7307-1CF260BBA1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vi-VN" dirty="0"/>
              <a:t>Cấu tạo cơ học sơ bộ: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Thanh gạt+động cơ: </a:t>
            </a:r>
            <a:r>
              <a:rPr lang="vi-VN" b="0" dirty="0"/>
              <a:t>di chuyển lên/xuống điều khiển tấm cản.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Tấm cản/tubin trợ lực(thay thế/ kết hợp):</a:t>
            </a:r>
            <a:r>
              <a:rPr lang="vi-VN" b="0" dirty="0"/>
              <a:t>thu bóng vào xe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Tấm dốc: </a:t>
            </a:r>
            <a:r>
              <a:rPr lang="vi-VN" b="0" dirty="0"/>
              <a:t>Giúp bóng dễ dàng đi từ thấp lên cao</a:t>
            </a:r>
            <a:r>
              <a:rPr lang="vi-V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Động cơ trợ lực(Dự phòng):</a:t>
            </a:r>
            <a:r>
              <a:rPr lang="vi-VN" b="0" dirty="0"/>
              <a:t>Đẩy bóng vào hàng chờ nếu tấm cản/tubin không đủ lực. </a:t>
            </a:r>
          </a:p>
          <a:p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4DDCB4-C14B-47F3-E173-822D9B9E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91" y="1310482"/>
            <a:ext cx="4680856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EE14-1A4C-149F-6C04-46EB0BE8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1.3 Ngắm &amp; Bắn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41F7C-FE31-102C-3527-8E18B41ADE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vi-VN" dirty="0"/>
              <a:t>Hàng chờ: </a:t>
            </a:r>
            <a:r>
              <a:rPr lang="vi-VN" b="0" dirty="0"/>
              <a:t>1 Băng tải nhận bóng từ tấm thu / đẩy bóng tới ngăn tiếp theo</a:t>
            </a:r>
          </a:p>
          <a:p>
            <a:r>
              <a:rPr lang="vi-VN" dirty="0"/>
              <a:t>Thanh chắn:</a:t>
            </a:r>
            <a:r>
              <a:rPr lang="vi-VN" b="0" dirty="0"/>
              <a:t>Do động cơ điều khiển đóng mở giúp kiểm soát số lượng bóng mỗi lần bắn.</a:t>
            </a:r>
          </a:p>
          <a:p>
            <a:r>
              <a:rPr lang="vi-VN" dirty="0"/>
              <a:t>Động cơ gia tốc: </a:t>
            </a:r>
            <a:r>
              <a:rPr lang="vi-VN" b="0" dirty="0"/>
              <a:t>2 động cơ quay ngược chiều tạo lực đẩy mạnh khi bóng đi qua.</a:t>
            </a:r>
          </a:p>
          <a:p>
            <a:r>
              <a:rPr lang="vi-VN" dirty="0"/>
              <a:t>Laser: </a:t>
            </a:r>
            <a:r>
              <a:rPr lang="vi-VN" b="0" dirty="0"/>
              <a:t>Lấy đích bắn.</a:t>
            </a:r>
          </a:p>
          <a:p>
            <a:r>
              <a:rPr lang="vi-VN" dirty="0"/>
              <a:t>Nòng</a:t>
            </a:r>
            <a:r>
              <a:rPr lang="vi-VN" b="0" dirty="0"/>
              <a:t> :Giảm độ lệch xiên của đường bóng</a:t>
            </a:r>
          </a:p>
          <a:p>
            <a:endParaRPr lang="vi-VN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EB95E-782C-1BA3-D51F-69DD9617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93567" y="1500175"/>
            <a:ext cx="3115312" cy="3218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CC24D1-E668-A52F-3C43-0B5543A2B41A}"/>
              </a:ext>
            </a:extLst>
          </p:cNvPr>
          <p:cNvSpPr txBox="1"/>
          <p:nvPr/>
        </p:nvSpPr>
        <p:spPr>
          <a:xfrm>
            <a:off x="8598453" y="481226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olidFill>
                  <a:schemeClr val="bg1"/>
                </a:solidFill>
              </a:rPr>
              <a:t>Góc nhìn top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7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FC95-E2D3-D6EA-B915-7A9390F8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1.4 Di chuyển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C2C2C-2EEF-CA7E-26A6-064D93827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vi-VN" dirty="0"/>
              <a:t>4 động cơ DC giúp xe giữ thăng bằng</a:t>
            </a:r>
          </a:p>
          <a:p>
            <a:endParaRPr lang="vi-VN" dirty="0"/>
          </a:p>
          <a:p>
            <a:r>
              <a:rPr lang="vi-VN" dirty="0"/>
              <a:t>4 Bánh Mecanum giúp xe di chuyển linh hoạt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D9500-5657-F796-DD6F-FD8E44F4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92" y="838727"/>
            <a:ext cx="6037905" cy="3891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9D7936-0FA6-A971-7CBA-F59711BF52E5}"/>
              </a:ext>
            </a:extLst>
          </p:cNvPr>
          <p:cNvSpPr txBox="1"/>
          <p:nvPr/>
        </p:nvSpPr>
        <p:spPr>
          <a:xfrm>
            <a:off x="6854288" y="2827901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Chuyển động sang phải của bánh thường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B7D7-B348-E92F-C206-40A20DA41260}"/>
              </a:ext>
            </a:extLst>
          </p:cNvPr>
          <p:cNvSpPr txBox="1"/>
          <p:nvPr/>
        </p:nvSpPr>
        <p:spPr>
          <a:xfrm>
            <a:off x="6790168" y="5127918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Chuyển động sang phải của bánh mecanum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0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3D8E87C-D06D-2595-D12F-A4D19C00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4379" y="0"/>
            <a:ext cx="6477000" cy="1189038"/>
          </a:xfrm>
        </p:spPr>
        <p:txBody>
          <a:bodyPr/>
          <a:lstStyle/>
          <a:p>
            <a:r>
              <a:rPr lang="vi-VN" dirty="0"/>
              <a:t>II Robot Assist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354E99-F347-E344-6344-98540D82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16" y="2086001"/>
            <a:ext cx="6462827" cy="2893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12BCE9-3794-2D09-A32E-AB1F792969B0}"/>
              </a:ext>
            </a:extLst>
          </p:cNvPr>
          <p:cNvSpPr txBox="1"/>
          <p:nvPr/>
        </p:nvSpPr>
        <p:spPr>
          <a:xfrm>
            <a:off x="6459496" y="1625599"/>
            <a:ext cx="651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Phương Án 1: </a:t>
            </a:r>
            <a:r>
              <a:rPr lang="vi-VN" dirty="0"/>
              <a:t>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A6C5B-B0DC-B8F3-6B98-F8294A2550CD}"/>
              </a:ext>
            </a:extLst>
          </p:cNvPr>
          <p:cNvSpPr txBox="1"/>
          <p:nvPr/>
        </p:nvSpPr>
        <p:spPr>
          <a:xfrm>
            <a:off x="710514" y="1810265"/>
            <a:ext cx="69074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dirty="0">
                <a:solidFill>
                  <a:schemeClr val="bg1"/>
                </a:solidFill>
              </a:rPr>
              <a:t>Các</a:t>
            </a:r>
            <a:r>
              <a:rPr lang="vi-VN" sz="1800" dirty="0">
                <a:solidFill>
                  <a:schemeClr val="bg1"/>
                </a:solidFill>
              </a:rPr>
              <a:t> </a:t>
            </a:r>
            <a:r>
              <a:rPr lang="vi-VN" sz="1800" b="1" dirty="0">
                <a:solidFill>
                  <a:schemeClr val="bg1"/>
                </a:solidFill>
              </a:rPr>
              <a:t>khối hoạt động cơ bản</a:t>
            </a:r>
            <a:r>
              <a:rPr lang="vi-VN" sz="18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bg1"/>
                </a:solidFill>
              </a:rPr>
              <a:t>Khối </a:t>
            </a:r>
            <a:r>
              <a:rPr lang="vi-VN" dirty="0">
                <a:solidFill>
                  <a:schemeClr val="bg1"/>
                </a:solidFill>
              </a:rPr>
              <a:t>phát hiện bóng</a:t>
            </a:r>
            <a:endParaRPr lang="vi-VN" sz="1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bg1"/>
                </a:solidFill>
              </a:rPr>
              <a:t>Khối thu bóng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bg1"/>
                </a:solidFill>
              </a:rPr>
              <a:t>Khối dò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bg1"/>
                </a:solidFill>
              </a:rPr>
              <a:t>Khối di chuyển.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vi-VN" dirty="0"/>
              <a:t>2.1Khối phát hiện bóng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vi-VN" dirty="0"/>
              <a:t>a.Nhận diện bóng:</a:t>
            </a:r>
          </a:p>
          <a:p>
            <a:r>
              <a:rPr lang="vi-VN" b="0" dirty="0"/>
              <a:t>Raspberry Pi 5 + Pi cam chạy mô hình AI.</a:t>
            </a:r>
          </a:p>
          <a:p>
            <a:r>
              <a:rPr lang="vi-VN" dirty="0"/>
              <a:t>b.Xác định tầm gắp bóng:</a:t>
            </a:r>
          </a:p>
          <a:p>
            <a:r>
              <a:rPr lang="vi-VN" dirty="0"/>
              <a:t>Sử dụng cảm biến :</a:t>
            </a:r>
            <a:r>
              <a:rPr lang="vi-VN" b="0" dirty="0"/>
              <a:t>Siêu âm/hồng ngoại/Lidar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Ưu điểm: </a:t>
            </a:r>
            <a:r>
              <a:rPr lang="vi-VN" b="0" dirty="0"/>
              <a:t>Hiệu</a:t>
            </a:r>
            <a:r>
              <a:rPr lang="vi-VN" dirty="0"/>
              <a:t> </a:t>
            </a:r>
            <a:r>
              <a:rPr lang="vi-VN" b="0" dirty="0"/>
              <a:t>quả trong khoảng cách ngắn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Nhược điểm:</a:t>
            </a:r>
            <a:r>
              <a:rPr lang="vi-VN" b="0" dirty="0"/>
              <a:t>Dễ bị lệch/mất sóng tới/phản xạ do đặc tính của bóng tennis.</a:t>
            </a:r>
          </a:p>
          <a:p>
            <a:r>
              <a:rPr lang="vi-VN" dirty="0"/>
              <a:t>Sử dụng tỷ lệ ( box :Khung hình )của AI</a:t>
            </a:r>
          </a:p>
          <a:p>
            <a:endParaRPr lang="vi-VN" dirty="0"/>
          </a:p>
          <a:p>
            <a:endParaRPr lang="vi-V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156</TotalTime>
  <Words>731</Words>
  <Application>Microsoft Office PowerPoint</Application>
  <PresentationFormat>Widescreen</PresentationFormat>
  <Paragraphs>93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Office Theme</vt:lpstr>
      <vt:lpstr>SƠ LƯỢC KẾ HOẠCH THIẾT KẾ ROBOCUP</vt:lpstr>
      <vt:lpstr>Mục tiêu: </vt:lpstr>
      <vt:lpstr>I.Robot Striker</vt:lpstr>
      <vt:lpstr>1.1 Khối điều khiển.</vt:lpstr>
      <vt:lpstr>1.2 Khối thu bóng</vt:lpstr>
      <vt:lpstr>1.3 Ngắm &amp; Bắn</vt:lpstr>
      <vt:lpstr>1.4 Di chuyển </vt:lpstr>
      <vt:lpstr>II Robot Assist</vt:lpstr>
      <vt:lpstr>2.1Khối phát hiện bóng</vt:lpstr>
      <vt:lpstr>PowerPoint Presentation</vt:lpstr>
      <vt:lpstr>2.2Thu bóng</vt:lpstr>
      <vt:lpstr>Phương Án 2: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Dương Văn Khang</dc:creator>
  <cp:keywords/>
  <dc:description/>
  <cp:lastModifiedBy>Dương Văn Khang</cp:lastModifiedBy>
  <cp:revision>1</cp:revision>
  <dcterms:created xsi:type="dcterms:W3CDTF">2025-07-23T23:56:53Z</dcterms:created>
  <dcterms:modified xsi:type="dcterms:W3CDTF">2025-07-24T02:33:23Z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