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8" r:id="rId6"/>
    <p:sldId id="258" r:id="rId7"/>
    <p:sldId id="259" r:id="rId8"/>
    <p:sldId id="260" r:id="rId9"/>
    <p:sldId id="261" r:id="rId10"/>
    <p:sldId id="264" r:id="rId11"/>
    <p:sldId id="263" r:id="rId12"/>
    <p:sldId id="262" r:id="rId13"/>
    <p:sldId id="280" r:id="rId14"/>
    <p:sldId id="279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2997" autoAdjust="0"/>
  </p:normalViewPr>
  <p:slideViewPr>
    <p:cSldViewPr snapToGrid="0" showGuides="1">
      <p:cViewPr>
        <p:scale>
          <a:sx n="60" d="100"/>
          <a:sy n="60" d="100"/>
        </p:scale>
        <p:origin x="36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100" d="100"/>
          <a:sy n="100" d="100"/>
        </p:scale>
        <p:origin x="276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AD-BF40-BB4F-9B3100BD02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AD-BF40-BB4F-9B3100BD02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AD-BF40-BB4F-9B3100BD02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AD-BF40-BB4F-9B3100BD027E}"/>
              </c:ext>
            </c:extLst>
          </c:dPt>
          <c:cat>
            <c:strRef>
              <c:f>Sheet1!$A$2:$A$5</c:f>
              <c:strCache>
                <c:ptCount val="4"/>
                <c:pt idx="0">
                  <c:v>1 кв.</c:v>
                </c:pt>
                <c:pt idx="1">
                  <c:v>2 кв.</c:v>
                </c:pt>
                <c:pt idx="2">
                  <c:v>3 кв.</c:v>
                </c:pt>
                <c:pt idx="3">
                  <c:v>4 кв.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12-4728-92E5-48E9F696F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 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 1</c:v>
                </c:pt>
                <c:pt idx="1">
                  <c:v>Категория 2</c:v>
                </c:pt>
                <c:pt idx="2">
                  <c:v>Категория 3</c:v>
                </c:pt>
                <c:pt idx="3">
                  <c:v>Категория 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7-4DD5-BDC6-AA7917D29C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 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 1</c:v>
                </c:pt>
                <c:pt idx="1">
                  <c:v>Категория 2</c:v>
                </c:pt>
                <c:pt idx="2">
                  <c:v>Категория 3</c:v>
                </c:pt>
                <c:pt idx="3">
                  <c:v>Категория 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7-4DD5-BDC6-AA7917D29C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 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 1</c:v>
                </c:pt>
                <c:pt idx="1">
                  <c:v>Категория 2</c:v>
                </c:pt>
                <c:pt idx="2">
                  <c:v>Категория 3</c:v>
                </c:pt>
                <c:pt idx="3">
                  <c:v>Категория 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7-4DD5-BDC6-AA7917D29C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209448"/>
        <c:axId val="546758008"/>
      </c:barChart>
      <c:catAx>
        <c:axId val="43920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58008"/>
        <c:crosses val="autoZero"/>
        <c:auto val="1"/>
        <c:lblAlgn val="ctr"/>
        <c:lblOffset val="100"/>
        <c:noMultiLvlLbl val="0"/>
      </c:catAx>
      <c:valAx>
        <c:axId val="546758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20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6T11:13:05.553" idx="1">
    <p:pos x="10" y="10"/>
    <p:text>to complete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6T11:12:50.390" idx="2">
    <p:pos x="10" y="10"/>
    <p:text>to complete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6T11:12:59.776" idx="3">
    <p:pos x="10" y="10"/>
    <p:text>to complete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483BDC-EF41-4E44-A8A3-5863DB25923C}" type="datetime1">
              <a:rPr lang="ru-RU" smtClean="0"/>
              <a:t>06.03.2020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BAE485-B3C6-4830-BBC8-C6E008BDD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F56D27-BBA2-41DE-A4BF-4D998FDFCA54}" type="datetime1">
              <a:rPr lang="ru-RU" noProof="0" smtClean="0"/>
              <a:t>06.03.2020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ACE04-E13C-4837-B6DD-B388E7CAA05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4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52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671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514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91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42621B45-8A34-4881-B0D9-59BC3253BF20}" type="datetime1">
              <a:rPr lang="ru-RU" noProof="0" smtClean="0"/>
              <a:t>06.03.2020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2" y="4082142"/>
            <a:ext cx="1656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Овал 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5" name="Текст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Объект 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7" name="Текст 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Объект 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Овал 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3" name="Текст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ru-RU" noProof="0"/>
              <a:t>Образец текста</a:t>
            </a:r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Текст 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объект и большая 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Объект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19" y="2286312"/>
            <a:ext cx="225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8052778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объект и три 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Объект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6" y="2286312"/>
            <a:ext cx="230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239813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ое изображение на половине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Овал 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1" name="Объект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 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Объект 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rtlCol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ое изображение на половине слайда (сиреневый цве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0" y="1620451"/>
            <a:ext cx="212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 rtlCol="0"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ru-RU" noProof="0"/>
              <a:t>Спасибо за внимание!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592157A-F310-47E2-82F1-980862A525E3}" type="datetime1">
              <a:rPr lang="ru-RU" noProof="0" smtClean="0"/>
              <a:t>06.03.2020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2" y="3760408"/>
            <a:ext cx="270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pic>
        <p:nvPicPr>
          <p:cNvPr id="23" name="Графический объект 22" descr="Конверт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39" name="Объект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pic>
        <p:nvPicPr>
          <p:cNvPr id="3" name="Графический объект 2" descr="Ссылка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05D0C391-A4FF-4D94-956A-00A747285391}" type="datetime1">
              <a:rPr lang="ru-RU" noProof="0" smtClean="0"/>
              <a:t>06.03.2020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Овал 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doccoteam/WhoRunTheWorld_ETL_Projec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he-guardian/olympic-gam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hyperlink" Target="https://www.kaggle.com/umichigan/interstate-wa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Database-postgres.svg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comments" Target="../comments/commen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OLYMPIC Games vs WARS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Who Run THE WORLD ETL PROJECT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B4C672-78F2-454A-9557-CB73B2BFD4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6560" r="26560"/>
          <a:stretch/>
        </p:blipFill>
        <p:spPr>
          <a:xfrm>
            <a:off x="0" y="0"/>
            <a:ext cx="4424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3490742"/>
          </a:xfrm>
        </p:spPr>
        <p:txBody>
          <a:bodyPr rtlCol="0"/>
          <a:lstStyle/>
          <a:p>
            <a:pPr fontAlgn="base"/>
            <a:r>
              <a:rPr lang="en-US" dirty="0"/>
              <a:t>…</a:t>
            </a:r>
          </a:p>
          <a:p>
            <a:pPr fontAlgn="base"/>
            <a:endParaRPr lang="en-US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7A487B60-F261-45EC-9627-5E612430FD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4" y="6462714"/>
            <a:ext cx="3401761" cy="233922"/>
          </a:xfrm>
        </p:spPr>
        <p:txBody>
          <a:bodyPr rtlCol="0"/>
          <a:lstStyle/>
          <a:p>
            <a:r>
              <a:rPr lang="en-US" dirty="0"/>
              <a:t>Who RUN THE WORLD. ETL PROJECT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3098EB1-AA00-4D39-AC45-8F2054B5EC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257" r="10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110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45B54-DE39-46A2-80CF-51D2D1CA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ED081D-4625-4C8C-BC4C-5984C226D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>
                <a:latin typeface="+mj-lt"/>
                <a:ea typeface="+mj-ea"/>
                <a:cs typeface="+mj-cs"/>
              </a:rPr>
              <a:t>Check our GITHUB repository for results</a:t>
            </a:r>
          </a:p>
          <a:p>
            <a:r>
              <a:rPr lang="en-US" dirty="0">
                <a:hlinkClick r:id="rId2"/>
              </a:rPr>
              <a:t>https://github.com/doccoteam/WhoRunTheWorld_ETL_Project</a:t>
            </a:r>
            <a:endParaRPr lang="en-US" dirty="0"/>
          </a:p>
          <a:p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2730DDC-7BF8-4F77-9DA7-37B3AA1E29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5380" b="25380"/>
          <a:stretch>
            <a:fillRect/>
          </a:stretch>
        </p:blipFill>
        <p:spPr/>
      </p:pic>
      <p:sp>
        <p:nvSpPr>
          <p:cNvPr id="13" name="Объект 5">
            <a:extLst>
              <a:ext uri="{FF2B5EF4-FFF2-40B4-BE49-F238E27FC236}">
                <a16:creationId xmlns:a16="http://schemas.microsoft.com/office/drawing/2014/main" id="{6A282307-0EA6-4457-8D36-EFB1D864B006}"/>
              </a:ext>
            </a:extLst>
          </p:cNvPr>
          <p:cNvSpPr txBox="1">
            <a:spLocks/>
          </p:cNvSpPr>
          <p:nvPr/>
        </p:nvSpPr>
        <p:spPr>
          <a:xfrm>
            <a:off x="533535" y="6363417"/>
            <a:ext cx="3347973" cy="24839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WHO RUN THE </a:t>
            </a:r>
            <a:r>
              <a:rPr lang="en-US" sz="1400" b="1" cap="all" dirty="0">
                <a:solidFill>
                  <a:schemeClr val="accent3">
                    <a:lumMod val="75000"/>
                  </a:schemeClr>
                </a:solidFill>
              </a:rPr>
              <a:t>WORLD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. ETL PROJECT</a:t>
            </a:r>
            <a:endParaRPr lang="ru-RU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74ACA677-1E75-402C-A3F8-1AFBD4E53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873" y="1775628"/>
            <a:ext cx="9416251" cy="4351338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C8B53B-C9F7-43EE-9BC2-681D6DD9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4" name="Текст 5">
            <a:extLst>
              <a:ext uri="{FF2B5EF4-FFF2-40B4-BE49-F238E27FC236}">
                <a16:creationId xmlns:a16="http://schemas.microsoft.com/office/drawing/2014/main" id="{0F3C0A43-25B8-45FF-880F-367708241DD9}"/>
              </a:ext>
            </a:extLst>
          </p:cNvPr>
          <p:cNvSpPr txBox="1">
            <a:spLocks/>
          </p:cNvSpPr>
          <p:nvPr/>
        </p:nvSpPr>
        <p:spPr>
          <a:xfrm>
            <a:off x="2034436" y="3304438"/>
            <a:ext cx="1572736" cy="65654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Ana Davalos</a:t>
            </a:r>
            <a:endParaRPr lang="ru-RU" dirty="0"/>
          </a:p>
        </p:txBody>
      </p:sp>
      <p:sp>
        <p:nvSpPr>
          <p:cNvPr id="5" name="Текст 8">
            <a:extLst>
              <a:ext uri="{FF2B5EF4-FFF2-40B4-BE49-F238E27FC236}">
                <a16:creationId xmlns:a16="http://schemas.microsoft.com/office/drawing/2014/main" id="{E6B1C248-356C-484D-B542-1B8D1081C16C}"/>
              </a:ext>
            </a:extLst>
          </p:cNvPr>
          <p:cNvSpPr txBox="1">
            <a:spLocks/>
          </p:cNvSpPr>
          <p:nvPr/>
        </p:nvSpPr>
        <p:spPr>
          <a:xfrm>
            <a:off x="5182643" y="3235093"/>
            <a:ext cx="1826709" cy="65654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Diana Chacon</a:t>
            </a:r>
            <a:endParaRPr lang="ru-RU" dirty="0"/>
          </a:p>
        </p:txBody>
      </p:sp>
      <p:sp>
        <p:nvSpPr>
          <p:cNvPr id="6" name="Текст 11">
            <a:extLst>
              <a:ext uri="{FF2B5EF4-FFF2-40B4-BE49-F238E27FC236}">
                <a16:creationId xmlns:a16="http://schemas.microsoft.com/office/drawing/2014/main" id="{DB71091D-F566-4F10-AA1D-5F97C88A8BFB}"/>
              </a:ext>
            </a:extLst>
          </p:cNvPr>
          <p:cNvSpPr txBox="1">
            <a:spLocks/>
          </p:cNvSpPr>
          <p:nvPr/>
        </p:nvSpPr>
        <p:spPr>
          <a:xfrm>
            <a:off x="7987681" y="3334138"/>
            <a:ext cx="2700569" cy="65654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Evgeniya </a:t>
            </a:r>
            <a:br>
              <a:rPr lang="en-US" dirty="0"/>
            </a:br>
            <a:r>
              <a:rPr lang="en-US" dirty="0" err="1"/>
              <a:t>Grigoreva</a:t>
            </a:r>
            <a:endParaRPr lang="ru-RU" dirty="0"/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76AB5F4A-D304-4D6F-A98E-C5B39365D000}"/>
              </a:ext>
            </a:extLst>
          </p:cNvPr>
          <p:cNvSpPr txBox="1">
            <a:spLocks/>
          </p:cNvSpPr>
          <p:nvPr/>
        </p:nvSpPr>
        <p:spPr>
          <a:xfrm>
            <a:off x="3362266" y="5148082"/>
            <a:ext cx="2237063" cy="65654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Frances </a:t>
            </a:r>
            <a:r>
              <a:rPr lang="en-US" dirty="0" err="1"/>
              <a:t>Gliane</a:t>
            </a:r>
            <a:endParaRPr lang="ru-RU" dirty="0"/>
          </a:p>
        </p:txBody>
      </p:sp>
      <p:sp>
        <p:nvSpPr>
          <p:cNvPr id="8" name="Текст 17">
            <a:extLst>
              <a:ext uri="{FF2B5EF4-FFF2-40B4-BE49-F238E27FC236}">
                <a16:creationId xmlns:a16="http://schemas.microsoft.com/office/drawing/2014/main" id="{38576E2E-D632-43E9-9A08-6CEA6D63B880}"/>
              </a:ext>
            </a:extLst>
          </p:cNvPr>
          <p:cNvSpPr txBox="1">
            <a:spLocks/>
          </p:cNvSpPr>
          <p:nvPr/>
        </p:nvSpPr>
        <p:spPr>
          <a:xfrm>
            <a:off x="6921629" y="5220920"/>
            <a:ext cx="1572736" cy="65654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Mary </a:t>
            </a:r>
            <a:r>
              <a:rPr lang="en-US" dirty="0" err="1"/>
              <a:t>Basco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EFE609-2015-44E9-9092-51D77EDB7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" r="65"/>
          <a:stretch>
            <a:fillRect/>
          </a:stretch>
        </p:blipFill>
        <p:spPr>
          <a:xfrm>
            <a:off x="5519736" y="2077836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B24A14-22BD-4738-BC36-B2C6324AC6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937" b="15937"/>
          <a:stretch>
            <a:fillRect/>
          </a:stretch>
        </p:blipFill>
        <p:spPr>
          <a:xfrm>
            <a:off x="3870078" y="3916802"/>
            <a:ext cx="1221438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5610EA-EFC7-4756-A46B-6F03F7DFE63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5" r="675"/>
          <a:stretch>
            <a:fillRect/>
          </a:stretch>
        </p:blipFill>
        <p:spPr>
          <a:xfrm>
            <a:off x="2270642" y="2117338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00A86B-C90E-4361-ADC8-74AEE67F81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7" r="177"/>
          <a:stretch>
            <a:fillRect/>
          </a:stretch>
        </p:blipFill>
        <p:spPr>
          <a:xfrm>
            <a:off x="7100486" y="3990682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D27151-1680-4F47-BA3D-3EB43307ADF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169" r="6169"/>
          <a:stretch>
            <a:fillRect/>
          </a:stretch>
        </p:blipFill>
        <p:spPr>
          <a:xfrm>
            <a:off x="8743269" y="2077836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14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8201"/>
            <a:ext cx="10515600" cy="823232"/>
          </a:xfrm>
        </p:spPr>
        <p:txBody>
          <a:bodyPr rtlCol="0"/>
          <a:lstStyle/>
          <a:p>
            <a:pPr rtl="0"/>
            <a:r>
              <a:rPr lang="en-US" sz="2800" dirty="0"/>
              <a:t>Did Countries-Olympic Medalists participate in a war While Olympics took place?</a:t>
            </a:r>
            <a:endParaRPr lang="ru-RU" sz="28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436418"/>
          </a:xfrm>
        </p:spPr>
        <p:txBody>
          <a:bodyPr rtlCol="0"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7378E833-4562-4660-94DC-D642C584CBF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5" y="6497905"/>
            <a:ext cx="3428656" cy="214045"/>
          </a:xfrm>
        </p:spPr>
        <p:txBody>
          <a:bodyPr rtlCol="0"/>
          <a:lstStyle/>
          <a:p>
            <a:pPr rtl="0"/>
            <a:r>
              <a:rPr lang="en-US" dirty="0"/>
              <a:t>Who RUN THE WORLD. ETL PROJECT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EFEDC0-4316-46BC-BF0D-CEDE843294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5635" b="25635"/>
          <a:stretch>
            <a:fillRect/>
          </a:stretch>
        </p:blipFill>
        <p:spPr>
          <a:xfrm>
            <a:off x="0" y="-44825"/>
            <a:ext cx="12192000" cy="3713018"/>
          </a:xfrm>
        </p:spPr>
      </p:pic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Finding Data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3490742"/>
          </a:xfrm>
        </p:spPr>
        <p:txBody>
          <a:bodyPr rtlCol="0"/>
          <a:lstStyle/>
          <a:p>
            <a:pPr fontAlgn="base"/>
            <a:r>
              <a:rPr lang="en-US" b="1" dirty="0"/>
              <a:t>1. Olympic Sports and Medals, 1896-2014</a:t>
            </a:r>
          </a:p>
          <a:p>
            <a:pPr fontAlgn="base"/>
            <a:r>
              <a:rPr lang="en-US" dirty="0"/>
              <a:t>Which countries and athletes have won the most medals at the Olympic games?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https://www.kaggle.com/the-guardian/olympic-games</a:t>
            </a:r>
            <a:endParaRPr lang="en-US" dirty="0"/>
          </a:p>
          <a:p>
            <a:pPr fontAlgn="base"/>
            <a:r>
              <a:rPr lang="en-US" dirty="0"/>
              <a:t>2. </a:t>
            </a:r>
            <a:r>
              <a:rPr lang="en-US" b="1" dirty="0"/>
              <a:t>Correlates of War: Interstate Wars</a:t>
            </a:r>
          </a:p>
          <a:p>
            <a:pPr fontAlgn="base"/>
            <a:r>
              <a:rPr lang="en-US" dirty="0"/>
              <a:t>Countries, dates, and fatalities of all wars between 1816 and 2007</a:t>
            </a: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https://www.kaggle.com/umichigan/interstate-wars</a:t>
            </a:r>
            <a:endParaRPr lang="en-US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7A487B60-F261-45EC-9627-5E612430FD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4" y="6462714"/>
            <a:ext cx="3401761" cy="233922"/>
          </a:xfrm>
        </p:spPr>
        <p:txBody>
          <a:bodyPr rtlCol="0"/>
          <a:lstStyle/>
          <a:p>
            <a:r>
              <a:rPr lang="en-US" dirty="0"/>
              <a:t>Who RUN THE WORLD. ETL PROJECT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C59217-E147-4AB7-93AD-042708C54A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21831" r="21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Data Cleanup &amp; Analysis.</a:t>
            </a:r>
            <a:br>
              <a:rPr lang="en-US" dirty="0"/>
            </a:br>
            <a:r>
              <a:rPr lang="en-US" dirty="0"/>
              <a:t>OLYMPICS Part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95" y="2506662"/>
            <a:ext cx="4659924" cy="3454523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en-US" sz="1800" b="1" dirty="0"/>
              <a:t>Reading 3 CSVs: </a:t>
            </a:r>
            <a:r>
              <a:rPr lang="en-US" sz="1800" dirty="0"/>
              <a:t>Winter games, Summer games, Dictionary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Concatenating</a:t>
            </a:r>
            <a:r>
              <a:rPr lang="en-US" dirty="0"/>
              <a:t> Olympics data into one </a:t>
            </a:r>
            <a:r>
              <a:rPr lang="en-US" dirty="0" err="1"/>
              <a:t>Dataframe</a:t>
            </a:r>
            <a:r>
              <a:rPr lang="en-US" dirty="0"/>
              <a:t> in ascending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Column names unification</a:t>
            </a:r>
            <a:r>
              <a:rPr lang="ru-RU" b="1" dirty="0"/>
              <a:t> </a:t>
            </a:r>
            <a:r>
              <a:rPr lang="en-US" b="1" dirty="0"/>
              <a:t>Country → Code, </a:t>
            </a:r>
            <a:r>
              <a:rPr lang="en-US" dirty="0"/>
              <a:t>adding column Country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Grouping by </a:t>
            </a:r>
            <a:r>
              <a:rPr lang="en-US" dirty="0"/>
              <a:t>year and finding out unique countries per this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Exporting to CSV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0" indent="0" rtl="0">
              <a:buNone/>
            </a:pPr>
            <a:endParaRPr lang="ru-RU" sz="18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4" y="6463553"/>
            <a:ext cx="3347973" cy="248397"/>
          </a:xfrm>
        </p:spPr>
        <p:txBody>
          <a:bodyPr rtlCol="0"/>
          <a:lstStyle/>
          <a:p>
            <a:r>
              <a:rPr lang="en-US" dirty="0"/>
              <a:t>Who RUN THE WORLD. ETL PROJECT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B47F0B-6554-453D-ACE1-6880D119B02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0866" r="20866"/>
          <a:stretch>
            <a:fillRect/>
          </a:stretch>
        </p:blipFill>
        <p:spPr>
          <a:xfrm>
            <a:off x="372379" y="0"/>
            <a:ext cx="5210175" cy="5961063"/>
          </a:xfrm>
        </p:spPr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D22C0-3CE1-4FA1-9604-2CFDBC95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Data Cleanup &amp; Analysis.</a:t>
            </a:r>
            <a:br>
              <a:rPr lang="en-US" dirty="0"/>
            </a:br>
            <a:r>
              <a:rPr lang="en-US" dirty="0"/>
              <a:t>WARS Part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BC3F2-B4B0-476E-B1B8-BF10CC2F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193322" cy="3454523"/>
          </a:xfrm>
        </p:spPr>
        <p:txBody>
          <a:bodyPr rtlCol="0"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Reading 3 CSVs: </a:t>
            </a:r>
            <a:r>
              <a:rPr lang="en-US" dirty="0" err="1"/>
              <a:t>Extrawars</a:t>
            </a:r>
            <a:r>
              <a:rPr lang="en-US" dirty="0"/>
              <a:t>, </a:t>
            </a:r>
            <a:r>
              <a:rPr lang="en-US" dirty="0" err="1"/>
              <a:t>Intrawars</a:t>
            </a:r>
            <a:r>
              <a:rPr lang="en-US" dirty="0"/>
              <a:t>, </a:t>
            </a:r>
            <a:r>
              <a:rPr lang="en-US" dirty="0" err="1"/>
              <a:t>Interwars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Cleaning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Concatenating</a:t>
            </a:r>
            <a:r>
              <a:rPr lang="en-US" dirty="0"/>
              <a:t> data into one </a:t>
            </a:r>
            <a:r>
              <a:rPr lang="en-US" dirty="0" err="1"/>
              <a:t>dataframe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Exporting to CSV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Объект 5">
            <a:extLst>
              <a:ext uri="{FF2B5EF4-FFF2-40B4-BE49-F238E27FC236}">
                <a16:creationId xmlns:a16="http://schemas.microsoft.com/office/drawing/2014/main" id="{EDCA42F7-08FD-4598-8AC4-AEFC027DF4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4" y="6463553"/>
            <a:ext cx="3347973" cy="248397"/>
          </a:xfrm>
        </p:spPr>
        <p:txBody>
          <a:bodyPr rtlCol="0"/>
          <a:lstStyle/>
          <a:p>
            <a:r>
              <a:rPr lang="en-US" dirty="0"/>
              <a:t>Who RUN THE WORLD. ETL PROJECT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0D0BAF4-BCF4-42AF-8F8D-FEC5D61A89C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2109" r="22109"/>
          <a:stretch>
            <a:fillRect/>
          </a:stretch>
        </p:blipFill>
        <p:spPr/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0858461-18AC-422D-ADE8-0A800B88E75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13500" b="13500"/>
          <a:stretch>
            <a:fillRect/>
          </a:stretch>
        </p:blipFill>
        <p:spPr/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231380-984B-4D88-9911-891DE96DF28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27897" r="278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82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z="2400" dirty="0"/>
              <a:t>Loading to FINAL DATABASE</a:t>
            </a:r>
            <a:endParaRPr lang="ru-RU" sz="2400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rtlCol="0"/>
          <a:lstStyle/>
          <a:p>
            <a:pPr rtl="0"/>
            <a:r>
              <a:rPr lang="en-US" dirty="0"/>
              <a:t>Relational Database Postgres (pgAdmin4)</a:t>
            </a:r>
            <a:endParaRPr lang="ru-RU" dirty="0"/>
          </a:p>
        </p:txBody>
      </p:sp>
      <p:pic>
        <p:nvPicPr>
          <p:cNvPr id="15" name="Рисунок 14" descr="Рукопожатие">
            <a:extLst>
              <a:ext uri="{FF2B5EF4-FFF2-40B4-BE49-F238E27FC236}">
                <a16:creationId xmlns:a16="http://schemas.microsoft.com/office/drawing/2014/main" id="{81D3A918-98A7-4066-B28E-B473663F8F3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sz="2000" dirty="0">
                <a:solidFill>
                  <a:schemeClr val="accent1"/>
                </a:solidFill>
              </a:rPr>
              <a:t>Preparing data for loading </a:t>
            </a:r>
            <a:r>
              <a:rPr lang="en-US" sz="2000" dirty="0"/>
              <a:t>into a relational database Postgres (</a:t>
            </a:r>
            <a:r>
              <a:rPr lang="en-US" sz="2000" dirty="0" err="1"/>
              <a:t>pgAdmin</a:t>
            </a:r>
            <a:r>
              <a:rPr lang="en-US" sz="2000" dirty="0"/>
              <a:t> 4)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sz="2000" dirty="0"/>
              <a:t>Aggregating data from two cleaned CSV:</a:t>
            </a:r>
          </a:p>
          <a:p>
            <a:r>
              <a:rPr lang="en-US" sz="2000" dirty="0"/>
              <a:t>Olympics data</a:t>
            </a:r>
          </a:p>
          <a:p>
            <a:r>
              <a:rPr lang="en-US" sz="2000" dirty="0"/>
              <a:t>Wars data</a:t>
            </a:r>
            <a:endParaRPr lang="ru-RU" sz="2000" dirty="0"/>
          </a:p>
        </p:txBody>
      </p:sp>
      <p:pic>
        <p:nvPicPr>
          <p:cNvPr id="17" name="Рисунок 16" descr="Скачивание из облака">
            <a:extLst>
              <a:ext uri="{FF2B5EF4-FFF2-40B4-BE49-F238E27FC236}">
                <a16:creationId xmlns:a16="http://schemas.microsoft.com/office/drawing/2014/main" id="{DEA952AA-034C-46B7-999E-31F46E9F36F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B0BBB0D3-F4B5-4146-8064-6CACD6B0C1A1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 rtlCol="0"/>
          <a:lstStyle/>
          <a:p>
            <a:r>
              <a:rPr lang="en-US" sz="2000" dirty="0">
                <a:solidFill>
                  <a:schemeClr val="accent1"/>
                </a:solidFill>
              </a:rPr>
              <a:t>Loading into a relational databas</a:t>
            </a:r>
            <a:r>
              <a:rPr lang="en-US" sz="2000" dirty="0"/>
              <a:t>e Postgres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pgAdmin</a:t>
            </a:r>
            <a:r>
              <a:rPr lang="en-US" sz="2000" dirty="0"/>
              <a:t> 4)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FD8FA4C-5CEC-4227-AE41-276B750EFDF0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sz="2000" dirty="0"/>
              <a:t>Tables:</a:t>
            </a:r>
          </a:p>
          <a:p>
            <a:pPr marL="0" indent="0" rtl="0">
              <a:buNone/>
            </a:pPr>
            <a:endParaRPr lang="en-US" sz="2000" dirty="0"/>
          </a:p>
          <a:p>
            <a:r>
              <a:rPr lang="en-US" sz="2000" dirty="0"/>
              <a:t>Olympics</a:t>
            </a:r>
          </a:p>
          <a:p>
            <a:r>
              <a:rPr lang="en-US" sz="2000" dirty="0"/>
              <a:t>Wars</a:t>
            </a:r>
            <a:endParaRPr lang="ru-RU" sz="2000" dirty="0"/>
          </a:p>
        </p:txBody>
      </p:sp>
      <p:sp>
        <p:nvSpPr>
          <p:cNvPr id="18" name="Объект 17">
            <a:extLst>
              <a:ext uri="{FF2B5EF4-FFF2-40B4-BE49-F238E27FC236}">
                <a16:creationId xmlns:a16="http://schemas.microsoft.com/office/drawing/2014/main" id="{CD6CEFA7-5AB5-47CF-83D8-F5F3DF38D2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5" y="6462713"/>
            <a:ext cx="3421776" cy="285349"/>
          </a:xfrm>
        </p:spPr>
        <p:txBody>
          <a:bodyPr rtlCol="0"/>
          <a:lstStyle/>
          <a:p>
            <a:r>
              <a:rPr lang="en-US" dirty="0"/>
              <a:t>Who RUN THE WORLD. ETL PROJECT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9D7C90-3E5E-4F17-9D7D-2AA9F83208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63415" y="1842077"/>
            <a:ext cx="3073879" cy="43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3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DATABASE Analysis. TABLES</a:t>
            </a:r>
            <a:endParaRPr lang="ru-RU" dirty="0"/>
          </a:p>
        </p:txBody>
      </p:sp>
      <p:graphicFrame>
        <p:nvGraphicFramePr>
          <p:cNvPr id="3" name="Таблица 2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39429"/>
              </p:ext>
            </p:extLst>
          </p:nvPr>
        </p:nvGraphicFramePr>
        <p:xfrm>
          <a:off x="363415" y="1991874"/>
          <a:ext cx="1146517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034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93034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93034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93034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93034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 rtl="0"/>
                      <a:r>
                        <a:rPr lang="ru-RU" noProof="0">
                          <a:latin typeface="+mj-lt"/>
                        </a:rPr>
                        <a:t>РАЗДЕЛ 01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>
                          <a:latin typeface="+mj-lt"/>
                        </a:rPr>
                        <a:t>РАЗДЕЛ 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>
                          <a:latin typeface="+mj-lt"/>
                        </a:rPr>
                        <a:t>РАЗДЕЛ 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>
                          <a:latin typeface="+mj-lt"/>
                        </a:rPr>
                        <a:t>РАЗДЕЛ 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>
                          <a:latin typeface="+mj-lt"/>
                        </a:rPr>
                        <a:t>РАЗДЕЛ 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ru-RU" sz="1600" noProof="0">
                          <a:latin typeface="+mn-lt"/>
                        </a:rPr>
                        <a:t>Элемент 01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noProof="0">
                          <a:latin typeface="+mn-lt"/>
                        </a:rPr>
                        <a:t>Текст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noProof="0">
                          <a:latin typeface="+mn-lt"/>
                        </a:rPr>
                        <a:t>Текст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noProof="0">
                          <a:latin typeface="+mn-lt"/>
                        </a:rPr>
                        <a:t>Текст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noProof="0">
                          <a:latin typeface="+mn-lt"/>
                        </a:rPr>
                        <a:t>Текст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>
                          <a:latin typeface="+mn-lt"/>
                        </a:rPr>
                        <a:t>Элемент 02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>
                          <a:latin typeface="+mn-lt"/>
                        </a:rPr>
                        <a:t>Элемент 03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>
                          <a:latin typeface="+mn-lt"/>
                        </a:rPr>
                        <a:t>Элемент 04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>
                          <a:latin typeface="+mn-lt"/>
                        </a:rPr>
                        <a:t>Элемент 05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>
                          <a:latin typeface="+mn-lt"/>
                        </a:rPr>
                        <a:t>Элемент 06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>
                          <a:latin typeface="+mn-lt"/>
                        </a:rPr>
                        <a:t>Элемент 07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noProof="0">
                          <a:latin typeface="+mn-lt"/>
                        </a:rPr>
                        <a:t>Элемент 08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1" noProof="0">
                          <a:solidFill>
                            <a:schemeClr val="tx1"/>
                          </a:solidFill>
                          <a:latin typeface="+mn-lt"/>
                        </a:rPr>
                        <a:t>ИТОГО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1" noProof="0">
                          <a:latin typeface="+mn-lt"/>
                        </a:rPr>
                        <a:t>Текст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1" noProof="0">
                          <a:latin typeface="+mn-lt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1" noProof="0">
                          <a:latin typeface="+mn-lt"/>
                        </a:rPr>
                        <a:t>Текст</a:t>
                      </a:r>
                      <a:endParaRPr lang="ru-RU" sz="1600" noProof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1" noProof="0" dirty="0">
                          <a:latin typeface="+mn-lt"/>
                        </a:rPr>
                        <a:t>Текст</a:t>
                      </a:r>
                      <a:endParaRPr lang="ru-RU" sz="1600" noProof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6" name="Объект 5">
            <a:extLst>
              <a:ext uri="{FF2B5EF4-FFF2-40B4-BE49-F238E27FC236}">
                <a16:creationId xmlns:a16="http://schemas.microsoft.com/office/drawing/2014/main" id="{FFB44172-D3CB-4B37-94B2-C50F2623D6AA}"/>
              </a:ext>
            </a:extLst>
          </p:cNvPr>
          <p:cNvSpPr txBox="1">
            <a:spLocks/>
          </p:cNvSpPr>
          <p:nvPr/>
        </p:nvSpPr>
        <p:spPr>
          <a:xfrm>
            <a:off x="533535" y="6363417"/>
            <a:ext cx="3347973" cy="24839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WHO RUN THE </a:t>
            </a:r>
            <a:r>
              <a:rPr lang="en-US" sz="1400" b="1" cap="all" dirty="0">
                <a:solidFill>
                  <a:schemeClr val="accent3">
                    <a:lumMod val="75000"/>
                  </a:schemeClr>
                </a:solidFill>
              </a:rPr>
              <a:t>WORLD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. ETL PROJECT</a:t>
            </a:r>
            <a:endParaRPr lang="ru-RU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1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DATABASE Analysis</a:t>
            </a:r>
            <a:endParaRPr lang="ru-RU" dirty="0"/>
          </a:p>
        </p:txBody>
      </p:sp>
      <p:graphicFrame>
        <p:nvGraphicFramePr>
          <p:cNvPr id="18" name="Диаграмма 17" descr="секторная диаграмма">
            <a:extLst>
              <a:ext uri="{FF2B5EF4-FFF2-40B4-BE49-F238E27FC236}">
                <a16:creationId xmlns:a16="http://schemas.microsoft.com/office/drawing/2014/main" id="{E75D642E-3030-47F3-ABEA-72B7B47C6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547239"/>
              </p:ext>
            </p:extLst>
          </p:nvPr>
        </p:nvGraphicFramePr>
        <p:xfrm>
          <a:off x="6909450" y="1837633"/>
          <a:ext cx="4919133" cy="4110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 12" descr="линейчатая диаграмма">
            <a:extLst>
              <a:ext uri="{FF2B5EF4-FFF2-40B4-BE49-F238E27FC236}">
                <a16:creationId xmlns:a16="http://schemas.microsoft.com/office/drawing/2014/main" id="{F3EE64C9-AB5F-4FFB-8AC7-6E2068C90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757686"/>
              </p:ext>
            </p:extLst>
          </p:nvPr>
        </p:nvGraphicFramePr>
        <p:xfrm>
          <a:off x="337994" y="1837633"/>
          <a:ext cx="6717355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Объект 5">
            <a:extLst>
              <a:ext uri="{FF2B5EF4-FFF2-40B4-BE49-F238E27FC236}">
                <a16:creationId xmlns:a16="http://schemas.microsoft.com/office/drawing/2014/main" id="{B60830CF-E960-42B3-9722-9B7CB2838049}"/>
              </a:ext>
            </a:extLst>
          </p:cNvPr>
          <p:cNvSpPr txBox="1">
            <a:spLocks/>
          </p:cNvSpPr>
          <p:nvPr/>
        </p:nvSpPr>
        <p:spPr>
          <a:xfrm>
            <a:off x="533535" y="6363417"/>
            <a:ext cx="3347973" cy="24839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WHO RUN THE </a:t>
            </a:r>
            <a:r>
              <a:rPr lang="en-US" sz="1400" b="1" cap="all" dirty="0">
                <a:solidFill>
                  <a:schemeClr val="accent3">
                    <a:lumMod val="75000"/>
                  </a:schemeClr>
                </a:solidFill>
              </a:rPr>
              <a:t>WORLD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. ETL PROJECT</a:t>
            </a:r>
            <a:endParaRPr lang="ru-RU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062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992_TF33468121" id="{12BA0A89-130E-46D8-B46B-D3E3DEFB109F}" vid="{35C16863-B1B5-434A-B90D-80F927092AD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397</Words>
  <Application>Microsoft Office PowerPoint</Application>
  <PresentationFormat>Широкоэкранный</PresentationFormat>
  <Paragraphs>116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OLYMPIC Games vs WARS</vt:lpstr>
      <vt:lpstr>Team</vt:lpstr>
      <vt:lpstr>Did Countries-Olympic Medalists participate in a war While Olympics took place?</vt:lpstr>
      <vt:lpstr>Finding Data</vt:lpstr>
      <vt:lpstr>Data Cleanup &amp; Analysis. OLYMPICS Part</vt:lpstr>
      <vt:lpstr>Data Cleanup &amp; Analysis. WARS Part</vt:lpstr>
      <vt:lpstr>Loading to FINAL DATABASE</vt:lpstr>
      <vt:lpstr>DATABASE Analysis. TABLES</vt:lpstr>
      <vt:lpstr>DATABASE Analysis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2020-03-06T04:25:25Z</dcterms:created>
  <dcterms:modified xsi:type="dcterms:W3CDTF">2020-03-06T19:13:11Z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