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280" r:id="rId7"/>
    <p:sldId id="286" r:id="rId8"/>
    <p:sldId id="300" r:id="rId9"/>
    <p:sldId id="302" r:id="rId10"/>
    <p:sldId id="306" r:id="rId11"/>
    <p:sldId id="314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8C09"/>
    <a:srgbClr val="43467B"/>
    <a:srgbClr val="EEEEEE"/>
    <a:srgbClr val="87175F"/>
    <a:srgbClr val="EEC621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5034" autoAdjust="0"/>
  </p:normalViewPr>
  <p:slideViewPr>
    <p:cSldViewPr>
      <p:cViewPr>
        <p:scale>
          <a:sx n="75" d="100"/>
          <a:sy n="75" d="100"/>
        </p:scale>
        <p:origin x="732" y="65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5/16/2020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5/16/2020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hyperlink" Target="https://www.kaggle.com/ravi72munde/uber-lyft-cab-pric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eg"/><Relationship Id="rId9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whitebackground.com/cab.html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lawyersandsettlements.com/blog/week-adjourned-8-18-17-lyft-carnival-mylan-epipen.html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://www.hkfilmblog.com/archives/43489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hyperlink" Target="https://en.wikipedia.org/wiki/Taxi_5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en.wikipedia.org/wiki/Taxi_(1998_film)" TargetMode="External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jpg"/><Relationship Id="rId11" Type="http://schemas.openxmlformats.org/officeDocument/2006/relationships/hyperlink" Target="https://en.wikipedia.org/wiki/Taxi_4" TargetMode="External"/><Relationship Id="rId5" Type="http://schemas.openxmlformats.org/officeDocument/2006/relationships/hyperlink" Target="https://github.com/eugeniagr/WhoRunTheWorld_TaxisProject" TargetMode="External"/><Relationship Id="rId10" Type="http://schemas.openxmlformats.org/officeDocument/2006/relationships/image" Target="../media/image30.jpg"/><Relationship Id="rId4" Type="http://schemas.openxmlformats.org/officeDocument/2006/relationships/hyperlink" Target="https://en.wikipedia.org/wiki/Taxi_2" TargetMode="External"/><Relationship Id="rId9" Type="http://schemas.openxmlformats.org/officeDocument/2006/relationships/hyperlink" Target="https://en.wikipedia.org/wiki/Taxi_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&amp; LYFT CAB PRICES</a:t>
            </a:r>
            <a:br>
              <a:rPr lang="en-US" dirty="0"/>
            </a:br>
            <a:r>
              <a:rPr lang="en-US" dirty="0"/>
              <a:t>Prediction </a:t>
            </a:r>
            <a:br>
              <a:rPr lang="en-US" dirty="0"/>
            </a:br>
            <a:r>
              <a:rPr lang="en-US" dirty="0"/>
              <a:t>in the Boston Area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Run The World Project Team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RIDESHARE PREDICTIONS ON weather, time of day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Creating a model that predicts the price of rides based on the weather patterns and timing information</a:t>
            </a:r>
            <a:endParaRPr lang="ru-RU" dirty="0"/>
          </a:p>
          <a:p>
            <a:r>
              <a:rPr lang="en-US" dirty="0"/>
              <a:t>Reducing the time and effort needed to ascertain the cheaper ride.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6934" y="1676400"/>
            <a:ext cx="10837333" cy="424732"/>
          </a:xfrm>
        </p:spPr>
        <p:txBody>
          <a:bodyPr/>
          <a:lstStyle/>
          <a:p>
            <a:r>
              <a:rPr lang="en-US" dirty="0"/>
              <a:t>Cheaper rides = More savings!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dirty="0"/>
              <a:t>Life is like riding in a taxi. Whether you are going anywhere or not, the meter keeps ticking.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EXPERIMENT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5E1C81CD-670E-4975-99F4-75C915AA665F}"/>
              </a:ext>
            </a:extLst>
          </p:cNvPr>
          <p:cNvSpPr txBox="1">
            <a:spLocks/>
          </p:cNvSpPr>
          <p:nvPr/>
        </p:nvSpPr>
        <p:spPr>
          <a:xfrm>
            <a:off x="5966788" y="3774493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TABLEAU</a:t>
            </a: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8979A5B2-AD64-4288-B946-FDBC070F4354}"/>
              </a:ext>
            </a:extLst>
          </p:cNvPr>
          <p:cNvSpPr txBox="1">
            <a:spLocks/>
          </p:cNvSpPr>
          <p:nvPr/>
        </p:nvSpPr>
        <p:spPr>
          <a:xfrm>
            <a:off x="-533400" y="4019372"/>
            <a:ext cx="49377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VISUALIZATION  &amp; </a:t>
            </a:r>
            <a:r>
              <a:rPr lang="en-US" dirty="0">
                <a:solidFill>
                  <a:srgbClr val="43467B"/>
                </a:solidFill>
              </a:rPr>
              <a:t>UNDERSTANDING</a:t>
            </a:r>
          </a:p>
        </p:txBody>
      </p:sp>
      <p:pic>
        <p:nvPicPr>
          <p:cNvPr id="19" name="Picture Placeholder 84" descr="Presentation with pie chart">
            <a:extLst>
              <a:ext uri="{FF2B5EF4-FFF2-40B4-BE49-F238E27FC236}">
                <a16:creationId xmlns:a16="http://schemas.microsoft.com/office/drawing/2014/main" id="{B8D0527E-06A9-431A-BB22-0A1492E52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20884" y="3733800"/>
            <a:ext cx="1094116" cy="109411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00952"/>
            <a:ext cx="10805160" cy="707886"/>
          </a:xfrm>
        </p:spPr>
        <p:txBody>
          <a:bodyPr/>
          <a:lstStyle/>
          <a:p>
            <a:r>
              <a:rPr lang="en-US" dirty="0"/>
              <a:t>PREDICTIVE EXPERIMENT. 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2956" y="1394709"/>
            <a:ext cx="4312844" cy="914490"/>
          </a:xfrm>
        </p:spPr>
        <p:txBody>
          <a:bodyPr/>
          <a:lstStyle/>
          <a:p>
            <a:r>
              <a:rPr lang="en-US" b="1" dirty="0"/>
              <a:t>FLASK ML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82" y="1639588"/>
            <a:ext cx="4937760" cy="424732"/>
          </a:xfrm>
        </p:spPr>
        <p:txBody>
          <a:bodyPr/>
          <a:lstStyle/>
          <a:p>
            <a:r>
              <a:rPr lang="en-US" dirty="0">
                <a:solidFill>
                  <a:srgbClr val="E58C09"/>
                </a:solidFill>
              </a:rPr>
              <a:t>PREDICTION WITH USER DATA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8275" t="-29639" r="-28275" b="-29639"/>
          <a:stretch/>
        </p:blipFill>
        <p:spPr>
          <a:xfrm>
            <a:off x="6408168" y="1295400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17892" y="2588045"/>
            <a:ext cx="5392925" cy="914490"/>
          </a:xfrm>
        </p:spPr>
        <p:txBody>
          <a:bodyPr/>
          <a:lstStyle/>
          <a:p>
            <a:r>
              <a:rPr lang="en-US" b="1" dirty="0"/>
              <a:t>MICROSOFT AZURE MACHING LEARNING STUDIO</a:t>
            </a:r>
          </a:p>
          <a:p>
            <a:r>
              <a:rPr lang="en-US" b="1" dirty="0"/>
              <a:t>Decision Forest Regression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5400" y="2858788"/>
            <a:ext cx="4023360" cy="424732"/>
          </a:xfrm>
        </p:spPr>
        <p:txBody>
          <a:bodyPr/>
          <a:lstStyle/>
          <a:p>
            <a:r>
              <a:rPr lang="en-US" dirty="0"/>
              <a:t>MODEL TRAINING + EVALUATION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4968" t="-26383" r="-24968" b="-26383"/>
          <a:stretch/>
        </p:blipFill>
        <p:spPr>
          <a:xfrm>
            <a:off x="5521268" y="2514600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b="1" dirty="0"/>
              <a:t>KAGGLE </a:t>
            </a:r>
            <a:r>
              <a:rPr lang="en-US" dirty="0"/>
              <a:t>Dataset: “</a:t>
            </a:r>
            <a:r>
              <a:rPr lang="en-US" dirty="0">
                <a:hlinkClick r:id="rId9"/>
              </a:rPr>
              <a:t>https://www.kaggle.com/ravi72munde/uber-</a:t>
            </a:r>
            <a:r>
              <a:rPr lang="en-US" dirty="0" err="1">
                <a:hlinkClick r:id="rId9"/>
              </a:rPr>
              <a:t>lyft</a:t>
            </a:r>
            <a:r>
              <a:rPr lang="en-US" dirty="0">
                <a:hlinkClick r:id="rId9"/>
              </a:rPr>
              <a:t>-cab-prices</a:t>
            </a:r>
            <a:r>
              <a:rPr lang="en-US" dirty="0"/>
              <a:t>”</a:t>
            </a:r>
          </a:p>
          <a:p>
            <a:r>
              <a:rPr lang="en-US" dirty="0"/>
              <a:t>Weather Dataset</a:t>
            </a:r>
          </a:p>
          <a:p>
            <a:r>
              <a:rPr lang="en-US" b="1" dirty="0"/>
              <a:t>JUPYTER: </a:t>
            </a:r>
            <a:r>
              <a:rPr lang="en-US" dirty="0"/>
              <a:t>Data Merging +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" y="5362089"/>
            <a:ext cx="3352801" cy="424732"/>
          </a:xfrm>
        </p:spPr>
        <p:txBody>
          <a:bodyPr/>
          <a:lstStyle/>
          <a:p>
            <a:r>
              <a:rPr lang="en-US" dirty="0"/>
              <a:t>SOURCE DATASET. INPUTS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RUN THE WORLD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ANTHONY TAYLOR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Lead &amp; Mentor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Ana Davalos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12986" y="4083115"/>
            <a:ext cx="1311814" cy="166199"/>
          </a:xfrm>
        </p:spPr>
        <p:txBody>
          <a:bodyPr/>
          <a:lstStyle/>
          <a:p>
            <a:r>
              <a:rPr lang="en-US" dirty="0"/>
              <a:t>Frances </a:t>
            </a:r>
            <a:r>
              <a:rPr lang="en-US" dirty="0" err="1"/>
              <a:t>Gliane</a:t>
            </a:r>
            <a:endParaRPr lang="ru-RU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67256" y="5589674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Kevin Nguyen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27786" y="2643605"/>
            <a:ext cx="1388014" cy="166199"/>
          </a:xfrm>
        </p:spPr>
        <p:txBody>
          <a:bodyPr/>
          <a:lstStyle/>
          <a:p>
            <a:r>
              <a:rPr lang="en-US" dirty="0"/>
              <a:t>Paula </a:t>
            </a:r>
            <a:r>
              <a:rPr lang="en-US" dirty="0" err="1"/>
              <a:t>Urteaga</a:t>
            </a:r>
            <a:endParaRPr lang="ru-RU" dirty="0"/>
          </a:p>
          <a:p>
            <a:r>
              <a:rPr lang="en-US" dirty="0"/>
              <a:t> 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dirty="0"/>
              <a:t>Evgeniya </a:t>
            </a:r>
            <a:r>
              <a:rPr lang="en-US" dirty="0" err="1"/>
              <a:t>Grigoreva</a:t>
            </a:r>
            <a:endParaRPr lang="ru-RU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96218" y="5562600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Mark Flynn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  <p:pic>
        <p:nvPicPr>
          <p:cNvPr id="1028" name="Picture 4" descr="Anthony Taylor">
            <a:extLst>
              <a:ext uri="{FF2B5EF4-FFF2-40B4-BE49-F238E27FC236}">
                <a16:creationId xmlns:a16="http://schemas.microsoft.com/office/drawing/2014/main" id="{9247C8BC-1718-4C8D-BAF1-A21AA580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A37B7F-BD86-4D3B-A733-94C346CCCF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7" name="Текст 11">
            <a:extLst>
              <a:ext uri="{FF2B5EF4-FFF2-40B4-BE49-F238E27FC236}">
                <a16:creationId xmlns:a16="http://schemas.microsoft.com/office/drawing/2014/main" id="{0EC59763-BF07-46E4-B088-4EFF7BC5C5E5}"/>
              </a:ext>
            </a:extLst>
          </p:cNvPr>
          <p:cNvSpPr txBox="1">
            <a:spLocks/>
          </p:cNvSpPr>
          <p:nvPr/>
        </p:nvSpPr>
        <p:spPr>
          <a:xfrm>
            <a:off x="7104907" y="5109475"/>
            <a:ext cx="270056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8AC0B1ED-7E87-4CB5-89FF-E4041EDD3D16}"/>
              </a:ext>
            </a:extLst>
          </p:cNvPr>
          <p:cNvSpPr txBox="1">
            <a:spLocks/>
          </p:cNvSpPr>
          <p:nvPr/>
        </p:nvSpPr>
        <p:spPr>
          <a:xfrm>
            <a:off x="2501943" y="5108580"/>
            <a:ext cx="2237063" cy="6565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pic>
        <p:nvPicPr>
          <p:cNvPr id="32" name="Рисунок 12">
            <a:extLst>
              <a:ext uri="{FF2B5EF4-FFF2-40B4-BE49-F238E27FC236}">
                <a16:creationId xmlns:a16="http://schemas.microsoft.com/office/drawing/2014/main" id="{1F2CAC67-211C-48FD-8E52-E357907D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18563" y="2136590"/>
            <a:ext cx="1189394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C9EEBD-CAAC-4C09-A589-F6A8D56F8E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0" name="Рисунок 10">
            <a:extLst>
              <a:ext uri="{FF2B5EF4-FFF2-40B4-BE49-F238E27FC236}">
                <a16:creationId xmlns:a16="http://schemas.microsoft.com/office/drawing/2014/main" id="{987E8F41-1E3F-4285-960D-53842E35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" r="675"/>
          <a:stretch>
            <a:fillRect/>
          </a:stretch>
        </p:blipFill>
        <p:spPr>
          <a:xfrm>
            <a:off x="6458832" y="2231699"/>
            <a:ext cx="1078618" cy="1078325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3EB359-D6EF-4CC1-ACB9-24590989B2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1" name="Рисунок 12">
            <a:extLst>
              <a:ext uri="{FF2B5EF4-FFF2-40B4-BE49-F238E27FC236}">
                <a16:creationId xmlns:a16="http://schemas.microsoft.com/office/drawing/2014/main" id="{B6488137-0FE3-45F0-A215-8F7D400C3B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169" r="6169"/>
          <a:stretch>
            <a:fillRect/>
          </a:stretch>
        </p:blipFill>
        <p:spPr>
          <a:xfrm>
            <a:off x="8463782" y="3582207"/>
            <a:ext cx="1150367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A29B289-5462-42B1-B8BB-CC0C4AA8B1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29" name="Рисунок 9">
            <a:extLst>
              <a:ext uri="{FF2B5EF4-FFF2-40B4-BE49-F238E27FC236}">
                <a16:creationId xmlns:a16="http://schemas.microsoft.com/office/drawing/2014/main" id="{DA7EBC13-2819-4B99-BD3D-494D7E66E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937" b="15937"/>
          <a:stretch>
            <a:fillRect/>
          </a:stretch>
        </p:blipFill>
        <p:spPr>
          <a:xfrm>
            <a:off x="5406337" y="3650258"/>
            <a:ext cx="1113049" cy="1108823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DBFF9D3-7942-49CB-8E59-7CE976845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/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FC2CE6A-85FF-4257-83CC-8B00A66C5D0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10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46" y="2514600"/>
            <a:ext cx="4114800" cy="1981200"/>
          </a:xfrm>
        </p:spPr>
        <p:txBody>
          <a:bodyPr/>
          <a:lstStyle/>
          <a:p>
            <a:r>
              <a:rPr lang="en-US" dirty="0"/>
              <a:t>“BABY IT’s cold outside.</a:t>
            </a:r>
            <a:br>
              <a:rPr lang="en-US" dirty="0"/>
            </a:br>
            <a:r>
              <a:rPr lang="en-US" dirty="0"/>
              <a:t>Let’s take a cab!”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953" y="4224865"/>
            <a:ext cx="4876800" cy="1371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WEATHER</a:t>
            </a:r>
            <a:r>
              <a:rPr lang="ru-RU" sz="2000" b="1" dirty="0"/>
              <a:t> </a:t>
            </a:r>
            <a:r>
              <a:rPr lang="en-US" sz="2000" b="1" dirty="0"/>
              <a:t>CONDITIONS</a:t>
            </a:r>
            <a:endParaRPr lang="en-US" sz="2000" dirty="0"/>
          </a:p>
          <a:p>
            <a:pPr algn="ctr"/>
            <a:r>
              <a:rPr lang="en-US" sz="2000" i="1" dirty="0"/>
              <a:t>Temperature</a:t>
            </a:r>
          </a:p>
          <a:p>
            <a:pPr algn="ctr"/>
            <a:r>
              <a:rPr lang="en-US" sz="2000" i="1" dirty="0"/>
              <a:t>Rain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b="1" dirty="0"/>
              <a:t>DISTANCE</a:t>
            </a:r>
          </a:p>
          <a:p>
            <a:pPr algn="ctr"/>
            <a:r>
              <a:rPr lang="en-US" sz="2000" b="1" dirty="0"/>
              <a:t>TIME OF DAY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CAB TYPE</a:t>
            </a:r>
          </a:p>
          <a:p>
            <a:pPr algn="ctr"/>
            <a:r>
              <a:rPr lang="en-US" sz="2000" i="1" dirty="0"/>
              <a:t>Uber / Lyft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LEVEL OF SERVICE</a:t>
            </a:r>
            <a:endParaRPr lang="ru-RU" sz="2000" b="1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8F6EB-899F-4CD3-A68E-701AB7BE3451}"/>
              </a:ext>
            </a:extLst>
          </p:cNvPr>
          <p:cNvSpPr/>
          <p:nvPr/>
        </p:nvSpPr>
        <p:spPr>
          <a:xfrm>
            <a:off x="6986205" y="2362200"/>
            <a:ext cx="46842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PREDICTION EXPERIMENT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BASED ON: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SHOW TIME!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13AB-8BDE-4549-898F-1C501A41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3410" y="1905000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CEC13-07AB-436B-ACB7-43558A2B9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456" y="1904999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C536-247D-4CF6-8B8C-08135074E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596467" y="3888522"/>
            <a:ext cx="574791" cy="4525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2D6A87-CC1B-4E5D-AB80-A0F350FB23F1}"/>
              </a:ext>
            </a:extLst>
          </p:cNvPr>
          <p:cNvCxnSpPr/>
          <p:nvPr/>
        </p:nvCxnSpPr>
        <p:spPr>
          <a:xfrm>
            <a:off x="1447800" y="3962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E1669-C046-4013-882F-F61058C097CF}"/>
              </a:ext>
            </a:extLst>
          </p:cNvPr>
          <p:cNvSpPr/>
          <p:nvPr/>
        </p:nvSpPr>
        <p:spPr>
          <a:xfrm>
            <a:off x="1176867" y="4069081"/>
            <a:ext cx="36237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6B2CF-A964-4E10-AB4E-9F749AC9DDB4}"/>
              </a:ext>
            </a:extLst>
          </p:cNvPr>
          <p:cNvSpPr/>
          <p:nvPr/>
        </p:nvSpPr>
        <p:spPr>
          <a:xfrm flipV="1">
            <a:off x="4953000" y="4069081"/>
            <a:ext cx="48490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A4214-5868-4085-9606-1A154CA5631A}"/>
              </a:ext>
            </a:extLst>
          </p:cNvPr>
          <p:cNvSpPr/>
          <p:nvPr/>
        </p:nvSpPr>
        <p:spPr>
          <a:xfrm>
            <a:off x="1329267" y="4191000"/>
            <a:ext cx="410864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341ED2-6F29-4AA4-8ECA-917F93325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6000" y="838200"/>
            <a:ext cx="2080351" cy="29979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90600"/>
            <a:ext cx="9753600" cy="70788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76127" y="2761863"/>
            <a:ext cx="400373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Check our GITHUB repository for results: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>
                <a:hlinkClick r:id="rId5"/>
              </a:rPr>
              <a:t>https://github.com/eugeniagr/WhoRunTheWorld_TaxisProject</a:t>
            </a:r>
            <a:endParaRPr lang="en-US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52F47D-5869-4DAF-BDA6-D3CBF8DB5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48600" y="838199"/>
            <a:ext cx="2055311" cy="3397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FBF2E9-AAEC-4F44-8DED-4662C72FC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25567" y="3810000"/>
            <a:ext cx="2000081" cy="2827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DD46F-E1D4-4F20-A584-9F1ACB63B4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825649" y="3813918"/>
            <a:ext cx="2080351" cy="2827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BED6D-375D-4D37-AEA3-88D35BDCBD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80960" y="3813918"/>
            <a:ext cx="2120540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252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Tw Cen MT</vt:lpstr>
      <vt:lpstr>Tw Cen MT Condensed</vt:lpstr>
      <vt:lpstr>Wingdings 3</vt:lpstr>
      <vt:lpstr>ModernClassicBlock-3</vt:lpstr>
      <vt:lpstr>UBER &amp; LYFT CAB PRICES Prediction  in the Boston Area </vt:lpstr>
      <vt:lpstr>RIDESHARE PREDICTIONS ON weather, time of day</vt:lpstr>
      <vt:lpstr>Reducing the time and effort needed to ascertain the cheaper ride</vt:lpstr>
      <vt:lpstr>PREDICTIVE EXPERIMENT</vt:lpstr>
      <vt:lpstr>PREDICTIVE EXPERIMENT. MILESTONES</vt:lpstr>
      <vt:lpstr>WHO RUN THE WORLD TEAM</vt:lpstr>
      <vt:lpstr>“BABY IT’s cold outside. Let’s take a cab!”</vt:lpstr>
      <vt:lpstr>It’s SHOW TIME!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2020-05-15T06:18:09Z</dcterms:created>
  <dcterms:modified xsi:type="dcterms:W3CDTF">2020-05-19T03:30:49Z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