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66.xml" ContentType="application/vnd.openxmlformats-officedocument.presentationml.slide+xml"/>
  <Override PartName="/ppt/slides/slide63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0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51.xml" ContentType="application/vnd.openxmlformats-officedocument.presentationml.slide+xml"/>
  <Override PartName="/ppt/slides/slide72.xml" ContentType="application/vnd.openxmlformats-officedocument.presentationml.slide+xml"/>
  <Override PartName="/ppt/slides/slide44.xml" ContentType="application/vnd.openxmlformats-officedocument.presentationml.slide+xml"/>
  <Override PartName="/ppt/slides/slide6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71.xml" ContentType="application/vnd.openxmlformats-officedocument.presentationml.slide+xml"/>
  <Override PartName="/ppt/slides/slide33.xml" ContentType="application/vnd.openxmlformats-officedocument.presentationml.slide+xml"/>
  <Override PartName="/ppt/slides/slide61.xml" ContentType="application/vnd.openxmlformats-officedocument.presentationml.slide+xml"/>
  <Override PartName="/ppt/slides/_rels/slide65.xml.rels" ContentType="application/vnd.openxmlformats-package.relationships+xml"/>
  <Override PartName="/ppt/slides/_rels/slide62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72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64.xml.rels" ContentType="application/vnd.openxmlformats-package.relationships+xml"/>
  <Override PartName="/ppt/slides/_rels/slide69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7.xml.rels" ContentType="application/vnd.openxmlformats-package.relationships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70.xml.rels" ContentType="application/vnd.openxmlformats-package.relationships+xml"/>
  <Override PartName="/ppt/slides/_rels/slide36.xml.rels" ContentType="application/vnd.openxmlformats-package.relationships+xml"/>
  <Override PartName="/ppt/slides/_rels/slide50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68.xml.rels" ContentType="application/vnd.openxmlformats-package.relationships+xml"/>
  <Override PartName="/ppt/slides/_rels/slide32.xml.rels" ContentType="application/vnd.openxmlformats-package.relationships+xml"/>
  <Override PartName="/ppt/slides/_rels/slide51.xml.rels" ContentType="application/vnd.openxmlformats-package.relationships+xml"/>
  <Override PartName="/ppt/slides/_rels/slide29.xml.rels" ContentType="application/vnd.openxmlformats-package.relationships+xml"/>
  <Override PartName="/ppt/slides/_rels/slide31.xml.rels" ContentType="application/vnd.openxmlformats-package.relationships+xml"/>
  <Override PartName="/ppt/slides/_rels/slide61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48.xml.rels" ContentType="application/vnd.openxmlformats-package.relationships+xml"/>
  <Override PartName="/ppt/slides/_rels/slide21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63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73.xml.rels" ContentType="application/vnd.openxmlformats-package.relationships+xml"/>
  <Override PartName="/ppt/slides/_rels/slide27.xml.rels" ContentType="application/vnd.openxmlformats-package.relationships+xml"/>
  <Override PartName="/ppt/slides/_rels/slide12.xml.rels" ContentType="application/vnd.openxmlformats-package.relationships+xml"/>
  <Override PartName="/ppt/slides/_rels/slide67.xml.rels" ContentType="application/vnd.openxmlformats-package.relationships+xml"/>
  <Override PartName="/ppt/slides/_rels/slide66.xml.rels" ContentType="application/vnd.openxmlformats-package.relationships+xml"/>
  <Override PartName="/ppt/slides/_rels/slide20.xml.rels" ContentType="application/vnd.openxmlformats-package.relationships+xml"/>
  <Override PartName="/ppt/slides/_rels/slide15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8.xml.rels" ContentType="application/vnd.openxmlformats-package.relationships+xml"/>
  <Override PartName="/ppt/slides/_rels/slide71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5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59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21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4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52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67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2.xml" ContentType="application/vnd.openxmlformats-officedocument.presentationml.slide+xml"/>
  <Override PartName="/ppt/slides/slide11.xml" ContentType="application/vnd.openxmlformats-officedocument.presentationml.slide+xml"/>
  <Override PartName="/ppt/slides/slide53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65.xml" ContentType="application/vnd.openxmlformats-officedocument.presentationml.slide+xml"/>
  <Override PartName="/ppt/slides/slide60.xml" ContentType="application/vnd.openxmlformats-officedocument.presentationml.slide+xml"/>
  <Override PartName="/ppt/slides/slide22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3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4.jpeg" ContentType="image/jpeg"/>
  <Override PartName="/ppt/media/image20.png" ContentType="image/png"/>
  <Override PartName="/ppt/media/image17.jpeg" ContentType="image/jpeg"/>
  <Override PartName="/ppt/media/image16.jpeg" ContentType="image/jpeg"/>
  <Override PartName="/ppt/media/image14.png" ContentType="image/png"/>
  <Override PartName="/ppt/media/image23.jpeg" ContentType="image/jpeg"/>
  <Override PartName="/ppt/media/image13.png" ContentType="image/png"/>
  <Override PartName="/ppt/media/image11.jpeg" ContentType="image/jpeg"/>
  <Override PartName="/ppt/media/image10.jpeg" ContentType="image/jpeg"/>
  <Override PartName="/ppt/media/image22.jpeg" ContentType="image/jpeg"/>
  <Override PartName="/ppt/media/image9.png" ContentType="image/png"/>
  <Override PartName="/ppt/media/image15.png" ContentType="image/png"/>
  <Override PartName="/ppt/media/image8.png" ContentType="image/png"/>
  <Override PartName="/ppt/media/image21.png" ContentType="image/png"/>
  <Override PartName="/ppt/media/image7.jpeg" ContentType="image/jpeg"/>
  <Override PartName="/ppt/media/image6.png" ContentType="image/png"/>
  <Override PartName="/ppt/media/image12.jpeg" ContentType="image/jpeg"/>
  <Override PartName="/ppt/media/image18.png" ContentType="image/png"/>
  <Override PartName="/ppt/media/image4.png" ContentType="image/png"/>
  <Override PartName="/ppt/media/image3.png" ContentType="image/png"/>
  <Override PartName="/ppt/media/image19.png" ContentType="image/png"/>
  <Override PartName="/ppt/media/image5.jpeg" ContentType="image/jpe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wrap="none" lIns="0" rIns="0" tIns="0" bIns="0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wrap="none" lIns="0" rIns="0" tIns="0" bIns="0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wrap="none" lIns="0" rIns="0" tIns="0" bIns="0"/>
          <a:p>
            <a:pPr algn="r"/>
            <a:fld id="{9D50FEE4-63F3-4212-949F-85984E7A4DD0}" type="slidenum">
              <a:rPr lang="en-US"/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wrap="none" lIns="0" rIns="0" tIns="0" bIns="0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wrap="none" lIns="0" rIns="0" tIns="0" bIns="0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wrap="none" lIns="0" rIns="0" tIns="0" bIns="0"/>
          <a:p>
            <a:pPr algn="r"/>
            <a:fld id="{83C747A5-B10C-4BB1-987E-59E5156835A5}" type="slidenum">
              <a:rPr lang="en-US" sz="1400"/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8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8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8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8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8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8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8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8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8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8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8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8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8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8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8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8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8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797640" y="5806800"/>
            <a:ext cx="2741040" cy="1151280"/>
          </a:xfrm>
          <a:prstGeom prst="rect">
            <a:avLst/>
          </a:prstGeom>
        </p:spPr>
        <p:txBody>
          <a:bodyPr wrap="none" lIns="90000" rIns="90000" tIns="45000" bIns="45000"/>
          <a:p>
            <a:pPr algn="ctr">
              <a:lnSpc>
                <a:spcPct val="150000"/>
              </a:lnSpc>
            </a:pPr>
            <a:r>
              <a:rPr lang="en-US">
                <a:solidFill>
                  <a:srgbClr val="000000"/>
                </a:solidFill>
                <a:latin typeface="DejaVu Sans"/>
              </a:rPr>
              <a:t>Maciej Lasyk</a:t>
            </a:r>
            <a:endParaRPr/>
          </a:p>
          <a:p>
            <a:pPr algn="ctr">
              <a:lnSpc>
                <a:spcPct val="150000"/>
              </a:lnSpc>
            </a:pPr>
            <a:r>
              <a:rPr lang="en-US">
                <a:solidFill>
                  <a:srgbClr val="000000"/>
                </a:solidFill>
                <a:latin typeface="DejaVu Sans"/>
              </a:rPr>
              <a:t>AtmosphereConf 2014</a:t>
            </a:r>
            <a:endParaRPr/>
          </a:p>
          <a:p>
            <a:pPr algn="ctr">
              <a:lnSpc>
                <a:spcPct val="150000"/>
              </a:lnSpc>
            </a:pPr>
            <a:r>
              <a:rPr lang="en-US">
                <a:solidFill>
                  <a:srgbClr val="000000"/>
                </a:solidFill>
                <a:latin typeface="DejaVu Sans"/>
              </a:rPr>
              <a:t>Warsaw, 2014-05-19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727280" y="4561920"/>
            <a:ext cx="6625800" cy="56448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200">
                <a:solidFill>
                  <a:srgbClr val="729fcf"/>
                </a:solidFill>
                <a:latin typeface="DejaVu Sans"/>
              </a:rPr>
              <a:t>scaling &amp; securing node.js apps</a:t>
            </a:r>
            <a:endParaRPr/>
          </a:p>
        </p:txBody>
      </p:sp>
      <p:pic>
        <p:nvPicPr>
          <p:cNvPr id="8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73040" y="259560"/>
            <a:ext cx="7333920" cy="412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1395000" y="365760"/>
            <a:ext cx="652680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node.js: developing ur code</a:t>
            </a:r>
            <a:endParaRPr/>
          </a:p>
        </p:txBody>
      </p:sp>
      <p:sp>
        <p:nvSpPr>
          <p:cNvPr id="192" name="TextShape 2"/>
          <p:cNvSpPr txBox="1"/>
          <p:nvPr/>
        </p:nvSpPr>
        <p:spPr>
          <a:xfrm>
            <a:off x="801360" y="1527120"/>
            <a:ext cx="5542200" cy="508248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150000"/>
              </a:lnSpc>
            </a:pPr>
            <a:r>
              <a:rPr lang="en-US" sz="2600">
                <a:latin typeface="DejaVu Sans"/>
              </a:rPr>
              <a:t>maybe some frameworks?</a:t>
            </a:r>
            <a:endParaRPr/>
          </a:p>
          <a:p>
            <a:pPr>
              <a:lnSpc>
                <a:spcPct val="150000"/>
              </a:lnSpc>
            </a:pPr>
            <a:r>
              <a:rPr lang="en-US" sz="2600">
                <a:latin typeface="DejaVu Sans"/>
              </a:rPr>
              <a:t>- webserver: express</a:t>
            </a:r>
            <a:endParaRPr/>
          </a:p>
          <a:p>
            <a:pPr>
              <a:lnSpc>
                <a:spcPct val="150000"/>
              </a:lnSpc>
            </a:pPr>
            <a:r>
              <a:rPr lang="en-US" sz="2600">
                <a:latin typeface="DejaVu Sans"/>
              </a:rPr>
              <a:t>- client-server sync: backbone.js</a:t>
            </a:r>
            <a:endParaRPr/>
          </a:p>
          <a:p>
            <a:pPr>
              <a:lnSpc>
                <a:spcPct val="150000"/>
              </a:lnSpc>
            </a:pPr>
            <a:r>
              <a:rPr lang="en-US" sz="2600">
                <a:latin typeface="DejaVu Sans"/>
              </a:rPr>
              <a:t>- push: socket.io</a:t>
            </a:r>
            <a:endParaRPr/>
          </a:p>
          <a:p>
            <a:pPr>
              <a:lnSpc>
                <a:spcPct val="150000"/>
              </a:lnSpc>
            </a:pPr>
            <a:r>
              <a:rPr lang="en-US" sz="2600">
                <a:latin typeface="DejaVu Sans"/>
              </a:rPr>
              <a:t>- templates: swig</a:t>
            </a:r>
            <a:endParaRPr/>
          </a:p>
          <a:p>
            <a:pPr>
              <a:lnSpc>
                <a:spcPct val="150000"/>
              </a:lnSpc>
            </a:pPr>
            <a:r>
              <a:rPr lang="en-US" sz="2600">
                <a:latin typeface="DejaVu Sans"/>
              </a:rPr>
              <a:t>- i18n: babelfish</a:t>
            </a:r>
            <a:endParaRPr/>
          </a:p>
          <a:p>
            <a:pPr>
              <a:lnSpc>
                <a:spcPct val="150000"/>
              </a:lnSpc>
            </a:pPr>
            <a:r>
              <a:rPr lang="en-US" sz="2600">
                <a:latin typeface="DejaVu Sans"/>
              </a:rPr>
              <a:t>- client – side: jquery</a:t>
            </a:r>
            <a:endParaRPr/>
          </a:p>
          <a:p>
            <a:pPr>
              <a:lnSpc>
                <a:spcPct val="150000"/>
              </a:lnSpc>
            </a:pPr>
            <a:r>
              <a:rPr lang="en-US" sz="2600">
                <a:latin typeface="DejaVu Sans"/>
              </a:rPr>
              <a:t>- or...</a:t>
            </a:r>
            <a:endParaRPr/>
          </a:p>
          <a:p>
            <a:pPr>
              <a:lnSpc>
                <a:spcPct val="150000"/>
              </a:lnSpc>
            </a:pPr>
            <a:r>
              <a:rPr lang="en-US" sz="2600">
                <a:latin typeface="DejaVu Sans"/>
              </a:rPr>
              <a:t>- kraken.js does the all (almost)</a:t>
            </a:r>
            <a:endParaRPr/>
          </a:p>
        </p:txBody>
      </p:sp>
      <p:sp>
        <p:nvSpPr>
          <p:cNvPr id="193" name="CustomShape 3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94" name="TextShape 4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195" name="TextShape 5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196" name="CustomShape 6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97" name="TextShape 7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198" name="TextShape 8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199" name="CustomShape 9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200" name="TextShape 10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201" name="CustomShape 11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202" name="TextShape 12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203" name="CustomShape 13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204" name="TextShape 14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1395000" y="365760"/>
            <a:ext cx="652680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node.js: developing ur code</a:t>
            </a:r>
            <a:endParaRPr/>
          </a:p>
        </p:txBody>
      </p:sp>
      <p:sp>
        <p:nvSpPr>
          <p:cNvPr id="206" name="TextShape 2"/>
          <p:cNvSpPr txBox="1"/>
          <p:nvPr/>
        </p:nvSpPr>
        <p:spPr>
          <a:xfrm>
            <a:off x="3138480" y="2412000"/>
            <a:ext cx="3803400" cy="56448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200000"/>
              </a:lnSpc>
            </a:pPr>
            <a:r>
              <a:rPr lang="en-US" sz="3200">
                <a:latin typeface="DejaVu Sans"/>
              </a:rPr>
              <a:t>Biggest win here?</a:t>
            </a:r>
            <a:endParaRPr/>
          </a:p>
        </p:txBody>
      </p:sp>
      <p:sp>
        <p:nvSpPr>
          <p:cNvPr id="207" name="CustomShape 3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208" name="TextShape 4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209" name="TextShape 5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210" name="CustomShape 6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211" name="TextShape 7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212" name="TextShape 8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213" name="CustomShape 9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214" name="TextShape 10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215" name="CustomShape 11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216" name="TextShape 12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217" name="CustomShape 13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218" name="TextShape 14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1395000" y="365760"/>
            <a:ext cx="652680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node.js: developing ur code</a:t>
            </a:r>
            <a:endParaRPr/>
          </a:p>
        </p:txBody>
      </p:sp>
      <p:sp>
        <p:nvSpPr>
          <p:cNvPr id="220" name="TextShape 2"/>
          <p:cNvSpPr txBox="1"/>
          <p:nvPr/>
        </p:nvSpPr>
        <p:spPr>
          <a:xfrm>
            <a:off x="1710360" y="2412000"/>
            <a:ext cx="6659280" cy="2460960"/>
          </a:xfrm>
          <a:prstGeom prst="rect">
            <a:avLst/>
          </a:prstGeom>
        </p:spPr>
        <p:txBody>
          <a:bodyPr wrap="none" lIns="90000" rIns="90000" tIns="45000" bIns="45000"/>
          <a:p>
            <a:pPr algn="ctr">
              <a:lnSpc>
                <a:spcPct val="200000"/>
              </a:lnSpc>
            </a:pPr>
            <a:r>
              <a:rPr lang="en-US" sz="3200">
                <a:latin typeface="DejaVu Sans"/>
              </a:rPr>
              <a:t>Biggest win here?</a:t>
            </a:r>
            <a:endParaRPr/>
          </a:p>
          <a:p>
            <a:pPr algn="ctr">
              <a:lnSpc>
                <a:spcPct val="200000"/>
              </a:lnSpc>
            </a:pPr>
            <a:endParaRPr/>
          </a:p>
          <a:p>
            <a:pPr algn="ctr">
              <a:lnSpc>
                <a:spcPct val="200000"/>
              </a:lnSpc>
            </a:pPr>
            <a:r>
              <a:rPr lang="en-US" sz="3200">
                <a:latin typeface="DejaVu Sans"/>
              </a:rPr>
              <a:t>One Language to Rule them all!</a:t>
            </a:r>
            <a:endParaRPr/>
          </a:p>
        </p:txBody>
      </p:sp>
      <p:sp>
        <p:nvSpPr>
          <p:cNvPr id="221" name="CustomShape 3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222" name="TextShape 4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223" name="TextShape 5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224" name="CustomShape 6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225" name="TextShape 7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226" name="TextShape 8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227" name="CustomShape 9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228" name="TextShape 10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229" name="CustomShape 11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230" name="TextShape 12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231" name="CustomShape 13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232" name="TextShape 14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1395000" y="365760"/>
            <a:ext cx="425124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security: JS issues</a:t>
            </a:r>
            <a:endParaRPr/>
          </a:p>
        </p:txBody>
      </p:sp>
      <p:sp>
        <p:nvSpPr>
          <p:cNvPr id="234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235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236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237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238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239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240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241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242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243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244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245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sp>
        <p:nvSpPr>
          <p:cNvPr id="246" name="TextShape 14"/>
          <p:cNvSpPr txBox="1"/>
          <p:nvPr/>
        </p:nvSpPr>
        <p:spPr>
          <a:xfrm>
            <a:off x="702720" y="1793520"/>
            <a:ext cx="8675640" cy="1512720"/>
          </a:xfrm>
          <a:prstGeom prst="rect">
            <a:avLst/>
          </a:prstGeom>
        </p:spPr>
        <p:txBody>
          <a:bodyPr wrap="none" lIns="90000" rIns="90000" tIns="45000" bIns="45000"/>
          <a:p>
            <a:pPr algn="ctr">
              <a:lnSpc>
                <a:spcPct val="200000"/>
              </a:lnSpc>
            </a:pPr>
            <a:r>
              <a:rPr lang="en-US" sz="3200">
                <a:latin typeface="DejaVu Sans"/>
              </a:rPr>
              <a:t>eval() like fncs takes string argument and</a:t>
            </a:r>
            <a:endParaRPr/>
          </a:p>
          <a:p>
            <a:pPr algn="ctr">
              <a:lnSpc>
                <a:spcPct val="200000"/>
              </a:lnSpc>
            </a:pPr>
            <a:r>
              <a:rPr lang="en-US" sz="3200">
                <a:latin typeface="DejaVu Sans"/>
              </a:rPr>
              <a:t>evalute those as source code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1395000" y="365760"/>
            <a:ext cx="425124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security: JS issues</a:t>
            </a:r>
            <a:endParaRPr/>
          </a:p>
        </p:txBody>
      </p:sp>
      <p:sp>
        <p:nvSpPr>
          <p:cNvPr id="248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249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250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251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252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253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254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255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256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257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258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259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sp>
        <p:nvSpPr>
          <p:cNvPr id="260" name="TextShape 14"/>
          <p:cNvSpPr txBox="1"/>
          <p:nvPr/>
        </p:nvSpPr>
        <p:spPr>
          <a:xfrm>
            <a:off x="702720" y="1793520"/>
            <a:ext cx="8675640" cy="1512720"/>
          </a:xfrm>
          <a:prstGeom prst="rect">
            <a:avLst/>
          </a:prstGeom>
        </p:spPr>
        <p:txBody>
          <a:bodyPr wrap="none" lIns="90000" rIns="90000" tIns="45000" bIns="45000"/>
          <a:p>
            <a:pPr algn="ctr">
              <a:lnSpc>
                <a:spcPct val="200000"/>
              </a:lnSpc>
            </a:pPr>
            <a:r>
              <a:rPr lang="en-US" sz="3200">
                <a:latin typeface="DejaVu Sans"/>
              </a:rPr>
              <a:t>eval() like fncs takes string argument and</a:t>
            </a:r>
            <a:endParaRPr/>
          </a:p>
          <a:p>
            <a:pPr algn="ctr">
              <a:lnSpc>
                <a:spcPct val="200000"/>
              </a:lnSpc>
            </a:pPr>
            <a:r>
              <a:rPr lang="en-US" sz="3200">
                <a:latin typeface="DejaVu Sans"/>
              </a:rPr>
              <a:t>evalute those as source code</a:t>
            </a:r>
            <a:endParaRPr/>
          </a:p>
        </p:txBody>
      </p:sp>
      <p:sp>
        <p:nvSpPr>
          <p:cNvPr id="261" name="TextShape 15"/>
          <p:cNvSpPr txBox="1"/>
          <p:nvPr/>
        </p:nvSpPr>
        <p:spPr>
          <a:xfrm>
            <a:off x="2691000" y="4754880"/>
            <a:ext cx="4698000" cy="56448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200">
                <a:latin typeface="DejaVu Sans"/>
              </a:rPr>
              <a:t>srsly – who does that?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1395000" y="365760"/>
            <a:ext cx="425124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security: JS issues</a:t>
            </a:r>
            <a:endParaRPr/>
          </a:p>
        </p:txBody>
      </p:sp>
      <p:sp>
        <p:nvSpPr>
          <p:cNvPr id="263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264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265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266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267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268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269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270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271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272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273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274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sp>
        <p:nvSpPr>
          <p:cNvPr id="275" name="TextShape 14"/>
          <p:cNvSpPr txBox="1"/>
          <p:nvPr/>
        </p:nvSpPr>
        <p:spPr>
          <a:xfrm>
            <a:off x="455040" y="1792080"/>
            <a:ext cx="8898120" cy="483156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200">
                <a:latin typeface="DejaVu Sans"/>
              </a:rPr>
              <a:t>not only evals:</a:t>
            </a:r>
            <a:endParaRPr/>
          </a:p>
          <a:p>
            <a:endParaRPr/>
          </a:p>
          <a:p>
            <a:r>
              <a:rPr lang="en-US" sz="3200">
                <a:latin typeface="DejaVu Sans"/>
              </a:rPr>
              <a:t>	</a:t>
            </a:r>
            <a:r>
              <a:rPr lang="en-US" sz="3200">
                <a:latin typeface="DejaVu Sans"/>
              </a:rPr>
              <a:t>setInterval(code,2)</a:t>
            </a:r>
            <a:endParaRPr/>
          </a:p>
          <a:p>
            <a:endParaRPr/>
          </a:p>
          <a:p>
            <a:r>
              <a:rPr lang="en-US" sz="3200">
                <a:latin typeface="DejaVu Sans"/>
              </a:rPr>
              <a:t>	</a:t>
            </a:r>
            <a:r>
              <a:rPr lang="en-US" sz="3200">
                <a:latin typeface="DejaVu Sans"/>
              </a:rPr>
              <a:t>setTimeout(code,2)</a:t>
            </a:r>
            <a:endParaRPr/>
          </a:p>
          <a:p>
            <a:endParaRPr/>
          </a:p>
          <a:p>
            <a:r>
              <a:rPr lang="en-US" sz="3200">
                <a:latin typeface="DejaVu Sans"/>
              </a:rPr>
              <a:t>	</a:t>
            </a:r>
            <a:r>
              <a:rPr lang="en-US" sz="3200">
                <a:latin typeface="DejaVu Sans"/>
              </a:rPr>
              <a:t>str = new Function(code)</a:t>
            </a:r>
            <a:endParaRPr/>
          </a:p>
          <a:p>
            <a:endParaRPr/>
          </a:p>
          <a:p>
            <a:r>
              <a:rPr lang="en-US" sz="3200">
                <a:latin typeface="DejaVu Sans"/>
              </a:rPr>
              <a:t>Content-Security-Policy knows about those</a:t>
            </a:r>
            <a:endParaRPr/>
          </a:p>
          <a:p>
            <a:r>
              <a:rPr lang="en-US" sz="3200">
                <a:latin typeface="DejaVu Sans"/>
              </a:rPr>
              <a:t>but we're talking about server side...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1395000" y="365760"/>
            <a:ext cx="425124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security: JS issues</a:t>
            </a:r>
            <a:endParaRPr/>
          </a:p>
        </p:txBody>
      </p:sp>
      <p:sp>
        <p:nvSpPr>
          <p:cNvPr id="277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278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279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280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281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282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283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284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285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286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287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288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sp>
        <p:nvSpPr>
          <p:cNvPr id="289" name="TextShape 14"/>
          <p:cNvSpPr txBox="1"/>
          <p:nvPr/>
        </p:nvSpPr>
        <p:spPr>
          <a:xfrm>
            <a:off x="122400" y="1712880"/>
            <a:ext cx="9835200" cy="435744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200000"/>
              </a:lnSpc>
            </a:pPr>
            <a:r>
              <a:rPr lang="en-US" sz="3200">
                <a:latin typeface="DejaVu Sans"/>
              </a:rPr>
              <a:t>Global nameSpace Pollution</a:t>
            </a:r>
            <a:endParaRPr/>
          </a:p>
          <a:p>
            <a:pPr>
              <a:lnSpc>
                <a:spcPct val="200000"/>
              </a:lnSpc>
            </a:pPr>
            <a:r>
              <a:rPr lang="en-US" sz="3200">
                <a:latin typeface="DejaVu Sans"/>
              </a:rPr>
              <a:t>- node.js is single threaded</a:t>
            </a:r>
            <a:endParaRPr/>
          </a:p>
          <a:p>
            <a:pPr>
              <a:lnSpc>
                <a:spcPct val="200000"/>
              </a:lnSpc>
            </a:pPr>
            <a:r>
              <a:rPr lang="en-US" sz="3200">
                <a:latin typeface="DejaVu Sans"/>
              </a:rPr>
              <a:t>- all variable values are common</a:t>
            </a:r>
            <a:endParaRPr/>
          </a:p>
          <a:p>
            <a:pPr>
              <a:lnSpc>
                <a:spcPct val="200000"/>
              </a:lnSpc>
            </a:pPr>
            <a:r>
              <a:rPr lang="en-US" sz="3200">
                <a:latin typeface="DejaVu Sans"/>
              </a:rPr>
              <a:t>- one could thrtically change bhv of others reqs</a:t>
            </a:r>
            <a:endParaRPr/>
          </a:p>
          <a:p>
            <a:pPr>
              <a:lnSpc>
                <a:spcPct val="200000"/>
              </a:lnSpc>
            </a:pPr>
            <a:r>
              <a:rPr lang="en-US" sz="3200">
                <a:latin typeface="DejaVu Sans"/>
              </a:rPr>
              <a:t>- watch out for globals then!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1395000" y="365760"/>
            <a:ext cx="425124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security: JS issues</a:t>
            </a:r>
            <a:endParaRPr/>
          </a:p>
        </p:txBody>
      </p:sp>
      <p:sp>
        <p:nvSpPr>
          <p:cNvPr id="291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292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293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294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295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296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297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298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299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300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301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302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sp>
        <p:nvSpPr>
          <p:cNvPr id="303" name="TextShape 14"/>
          <p:cNvSpPr txBox="1"/>
          <p:nvPr/>
        </p:nvSpPr>
        <p:spPr>
          <a:xfrm>
            <a:off x="907920" y="1646280"/>
            <a:ext cx="8264160" cy="505980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2400">
                <a:latin typeface="DejaVu Sans"/>
              </a:rPr>
              <a:t>var auth = false;</a:t>
            </a:r>
            <a:endParaRPr/>
          </a:p>
          <a:p>
            <a:endParaRPr/>
          </a:p>
          <a:p>
            <a:r>
              <a:rPr lang="en-US" sz="2400">
                <a:latin typeface="DejaVu Sans"/>
              </a:rPr>
              <a:t>app.get('/auth', function(req, res) {</a:t>
            </a:r>
            <a:endParaRPr/>
          </a:p>
          <a:p>
            <a:r>
              <a:rPr lang="en-US" sz="2400">
                <a:latin typeface="DejaVu Sans"/>
              </a:rPr>
              <a:t>    </a:t>
            </a:r>
            <a:r>
              <a:rPr lang="en-US" sz="2400">
                <a:latin typeface="DejaVu Sans"/>
              </a:rPr>
              <a:t>if(legit) {</a:t>
            </a:r>
            <a:r>
              <a:rPr lang="en-US" sz="2400">
                <a:latin typeface="DejaVu Sans"/>
              </a:rPr>
              <a:t>	</a:t>
            </a:r>
            <a:r>
              <a:rPr lang="en-US" sz="2400">
                <a:latin typeface="DejaVu Sans"/>
              </a:rPr>
              <a:t>auth = true; res.send("success");</a:t>
            </a:r>
            <a:endParaRPr/>
          </a:p>
          <a:p>
            <a:r>
              <a:rPr lang="en-US" sz="2400">
                <a:latin typeface="DejaVu Sans"/>
              </a:rPr>
              <a:t>});</a:t>
            </a:r>
            <a:endParaRPr/>
          </a:p>
          <a:p>
            <a:r>
              <a:rPr lang="en-US" sz="2400">
                <a:latin typeface="DejaVu Sans"/>
              </a:rPr>
              <a:t> </a:t>
            </a:r>
            <a:endParaRPr/>
          </a:p>
          <a:p>
            <a:r>
              <a:rPr lang="en-US" sz="2400">
                <a:latin typeface="DejaVu Sans"/>
              </a:rPr>
              <a:t>app.get('/payments-db', function(req, res) {</a:t>
            </a:r>
            <a:endParaRPr/>
          </a:p>
          <a:p>
            <a:endParaRPr/>
          </a:p>
          <a:p>
            <a:r>
              <a:rPr lang="en-US" sz="2400">
                <a:latin typeface="DejaVu Sans"/>
              </a:rPr>
              <a:t>   </a:t>
            </a:r>
            <a:r>
              <a:rPr lang="en-US" sz="2400">
                <a:latin typeface="DejaVu Sans"/>
              </a:rPr>
              <a:t>if (auth) res.send("legit to see all payments data");</a:t>
            </a:r>
            <a:endParaRPr/>
          </a:p>
          <a:p>
            <a:endParaRPr/>
          </a:p>
          <a:p>
            <a:r>
              <a:rPr lang="en-US" sz="2400">
                <a:latin typeface="DejaVu Sans"/>
              </a:rPr>
              <a:t>   </a:t>
            </a:r>
            <a:r>
              <a:rPr lang="en-US" sz="2400">
                <a:latin typeface="DejaVu Sans"/>
              </a:rPr>
              <a:t>else res.send("not logged in");</a:t>
            </a:r>
            <a:endParaRPr/>
          </a:p>
          <a:p>
            <a:r>
              <a:rPr lang="en-US" sz="2400">
                <a:latin typeface="DejaVu Sans"/>
              </a:rPr>
              <a:t>})</a:t>
            </a:r>
            <a:endParaRPr/>
          </a:p>
          <a:p>
            <a:r>
              <a:rPr lang="en-US" sz="2400">
                <a:latin typeface="DejaVu Sans"/>
              </a:rPr>
              <a:t> </a:t>
            </a:r>
            <a:endParaRPr/>
          </a:p>
          <a:p>
            <a:r>
              <a:rPr lang="en-US" sz="2400">
                <a:latin typeface="DejaVu Sans"/>
              </a:rPr>
              <a:t>app.listen(8080);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1395000" y="365760"/>
            <a:ext cx="425124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security: JS issues</a:t>
            </a:r>
            <a:endParaRPr/>
          </a:p>
        </p:txBody>
      </p:sp>
      <p:sp>
        <p:nvSpPr>
          <p:cNvPr id="305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306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307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308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309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310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311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312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313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314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315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316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sp>
        <p:nvSpPr>
          <p:cNvPr id="317" name="TextShape 14"/>
          <p:cNvSpPr txBox="1"/>
          <p:nvPr/>
        </p:nvSpPr>
        <p:spPr>
          <a:xfrm>
            <a:off x="786600" y="2006280"/>
            <a:ext cx="8507880" cy="151272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3200">
                <a:latin typeface="DejaVu Sans"/>
              </a:rPr>
              <a:t>So now imagine.. </a:t>
            </a:r>
            <a:endParaRPr/>
          </a:p>
          <a:p>
            <a:pPr algn="ctr"/>
            <a:endParaRPr/>
          </a:p>
          <a:p>
            <a:pPr algn="ctr"/>
            <a:r>
              <a:rPr lang="en-US" sz="3200">
                <a:latin typeface="DejaVu Sans"/>
              </a:rPr>
              <a:t>global namespace pollution + evals &amp; co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1395000" y="365760"/>
            <a:ext cx="425124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security: JS issues</a:t>
            </a:r>
            <a:endParaRPr/>
          </a:p>
        </p:txBody>
      </p:sp>
      <p:sp>
        <p:nvSpPr>
          <p:cNvPr id="319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320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321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322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323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324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325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326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327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328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329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330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sp>
        <p:nvSpPr>
          <p:cNvPr id="331" name="TextShape 14"/>
          <p:cNvSpPr txBox="1"/>
          <p:nvPr/>
        </p:nvSpPr>
        <p:spPr>
          <a:xfrm>
            <a:off x="786600" y="2006280"/>
            <a:ext cx="8507880" cy="151272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3200">
                <a:latin typeface="DejaVu Sans"/>
              </a:rPr>
              <a:t>So now imagine.. </a:t>
            </a:r>
            <a:endParaRPr/>
          </a:p>
          <a:p>
            <a:pPr algn="ctr"/>
            <a:endParaRPr/>
          </a:p>
          <a:p>
            <a:pPr algn="ctr"/>
            <a:r>
              <a:rPr lang="en-US" sz="3200">
                <a:latin typeface="DejaVu Sans"/>
              </a:rPr>
              <a:t>global namespace pollution + evals &amp; co</a:t>
            </a:r>
            <a:endParaRPr/>
          </a:p>
        </p:txBody>
      </p:sp>
      <p:pic>
        <p:nvPicPr>
          <p:cNvPr id="33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075920" y="3855240"/>
            <a:ext cx="2371320" cy="192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1098720" y="365760"/>
            <a:ext cx="241200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$ whoami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83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84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85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86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87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88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89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90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91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92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93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sp>
        <p:nvSpPr>
          <p:cNvPr id="94" name="TextShape 14"/>
          <p:cNvSpPr txBox="1"/>
          <p:nvPr/>
        </p:nvSpPr>
        <p:spPr>
          <a:xfrm>
            <a:off x="625320" y="2387520"/>
            <a:ext cx="8479080" cy="277920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200000"/>
              </a:lnSpc>
            </a:pPr>
            <a:r>
              <a:rPr lang="en-US" sz="2600">
                <a:latin typeface="DejaVu Sans"/>
              </a:rPr>
              <a:t>- not only sysadmin ;)</a:t>
            </a:r>
            <a:endParaRPr/>
          </a:p>
          <a:p>
            <a:pPr>
              <a:lnSpc>
                <a:spcPct val="200000"/>
              </a:lnSpc>
            </a:pPr>
            <a:r>
              <a:rPr lang="en-US" sz="2600">
                <a:latin typeface="DejaVu Sans"/>
              </a:rPr>
              <a:t>- 14+ years of exp software dev / sysop</a:t>
            </a:r>
            <a:endParaRPr/>
          </a:p>
          <a:p>
            <a:pPr>
              <a:lnSpc>
                <a:spcPct val="200000"/>
              </a:lnSpc>
            </a:pPr>
            <a:r>
              <a:rPr lang="en-US" sz="2600">
                <a:latin typeface="DejaVu Sans"/>
              </a:rPr>
              <a:t>- ops lead</a:t>
            </a:r>
            <a:endParaRPr/>
          </a:p>
          <a:p>
            <a:pPr>
              <a:lnSpc>
                <a:spcPct val="200000"/>
              </a:lnSpc>
            </a:pPr>
            <a:r>
              <a:rPr lang="en-US" sz="2600">
                <a:latin typeface="DejaVu Sans"/>
              </a:rPr>
              <a:t>- contributing to Fedora Project (and couple more)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1395000" y="365760"/>
            <a:ext cx="425124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security: JS issues</a:t>
            </a:r>
            <a:endParaRPr/>
          </a:p>
        </p:txBody>
      </p:sp>
      <p:sp>
        <p:nvSpPr>
          <p:cNvPr id="334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335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336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337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338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339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340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341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342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343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344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345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sp>
        <p:nvSpPr>
          <p:cNvPr id="346" name="TextShape 14"/>
          <p:cNvSpPr txBox="1"/>
          <p:nvPr/>
        </p:nvSpPr>
        <p:spPr>
          <a:xfrm>
            <a:off x="1103760" y="1739520"/>
            <a:ext cx="7624080" cy="435744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200000"/>
              </a:lnSpc>
            </a:pPr>
            <a:r>
              <a:rPr lang="en-US" sz="3200">
                <a:latin typeface="DejaVu Sans"/>
              </a:rPr>
              <a:t>object properties:</a:t>
            </a:r>
            <a:endParaRPr/>
          </a:p>
          <a:p>
            <a:pPr>
              <a:lnSpc>
                <a:spcPct val="200000"/>
              </a:lnSpc>
            </a:pPr>
            <a:r>
              <a:rPr lang="en-US" sz="3200">
                <a:latin typeface="DejaVu Sans"/>
              </a:rPr>
              <a:t>- writable: RO/RW</a:t>
            </a:r>
            <a:endParaRPr/>
          </a:p>
          <a:p>
            <a:pPr>
              <a:lnSpc>
                <a:spcPct val="200000"/>
              </a:lnSpc>
            </a:pPr>
            <a:r>
              <a:rPr lang="en-US" sz="3200">
                <a:latin typeface="DejaVu Sans"/>
              </a:rPr>
              <a:t>- enumerable: no loops enumeration</a:t>
            </a:r>
            <a:endParaRPr/>
          </a:p>
          <a:p>
            <a:pPr>
              <a:lnSpc>
                <a:spcPct val="200000"/>
              </a:lnSpc>
            </a:pPr>
            <a:r>
              <a:rPr lang="en-US" sz="3200">
                <a:latin typeface="DejaVu Sans"/>
              </a:rPr>
              <a:t>- configurable: deletion prohibited</a:t>
            </a:r>
            <a:endParaRPr/>
          </a:p>
          <a:p>
            <a:pPr>
              <a:lnSpc>
                <a:spcPct val="200000"/>
              </a:lnSpc>
            </a:pPr>
            <a:r>
              <a:rPr lang="en-US" sz="3200">
                <a:latin typeface="DejaVu Sans"/>
              </a:rPr>
              <a:t>- all default set to True so watch out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1395000" y="365760"/>
            <a:ext cx="425124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security: JS issues</a:t>
            </a:r>
            <a:endParaRPr/>
          </a:p>
        </p:txBody>
      </p:sp>
      <p:sp>
        <p:nvSpPr>
          <p:cNvPr id="348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349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350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351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352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353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354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355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356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357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358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359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sp>
        <p:nvSpPr>
          <p:cNvPr id="360" name="TextShape 14"/>
          <p:cNvSpPr txBox="1"/>
          <p:nvPr/>
        </p:nvSpPr>
        <p:spPr>
          <a:xfrm>
            <a:off x="2115360" y="1121760"/>
            <a:ext cx="6121440" cy="585216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200000"/>
              </a:lnSpc>
            </a:pPr>
            <a:r>
              <a:rPr lang="en-US" sz="2600">
                <a:solidFill>
                  <a:srgbClr val="000000"/>
                </a:solidFill>
                <a:latin typeface="DejaVu Sans"/>
                <a:ea typeface="WenQuanYi Zen Hei Sharp"/>
              </a:rPr>
              <a:t>var obj = {}; obj.prop = "LOL";</a:t>
            </a:r>
            <a:endParaRPr/>
          </a:p>
          <a:p>
            <a:pPr>
              <a:lnSpc>
                <a:spcPct val="200000"/>
              </a:lnSpc>
            </a:pPr>
            <a:r>
              <a:rPr lang="en-US" sz="2600">
                <a:solidFill>
                  <a:srgbClr val="000000"/>
                </a:solidFill>
                <a:latin typeface="DejaVu Sans"/>
                <a:ea typeface="WenQuanYi Zen Hei Sharp"/>
              </a:rPr>
              <a:t>// OR:</a:t>
            </a:r>
            <a:endParaRPr/>
          </a:p>
          <a:p>
            <a:pPr>
              <a:lnSpc>
                <a:spcPct val="200000"/>
              </a:lnSpc>
            </a:pPr>
            <a:r>
              <a:rPr lang="en-US" sz="2600">
                <a:solidFill>
                  <a:srgbClr val="000000"/>
                </a:solidFill>
                <a:latin typeface="DejaVu Sans"/>
                <a:ea typeface="WenQuanYi Zen Hei Sharp"/>
              </a:rPr>
              <a:t>Object.defineProperty(obj, "prop", {</a:t>
            </a:r>
            <a:endParaRPr/>
          </a:p>
          <a:p>
            <a:pPr>
              <a:lnSpc>
                <a:spcPct val="200000"/>
              </a:lnSpc>
            </a:pPr>
            <a:r>
              <a:rPr lang="en-US" sz="2600">
                <a:solidFill>
                  <a:srgbClr val="000000"/>
                </a:solidFill>
                <a:latin typeface="DejaVu Sans"/>
                <a:ea typeface="WenQuanYi Zen Hei Sharp"/>
              </a:rPr>
              <a:t>	</a:t>
            </a:r>
            <a:r>
              <a:rPr lang="en-US" sz="2600">
                <a:solidFill>
                  <a:srgbClr val="000000"/>
                </a:solidFill>
                <a:latin typeface="DejaVu Sans"/>
                <a:ea typeface="WenQuanYi Zen Hei Sharp"/>
              </a:rPr>
              <a:t>writable: true,</a:t>
            </a:r>
            <a:endParaRPr/>
          </a:p>
          <a:p>
            <a:pPr>
              <a:lnSpc>
                <a:spcPct val="200000"/>
              </a:lnSpc>
            </a:pPr>
            <a:r>
              <a:rPr lang="en-US" sz="2600">
                <a:solidFill>
                  <a:srgbClr val="000000"/>
                </a:solidFill>
                <a:latin typeface="DejaVu Sans"/>
                <a:ea typeface="WenQuanYi Zen Hei Sharp"/>
              </a:rPr>
              <a:t>	</a:t>
            </a:r>
            <a:r>
              <a:rPr lang="en-US" sz="2600">
                <a:solidFill>
                  <a:srgbClr val="000000"/>
                </a:solidFill>
                <a:latin typeface="DejaVu Sans"/>
                <a:ea typeface="WenQuanYi Zen Hei Sharp"/>
              </a:rPr>
              <a:t>enumerable: true,</a:t>
            </a:r>
            <a:endParaRPr/>
          </a:p>
          <a:p>
            <a:pPr>
              <a:lnSpc>
                <a:spcPct val="200000"/>
              </a:lnSpc>
            </a:pPr>
            <a:r>
              <a:rPr lang="en-US" sz="2600">
                <a:solidFill>
                  <a:srgbClr val="000000"/>
                </a:solidFill>
                <a:latin typeface="DejaVu Sans"/>
                <a:ea typeface="WenQuanYi Zen Hei Sharp"/>
              </a:rPr>
              <a:t>	</a:t>
            </a:r>
            <a:r>
              <a:rPr lang="en-US" sz="2600">
                <a:solidFill>
                  <a:srgbClr val="000000"/>
                </a:solidFill>
                <a:latin typeface="DejaVu Sans"/>
                <a:ea typeface="WenQuanYi Zen Hei Sharp"/>
              </a:rPr>
              <a:t>configurable: true,</a:t>
            </a:r>
            <a:endParaRPr/>
          </a:p>
          <a:p>
            <a:pPr>
              <a:lnSpc>
                <a:spcPct val="200000"/>
              </a:lnSpc>
            </a:pPr>
            <a:r>
              <a:rPr lang="en-US" sz="2600">
                <a:solidFill>
                  <a:srgbClr val="000000"/>
                </a:solidFill>
                <a:latin typeface="DejaVu Sans"/>
                <a:ea typeface="WenQuanYi Zen Hei Sharp"/>
              </a:rPr>
              <a:t>	</a:t>
            </a:r>
            <a:r>
              <a:rPr lang="en-US" sz="2600">
                <a:solidFill>
                  <a:srgbClr val="000000"/>
                </a:solidFill>
                <a:latin typeface="DejaVu Sans"/>
                <a:ea typeface="WenQuanYi Zen Hei Sharp"/>
              </a:rPr>
              <a:t>value: "LOL"</a:t>
            </a:r>
            <a:endParaRPr/>
          </a:p>
          <a:p>
            <a:pPr>
              <a:lnSpc>
                <a:spcPct val="200000"/>
              </a:lnSpc>
            </a:pPr>
            <a:r>
              <a:rPr lang="en-US" sz="2600">
                <a:solidFill>
                  <a:srgbClr val="000000"/>
                </a:solidFill>
                <a:latin typeface="DejaVu Sans"/>
                <a:ea typeface="WenQuanYi Zen Hei Sharp"/>
              </a:rPr>
              <a:t>})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Shape 1"/>
          <p:cNvSpPr txBox="1"/>
          <p:nvPr/>
        </p:nvSpPr>
        <p:spPr>
          <a:xfrm>
            <a:off x="1395000" y="365760"/>
            <a:ext cx="717300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security: JS issues - prevention</a:t>
            </a:r>
            <a:endParaRPr/>
          </a:p>
        </p:txBody>
      </p:sp>
      <p:sp>
        <p:nvSpPr>
          <p:cNvPr id="362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363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364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365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366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367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368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369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370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371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372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373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sp>
        <p:nvSpPr>
          <p:cNvPr id="374" name="TextShape 14"/>
          <p:cNvSpPr txBox="1"/>
          <p:nvPr/>
        </p:nvSpPr>
        <p:spPr>
          <a:xfrm>
            <a:off x="2344320" y="2239200"/>
            <a:ext cx="5391360" cy="340920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200000"/>
              </a:lnSpc>
            </a:pPr>
            <a:r>
              <a:rPr lang="en-US" sz="3200">
                <a:latin typeface="DejaVu Sans"/>
              </a:rPr>
              <a:t>strict mode:</a:t>
            </a:r>
            <a:endParaRPr/>
          </a:p>
          <a:p>
            <a:pPr>
              <a:lnSpc>
                <a:spcPct val="200000"/>
              </a:lnSpc>
            </a:pPr>
            <a:r>
              <a:rPr lang="en-US" sz="3200">
                <a:latin typeface="DejaVu Sans"/>
              </a:rPr>
              <a:t>- let's throw all errors!</a:t>
            </a:r>
            <a:endParaRPr/>
          </a:p>
          <a:p>
            <a:pPr>
              <a:lnSpc>
                <a:spcPct val="200000"/>
              </a:lnSpc>
            </a:pPr>
            <a:r>
              <a:rPr lang="en-US" sz="3200">
                <a:latin typeface="DejaVu Sans"/>
              </a:rPr>
              <a:t>- declare variables!</a:t>
            </a:r>
            <a:endParaRPr/>
          </a:p>
          <a:p>
            <a:pPr>
              <a:lnSpc>
                <a:spcPct val="200000"/>
              </a:lnSpc>
            </a:pPr>
            <a:r>
              <a:rPr lang="en-US" sz="3200">
                <a:latin typeface="DejaVu Sans"/>
              </a:rPr>
              <a:t>- global namespaces help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1395000" y="365760"/>
            <a:ext cx="717300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security: JS issues - prevention</a:t>
            </a:r>
            <a:endParaRPr/>
          </a:p>
        </p:txBody>
      </p:sp>
      <p:sp>
        <p:nvSpPr>
          <p:cNvPr id="376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377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378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379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380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381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382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383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384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385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386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387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sp>
        <p:nvSpPr>
          <p:cNvPr id="388" name="TextShape 14"/>
          <p:cNvSpPr txBox="1"/>
          <p:nvPr/>
        </p:nvSpPr>
        <p:spPr>
          <a:xfrm>
            <a:off x="1473840" y="2524320"/>
            <a:ext cx="7132320" cy="310896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200">
                <a:latin typeface="DejaVu Sans"/>
              </a:rPr>
              <a:t>"use strict";</a:t>
            </a:r>
            <a:endParaRPr/>
          </a:p>
          <a:p>
            <a:endParaRPr/>
          </a:p>
          <a:p>
            <a:r>
              <a:rPr lang="en-US" sz="3200">
                <a:latin typeface="DejaVu Sans"/>
              </a:rPr>
              <a:t>function do_smt() {</a:t>
            </a:r>
            <a:endParaRPr/>
          </a:p>
          <a:p>
            <a:r>
              <a:rPr lang="en-US" sz="3200">
                <a:latin typeface="DejaVu Sans"/>
              </a:rPr>
              <a:t>	</a:t>
            </a:r>
            <a:r>
              <a:rPr lang="en-US" sz="3200">
                <a:latin typeface="DejaVu Sans"/>
              </a:rPr>
              <a:t>do_smt.caller; // no way :)</a:t>
            </a:r>
            <a:endParaRPr/>
          </a:p>
          <a:p>
            <a:r>
              <a:rPr lang="en-US" sz="3200">
                <a:latin typeface="DejaVu Sans"/>
              </a:rPr>
              <a:t>	</a:t>
            </a:r>
            <a:r>
              <a:rPr lang="en-US" sz="3200">
                <a:latin typeface="DejaVu Sans"/>
              </a:rPr>
              <a:t>do_smt.arguments; // no way :)</a:t>
            </a:r>
            <a:endParaRPr/>
          </a:p>
          <a:p>
            <a:r>
              <a:rPr lang="en-US" sz="3200">
                <a:latin typeface="DejaVu Sans"/>
              </a:rPr>
              <a:t>}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Shape 1"/>
          <p:cNvSpPr txBox="1"/>
          <p:nvPr/>
        </p:nvSpPr>
        <p:spPr>
          <a:xfrm>
            <a:off x="1395000" y="365760"/>
            <a:ext cx="717300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security: JS issues - prevention</a:t>
            </a:r>
            <a:endParaRPr/>
          </a:p>
        </p:txBody>
      </p:sp>
      <p:sp>
        <p:nvSpPr>
          <p:cNvPr id="390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391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392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393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394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395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396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397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398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399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400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401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sp>
        <p:nvSpPr>
          <p:cNvPr id="402" name="TextShape 14"/>
          <p:cNvSpPr txBox="1"/>
          <p:nvPr/>
        </p:nvSpPr>
        <p:spPr>
          <a:xfrm>
            <a:off x="559440" y="1336680"/>
            <a:ext cx="8961120" cy="158976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200">
                <a:latin typeface="DejaVu Sans"/>
              </a:rPr>
              <a:t>"use strict";</a:t>
            </a:r>
            <a:endParaRPr/>
          </a:p>
          <a:p>
            <a:r>
              <a:rPr lang="en-US" sz="3200">
                <a:latin typeface="DejaVu Sans"/>
              </a:rPr>
              <a:t>eval("var smt = 123");</a:t>
            </a:r>
            <a:endParaRPr/>
          </a:p>
          <a:p>
            <a:r>
              <a:rPr lang="en-US" sz="3200">
                <a:latin typeface="DejaVu Sans"/>
              </a:rPr>
              <a:t>console.log(smt); // sorry – ReferenceError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/>
          <p:cNvSpPr txBox="1"/>
          <p:nvPr/>
        </p:nvSpPr>
        <p:spPr>
          <a:xfrm>
            <a:off x="1395000" y="365760"/>
            <a:ext cx="717300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security: JS issues - prevention</a:t>
            </a:r>
            <a:endParaRPr/>
          </a:p>
        </p:txBody>
      </p:sp>
      <p:sp>
        <p:nvSpPr>
          <p:cNvPr id="404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405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406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407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408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409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410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411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412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413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414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415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sp>
        <p:nvSpPr>
          <p:cNvPr id="416" name="TextShape 14"/>
          <p:cNvSpPr txBox="1"/>
          <p:nvPr/>
        </p:nvSpPr>
        <p:spPr>
          <a:xfrm>
            <a:off x="559440" y="1336680"/>
            <a:ext cx="8961120" cy="158976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200">
                <a:latin typeface="DejaVu Sans"/>
              </a:rPr>
              <a:t>"use strict";</a:t>
            </a:r>
            <a:endParaRPr/>
          </a:p>
          <a:p>
            <a:r>
              <a:rPr lang="en-US" sz="3200">
                <a:latin typeface="DejaVu Sans"/>
              </a:rPr>
              <a:t>eval("var smt = 123");</a:t>
            </a:r>
            <a:endParaRPr/>
          </a:p>
          <a:p>
            <a:r>
              <a:rPr lang="en-US" sz="3200">
                <a:latin typeface="DejaVu Sans"/>
              </a:rPr>
              <a:t>console.log(smt); // sorry – ReferenceError</a:t>
            </a:r>
            <a:endParaRPr/>
          </a:p>
        </p:txBody>
      </p:sp>
      <p:sp>
        <p:nvSpPr>
          <p:cNvPr id="417" name="TextShape 15"/>
          <p:cNvSpPr txBox="1"/>
          <p:nvPr/>
        </p:nvSpPr>
        <p:spPr>
          <a:xfrm>
            <a:off x="559440" y="3712680"/>
            <a:ext cx="8961120" cy="293508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200">
                <a:latin typeface="DejaVu Sans"/>
              </a:rPr>
              <a:t>But watch out:</a:t>
            </a:r>
            <a:endParaRPr/>
          </a:p>
          <a:p>
            <a:endParaRPr/>
          </a:p>
          <a:p>
            <a:r>
              <a:rPr lang="en-US" sz="3200">
                <a:latin typeface="DejaVu Sans"/>
              </a:rPr>
              <a:t>"use strict";</a:t>
            </a:r>
            <a:endParaRPr/>
          </a:p>
          <a:p>
            <a:r>
              <a:rPr lang="en-US" sz="3200">
                <a:latin typeface="DejaVu Sans"/>
              </a:rPr>
              <a:t>var smt = 0;</a:t>
            </a:r>
            <a:endParaRPr/>
          </a:p>
          <a:p>
            <a:r>
              <a:rPr lang="en-US" sz="3200">
                <a:latin typeface="DejaVu Sans"/>
              </a:rPr>
              <a:t>eval("smt = 123");</a:t>
            </a:r>
            <a:endParaRPr/>
          </a:p>
          <a:p>
            <a:r>
              <a:rPr lang="en-US" sz="3200">
                <a:latin typeface="DejaVu Sans"/>
              </a:rPr>
              <a:t>console.log(smt); // outputs “123” properly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Shape 1"/>
          <p:cNvSpPr txBox="1"/>
          <p:nvPr/>
        </p:nvSpPr>
        <p:spPr>
          <a:xfrm>
            <a:off x="1395000" y="365760"/>
            <a:ext cx="717300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security: JS issues - prevention</a:t>
            </a:r>
            <a:endParaRPr/>
          </a:p>
        </p:txBody>
      </p:sp>
      <p:sp>
        <p:nvSpPr>
          <p:cNvPr id="419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420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421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422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423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424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425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426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427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428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429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430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sp>
        <p:nvSpPr>
          <p:cNvPr id="431" name="TextShape 14"/>
          <p:cNvSpPr txBox="1"/>
          <p:nvPr/>
        </p:nvSpPr>
        <p:spPr>
          <a:xfrm>
            <a:off x="539280" y="1892160"/>
            <a:ext cx="9001800" cy="438120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200000"/>
              </a:lnSpc>
            </a:pPr>
            <a:r>
              <a:rPr lang="en-US" sz="3200">
                <a:latin typeface="DejaVu Sans"/>
              </a:rPr>
              <a:t>strict mode:</a:t>
            </a:r>
            <a:endParaRPr/>
          </a:p>
          <a:p>
            <a:pPr>
              <a:lnSpc>
                <a:spcPct val="200000"/>
              </a:lnSpc>
            </a:pPr>
            <a:r>
              <a:rPr lang="en-US" sz="3200">
                <a:latin typeface="DejaVu Sans"/>
              </a:rPr>
              <a:t>- evals &amp; co are not that insecure now</a:t>
            </a:r>
            <a:endParaRPr/>
          </a:p>
          <a:p>
            <a:pPr>
              <a:lnSpc>
                <a:spcPct val="200000"/>
              </a:lnSpc>
            </a:pPr>
            <a:r>
              <a:rPr lang="en-US" sz="3200">
                <a:latin typeface="DejaVu Sans"/>
              </a:rPr>
              <a:t>- no access to caller and args props</a:t>
            </a:r>
            <a:endParaRPr/>
          </a:p>
          <a:p>
            <a:pPr>
              <a:lnSpc>
                <a:spcPct val="200000"/>
              </a:lnSpc>
            </a:pPr>
            <a:r>
              <a:rPr lang="en-US" sz="3200">
                <a:latin typeface="DejaVu Sans"/>
              </a:rPr>
              <a:t>- enable globally or for some scope</a:t>
            </a:r>
            <a:endParaRPr/>
          </a:p>
          <a:p>
            <a:pPr>
              <a:lnSpc>
                <a:spcPct val="200000"/>
              </a:lnSpc>
            </a:pPr>
            <a:r>
              <a:rPr lang="en-US" sz="3200">
                <a:latin typeface="DejaVu Sans"/>
              </a:rPr>
              <a:t>- what about strict mode in 3</a:t>
            </a:r>
            <a:r>
              <a:rPr lang="en-US" sz="3200" baseline="101000">
                <a:latin typeface="DejaVu Sans"/>
              </a:rPr>
              <a:t>rd</a:t>
            </a:r>
            <a:r>
              <a:rPr lang="en-US" sz="3200">
                <a:latin typeface="DejaVu Sans"/>
              </a:rPr>
              <a:t> party mods?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extShape 1"/>
          <p:cNvSpPr txBox="1"/>
          <p:nvPr/>
        </p:nvSpPr>
        <p:spPr>
          <a:xfrm>
            <a:off x="1395000" y="365760"/>
            <a:ext cx="717300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security: JS issues - prevention</a:t>
            </a:r>
            <a:endParaRPr/>
          </a:p>
        </p:txBody>
      </p:sp>
      <p:sp>
        <p:nvSpPr>
          <p:cNvPr id="433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434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435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436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437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438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439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440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441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442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443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444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sp>
        <p:nvSpPr>
          <p:cNvPr id="445" name="TextShape 14"/>
          <p:cNvSpPr txBox="1"/>
          <p:nvPr/>
        </p:nvSpPr>
        <p:spPr>
          <a:xfrm>
            <a:off x="1061280" y="1428480"/>
            <a:ext cx="8058240" cy="411948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150000"/>
              </a:lnSpc>
            </a:pPr>
            <a:r>
              <a:rPr lang="en-US" sz="3200">
                <a:latin typeface="DejaVu Sans"/>
              </a:rPr>
              <a:t>Static code analysis</a:t>
            </a:r>
            <a:endParaRPr/>
          </a:p>
          <a:p>
            <a:pPr>
              <a:lnSpc>
                <a:spcPct val="150000"/>
              </a:lnSpc>
            </a:pPr>
            <a:r>
              <a:rPr lang="en-US" sz="3200">
                <a:latin typeface="DejaVu Sans"/>
              </a:rPr>
              <a:t>- If not doing it already – just do</a:t>
            </a:r>
            <a:endParaRPr/>
          </a:p>
          <a:p>
            <a:pPr>
              <a:lnSpc>
                <a:spcPct val="150000"/>
              </a:lnSpc>
            </a:pPr>
            <a:r>
              <a:rPr lang="en-US" sz="3200">
                <a:latin typeface="DejaVu Sans"/>
              </a:rPr>
              <a:t>- Commit hooks in (D)VCSes (or CI/CD)</a:t>
            </a:r>
            <a:endParaRPr/>
          </a:p>
          <a:p>
            <a:pPr>
              <a:lnSpc>
                <a:spcPct val="150000"/>
              </a:lnSpc>
            </a:pPr>
            <a:r>
              <a:rPr lang="en-US" sz="3200">
                <a:latin typeface="DejaVu Sans"/>
              </a:rPr>
              <a:t>- JSHint (node-jshint) / JSLint (nodelint)</a:t>
            </a:r>
            <a:endParaRPr/>
          </a:p>
          <a:p>
            <a:pPr>
              <a:lnSpc>
                <a:spcPct val="150000"/>
              </a:lnSpc>
            </a:pPr>
            <a:r>
              <a:rPr lang="en-US" sz="3200">
                <a:latin typeface="DejaVu Sans"/>
              </a:rPr>
              <a:t>- Create policy for static code analysis</a:t>
            </a:r>
            <a:endParaRPr/>
          </a:p>
          <a:p>
            <a:pPr>
              <a:lnSpc>
                <a:spcPct val="150000"/>
              </a:lnSpc>
            </a:pPr>
            <a:r>
              <a:rPr lang="en-US" sz="3200">
                <a:latin typeface="DejaVu Sans"/>
              </a:rPr>
              <a:t>- Update &amp; check this policy regularly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extShape 1"/>
          <p:cNvSpPr txBox="1"/>
          <p:nvPr/>
        </p:nvSpPr>
        <p:spPr>
          <a:xfrm>
            <a:off x="1395000" y="365760"/>
            <a:ext cx="621432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node.js – exploits anyone?</a:t>
            </a:r>
            <a:endParaRPr/>
          </a:p>
        </p:txBody>
      </p:sp>
      <p:sp>
        <p:nvSpPr>
          <p:cNvPr id="447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448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449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450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451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452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453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454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455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456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457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458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sp>
        <p:nvSpPr>
          <p:cNvPr id="459" name="TextShape 14"/>
          <p:cNvSpPr txBox="1"/>
          <p:nvPr/>
        </p:nvSpPr>
        <p:spPr>
          <a:xfrm>
            <a:off x="469440" y="1686240"/>
            <a:ext cx="9176760" cy="277920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200000"/>
              </a:lnSpc>
            </a:pPr>
            <a:r>
              <a:rPr lang="en-US" sz="2600">
                <a:latin typeface="DejaVu Sans"/>
              </a:rPr>
              <a:t>- http://seclists.org/bugtraq – ? hits</a:t>
            </a:r>
            <a:endParaRPr/>
          </a:p>
          <a:p>
            <a:pPr>
              <a:lnSpc>
                <a:spcPct val="200000"/>
              </a:lnSpc>
            </a:pPr>
            <a:r>
              <a:rPr lang="en-US" sz="2600">
                <a:latin typeface="DejaVu Sans"/>
              </a:rPr>
              <a:t>- http://osvdb.org – ? hits</a:t>
            </a:r>
            <a:endParaRPr/>
          </a:p>
          <a:p>
            <a:pPr>
              <a:lnSpc>
                <a:spcPct val="200000"/>
              </a:lnSpc>
            </a:pPr>
            <a:r>
              <a:rPr lang="en-US" sz="2600">
                <a:latin typeface="DejaVu Sans"/>
              </a:rPr>
              <a:t>- http://1337day.com, http://www.exploitdb.com – ? hit</a:t>
            </a:r>
            <a:endParaRPr/>
          </a:p>
          <a:p>
            <a:pPr>
              <a:lnSpc>
                <a:spcPct val="200000"/>
              </a:lnSpc>
            </a:pPr>
            <a:r>
              <a:rPr lang="en-US" sz="2600">
                <a:latin typeface="DejaVu Sans"/>
              </a:rPr>
              <a:t>- http://nodesecurity.io/advisories – ? hits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TextShape 1"/>
          <p:cNvSpPr txBox="1"/>
          <p:nvPr/>
        </p:nvSpPr>
        <p:spPr>
          <a:xfrm>
            <a:off x="1395000" y="365760"/>
            <a:ext cx="621432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node.js – exploits anyone?</a:t>
            </a:r>
            <a:endParaRPr/>
          </a:p>
        </p:txBody>
      </p:sp>
      <p:sp>
        <p:nvSpPr>
          <p:cNvPr id="461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462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463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464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465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466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467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468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469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470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471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472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sp>
        <p:nvSpPr>
          <p:cNvPr id="473" name="TextShape 14"/>
          <p:cNvSpPr txBox="1"/>
          <p:nvPr/>
        </p:nvSpPr>
        <p:spPr>
          <a:xfrm>
            <a:off x="469440" y="1686240"/>
            <a:ext cx="9212040" cy="277920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200000"/>
              </a:lnSpc>
            </a:pPr>
            <a:r>
              <a:rPr lang="en-US" sz="2600">
                <a:latin typeface="DejaVu Sans"/>
              </a:rPr>
              <a:t>- http://seclists.org/bugtraq – 0 hits</a:t>
            </a:r>
            <a:endParaRPr/>
          </a:p>
          <a:p>
            <a:pPr>
              <a:lnSpc>
                <a:spcPct val="200000"/>
              </a:lnSpc>
            </a:pPr>
            <a:r>
              <a:rPr lang="en-US" sz="2600">
                <a:latin typeface="DejaVu Sans"/>
              </a:rPr>
              <a:t>- http://osvdb.org – 2 hits</a:t>
            </a:r>
            <a:endParaRPr/>
          </a:p>
          <a:p>
            <a:pPr>
              <a:lnSpc>
                <a:spcPct val="200000"/>
              </a:lnSpc>
            </a:pPr>
            <a:r>
              <a:rPr lang="en-US" sz="2600">
                <a:latin typeface="DejaVu Sans"/>
              </a:rPr>
              <a:t>- http://1337day.com, http://www.exploitdb.com – 1 hit</a:t>
            </a:r>
            <a:endParaRPr/>
          </a:p>
          <a:p>
            <a:pPr>
              <a:lnSpc>
                <a:spcPct val="200000"/>
              </a:lnSpc>
            </a:pPr>
            <a:r>
              <a:rPr lang="en-US" sz="2600">
                <a:latin typeface="DejaVu Sans"/>
              </a:rPr>
              <a:t>- http://nodesecurity.io/advisories – 4 hits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96" name="TextShape 2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97" name="TextShape 3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98" name="CustomShape 4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99" name="TextShape 5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100" name="TextShape 6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101" name="CustomShape 7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02" name="TextShape 8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103" name="CustomShape 9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04" name="TextShape 10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105" name="CustomShape 11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06" name="TextShape 12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pic>
        <p:nvPicPr>
          <p:cNvPr id="10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3120" y="1946880"/>
            <a:ext cx="7494120" cy="227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Shape 1"/>
          <p:cNvSpPr txBox="1"/>
          <p:nvPr/>
        </p:nvSpPr>
        <p:spPr>
          <a:xfrm>
            <a:off x="1395000" y="365760"/>
            <a:ext cx="621432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node.js – exploits anyone?</a:t>
            </a:r>
            <a:endParaRPr/>
          </a:p>
        </p:txBody>
      </p:sp>
      <p:sp>
        <p:nvSpPr>
          <p:cNvPr id="475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476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477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478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479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480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481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482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483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484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485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486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sp>
        <p:nvSpPr>
          <p:cNvPr id="487" name="TextShape 14"/>
          <p:cNvSpPr txBox="1"/>
          <p:nvPr/>
        </p:nvSpPr>
        <p:spPr>
          <a:xfrm>
            <a:off x="469440" y="1686240"/>
            <a:ext cx="9212040" cy="277920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200000"/>
              </a:lnSpc>
            </a:pPr>
            <a:r>
              <a:rPr lang="en-US" sz="2600">
                <a:latin typeface="DejaVu Sans"/>
              </a:rPr>
              <a:t>- http://seclists.org/bugtraq – 0 hits</a:t>
            </a:r>
            <a:endParaRPr/>
          </a:p>
          <a:p>
            <a:pPr>
              <a:lnSpc>
                <a:spcPct val="200000"/>
              </a:lnSpc>
            </a:pPr>
            <a:r>
              <a:rPr lang="en-US" sz="2600">
                <a:latin typeface="DejaVu Sans"/>
              </a:rPr>
              <a:t>- http://osvdb.org – 2 hits</a:t>
            </a:r>
            <a:endParaRPr/>
          </a:p>
          <a:p>
            <a:pPr>
              <a:lnSpc>
                <a:spcPct val="200000"/>
              </a:lnSpc>
            </a:pPr>
            <a:r>
              <a:rPr lang="en-US" sz="2600">
                <a:latin typeface="DejaVu Sans"/>
              </a:rPr>
              <a:t>- http://1337day.com, http://www.exploitdb.com – 1 hit</a:t>
            </a:r>
            <a:endParaRPr/>
          </a:p>
          <a:p>
            <a:pPr>
              <a:lnSpc>
                <a:spcPct val="200000"/>
              </a:lnSpc>
            </a:pPr>
            <a:r>
              <a:rPr lang="en-US" sz="2600">
                <a:latin typeface="DejaVu Sans"/>
              </a:rPr>
              <a:t>- http://nodesecurity.io/advisories – 4 hits</a:t>
            </a:r>
            <a:endParaRPr/>
          </a:p>
        </p:txBody>
      </p:sp>
      <p:pic>
        <p:nvPicPr>
          <p:cNvPr id="48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37360" y="4804920"/>
            <a:ext cx="1942920" cy="1942920"/>
          </a:xfrm>
          <a:prstGeom prst="rect">
            <a:avLst/>
          </a:prstGeom>
          <a:ln>
            <a:noFill/>
          </a:ln>
        </p:spPr>
      </p:pic>
      <p:sp>
        <p:nvSpPr>
          <p:cNvPr id="489" name="TextShape 15"/>
          <p:cNvSpPr txBox="1"/>
          <p:nvPr/>
        </p:nvSpPr>
        <p:spPr>
          <a:xfrm>
            <a:off x="3696480" y="5070960"/>
            <a:ext cx="3905280" cy="15127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200">
                <a:solidFill>
                  <a:srgbClr val="ff00ff"/>
                </a:solidFill>
                <a:latin typeface="DejaVu Sans"/>
              </a:rPr>
              <a:t>Such security big?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extShape 1"/>
          <p:cNvSpPr txBox="1"/>
          <p:nvPr/>
        </p:nvSpPr>
        <p:spPr>
          <a:xfrm>
            <a:off x="1395000" y="365760"/>
            <a:ext cx="621432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node.js – exploits anyone?</a:t>
            </a:r>
            <a:endParaRPr/>
          </a:p>
        </p:txBody>
      </p:sp>
      <p:sp>
        <p:nvSpPr>
          <p:cNvPr id="491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492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493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494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495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496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497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498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499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500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501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502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sp>
        <p:nvSpPr>
          <p:cNvPr id="503" name="TextShape 14"/>
          <p:cNvSpPr txBox="1"/>
          <p:nvPr/>
        </p:nvSpPr>
        <p:spPr>
          <a:xfrm>
            <a:off x="469440" y="1686240"/>
            <a:ext cx="9212040" cy="277920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200000"/>
              </a:lnSpc>
            </a:pPr>
            <a:r>
              <a:rPr lang="en-US" sz="2600">
                <a:latin typeface="DejaVu Sans"/>
              </a:rPr>
              <a:t>- http://seclists.org/bugtraq – 0 hits</a:t>
            </a:r>
            <a:endParaRPr/>
          </a:p>
          <a:p>
            <a:pPr>
              <a:lnSpc>
                <a:spcPct val="200000"/>
              </a:lnSpc>
            </a:pPr>
            <a:r>
              <a:rPr lang="en-US" sz="2600">
                <a:latin typeface="DejaVu Sans"/>
              </a:rPr>
              <a:t>- http://osvdb.org – 2 hits</a:t>
            </a:r>
            <a:endParaRPr/>
          </a:p>
          <a:p>
            <a:pPr>
              <a:lnSpc>
                <a:spcPct val="200000"/>
              </a:lnSpc>
            </a:pPr>
            <a:r>
              <a:rPr lang="en-US" sz="2600">
                <a:latin typeface="DejaVu Sans"/>
              </a:rPr>
              <a:t>- http://1337day.com, http://www.exploitdb.com – 1 hit</a:t>
            </a:r>
            <a:endParaRPr/>
          </a:p>
          <a:p>
            <a:pPr>
              <a:lnSpc>
                <a:spcPct val="200000"/>
              </a:lnSpc>
            </a:pPr>
            <a:r>
              <a:rPr lang="en-US" sz="2600">
                <a:latin typeface="DejaVu Sans"/>
              </a:rPr>
              <a:t>- http://nodesecurity.io/advisories – 4 hits</a:t>
            </a:r>
            <a:endParaRPr/>
          </a:p>
        </p:txBody>
      </p:sp>
      <p:pic>
        <p:nvPicPr>
          <p:cNvPr id="50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37360" y="4804920"/>
            <a:ext cx="1942920" cy="1942920"/>
          </a:xfrm>
          <a:prstGeom prst="rect">
            <a:avLst/>
          </a:prstGeom>
          <a:ln>
            <a:noFill/>
          </a:ln>
        </p:spPr>
      </p:pic>
      <p:sp>
        <p:nvSpPr>
          <p:cNvPr id="505" name="TextShape 15"/>
          <p:cNvSpPr txBox="1"/>
          <p:nvPr/>
        </p:nvSpPr>
        <p:spPr>
          <a:xfrm>
            <a:off x="3696480" y="5070960"/>
            <a:ext cx="3905280" cy="15127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200">
                <a:solidFill>
                  <a:srgbClr val="ff00ff"/>
                </a:solidFill>
                <a:latin typeface="DejaVu Sans"/>
              </a:rPr>
              <a:t>Such security big?</a:t>
            </a:r>
            <a:endParaRPr/>
          </a:p>
          <a:p>
            <a:endParaRPr/>
          </a:p>
          <a:p>
            <a:r>
              <a:rPr lang="en-US" sz="3200">
                <a:solidFill>
                  <a:srgbClr val="00ff00"/>
                </a:solidFill>
                <a:latin typeface="DejaVu Sans"/>
              </a:rPr>
              <a:t>	</a:t>
            </a:r>
            <a:r>
              <a:rPr lang="en-US" sz="3200">
                <a:solidFill>
                  <a:srgbClr val="0000ff"/>
                </a:solidFill>
                <a:latin typeface="DejaVu Sans"/>
              </a:rPr>
              <a:t>not exactly</a:t>
            </a: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TextShape 1"/>
          <p:cNvSpPr txBox="1"/>
          <p:nvPr/>
        </p:nvSpPr>
        <p:spPr>
          <a:xfrm>
            <a:off x="1395000" y="365760"/>
            <a:ext cx="681624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node.js – what's wrong than?</a:t>
            </a:r>
            <a:endParaRPr/>
          </a:p>
        </p:txBody>
      </p:sp>
      <p:sp>
        <p:nvSpPr>
          <p:cNvPr id="507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508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509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510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511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512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513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514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515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516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517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518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sp>
        <p:nvSpPr>
          <p:cNvPr id="519" name="TextShape 14"/>
          <p:cNvSpPr txBox="1"/>
          <p:nvPr/>
        </p:nvSpPr>
        <p:spPr>
          <a:xfrm>
            <a:off x="1663200" y="1523880"/>
            <a:ext cx="6753600" cy="56448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200000"/>
              </a:lnSpc>
            </a:pPr>
            <a:r>
              <a:rPr lang="en-US" sz="3200">
                <a:latin typeface="DejaVu Sans"/>
              </a:rPr>
              <a:t>node.js security is a blank page </a:t>
            </a:r>
            <a:endParaRPr/>
          </a:p>
        </p:txBody>
      </p:sp>
      <p:pic>
        <p:nvPicPr>
          <p:cNvPr id="52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61960" y="2491200"/>
            <a:ext cx="8956080" cy="2887560"/>
          </a:xfrm>
          <a:prstGeom prst="rect">
            <a:avLst/>
          </a:prstGeom>
          <a:ln>
            <a:noFill/>
          </a:ln>
        </p:spPr>
      </p:pic>
      <p:sp>
        <p:nvSpPr>
          <p:cNvPr id="521" name="TextShape 15"/>
          <p:cNvSpPr txBox="1"/>
          <p:nvPr/>
        </p:nvSpPr>
        <p:spPr>
          <a:xfrm>
            <a:off x="1107720" y="6126840"/>
            <a:ext cx="7864560" cy="26100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1200"/>
              <a:t>http://www.slideshare.net/ASF-WS/asfws-2012-nodejs-security-old-vulnerabilities-in-new-dresses-par-sven-vetsch</a:t>
            </a:r>
            <a:endParaRPr/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TextShape 1"/>
          <p:cNvSpPr txBox="1"/>
          <p:nvPr/>
        </p:nvSpPr>
        <p:spPr>
          <a:xfrm>
            <a:off x="1395000" y="365760"/>
            <a:ext cx="737388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node.js – exceptions / callbacks</a:t>
            </a:r>
            <a:endParaRPr/>
          </a:p>
        </p:txBody>
      </p:sp>
      <p:sp>
        <p:nvSpPr>
          <p:cNvPr id="523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524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525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526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527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528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529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530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531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532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533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534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sp>
        <p:nvSpPr>
          <p:cNvPr id="535" name="TextShape 14"/>
          <p:cNvSpPr txBox="1"/>
          <p:nvPr/>
        </p:nvSpPr>
        <p:spPr>
          <a:xfrm>
            <a:off x="462960" y="1416960"/>
            <a:ext cx="9154080" cy="50328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200000"/>
              </a:lnSpc>
            </a:pPr>
            <a:r>
              <a:rPr lang="en-US" sz="2800">
                <a:latin typeface="DejaVu Sans"/>
              </a:rPr>
              <a:t>callbacks Error object – remember to handle those</a:t>
            </a:r>
            <a:endParaRPr/>
          </a:p>
        </p:txBody>
      </p:sp>
      <p:sp>
        <p:nvSpPr>
          <p:cNvPr id="536" name="TextShape 15"/>
          <p:cNvSpPr txBox="1"/>
          <p:nvPr/>
        </p:nvSpPr>
        <p:spPr>
          <a:xfrm>
            <a:off x="274320" y="2635200"/>
            <a:ext cx="9601200" cy="277920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2600">
                <a:latin typeface="DejaVu Sans"/>
              </a:rPr>
              <a:t>var fs = require("fs");</a:t>
            </a:r>
            <a:endParaRPr/>
          </a:p>
          <a:p>
            <a:endParaRPr/>
          </a:p>
          <a:p>
            <a:r>
              <a:rPr lang="en-US" sz="2600">
                <a:latin typeface="DejaVu Sans"/>
              </a:rPr>
              <a:t>fs.readFile("/some/file", "utf8", function (err, contents) {</a:t>
            </a:r>
            <a:endParaRPr/>
          </a:p>
          <a:p>
            <a:r>
              <a:rPr lang="en-US" sz="2600">
                <a:latin typeface="DejaVu Sans"/>
              </a:rPr>
              <a:t>	</a:t>
            </a:r>
            <a:r>
              <a:rPr lang="en-US" sz="2600">
                <a:latin typeface="DejaVu Sans"/>
              </a:rPr>
              <a:t>// err will be null if no error occured</a:t>
            </a:r>
            <a:endParaRPr/>
          </a:p>
          <a:p>
            <a:endParaRPr/>
          </a:p>
          <a:p>
            <a:r>
              <a:rPr lang="en-US" sz="2600">
                <a:latin typeface="DejaVu Sans"/>
              </a:rPr>
              <a:t>	</a:t>
            </a:r>
            <a:r>
              <a:rPr lang="en-US" sz="2600">
                <a:latin typeface="DejaVu Sans"/>
              </a:rPr>
              <a:t>// ... otherwise there will be info about error</a:t>
            </a:r>
            <a:endParaRPr/>
          </a:p>
          <a:p>
            <a:r>
              <a:rPr lang="en-US" sz="2600">
                <a:latin typeface="DejaVu Sans"/>
              </a:rPr>
              <a:t>});</a:t>
            </a:r>
            <a:endParaRPr/>
          </a:p>
        </p:txBody>
      </p:sp>
      <p:sp>
        <p:nvSpPr>
          <p:cNvPr id="537" name="TextShape 16"/>
          <p:cNvSpPr txBox="1"/>
          <p:nvPr/>
        </p:nvSpPr>
        <p:spPr>
          <a:xfrm>
            <a:off x="814320" y="5963040"/>
            <a:ext cx="8451360" cy="50328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200000"/>
              </a:lnSpc>
            </a:pPr>
            <a:r>
              <a:rPr b="1" lang="en-US" sz="2800">
                <a:latin typeface="DejaVu Sans"/>
              </a:rPr>
              <a:t>forget about handling and die debugging</a:t>
            </a:r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TextShape 1"/>
          <p:cNvSpPr txBox="1"/>
          <p:nvPr/>
        </p:nvSpPr>
        <p:spPr>
          <a:xfrm>
            <a:off x="1395000" y="365760"/>
            <a:ext cx="533628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node.js – eventemitter</a:t>
            </a:r>
            <a:endParaRPr/>
          </a:p>
        </p:txBody>
      </p:sp>
      <p:sp>
        <p:nvSpPr>
          <p:cNvPr id="539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540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541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542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543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544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545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546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547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548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549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550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sp>
        <p:nvSpPr>
          <p:cNvPr id="551" name="TextShape 14"/>
          <p:cNvSpPr txBox="1"/>
          <p:nvPr/>
        </p:nvSpPr>
        <p:spPr>
          <a:xfrm>
            <a:off x="234000" y="1230480"/>
            <a:ext cx="9612720" cy="56448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200000"/>
              </a:lnSpc>
            </a:pPr>
            <a:r>
              <a:rPr lang="en-US" sz="3200">
                <a:latin typeface="DejaVu Sans"/>
              </a:rPr>
              <a:t>EventEmitter: emitting events 4 async actions</a:t>
            </a:r>
            <a:endParaRPr/>
          </a:p>
        </p:txBody>
      </p:sp>
      <p:sp>
        <p:nvSpPr>
          <p:cNvPr id="552" name="TextShape 15"/>
          <p:cNvSpPr txBox="1"/>
          <p:nvPr/>
        </p:nvSpPr>
        <p:spPr>
          <a:xfrm>
            <a:off x="91800" y="1943280"/>
            <a:ext cx="9509760" cy="393156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2600">
                <a:latin typeface="DejaVu Sans"/>
              </a:rPr>
              <a:t>var http = require("http");</a:t>
            </a:r>
            <a:endParaRPr/>
          </a:p>
          <a:p>
            <a:endParaRPr/>
          </a:p>
          <a:p>
            <a:r>
              <a:rPr lang="en-US" sz="2600">
                <a:latin typeface="DejaVu Sans"/>
              </a:rPr>
              <a:t>http.get("http://nodejs.org/", function (res) {</a:t>
            </a:r>
            <a:endParaRPr/>
          </a:p>
          <a:p>
            <a:r>
              <a:rPr lang="en-US" sz="2600">
                <a:latin typeface="DejaVu Sans"/>
              </a:rPr>
              <a:t>	</a:t>
            </a:r>
            <a:r>
              <a:rPr lang="en-US" sz="2600">
                <a:latin typeface="DejaVu Sans"/>
              </a:rPr>
              <a:t>res.on("data", function (chunk) {</a:t>
            </a:r>
            <a:endParaRPr/>
          </a:p>
          <a:p>
            <a:r>
              <a:rPr lang="en-US" sz="2600">
                <a:latin typeface="DejaVu Sans"/>
              </a:rPr>
              <a:t>	</a:t>
            </a:r>
            <a:r>
              <a:rPr lang="en-US" sz="2600">
                <a:latin typeface="DejaVu Sans"/>
              </a:rPr>
              <a:t>	</a:t>
            </a:r>
            <a:r>
              <a:rPr lang="en-US" sz="2600">
                <a:latin typeface="DejaVu Sans"/>
              </a:rPr>
              <a:t>do_something_with_chunk;</a:t>
            </a:r>
            <a:endParaRPr/>
          </a:p>
          <a:p>
            <a:r>
              <a:rPr lang="en-US" sz="2600">
                <a:latin typeface="DejaVu Sans"/>
              </a:rPr>
              <a:t>	</a:t>
            </a:r>
            <a:r>
              <a:rPr lang="en-US" sz="2600">
                <a:latin typeface="DejaVu Sans"/>
              </a:rPr>
              <a:t>});</a:t>
            </a:r>
            <a:endParaRPr/>
          </a:p>
          <a:p>
            <a:r>
              <a:rPr lang="en-US" sz="2600">
                <a:latin typeface="DejaVu Sans"/>
              </a:rPr>
              <a:t>	</a:t>
            </a:r>
            <a:r>
              <a:rPr lang="en-US" sz="2600">
                <a:latin typeface="DejaVu Sans"/>
              </a:rPr>
              <a:t>res.on("error", function (err) {</a:t>
            </a:r>
            <a:endParaRPr/>
          </a:p>
          <a:p>
            <a:r>
              <a:rPr lang="en-US" sz="2600">
                <a:latin typeface="DejaVu Sans"/>
              </a:rPr>
              <a:t>	</a:t>
            </a:r>
            <a:r>
              <a:rPr lang="en-US" sz="2600">
                <a:latin typeface="DejaVu Sans"/>
              </a:rPr>
              <a:t>	</a:t>
            </a:r>
            <a:r>
              <a:rPr lang="en-US" sz="2600">
                <a:latin typeface="DejaVu Sans"/>
              </a:rPr>
              <a:t>// listener handling error</a:t>
            </a:r>
            <a:endParaRPr/>
          </a:p>
          <a:p>
            <a:r>
              <a:rPr lang="en-US" sz="2600">
                <a:latin typeface="DejaVu Sans"/>
              </a:rPr>
              <a:t>	</a:t>
            </a:r>
            <a:r>
              <a:rPr lang="en-US" sz="2600">
                <a:latin typeface="DejaVu Sans"/>
              </a:rPr>
              <a:t>});</a:t>
            </a:r>
            <a:endParaRPr/>
          </a:p>
          <a:p>
            <a:r>
              <a:rPr lang="en-US" sz="2600">
                <a:latin typeface="DejaVu Sans"/>
              </a:rPr>
              <a:t>});</a:t>
            </a:r>
            <a:endParaRPr/>
          </a:p>
        </p:txBody>
      </p:sp>
      <p:sp>
        <p:nvSpPr>
          <p:cNvPr id="553" name="TextShape 16"/>
          <p:cNvSpPr txBox="1"/>
          <p:nvPr/>
        </p:nvSpPr>
        <p:spPr>
          <a:xfrm>
            <a:off x="889920" y="5960160"/>
            <a:ext cx="8300520" cy="1038600"/>
          </a:xfrm>
          <a:prstGeom prst="rect">
            <a:avLst/>
          </a:prstGeom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>
                <a:latin typeface="DejaVu Sans"/>
              </a:rPr>
              <a:t>Attach listeners to errors events or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3200">
                <a:latin typeface="DejaVu Sans"/>
              </a:rPr>
              <a:t>welcome unhandled exception!</a:t>
            </a: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Shape 1"/>
          <p:cNvSpPr txBox="1"/>
          <p:nvPr/>
        </p:nvSpPr>
        <p:spPr>
          <a:xfrm>
            <a:off x="1395000" y="365760"/>
            <a:ext cx="712548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node.js – uncaught exceptions</a:t>
            </a:r>
            <a:endParaRPr/>
          </a:p>
        </p:txBody>
      </p:sp>
      <p:sp>
        <p:nvSpPr>
          <p:cNvPr id="555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556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557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558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559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560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561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562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563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564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565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566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sp>
        <p:nvSpPr>
          <p:cNvPr id="567" name="TextShape 14"/>
          <p:cNvSpPr txBox="1"/>
          <p:nvPr/>
        </p:nvSpPr>
        <p:spPr>
          <a:xfrm>
            <a:off x="294120" y="1368000"/>
            <a:ext cx="9699480" cy="97776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150000"/>
              </a:lnSpc>
            </a:pPr>
            <a:r>
              <a:rPr lang="en-US" sz="2400">
                <a:latin typeface="DejaVu Sans"/>
              </a:rPr>
              <a:t>- by default node.js will print stack trace and terminate thread</a:t>
            </a:r>
            <a:endParaRPr/>
          </a:p>
          <a:p>
            <a:pPr>
              <a:lnSpc>
                <a:spcPct val="150000"/>
              </a:lnSpc>
            </a:pPr>
            <a:r>
              <a:rPr lang="en-US" sz="2400">
                <a:latin typeface="DejaVu Sans"/>
              </a:rPr>
              <a:t>- EventEmitter / process / uncaughtException</a:t>
            </a:r>
            <a:endParaRPr/>
          </a:p>
        </p:txBody>
      </p:sp>
      <p:sp>
        <p:nvSpPr>
          <p:cNvPr id="568" name="TextShape 15"/>
          <p:cNvSpPr txBox="1"/>
          <p:nvPr/>
        </p:nvSpPr>
        <p:spPr>
          <a:xfrm>
            <a:off x="914760" y="2873520"/>
            <a:ext cx="8503920" cy="277920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2600">
                <a:latin typeface="DejaVu Sans"/>
              </a:rPr>
              <a:t>// it looks like this by default:</a:t>
            </a:r>
            <a:endParaRPr/>
          </a:p>
          <a:p>
            <a:endParaRPr/>
          </a:p>
          <a:p>
            <a:r>
              <a:rPr lang="en-US" sz="2600">
                <a:latin typeface="DejaVu Sans"/>
              </a:rPr>
              <a:t>process.on("uncaughtException", function (err) {</a:t>
            </a:r>
            <a:endParaRPr/>
          </a:p>
          <a:p>
            <a:r>
              <a:rPr lang="en-US" sz="2600">
                <a:latin typeface="DejaVu Sans"/>
              </a:rPr>
              <a:t>	</a:t>
            </a:r>
            <a:r>
              <a:rPr lang="en-US" sz="2600">
                <a:latin typeface="DejaVu Sans"/>
              </a:rPr>
              <a:t>console.error(err);</a:t>
            </a:r>
            <a:endParaRPr/>
          </a:p>
          <a:p>
            <a:r>
              <a:rPr lang="en-US" sz="2600">
                <a:latin typeface="DejaVu Sans"/>
              </a:rPr>
              <a:t>	</a:t>
            </a:r>
            <a:r>
              <a:rPr lang="en-US" sz="2600">
                <a:latin typeface="DejaVu Sans"/>
              </a:rPr>
              <a:t>console.trace();</a:t>
            </a:r>
            <a:endParaRPr/>
          </a:p>
          <a:p>
            <a:r>
              <a:rPr lang="en-US" sz="2600">
                <a:latin typeface="DejaVu Sans"/>
              </a:rPr>
              <a:t>	</a:t>
            </a:r>
            <a:r>
              <a:rPr lang="en-US" sz="2600">
                <a:latin typeface="DejaVu Sans"/>
              </a:rPr>
              <a:t>process.exit();</a:t>
            </a:r>
            <a:endParaRPr/>
          </a:p>
          <a:p>
            <a:r>
              <a:rPr lang="en-US" sz="2600">
                <a:latin typeface="DejaVu Sans"/>
              </a:rPr>
              <a:t>});</a:t>
            </a: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TextShape 1"/>
          <p:cNvSpPr txBox="1"/>
          <p:nvPr/>
        </p:nvSpPr>
        <p:spPr>
          <a:xfrm>
            <a:off x="1395000" y="365760"/>
            <a:ext cx="712548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node.js – uncaught exceptions</a:t>
            </a:r>
            <a:endParaRPr/>
          </a:p>
        </p:txBody>
      </p:sp>
      <p:sp>
        <p:nvSpPr>
          <p:cNvPr id="570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571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572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573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574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575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576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577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578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579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580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581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sp>
        <p:nvSpPr>
          <p:cNvPr id="582" name="TextShape 14"/>
          <p:cNvSpPr txBox="1"/>
          <p:nvPr/>
        </p:nvSpPr>
        <p:spPr>
          <a:xfrm>
            <a:off x="294120" y="1368000"/>
            <a:ext cx="9699480" cy="97776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150000"/>
              </a:lnSpc>
            </a:pPr>
            <a:r>
              <a:rPr lang="en-US" sz="2400">
                <a:latin typeface="DejaVu Sans"/>
              </a:rPr>
              <a:t>- by default node.js will print stack trace and terminate thread</a:t>
            </a:r>
            <a:endParaRPr/>
          </a:p>
          <a:p>
            <a:pPr>
              <a:lnSpc>
                <a:spcPct val="150000"/>
              </a:lnSpc>
            </a:pPr>
            <a:r>
              <a:rPr lang="en-US" sz="2400">
                <a:latin typeface="DejaVu Sans"/>
              </a:rPr>
              <a:t>- EventEmitter / process / uncaughtException</a:t>
            </a:r>
            <a:endParaRPr/>
          </a:p>
        </p:txBody>
      </p:sp>
      <p:sp>
        <p:nvSpPr>
          <p:cNvPr id="583" name="TextShape 15"/>
          <p:cNvSpPr txBox="1"/>
          <p:nvPr/>
        </p:nvSpPr>
        <p:spPr>
          <a:xfrm>
            <a:off x="914760" y="2873520"/>
            <a:ext cx="8503920" cy="277920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2600">
                <a:latin typeface="DejaVu Sans"/>
              </a:rPr>
              <a:t>// it looks like this by default:</a:t>
            </a:r>
            <a:endParaRPr/>
          </a:p>
          <a:p>
            <a:endParaRPr/>
          </a:p>
          <a:p>
            <a:r>
              <a:rPr lang="en-US" sz="2600">
                <a:latin typeface="DejaVu Sans"/>
              </a:rPr>
              <a:t>process.on("uncaughtException", function (err) {</a:t>
            </a:r>
            <a:endParaRPr/>
          </a:p>
          <a:p>
            <a:r>
              <a:rPr lang="en-US" sz="2600">
                <a:latin typeface="DejaVu Sans"/>
              </a:rPr>
              <a:t>	</a:t>
            </a:r>
            <a:r>
              <a:rPr lang="en-US" sz="2600">
                <a:latin typeface="DejaVu Sans"/>
              </a:rPr>
              <a:t>console.error(err);</a:t>
            </a:r>
            <a:endParaRPr/>
          </a:p>
          <a:p>
            <a:r>
              <a:rPr lang="en-US" sz="2600">
                <a:latin typeface="DejaVu Sans"/>
              </a:rPr>
              <a:t>	</a:t>
            </a:r>
            <a:r>
              <a:rPr lang="en-US" sz="2600">
                <a:latin typeface="DejaVu Sans"/>
              </a:rPr>
              <a:t>console.trace();</a:t>
            </a:r>
            <a:endParaRPr/>
          </a:p>
          <a:p>
            <a:r>
              <a:rPr lang="en-US" sz="2600">
                <a:latin typeface="DejaVu Sans"/>
              </a:rPr>
              <a:t>	</a:t>
            </a:r>
            <a:r>
              <a:rPr lang="en-US" sz="2600">
                <a:latin typeface="DejaVu Sans"/>
              </a:rPr>
              <a:t>//process.exit();</a:t>
            </a:r>
            <a:endParaRPr/>
          </a:p>
          <a:p>
            <a:r>
              <a:rPr lang="en-US" sz="2600">
                <a:latin typeface="DejaVu Sans"/>
              </a:rPr>
              <a:t>});</a:t>
            </a:r>
            <a:endParaRPr/>
          </a:p>
        </p:txBody>
      </p:sp>
      <p:sp>
        <p:nvSpPr>
          <p:cNvPr id="584" name="TextShape 16"/>
          <p:cNvSpPr txBox="1"/>
          <p:nvPr/>
        </p:nvSpPr>
        <p:spPr>
          <a:xfrm>
            <a:off x="1665720" y="6201720"/>
            <a:ext cx="6748920" cy="80028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b="1" lang="en-US" sz="2400">
                <a:latin typeface="DejaVu Sans"/>
              </a:rPr>
              <a:t>So do you </a:t>
            </a:r>
            <a:r>
              <a:rPr b="1" lang="en-US" sz="2400" u="sng">
                <a:latin typeface="DejaVu Sans"/>
              </a:rPr>
              <a:t>really</a:t>
            </a:r>
            <a:r>
              <a:rPr b="1" lang="en-US" sz="2400">
                <a:latin typeface="DejaVu Sans"/>
              </a:rPr>
              <a:t> want to comment out</a:t>
            </a:r>
            <a:endParaRPr/>
          </a:p>
          <a:p>
            <a:pPr algn="ctr"/>
            <a:r>
              <a:rPr b="1" lang="en-US" sz="2400">
                <a:latin typeface="DejaVu Sans"/>
              </a:rPr>
              <a:t>the 'process.exit()' line?</a:t>
            </a:r>
            <a:endParaRPr/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TextShape 1"/>
          <p:cNvSpPr txBox="1"/>
          <p:nvPr/>
        </p:nvSpPr>
        <p:spPr>
          <a:xfrm>
            <a:off x="1395000" y="365760"/>
            <a:ext cx="429840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node.js – domains</a:t>
            </a:r>
            <a:endParaRPr/>
          </a:p>
        </p:txBody>
      </p:sp>
      <p:sp>
        <p:nvSpPr>
          <p:cNvPr id="586" name="TextShape 2"/>
          <p:cNvSpPr txBox="1"/>
          <p:nvPr/>
        </p:nvSpPr>
        <p:spPr>
          <a:xfrm>
            <a:off x="625320" y="2495520"/>
            <a:ext cx="8523000" cy="277920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200000"/>
              </a:lnSpc>
            </a:pPr>
            <a:r>
              <a:rPr lang="en-US" sz="2600">
                <a:latin typeface="DejaVu Sans"/>
              </a:rPr>
              <a:t>- error handling mechanism</a:t>
            </a:r>
            <a:endParaRPr/>
          </a:p>
          <a:p>
            <a:pPr>
              <a:lnSpc>
                <a:spcPct val="200000"/>
              </a:lnSpc>
            </a:pPr>
            <a:r>
              <a:rPr lang="en-US" sz="2600">
                <a:latin typeface="DejaVu Sans"/>
              </a:rPr>
              <a:t>- group I/O operations</a:t>
            </a:r>
            <a:endParaRPr/>
          </a:p>
          <a:p>
            <a:pPr>
              <a:lnSpc>
                <a:spcPct val="200000"/>
              </a:lnSpc>
            </a:pPr>
            <a:r>
              <a:rPr lang="en-US" sz="2600">
                <a:latin typeface="DejaVu Sans"/>
              </a:rPr>
              <a:t>- when err event -&gt; domain is notified not process</a:t>
            </a:r>
            <a:endParaRPr/>
          </a:p>
          <a:p>
            <a:pPr>
              <a:lnSpc>
                <a:spcPct val="200000"/>
              </a:lnSpc>
            </a:pPr>
            <a:r>
              <a:rPr lang="en-US" sz="2600">
                <a:latin typeface="DejaVu Sans"/>
              </a:rPr>
              <a:t>- context clarity</a:t>
            </a:r>
            <a:endParaRPr/>
          </a:p>
        </p:txBody>
      </p:sp>
      <p:sp>
        <p:nvSpPr>
          <p:cNvPr id="587" name="CustomShape 3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588" name="TextShape 4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589" name="TextShape 5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590" name="CustomShape 6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591" name="TextShape 7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592" name="TextShape 8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593" name="CustomShape 9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594" name="TextShape 10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595" name="CustomShape 11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596" name="TextShape 12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597" name="CustomShape 13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598" name="TextShape 14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TextShape 1"/>
          <p:cNvSpPr txBox="1"/>
          <p:nvPr/>
        </p:nvSpPr>
        <p:spPr>
          <a:xfrm>
            <a:off x="1395000" y="365760"/>
            <a:ext cx="429840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node.js – domains</a:t>
            </a:r>
            <a:endParaRPr/>
          </a:p>
        </p:txBody>
      </p:sp>
      <p:sp>
        <p:nvSpPr>
          <p:cNvPr id="600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601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602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603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604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605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606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607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608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609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610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611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sp>
        <p:nvSpPr>
          <p:cNvPr id="612" name="TextShape 14"/>
          <p:cNvSpPr txBox="1"/>
          <p:nvPr/>
        </p:nvSpPr>
        <p:spPr>
          <a:xfrm>
            <a:off x="758880" y="2858760"/>
            <a:ext cx="8556480" cy="18655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2400">
                <a:latin typeface="DejaVu Sans"/>
              </a:rPr>
              <a:t>Using Express take look at that:</a:t>
            </a:r>
            <a:endParaRPr/>
          </a:p>
          <a:p>
            <a:endParaRPr/>
          </a:p>
          <a:p>
            <a:r>
              <a:rPr lang="en-US" sz="2400">
                <a:latin typeface="DejaVu Sans"/>
              </a:rPr>
              <a:t>	</a:t>
            </a:r>
            <a:r>
              <a:rPr lang="en-US" sz="2400">
                <a:latin typeface="DejaVu Sans"/>
              </a:rPr>
              <a:t>https://github.com/brianc/node-domain-middleware</a:t>
            </a:r>
            <a:endParaRPr/>
          </a:p>
          <a:p>
            <a:endParaRPr/>
          </a:p>
          <a:p>
            <a:r>
              <a:rPr lang="en-US" sz="2400">
                <a:latin typeface="DejaVu Sans"/>
              </a:rPr>
              <a:t>Assigning each Express request to a separate domain?</a:t>
            </a:r>
            <a:endParaRPr/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TextShape 1"/>
          <p:cNvSpPr txBox="1"/>
          <p:nvPr/>
        </p:nvSpPr>
        <p:spPr>
          <a:xfrm>
            <a:off x="1395000" y="365760"/>
            <a:ext cx="546912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node.js – npm modules</a:t>
            </a:r>
            <a:endParaRPr/>
          </a:p>
        </p:txBody>
      </p:sp>
      <p:sp>
        <p:nvSpPr>
          <p:cNvPr id="614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615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616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617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618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619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620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621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622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623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624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625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sp>
        <p:nvSpPr>
          <p:cNvPr id="626" name="TextShape 14"/>
          <p:cNvSpPr txBox="1"/>
          <p:nvPr/>
        </p:nvSpPr>
        <p:spPr>
          <a:xfrm>
            <a:off x="875160" y="1403280"/>
            <a:ext cx="8329680" cy="625392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200000"/>
              </a:lnSpc>
            </a:pPr>
            <a:r>
              <a:rPr lang="en-US" sz="3200">
                <a:latin typeface="DejaVu Sans"/>
              </a:rPr>
              <a:t>- npm install (-g)</a:t>
            </a:r>
            <a:endParaRPr/>
          </a:p>
          <a:p>
            <a:pPr>
              <a:lnSpc>
                <a:spcPct val="200000"/>
              </a:lnSpc>
            </a:pPr>
            <a:r>
              <a:rPr lang="en-US" sz="3200">
                <a:latin typeface="DejaVu Sans"/>
              </a:rPr>
              <a:t>- who creates modules?</a:t>
            </a:r>
            <a:endParaRPr/>
          </a:p>
          <a:p>
            <a:pPr>
              <a:lnSpc>
                <a:spcPct val="200000"/>
              </a:lnSpc>
            </a:pPr>
            <a:r>
              <a:rPr lang="en-US" sz="3200">
                <a:latin typeface="DejaVu Sans"/>
              </a:rPr>
              <a:t>- who verifies those?</a:t>
            </a:r>
            <a:endParaRPr/>
          </a:p>
          <a:p>
            <a:pPr>
              <a:lnSpc>
                <a:spcPct val="200000"/>
              </a:lnSpc>
            </a:pPr>
            <a:r>
              <a:rPr lang="en-US" sz="3200">
                <a:latin typeface="DejaVu Sans"/>
              </a:rPr>
              <a:t>- how to update?</a:t>
            </a:r>
            <a:endParaRPr/>
          </a:p>
          <a:p>
            <a:pPr>
              <a:lnSpc>
                <a:spcPct val="200000"/>
              </a:lnSpc>
            </a:pPr>
            <a:r>
              <a:rPr lang="en-US" sz="3200">
                <a:latin typeface="DejaVu Sans"/>
              </a:rPr>
              <a:t>	</a:t>
            </a:r>
            <a:r>
              <a:rPr lang="en-US" sz="3200">
                <a:latin typeface="DejaVu Sans"/>
              </a:rPr>
              <a:t>- semantic versioning in package.json</a:t>
            </a:r>
            <a:endParaRPr/>
          </a:p>
          <a:p>
            <a:pPr>
              <a:lnSpc>
                <a:spcPct val="200000"/>
              </a:lnSpc>
            </a:pPr>
            <a:r>
              <a:rPr lang="en-US" sz="3200">
                <a:latin typeface="DejaVu Sans"/>
              </a:rPr>
              <a:t>	</a:t>
            </a:r>
            <a:r>
              <a:rPr lang="en-US" sz="3200">
                <a:latin typeface="DejaVu Sans"/>
              </a:rPr>
              <a:t>- "connect":"~1.8.7" -&gt; 1.8.7 - 1.9</a:t>
            </a:r>
            <a:endParaRPr/>
          </a:p>
          <a:p>
            <a:pPr>
              <a:lnSpc>
                <a:spcPct val="200000"/>
              </a:lnSpc>
            </a:pPr>
            <a:endParaRPr/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395000" y="365760"/>
            <a:ext cx="729036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So what do you think about JS?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10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111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112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13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114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115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16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117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18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119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20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TextShape 1"/>
          <p:cNvSpPr txBox="1"/>
          <p:nvPr/>
        </p:nvSpPr>
        <p:spPr>
          <a:xfrm>
            <a:off x="1395000" y="365760"/>
            <a:ext cx="546912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node.js – npm modules</a:t>
            </a:r>
            <a:endParaRPr/>
          </a:p>
        </p:txBody>
      </p:sp>
      <p:sp>
        <p:nvSpPr>
          <p:cNvPr id="628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629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630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631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632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633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634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635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636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637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638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639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sp>
        <p:nvSpPr>
          <p:cNvPr id="640" name="TextShape 14"/>
          <p:cNvSpPr txBox="1"/>
          <p:nvPr/>
        </p:nvSpPr>
        <p:spPr>
          <a:xfrm>
            <a:off x="891720" y="2555280"/>
            <a:ext cx="8297640" cy="246096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200000"/>
              </a:lnSpc>
            </a:pPr>
            <a:r>
              <a:rPr lang="en-US" sz="3200">
                <a:latin typeface="DejaVu Sans"/>
              </a:rPr>
              <a:t>--ignore-scripts</a:t>
            </a:r>
            <a:endParaRPr/>
          </a:p>
          <a:p>
            <a:pPr>
              <a:lnSpc>
                <a:spcPct val="200000"/>
              </a:lnSpc>
            </a:pPr>
            <a:r>
              <a:rPr lang="en-US" sz="3200">
                <a:latin typeface="DejaVu Sans"/>
              </a:rPr>
              <a:t>	</a:t>
            </a:r>
            <a:r>
              <a:rPr lang="en-US" sz="3200">
                <a:latin typeface="DejaVu Sans"/>
              </a:rPr>
              <a:t>stop preinstall/prepublish scripts</a:t>
            </a:r>
            <a:endParaRPr/>
          </a:p>
          <a:p>
            <a:pPr>
              <a:lnSpc>
                <a:spcPct val="200000"/>
              </a:lnSpc>
            </a:pPr>
            <a:r>
              <a:rPr lang="en-US" sz="3200">
                <a:latin typeface="DejaVu Sans"/>
              </a:rPr>
              <a:t>- mods auditing: https://nodesecurity.io/</a:t>
            </a:r>
            <a:endParaRPr/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TextShape 1"/>
          <p:cNvSpPr txBox="1"/>
          <p:nvPr/>
        </p:nvSpPr>
        <p:spPr>
          <a:xfrm>
            <a:off x="1395000" y="365760"/>
            <a:ext cx="546912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node.js – npm modules</a:t>
            </a:r>
            <a:endParaRPr/>
          </a:p>
        </p:txBody>
      </p:sp>
      <p:sp>
        <p:nvSpPr>
          <p:cNvPr id="642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643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644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645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646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647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648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649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650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651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652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653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sp>
        <p:nvSpPr>
          <p:cNvPr id="654" name="TextShape 14"/>
          <p:cNvSpPr txBox="1"/>
          <p:nvPr/>
        </p:nvSpPr>
        <p:spPr>
          <a:xfrm>
            <a:off x="2270160" y="1097280"/>
            <a:ext cx="5540760" cy="56448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200000"/>
              </a:lnSpc>
            </a:pPr>
            <a:r>
              <a:rPr lang="en-US" sz="3200">
                <a:latin typeface="DejaVu Sans"/>
              </a:rPr>
              <a:t>The scale of npm modules</a:t>
            </a:r>
            <a:endParaRPr/>
          </a:p>
        </p:txBody>
      </p:sp>
      <p:pic>
        <p:nvPicPr>
          <p:cNvPr id="65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3240" y="1969920"/>
            <a:ext cx="9523800" cy="466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TextShape 1"/>
          <p:cNvSpPr txBox="1"/>
          <p:nvPr/>
        </p:nvSpPr>
        <p:spPr>
          <a:xfrm>
            <a:off x="1395000" y="365760"/>
            <a:ext cx="546912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node.js – npm modules</a:t>
            </a:r>
            <a:endParaRPr/>
          </a:p>
        </p:txBody>
      </p:sp>
      <p:sp>
        <p:nvSpPr>
          <p:cNvPr id="657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658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659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660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661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662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663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664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665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666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667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668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sp>
        <p:nvSpPr>
          <p:cNvPr id="669" name="TextShape 14"/>
          <p:cNvSpPr txBox="1"/>
          <p:nvPr/>
        </p:nvSpPr>
        <p:spPr>
          <a:xfrm>
            <a:off x="956520" y="1097280"/>
            <a:ext cx="8168040" cy="56448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200000"/>
              </a:lnSpc>
            </a:pPr>
            <a:r>
              <a:rPr lang="en-US" sz="3200">
                <a:latin typeface="DejaVu Sans"/>
              </a:rPr>
              <a:t>Comparison to other langs (mods/day):</a:t>
            </a:r>
            <a:endParaRPr/>
          </a:p>
        </p:txBody>
      </p:sp>
      <p:pic>
        <p:nvPicPr>
          <p:cNvPr id="67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3080" y="1841760"/>
            <a:ext cx="9564120" cy="473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TextShape 1"/>
          <p:cNvSpPr txBox="1"/>
          <p:nvPr/>
        </p:nvSpPr>
        <p:spPr>
          <a:xfrm>
            <a:off x="1395000" y="365760"/>
            <a:ext cx="546912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node.js – npm modules</a:t>
            </a:r>
            <a:endParaRPr/>
          </a:p>
        </p:txBody>
      </p:sp>
      <p:sp>
        <p:nvSpPr>
          <p:cNvPr id="672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673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674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675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676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677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678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679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680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681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682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683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sp>
        <p:nvSpPr>
          <p:cNvPr id="684" name="TextShape 14"/>
          <p:cNvSpPr txBox="1"/>
          <p:nvPr/>
        </p:nvSpPr>
        <p:spPr>
          <a:xfrm>
            <a:off x="1784880" y="1632240"/>
            <a:ext cx="6511320" cy="483048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150000"/>
              </a:lnSpc>
            </a:pPr>
            <a:r>
              <a:rPr lang="en-US" sz="3200">
                <a:latin typeface="DejaVu Sans"/>
              </a:rPr>
              <a:t>Remember:</a:t>
            </a:r>
            <a:endParaRPr/>
          </a:p>
          <a:p>
            <a:pPr>
              <a:lnSpc>
                <a:spcPct val="150000"/>
              </a:lnSpc>
            </a:pPr>
            <a:r>
              <a:rPr lang="en-US" sz="3200">
                <a:latin typeface="DejaVu Sans"/>
              </a:rPr>
              <a:t>- use strict?</a:t>
            </a:r>
            <a:endParaRPr/>
          </a:p>
          <a:p>
            <a:pPr>
              <a:lnSpc>
                <a:spcPct val="150000"/>
              </a:lnSpc>
            </a:pPr>
            <a:r>
              <a:rPr lang="en-US" sz="3200">
                <a:latin typeface="DejaVu Sans"/>
              </a:rPr>
              <a:t>- static analysis?</a:t>
            </a:r>
            <a:endParaRPr/>
          </a:p>
          <a:p>
            <a:pPr>
              <a:lnSpc>
                <a:spcPct val="150000"/>
              </a:lnSpc>
            </a:pPr>
            <a:r>
              <a:rPr lang="en-US" sz="3200">
                <a:latin typeface="DejaVu Sans"/>
              </a:rPr>
              <a:t>- does include some test suite?</a:t>
            </a:r>
            <a:endParaRPr/>
          </a:p>
          <a:p>
            <a:pPr>
              <a:lnSpc>
                <a:spcPct val="150000"/>
              </a:lnSpc>
            </a:pPr>
            <a:r>
              <a:rPr lang="en-US" sz="3200">
                <a:latin typeface="DejaVu Sans"/>
              </a:rPr>
              <a:t>- what is the dependency tree?</a:t>
            </a:r>
            <a:endParaRPr/>
          </a:p>
          <a:p>
            <a:pPr>
              <a:lnSpc>
                <a:spcPct val="150000"/>
              </a:lnSpc>
            </a:pPr>
            <a:r>
              <a:rPr lang="en-US" sz="3200">
                <a:latin typeface="DejaVu Sans"/>
              </a:rPr>
              <a:t>- private repository: Kappa</a:t>
            </a:r>
            <a:endParaRPr/>
          </a:p>
          <a:p>
            <a:pPr>
              <a:lnSpc>
                <a:spcPct val="150000"/>
              </a:lnSpc>
            </a:pPr>
            <a:r>
              <a:rPr lang="en-US" sz="3200">
                <a:latin typeface="DejaVu Sans"/>
              </a:rPr>
              <a:t>- retire.js – check mods with cli</a:t>
            </a:r>
            <a:endParaRPr/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TextShape 1"/>
          <p:cNvSpPr txBox="1"/>
          <p:nvPr/>
        </p:nvSpPr>
        <p:spPr>
          <a:xfrm>
            <a:off x="1395000" y="365760"/>
            <a:ext cx="411732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node.js – express</a:t>
            </a:r>
            <a:endParaRPr/>
          </a:p>
        </p:txBody>
      </p:sp>
      <p:sp>
        <p:nvSpPr>
          <p:cNvPr id="686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687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688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689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690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691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692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693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694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695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696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697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sp>
        <p:nvSpPr>
          <p:cNvPr id="698" name="TextShape 14"/>
          <p:cNvSpPr txBox="1"/>
          <p:nvPr/>
        </p:nvSpPr>
        <p:spPr>
          <a:xfrm>
            <a:off x="1904760" y="2807280"/>
            <a:ext cx="6270480" cy="1512720"/>
          </a:xfrm>
          <a:prstGeom prst="rect">
            <a:avLst/>
          </a:prstGeom>
        </p:spPr>
        <p:txBody>
          <a:bodyPr wrap="none" lIns="90000" rIns="90000" tIns="45000" bIns="45000"/>
          <a:p>
            <a:pPr algn="ctr">
              <a:lnSpc>
                <a:spcPct val="200000"/>
              </a:lnSpc>
            </a:pPr>
            <a:r>
              <a:rPr lang="en-US" sz="3200">
                <a:latin typeface="DejaVu Sans"/>
              </a:rPr>
              <a:t>Express – web dev framework</a:t>
            </a:r>
            <a:endParaRPr/>
          </a:p>
          <a:p>
            <a:pPr algn="ctr">
              <a:lnSpc>
                <a:spcPct val="200000"/>
              </a:lnSpc>
            </a:pPr>
            <a:r>
              <a:rPr lang="en-US" sz="3200">
                <a:latin typeface="DejaVu Sans"/>
              </a:rPr>
              <a:t>Built on top of connect</a:t>
            </a:r>
            <a:endParaRPr/>
          </a:p>
        </p:txBody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TextShape 1"/>
          <p:cNvSpPr txBox="1"/>
          <p:nvPr/>
        </p:nvSpPr>
        <p:spPr>
          <a:xfrm>
            <a:off x="1395000" y="365760"/>
            <a:ext cx="700524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node.js – express – basic auth</a:t>
            </a:r>
            <a:endParaRPr/>
          </a:p>
        </p:txBody>
      </p:sp>
      <p:sp>
        <p:nvSpPr>
          <p:cNvPr id="700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701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702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703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704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705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706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707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708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709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710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711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sp>
        <p:nvSpPr>
          <p:cNvPr id="712" name="TextShape 14"/>
          <p:cNvSpPr txBox="1"/>
          <p:nvPr/>
        </p:nvSpPr>
        <p:spPr>
          <a:xfrm>
            <a:off x="2012040" y="1515600"/>
            <a:ext cx="9794520" cy="448056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2800">
                <a:latin typeface="DejaVu Sans"/>
              </a:rPr>
              <a:t>var express = require('express'),</a:t>
            </a:r>
            <a:endParaRPr/>
          </a:p>
          <a:p>
            <a:r>
              <a:rPr lang="en-US" sz="2800">
                <a:latin typeface="DejaVu Sans"/>
              </a:rPr>
              <a:t>app = express();</a:t>
            </a:r>
            <a:endParaRPr/>
          </a:p>
          <a:p>
            <a:r>
              <a:rPr lang="en-US" sz="2800">
                <a:latin typeface="DejaVu Sans"/>
              </a:rPr>
              <a:t>app.use(express.basicAuth("user", "pwd"));</a:t>
            </a:r>
            <a:endParaRPr/>
          </a:p>
          <a:p>
            <a:r>
              <a:rPr lang="en-US" sz="2800">
                <a:latin typeface="DejaVu Sans"/>
              </a:rPr>
              <a:t>app.get("/", function (req, res) {</a:t>
            </a:r>
            <a:endParaRPr/>
          </a:p>
          <a:p>
            <a:r>
              <a:rPr lang="en-US" sz="2800">
                <a:latin typeface="DejaVu Sans"/>
              </a:rPr>
              <a:t>	</a:t>
            </a:r>
            <a:r>
              <a:rPr lang="en-US" sz="2800">
                <a:latin typeface="DejaVu Sans"/>
              </a:rPr>
              <a:t>res.send('Hello World');</a:t>
            </a:r>
            <a:endParaRPr/>
          </a:p>
          <a:p>
            <a:r>
              <a:rPr lang="en-US" sz="2800">
                <a:latin typeface="DejaVu Sans"/>
              </a:rPr>
              <a:t>});</a:t>
            </a:r>
            <a:endParaRPr/>
          </a:p>
          <a:p>
            <a:r>
              <a:rPr lang="en-US" sz="2800">
                <a:latin typeface="DejaVu Sans"/>
              </a:rPr>
              <a:t>app.listen(8080);</a:t>
            </a:r>
            <a:endParaRPr/>
          </a:p>
        </p:txBody>
      </p:sp>
      <p:sp>
        <p:nvSpPr>
          <p:cNvPr id="713" name="TextShape 15"/>
          <p:cNvSpPr txBox="1"/>
          <p:nvPr/>
        </p:nvSpPr>
        <p:spPr>
          <a:xfrm>
            <a:off x="1648440" y="5562000"/>
            <a:ext cx="6896880" cy="56448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200">
                <a:latin typeface="DejaVu Sans"/>
              </a:rPr>
              <a:t>Plain text and simple auth issues</a:t>
            </a:r>
            <a:endParaRPr/>
          </a:p>
        </p:txBody>
      </p:sp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TextShape 1"/>
          <p:cNvSpPr txBox="1"/>
          <p:nvPr/>
        </p:nvSpPr>
        <p:spPr>
          <a:xfrm>
            <a:off x="1395000" y="365760"/>
            <a:ext cx="665316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node.js – express – SSL auth</a:t>
            </a:r>
            <a:endParaRPr/>
          </a:p>
        </p:txBody>
      </p:sp>
      <p:sp>
        <p:nvSpPr>
          <p:cNvPr id="715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716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717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718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719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720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721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722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723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724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725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726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sp>
        <p:nvSpPr>
          <p:cNvPr id="727" name="TextShape 14"/>
          <p:cNvSpPr txBox="1"/>
          <p:nvPr/>
        </p:nvSpPr>
        <p:spPr>
          <a:xfrm>
            <a:off x="91440" y="1006200"/>
            <a:ext cx="11612880" cy="600156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var express = require('express'), routes = require('./routes'), fs = require('fs')</a:t>
            </a:r>
            <a:endParaRPr/>
          </a:p>
          <a:p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var opts = {</a:t>
            </a:r>
            <a:endParaRPr/>
          </a:p>
          <a:p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	</a:t>
            </a:r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	</a:t>
            </a:r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key: fs.readFileSync('ssl/server/keys/server.key'),</a:t>
            </a:r>
            <a:endParaRPr/>
          </a:p>
          <a:p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	</a:t>
            </a:r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	</a:t>
            </a:r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cert: fs.readFileSync('ssl/server/certificates/server.crt'),</a:t>
            </a:r>
            <a:endParaRPr/>
          </a:p>
          <a:p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	</a:t>
            </a:r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	</a:t>
            </a:r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ca: fs.readFileSync('ssl/ca/ca.crt'),</a:t>
            </a:r>
            <a:endParaRPr/>
          </a:p>
          <a:p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	</a:t>
            </a:r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	</a:t>
            </a:r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crl: fs.readFileSync('ssl/ca/ca.crl'),</a:t>
            </a:r>
            <a:endParaRPr/>
          </a:p>
          <a:p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	</a:t>
            </a:r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	</a:t>
            </a:r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requestCert: true,</a:t>
            </a:r>
            <a:endParaRPr/>
          </a:p>
          <a:p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	</a:t>
            </a:r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	</a:t>
            </a:r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rejectUnauthorized: true</a:t>
            </a:r>
            <a:endParaRPr/>
          </a:p>
          <a:p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	</a:t>
            </a:r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	</a:t>
            </a:r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passphrase: "pwd" // &lt;&lt;&lt;&lt; really here?</a:t>
            </a:r>
            <a:endParaRPr/>
          </a:p>
          <a:p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};</a:t>
            </a:r>
            <a:endParaRPr/>
          </a:p>
          <a:p>
            <a:endParaRPr/>
          </a:p>
          <a:p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var app = module.exports = express.createServer(opts);</a:t>
            </a:r>
            <a:endParaRPr/>
          </a:p>
          <a:p>
            <a:endParaRPr/>
          </a:p>
          <a:p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app.configure(function(){</a:t>
            </a:r>
            <a:endParaRPr/>
          </a:p>
          <a:p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	</a:t>
            </a:r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app.set('views', __dirname + '/views');</a:t>
            </a:r>
            <a:endParaRPr/>
          </a:p>
          <a:p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	</a:t>
            </a:r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...</a:t>
            </a:r>
            <a:endParaRPr/>
          </a:p>
          <a:p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});</a:t>
            </a:r>
            <a:endParaRPr/>
          </a:p>
          <a:p>
            <a:endParaRPr/>
          </a:p>
          <a:p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app.get('/', routes.index);</a:t>
            </a:r>
            <a:endParaRPr/>
          </a:p>
          <a:p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app.listen(8443);</a:t>
            </a:r>
            <a:endParaRPr/>
          </a:p>
        </p:txBody>
      </p:sp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TextShape 1"/>
          <p:cNvSpPr txBox="1"/>
          <p:nvPr/>
        </p:nvSpPr>
        <p:spPr>
          <a:xfrm>
            <a:off x="1395000" y="365760"/>
            <a:ext cx="712728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node.js – express – passport.js</a:t>
            </a:r>
            <a:endParaRPr/>
          </a:p>
        </p:txBody>
      </p:sp>
      <p:sp>
        <p:nvSpPr>
          <p:cNvPr id="729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730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731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732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733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734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735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736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737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738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739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740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sp>
        <p:nvSpPr>
          <p:cNvPr id="741" name="TextShape 14"/>
          <p:cNvSpPr txBox="1"/>
          <p:nvPr/>
        </p:nvSpPr>
        <p:spPr>
          <a:xfrm>
            <a:off x="579240" y="1853280"/>
            <a:ext cx="9163080" cy="380664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200000"/>
              </a:lnSpc>
            </a:pPr>
            <a:r>
              <a:rPr lang="en-US" sz="2800">
                <a:latin typeface="DejaVu Sans"/>
              </a:rPr>
              <a:t>- provides API for authentication and authorization</a:t>
            </a:r>
            <a:endParaRPr/>
          </a:p>
          <a:p>
            <a:pPr>
              <a:lnSpc>
                <a:spcPct val="200000"/>
              </a:lnSpc>
            </a:pPr>
            <a:r>
              <a:rPr lang="en-US" sz="2800">
                <a:latin typeface="DejaVu Sans"/>
              </a:rPr>
              <a:t>- authentication:</a:t>
            </a:r>
            <a:endParaRPr/>
          </a:p>
          <a:p>
            <a:pPr>
              <a:lnSpc>
                <a:spcPct val="200000"/>
              </a:lnSpc>
            </a:pPr>
            <a:r>
              <a:rPr lang="en-US" sz="2800">
                <a:latin typeface="DejaVu Sans"/>
              </a:rPr>
              <a:t>	</a:t>
            </a:r>
            <a:r>
              <a:rPr lang="en-US" sz="2800">
                <a:latin typeface="DejaVu Sans"/>
              </a:rPr>
              <a:t>- LocalStrategy</a:t>
            </a:r>
            <a:endParaRPr/>
          </a:p>
          <a:p>
            <a:pPr>
              <a:lnSpc>
                <a:spcPct val="200000"/>
              </a:lnSpc>
            </a:pPr>
            <a:r>
              <a:rPr lang="en-US" sz="2800">
                <a:latin typeface="DejaVu Sans"/>
              </a:rPr>
              <a:t>	</a:t>
            </a:r>
            <a:r>
              <a:rPr lang="en-US" sz="2800">
                <a:latin typeface="DejaVu Sans"/>
              </a:rPr>
              <a:t>- OpenIDStrategy</a:t>
            </a:r>
            <a:endParaRPr/>
          </a:p>
          <a:p>
            <a:pPr>
              <a:lnSpc>
                <a:spcPct val="200000"/>
              </a:lnSpc>
            </a:pPr>
            <a:r>
              <a:rPr lang="en-US" sz="2800">
                <a:latin typeface="DejaVu Sans"/>
              </a:rPr>
              <a:t>	</a:t>
            </a:r>
            <a:r>
              <a:rPr lang="en-US" sz="2800">
                <a:latin typeface="DejaVu Sans"/>
              </a:rPr>
              <a:t>- OAuth / FacebookStrategy</a:t>
            </a:r>
            <a:endParaRPr/>
          </a:p>
        </p:txBody>
      </p:sp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TextShape 1"/>
          <p:cNvSpPr txBox="1"/>
          <p:nvPr/>
        </p:nvSpPr>
        <p:spPr>
          <a:xfrm>
            <a:off x="1395000" y="365760"/>
            <a:ext cx="766512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node.js – express – authorization</a:t>
            </a:r>
            <a:endParaRPr/>
          </a:p>
        </p:txBody>
      </p:sp>
      <p:sp>
        <p:nvSpPr>
          <p:cNvPr id="743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744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745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746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747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748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749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750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751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752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753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754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sp>
        <p:nvSpPr>
          <p:cNvPr id="755" name="TextShape 14"/>
          <p:cNvSpPr txBox="1"/>
          <p:nvPr/>
        </p:nvSpPr>
        <p:spPr>
          <a:xfrm>
            <a:off x="731520" y="969840"/>
            <a:ext cx="8550360" cy="16268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2600">
                <a:latin typeface="DejaVu Sans"/>
              </a:rPr>
              <a:t>var users = [</a:t>
            </a:r>
            <a:endParaRPr/>
          </a:p>
          <a:p>
            <a:r>
              <a:rPr lang="en-US" sz="2600">
                <a:latin typeface="DejaVu Sans"/>
              </a:rPr>
              <a:t>	</a:t>
            </a:r>
            <a:r>
              <a:rPr lang="en-US" sz="2600">
                <a:latin typeface="DejaVu Sans"/>
              </a:rPr>
              <a:t>{ id: 1, name: "user1", role: "admin" },</a:t>
            </a:r>
            <a:endParaRPr/>
          </a:p>
          <a:p>
            <a:r>
              <a:rPr lang="en-US" sz="2600">
                <a:latin typeface="DejaVu Sans"/>
              </a:rPr>
              <a:t>	</a:t>
            </a:r>
            <a:r>
              <a:rPr lang="en-US" sz="2600">
                <a:latin typeface="DejaVu Sans"/>
              </a:rPr>
              <a:t>{ id: 2, name: "user2", role: "common" },</a:t>
            </a:r>
            <a:endParaRPr/>
          </a:p>
          <a:p>
            <a:r>
              <a:rPr lang="en-US" sz="2600">
                <a:latin typeface="DejaVu Sans"/>
              </a:rPr>
              <a:t>];</a:t>
            </a:r>
            <a:endParaRPr/>
          </a:p>
        </p:txBody>
      </p:sp>
      <p:sp>
        <p:nvSpPr>
          <p:cNvPr id="756" name="TextShape 15"/>
          <p:cNvSpPr txBox="1"/>
          <p:nvPr/>
        </p:nvSpPr>
        <p:spPr>
          <a:xfrm>
            <a:off x="742320" y="2598840"/>
            <a:ext cx="9601200" cy="16268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2600">
                <a:latin typeface="DejaVu Sans"/>
              </a:rPr>
              <a:t>function loadUser(req, res, next) {</a:t>
            </a:r>
            <a:endParaRPr/>
          </a:p>
          <a:p>
            <a:r>
              <a:rPr lang="en-US" sz="2600">
                <a:latin typeface="DejaVu Sans"/>
              </a:rPr>
              <a:t>	</a:t>
            </a:r>
            <a:r>
              <a:rPr lang="en-US" sz="2600">
                <a:latin typeface="DejaVu Sans"/>
              </a:rPr>
              <a:t>req.userData = users[req.params.user];</a:t>
            </a:r>
            <a:endParaRPr/>
          </a:p>
          <a:p>
            <a:r>
              <a:rPr lang="en-US" sz="2600">
                <a:latin typeface="DejaVu Sans"/>
              </a:rPr>
              <a:t>	</a:t>
            </a:r>
            <a:r>
              <a:rPr lang="en-US" sz="2600">
                <a:latin typeface="DejaVu Sans"/>
              </a:rPr>
              <a:t>return next();</a:t>
            </a:r>
            <a:endParaRPr/>
          </a:p>
          <a:p>
            <a:r>
              <a:rPr lang="en-US" sz="2600">
                <a:latin typeface="DejaVu Sans"/>
              </a:rPr>
              <a:t>}</a:t>
            </a:r>
            <a:endParaRPr/>
          </a:p>
        </p:txBody>
      </p:sp>
      <p:sp>
        <p:nvSpPr>
          <p:cNvPr id="757" name="TextShape 16"/>
          <p:cNvSpPr txBox="1"/>
          <p:nvPr/>
        </p:nvSpPr>
        <p:spPr>
          <a:xfrm>
            <a:off x="807120" y="4209480"/>
            <a:ext cx="9506160" cy="29300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2400">
                <a:latin typeface="DejaVu Sans"/>
              </a:rPr>
              <a:t>function requireRole(role) {</a:t>
            </a:r>
            <a:endParaRPr/>
          </a:p>
          <a:p>
            <a:r>
              <a:rPr lang="en-US" sz="2400">
                <a:latin typeface="DejaVu Sans"/>
              </a:rPr>
              <a:t>	</a:t>
            </a:r>
            <a:r>
              <a:rPr lang="en-US" sz="2400">
                <a:latin typeface="DejaVu Sans"/>
              </a:rPr>
              <a:t>return function (req, res, next) {</a:t>
            </a:r>
            <a:endParaRPr/>
          </a:p>
          <a:p>
            <a:r>
              <a:rPr lang="en-US" sz="2400">
                <a:latin typeface="DejaVu Sans"/>
              </a:rPr>
              <a:t>	</a:t>
            </a:r>
            <a:r>
              <a:rPr lang="en-US" sz="2400">
                <a:latin typeface="DejaVu Sans"/>
              </a:rPr>
              <a:t>	</a:t>
            </a:r>
            <a:r>
              <a:rPr lang="en-US" sz="2400">
                <a:latin typeface="DejaVu Sans"/>
              </a:rPr>
              <a:t>if (req.user.role === role) {</a:t>
            </a:r>
            <a:endParaRPr/>
          </a:p>
          <a:p>
            <a:r>
              <a:rPr lang="en-US" sz="2400">
                <a:latin typeface="DejaVu Sans"/>
              </a:rPr>
              <a:t>	</a:t>
            </a:r>
            <a:r>
              <a:rPr lang="en-US" sz="2400">
                <a:latin typeface="DejaVu Sans"/>
              </a:rPr>
              <a:t>	</a:t>
            </a:r>
            <a:r>
              <a:rPr lang="en-US" sz="2400">
                <a:latin typeface="DejaVu Sans"/>
              </a:rPr>
              <a:t>return next();</a:t>
            </a:r>
            <a:endParaRPr/>
          </a:p>
          <a:p>
            <a:r>
              <a:rPr lang="en-US" sz="2400">
                <a:latin typeface="DejaVu Sans"/>
              </a:rPr>
              <a:t>	</a:t>
            </a:r>
            <a:r>
              <a:rPr lang="en-US" sz="2400">
                <a:latin typeface="DejaVu Sans"/>
              </a:rPr>
              <a:t>} else {</a:t>
            </a:r>
            <a:endParaRPr/>
          </a:p>
          <a:p>
            <a:r>
              <a:rPr lang="en-US" sz="2400">
                <a:latin typeface="DejaVu Sans"/>
              </a:rPr>
              <a:t>	</a:t>
            </a:r>
            <a:r>
              <a:rPr lang="en-US" sz="2400">
                <a:latin typeface="DejaVu Sans"/>
              </a:rPr>
              <a:t>	</a:t>
            </a:r>
            <a:r>
              <a:rPr lang="en-US" sz="2400">
                <a:latin typeface="DejaVu Sans"/>
              </a:rPr>
              <a:t>return next(new Error("Unauthorized"));</a:t>
            </a:r>
            <a:endParaRPr/>
          </a:p>
          <a:p>
            <a:r>
              <a:rPr lang="en-US" sz="2400">
                <a:latin typeface="DejaVu Sans"/>
              </a:rPr>
              <a:t>	</a:t>
            </a:r>
            <a:r>
              <a:rPr lang="en-US" sz="2400">
                <a:latin typeface="DejaVu Sans"/>
              </a:rPr>
              <a:t>}</a:t>
            </a:r>
            <a:endParaRPr/>
          </a:p>
          <a:p>
            <a:r>
              <a:rPr lang="en-US" sz="2400">
                <a:latin typeface="DejaVu Sans"/>
              </a:rPr>
              <a:t>};}</a:t>
            </a:r>
            <a:endParaRPr/>
          </a:p>
        </p:txBody>
      </p:sp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TextShape 1"/>
          <p:cNvSpPr txBox="1"/>
          <p:nvPr/>
        </p:nvSpPr>
        <p:spPr>
          <a:xfrm>
            <a:off x="1395000" y="365760"/>
            <a:ext cx="766512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node.js – express – authorization</a:t>
            </a:r>
            <a:endParaRPr/>
          </a:p>
        </p:txBody>
      </p:sp>
      <p:sp>
        <p:nvSpPr>
          <p:cNvPr id="759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760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761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762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763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764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765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766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767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768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769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770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sp>
        <p:nvSpPr>
          <p:cNvPr id="771" name="TextShape 14"/>
          <p:cNvSpPr txBox="1"/>
          <p:nvPr/>
        </p:nvSpPr>
        <p:spPr>
          <a:xfrm>
            <a:off x="646920" y="2166840"/>
            <a:ext cx="9506160" cy="29300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2400">
                <a:latin typeface="DejaVu Sans"/>
              </a:rPr>
              <a:t>app.get("/users/:user", loadUser, function (req, res) {</a:t>
            </a:r>
            <a:endParaRPr/>
          </a:p>
          <a:p>
            <a:r>
              <a:rPr lang="en-US" sz="2400">
                <a:latin typeface="DejaVu Sans"/>
              </a:rPr>
              <a:t>	</a:t>
            </a:r>
            <a:r>
              <a:rPr lang="en-US" sz="2400">
                <a:latin typeface="DejaVu Sans"/>
              </a:rPr>
              <a:t>res.send(req.user.name);</a:t>
            </a:r>
            <a:endParaRPr/>
          </a:p>
          <a:p>
            <a:r>
              <a:rPr lang="en-US" sz="2400">
                <a:latin typeface="DejaVu Sans"/>
              </a:rPr>
              <a:t>});</a:t>
            </a:r>
            <a:endParaRPr/>
          </a:p>
          <a:p>
            <a:endParaRPr/>
          </a:p>
          <a:p>
            <a:r>
              <a:rPr lang="en-US" sz="2400">
                <a:latin typeface="DejaVu Sans"/>
              </a:rPr>
              <a:t>app.del("/users/:user", requireRole("admin"), loadUser, function (req,res) {</a:t>
            </a:r>
            <a:endParaRPr/>
          </a:p>
          <a:p>
            <a:r>
              <a:rPr lang="en-US" sz="2400">
                <a:latin typeface="DejaVu Sans"/>
              </a:rPr>
              <a:t>	</a:t>
            </a:r>
            <a:r>
              <a:rPr lang="en-US" sz="2400">
                <a:latin typeface="DejaVu Sans"/>
              </a:rPr>
              <a:t>res.send("User deleted");</a:t>
            </a:r>
            <a:endParaRPr/>
          </a:p>
          <a:p>
            <a:r>
              <a:rPr lang="en-US" sz="2400">
                <a:latin typeface="DejaVu Sans"/>
              </a:rPr>
              <a:t>});</a:t>
            </a:r>
            <a:endParaRPr/>
          </a:p>
        </p:txBody>
      </p:sp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395000" y="365760"/>
            <a:ext cx="729036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So what do you think about JS?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5288760" y="2283120"/>
            <a:ext cx="3323160" cy="277920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200000"/>
              </a:lnSpc>
            </a:pPr>
            <a:r>
              <a:rPr lang="en-US" sz="2600">
                <a:latin typeface="DejaVu Sans"/>
              </a:rPr>
              <a:t>- JS is for children!</a:t>
            </a:r>
            <a:endParaRPr/>
          </a:p>
          <a:p>
            <a:pPr>
              <a:lnSpc>
                <a:spcPct val="200000"/>
              </a:lnSpc>
            </a:pPr>
            <a:r>
              <a:rPr lang="en-US" sz="2600">
                <a:latin typeface="DejaVu Sans"/>
              </a:rPr>
              <a:t>- JS is slow!</a:t>
            </a:r>
            <a:endParaRPr/>
          </a:p>
          <a:p>
            <a:pPr>
              <a:lnSpc>
                <a:spcPct val="200000"/>
              </a:lnSpc>
            </a:pPr>
            <a:r>
              <a:rPr lang="en-US" sz="2600">
                <a:latin typeface="DejaVu Sans"/>
              </a:rPr>
              <a:t>- JS is not scalable!</a:t>
            </a:r>
            <a:endParaRPr/>
          </a:p>
          <a:p>
            <a:pPr>
              <a:lnSpc>
                <a:spcPct val="200000"/>
              </a:lnSpc>
            </a:pPr>
            <a:r>
              <a:rPr lang="en-US" sz="2600">
                <a:latin typeface="DejaVu Sans"/>
              </a:rPr>
              <a:t>- JS is insecure!</a:t>
            </a:r>
            <a:endParaRPr/>
          </a:p>
        </p:txBody>
      </p:sp>
      <p:sp>
        <p:nvSpPr>
          <p:cNvPr id="123" name="CustomShape 3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24" name="TextShape 4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125" name="TextShape 5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126" name="CustomShape 6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27" name="TextShape 7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128" name="TextShape 8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129" name="CustomShape 9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30" name="TextShape 10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131" name="CustomShape 11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32" name="TextShape 12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133" name="CustomShape 13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34" name="TextShape 14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pic>
        <p:nvPicPr>
          <p:cNvPr id="13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4297680"/>
            <a:ext cx="4041360" cy="292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TextShape 1"/>
          <p:cNvSpPr txBox="1"/>
          <p:nvPr/>
        </p:nvSpPr>
        <p:spPr>
          <a:xfrm>
            <a:off x="1395000" y="365760"/>
            <a:ext cx="632700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node.js – express – logging</a:t>
            </a:r>
            <a:endParaRPr/>
          </a:p>
        </p:txBody>
      </p:sp>
      <p:sp>
        <p:nvSpPr>
          <p:cNvPr id="773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774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775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776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777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778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779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780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781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782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783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784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sp>
        <p:nvSpPr>
          <p:cNvPr id="785" name="TextShape 14"/>
          <p:cNvSpPr txBox="1"/>
          <p:nvPr/>
        </p:nvSpPr>
        <p:spPr>
          <a:xfrm>
            <a:off x="398160" y="1401840"/>
            <a:ext cx="9283680" cy="482400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200000"/>
              </a:lnSpc>
            </a:pPr>
            <a:r>
              <a:rPr lang="en-US" sz="3200">
                <a:latin typeface="DejaVu Sans"/>
              </a:rPr>
              <a:t>OWASP will tell you what should be logged :)</a:t>
            </a:r>
            <a:endParaRPr/>
          </a:p>
          <a:p>
            <a:pPr>
              <a:lnSpc>
                <a:spcPct val="200000"/>
              </a:lnSpc>
            </a:pPr>
            <a:r>
              <a:rPr lang="en-US" sz="2400">
                <a:latin typeface="DejaVu Sans"/>
              </a:rPr>
              <a:t>	</a:t>
            </a:r>
            <a:r>
              <a:rPr lang="en-US" sz="2400">
                <a:latin typeface="DejaVu Sans"/>
              </a:rPr>
              <a:t>https://www.owasp.org/index.php/Logging_Cheat_Sheet</a:t>
            </a:r>
            <a:endParaRPr/>
          </a:p>
          <a:p>
            <a:pPr>
              <a:lnSpc>
                <a:spcPct val="200000"/>
              </a:lnSpc>
            </a:pPr>
            <a:r>
              <a:rPr lang="en-US" sz="2400">
                <a:latin typeface="DejaVu Sans"/>
              </a:rPr>
              <a:t>- authentication &amp; authorisation</a:t>
            </a:r>
            <a:endParaRPr/>
          </a:p>
          <a:p>
            <a:pPr>
              <a:lnSpc>
                <a:spcPct val="200000"/>
              </a:lnSpc>
            </a:pPr>
            <a:r>
              <a:rPr lang="en-US" sz="2400">
                <a:latin typeface="DejaVu Sans"/>
              </a:rPr>
              <a:t>- session management</a:t>
            </a:r>
            <a:endParaRPr/>
          </a:p>
          <a:p>
            <a:pPr>
              <a:lnSpc>
                <a:spcPct val="200000"/>
              </a:lnSpc>
            </a:pPr>
            <a:r>
              <a:rPr lang="en-US" sz="2400">
                <a:latin typeface="DejaVu Sans"/>
              </a:rPr>
              <a:t>- errors &amp; weirdo events</a:t>
            </a:r>
            <a:endParaRPr/>
          </a:p>
          <a:p>
            <a:pPr>
              <a:lnSpc>
                <a:spcPct val="200000"/>
              </a:lnSpc>
            </a:pPr>
            <a:r>
              <a:rPr lang="en-US" sz="2400">
                <a:latin typeface="DejaVu Sans"/>
              </a:rPr>
              <a:t>- events (startups, shutdowns, slowdowns etc)</a:t>
            </a:r>
            <a:endParaRPr/>
          </a:p>
          <a:p>
            <a:pPr>
              <a:lnSpc>
                <a:spcPct val="200000"/>
              </a:lnSpc>
            </a:pPr>
            <a:r>
              <a:rPr lang="en-US" sz="2400">
                <a:latin typeface="DejaVu Sans"/>
              </a:rPr>
              <a:t>- high risk functionalities (payments, privileges, admins)</a:t>
            </a:r>
            <a:endParaRPr/>
          </a:p>
        </p:txBody>
      </p:sp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TextShape 1"/>
          <p:cNvSpPr txBox="1"/>
          <p:nvPr/>
        </p:nvSpPr>
        <p:spPr>
          <a:xfrm>
            <a:off x="1395000" y="365760"/>
            <a:ext cx="632700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node.js – express – logging</a:t>
            </a:r>
            <a:endParaRPr/>
          </a:p>
        </p:txBody>
      </p:sp>
      <p:sp>
        <p:nvSpPr>
          <p:cNvPr id="787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788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789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790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791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792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793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794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795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796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797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798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sp>
        <p:nvSpPr>
          <p:cNvPr id="799" name="TextShape 14"/>
          <p:cNvSpPr txBox="1"/>
          <p:nvPr/>
        </p:nvSpPr>
        <p:spPr>
          <a:xfrm>
            <a:off x="1301040" y="2045160"/>
            <a:ext cx="7479000" cy="44532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200000"/>
              </a:lnSpc>
            </a:pPr>
            <a:r>
              <a:rPr lang="en-US" sz="2400">
                <a:latin typeface="DejaVu Sans"/>
              </a:rPr>
              <a:t>Try Winston module (Github -&gt; flatiron/winston)</a:t>
            </a:r>
            <a:endParaRPr/>
          </a:p>
        </p:txBody>
      </p:sp>
      <p:sp>
        <p:nvSpPr>
          <p:cNvPr id="800" name="TextShape 15"/>
          <p:cNvSpPr txBox="1"/>
          <p:nvPr/>
        </p:nvSpPr>
        <p:spPr>
          <a:xfrm>
            <a:off x="1872360" y="2812320"/>
            <a:ext cx="9283680" cy="290412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200000"/>
              </a:lnSpc>
            </a:pPr>
            <a:r>
              <a:rPr lang="en-US" sz="2400">
                <a:latin typeface="DejaVu Sans"/>
              </a:rPr>
              <a:t>- </a:t>
            </a:r>
            <a:r>
              <a:rPr lang="en-US" sz="2600">
                <a:latin typeface="DejaVu Sans"/>
              </a:rPr>
              <a:t>logging to console</a:t>
            </a:r>
            <a:endParaRPr/>
          </a:p>
          <a:p>
            <a:pPr>
              <a:lnSpc>
                <a:spcPct val="200000"/>
              </a:lnSpc>
            </a:pPr>
            <a:r>
              <a:rPr lang="en-US" sz="2400">
                <a:latin typeface="DejaVu Sans"/>
              </a:rPr>
              <a:t>- </a:t>
            </a:r>
            <a:r>
              <a:rPr lang="en-US" sz="2600">
                <a:latin typeface="DejaVu Sans"/>
              </a:rPr>
              <a:t>logging to file</a:t>
            </a:r>
            <a:endParaRPr/>
          </a:p>
          <a:p>
            <a:pPr>
              <a:lnSpc>
                <a:spcPct val="200000"/>
              </a:lnSpc>
            </a:pPr>
            <a:r>
              <a:rPr lang="en-US" sz="2400">
                <a:latin typeface="DejaVu Sans"/>
              </a:rPr>
              <a:t>- </a:t>
            </a:r>
            <a:r>
              <a:rPr lang="en-US" sz="2600">
                <a:latin typeface="DejaVu Sans"/>
              </a:rPr>
              <a:t>sending logs over HTTP</a:t>
            </a:r>
            <a:endParaRPr/>
          </a:p>
          <a:p>
            <a:pPr>
              <a:lnSpc>
                <a:spcPct val="200000"/>
              </a:lnSpc>
            </a:pPr>
            <a:r>
              <a:rPr lang="en-US" sz="2400">
                <a:latin typeface="DejaVu Sans"/>
              </a:rPr>
              <a:t>- </a:t>
            </a:r>
            <a:r>
              <a:rPr lang="en-US" sz="2600">
                <a:latin typeface="DejaVu Sans"/>
              </a:rPr>
              <a:t>CouchDB, Redis, MongoDB, Riak etc</a:t>
            </a:r>
            <a:endParaRPr/>
          </a:p>
        </p:txBody>
      </p:sp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TextShape 1"/>
          <p:cNvSpPr txBox="1"/>
          <p:nvPr/>
        </p:nvSpPr>
        <p:spPr>
          <a:xfrm>
            <a:off x="1395000" y="365760"/>
            <a:ext cx="656460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node.js – express – sessions</a:t>
            </a:r>
            <a:endParaRPr/>
          </a:p>
        </p:txBody>
      </p:sp>
      <p:sp>
        <p:nvSpPr>
          <p:cNvPr id="802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803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804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805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806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807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808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809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810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811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812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813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sp>
        <p:nvSpPr>
          <p:cNvPr id="814" name="TextShape 14"/>
          <p:cNvSpPr txBox="1"/>
          <p:nvPr/>
        </p:nvSpPr>
        <p:spPr>
          <a:xfrm>
            <a:off x="444240" y="1040400"/>
            <a:ext cx="9797400" cy="600156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var express = require('express');</a:t>
            </a:r>
            <a:endParaRPr/>
          </a:p>
          <a:p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var app = express();</a:t>
            </a:r>
            <a:endParaRPr/>
          </a:p>
          <a:p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var RedisStore = require('connect-redis')(express);</a:t>
            </a:r>
            <a:endParaRPr/>
          </a:p>
          <a:p>
            <a:endParaRPr/>
          </a:p>
          <a:p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app.use(express.cookieParser());</a:t>
            </a:r>
            <a:endParaRPr/>
          </a:p>
          <a:p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app.use(express.session({</a:t>
            </a:r>
            <a:endParaRPr/>
          </a:p>
          <a:p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  </a:t>
            </a:r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store: new RedisStore({</a:t>
            </a:r>
            <a:endParaRPr/>
          </a:p>
          <a:p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    </a:t>
            </a:r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host: '127.0.0.2',</a:t>
            </a:r>
            <a:endParaRPr/>
          </a:p>
          <a:p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    </a:t>
            </a:r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port: 6379,</a:t>
            </a:r>
            <a:endParaRPr/>
          </a:p>
          <a:p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    </a:t>
            </a:r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db: 3,</a:t>
            </a:r>
            <a:endParaRPr/>
          </a:p>
          <a:p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    </a:t>
            </a:r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pass: 'pwd'</a:t>
            </a:r>
            <a:endParaRPr/>
          </a:p>
          <a:p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  </a:t>
            </a:r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}),</a:t>
            </a:r>
            <a:endParaRPr/>
          </a:p>
          <a:p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  </a:t>
            </a:r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secret: 'this-is-very-secret'</a:t>
            </a:r>
            <a:endParaRPr/>
          </a:p>
          <a:p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}));</a:t>
            </a:r>
            <a:endParaRPr/>
          </a:p>
          <a:p>
            <a:endParaRPr/>
          </a:p>
          <a:p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app.get('/somewhere', function(req, res) {</a:t>
            </a:r>
            <a:endParaRPr/>
          </a:p>
          <a:p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  </a:t>
            </a:r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res.send('In the middle of nowhere');</a:t>
            </a:r>
            <a:endParaRPr/>
          </a:p>
          <a:p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});</a:t>
            </a:r>
            <a:endParaRPr/>
          </a:p>
          <a:p>
            <a:endParaRPr/>
          </a:p>
          <a:p>
            <a:r>
              <a:rPr lang="en-US" sz="2000">
                <a:latin typeface="DejaVu Sans"/>
                <a:ea typeface="Liberation Mono;Cumberland AMT;Cumberland;Courier New;Cousine;Nimbus Mono L;DejaVu Sans Mono;Courier;Lucida Sans Typewriter;Lucida Typewriter;Monaco;Monospaced"/>
              </a:rPr>
              <a:t>app.listen(process.env.PORT || 8080);</a:t>
            </a:r>
            <a:endParaRPr/>
          </a:p>
        </p:txBody>
      </p:sp>
    </p:spTree>
  </p:cSld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TextShape 1"/>
          <p:cNvSpPr txBox="1"/>
          <p:nvPr/>
        </p:nvSpPr>
        <p:spPr>
          <a:xfrm>
            <a:off x="1395000" y="365760"/>
            <a:ext cx="611208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node.js – common threats</a:t>
            </a:r>
            <a:endParaRPr/>
          </a:p>
        </p:txBody>
      </p:sp>
      <p:sp>
        <p:nvSpPr>
          <p:cNvPr id="816" name="TextShape 2"/>
          <p:cNvSpPr txBox="1"/>
          <p:nvPr/>
        </p:nvSpPr>
        <p:spPr>
          <a:xfrm>
            <a:off x="3545280" y="2011680"/>
            <a:ext cx="2989440" cy="393048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150000"/>
              </a:lnSpc>
            </a:pPr>
            <a:r>
              <a:rPr lang="en-US" sz="2600">
                <a:latin typeface="DejaVu Sans"/>
              </a:rPr>
              <a:t>- CSRF</a:t>
            </a:r>
            <a:endParaRPr/>
          </a:p>
          <a:p>
            <a:pPr>
              <a:lnSpc>
                <a:spcPct val="150000"/>
              </a:lnSpc>
            </a:pPr>
            <a:r>
              <a:rPr lang="en-US" sz="2600">
                <a:latin typeface="DejaVu Sans"/>
              </a:rPr>
              <a:t>- input validation</a:t>
            </a:r>
            <a:endParaRPr/>
          </a:p>
          <a:p>
            <a:pPr>
              <a:lnSpc>
                <a:spcPct val="150000"/>
              </a:lnSpc>
            </a:pPr>
            <a:r>
              <a:rPr lang="en-US" sz="2600">
                <a:latin typeface="DejaVu Sans"/>
              </a:rPr>
              <a:t>- XSS</a:t>
            </a:r>
            <a:endParaRPr/>
          </a:p>
          <a:p>
            <a:pPr>
              <a:lnSpc>
                <a:spcPct val="150000"/>
              </a:lnSpc>
            </a:pPr>
            <a:r>
              <a:rPr lang="en-US" sz="2600">
                <a:latin typeface="DejaVu Sans"/>
              </a:rPr>
              <a:t>- DoS</a:t>
            </a:r>
            <a:endParaRPr/>
          </a:p>
          <a:p>
            <a:pPr>
              <a:lnSpc>
                <a:spcPct val="150000"/>
              </a:lnSpc>
            </a:pPr>
            <a:r>
              <a:rPr lang="en-US" sz="2600">
                <a:latin typeface="DejaVu Sans"/>
              </a:rPr>
              <a:t>- ReDoS</a:t>
            </a:r>
            <a:endParaRPr/>
          </a:p>
          <a:p>
            <a:pPr>
              <a:lnSpc>
                <a:spcPct val="150000"/>
              </a:lnSpc>
            </a:pPr>
            <a:r>
              <a:rPr lang="en-US" sz="2600">
                <a:latin typeface="DejaVu Sans"/>
              </a:rPr>
              <a:t>- HPP</a:t>
            </a:r>
            <a:endParaRPr/>
          </a:p>
          <a:p>
            <a:pPr>
              <a:lnSpc>
                <a:spcPct val="150000"/>
              </a:lnSpc>
            </a:pPr>
            <a:r>
              <a:rPr lang="en-US" sz="2600">
                <a:latin typeface="DejaVu Sans"/>
              </a:rPr>
              <a:t>- request size</a:t>
            </a:r>
            <a:endParaRPr/>
          </a:p>
        </p:txBody>
      </p:sp>
      <p:sp>
        <p:nvSpPr>
          <p:cNvPr id="817" name="CustomShape 3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818" name="TextShape 4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819" name="TextShape 5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820" name="CustomShape 6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821" name="TextShape 7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822" name="TextShape 8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823" name="CustomShape 9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824" name="TextShape 10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825" name="CustomShape 11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826" name="TextShape 12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827" name="CustomShape 13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828" name="TextShape 14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</p:spTree>
  </p:cSld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TextShape 1"/>
          <p:cNvSpPr txBox="1"/>
          <p:nvPr/>
        </p:nvSpPr>
        <p:spPr>
          <a:xfrm>
            <a:off x="1395000" y="365760"/>
            <a:ext cx="692460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node.js – monitoring anyone?</a:t>
            </a:r>
            <a:endParaRPr/>
          </a:p>
        </p:txBody>
      </p:sp>
      <p:sp>
        <p:nvSpPr>
          <p:cNvPr id="830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831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832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833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834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835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836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837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838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839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840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841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sp>
        <p:nvSpPr>
          <p:cNvPr id="842" name="TextShape 14"/>
          <p:cNvSpPr txBox="1"/>
          <p:nvPr/>
        </p:nvSpPr>
        <p:spPr>
          <a:xfrm>
            <a:off x="717480" y="1962000"/>
            <a:ext cx="8645040" cy="435744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200000"/>
              </a:lnSpc>
            </a:pPr>
            <a:r>
              <a:rPr lang="en-US" sz="3200">
                <a:latin typeface="DejaVu Sans"/>
              </a:rPr>
              <a:t>- is app functional? :)</a:t>
            </a:r>
            <a:endParaRPr/>
          </a:p>
          <a:p>
            <a:pPr>
              <a:lnSpc>
                <a:spcPct val="200000"/>
              </a:lnSpc>
            </a:pPr>
            <a:r>
              <a:rPr lang="en-US" sz="3200">
                <a:latin typeface="DejaVu Sans"/>
              </a:rPr>
              <a:t>- is app overloaded?</a:t>
            </a:r>
            <a:endParaRPr/>
          </a:p>
          <a:p>
            <a:pPr>
              <a:lnSpc>
                <a:spcPct val="200000"/>
              </a:lnSpc>
            </a:pPr>
            <a:r>
              <a:rPr lang="en-US" sz="3200">
                <a:latin typeface="DejaVu Sans"/>
              </a:rPr>
              <a:t>- app should provide monitoring interface</a:t>
            </a:r>
            <a:endParaRPr/>
          </a:p>
          <a:p>
            <a:pPr>
              <a:lnSpc>
                <a:spcPct val="200000"/>
              </a:lnSpc>
            </a:pPr>
            <a:r>
              <a:rPr lang="en-US" sz="3200">
                <a:latin typeface="DejaVu Sans"/>
              </a:rPr>
              <a:t>- how many errors caught?</a:t>
            </a:r>
            <a:endParaRPr/>
          </a:p>
          <a:p>
            <a:pPr>
              <a:lnSpc>
                <a:spcPct val="200000"/>
              </a:lnSpc>
            </a:pPr>
            <a:r>
              <a:rPr lang="en-US" sz="3200">
                <a:latin typeface="DejaVu Sans"/>
              </a:rPr>
              <a:t>- are forks alive and OK?</a:t>
            </a:r>
            <a:endParaRPr/>
          </a:p>
        </p:txBody>
      </p:sp>
    </p:spTree>
  </p:cSld>
  <p:timing>
    <p:tnLst>
      <p:par>
        <p:cTn id="107" dur="indefinite" restart="never" nodeType="tmRoot">
          <p:childTnLst>
            <p:seq>
              <p:cTn id="1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TextShape 1"/>
          <p:cNvSpPr txBox="1"/>
          <p:nvPr/>
        </p:nvSpPr>
        <p:spPr>
          <a:xfrm>
            <a:off x="1395000" y="365760"/>
            <a:ext cx="497844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node.js – sandboxing</a:t>
            </a:r>
            <a:endParaRPr/>
          </a:p>
        </p:txBody>
      </p:sp>
      <p:sp>
        <p:nvSpPr>
          <p:cNvPr id="844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845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846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847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848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849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850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851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852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853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854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855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pic>
        <p:nvPicPr>
          <p:cNvPr id="85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29160" y="1646280"/>
            <a:ext cx="8221680" cy="462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9" dur="indefinite" restart="never" nodeType="tmRoot">
          <p:childTnLst>
            <p:seq>
              <p:cTn id="1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TextShape 1"/>
          <p:cNvSpPr txBox="1"/>
          <p:nvPr/>
        </p:nvSpPr>
        <p:spPr>
          <a:xfrm>
            <a:off x="1395000" y="365760"/>
            <a:ext cx="497844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node.js – sandboxing</a:t>
            </a:r>
            <a:endParaRPr/>
          </a:p>
        </p:txBody>
      </p:sp>
      <p:sp>
        <p:nvSpPr>
          <p:cNvPr id="858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859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860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861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862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863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864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865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866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867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868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869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pic>
        <p:nvPicPr>
          <p:cNvPr id="87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5120" y="1097280"/>
            <a:ext cx="7994160" cy="5760720"/>
          </a:xfrm>
          <a:prstGeom prst="rect">
            <a:avLst/>
          </a:prstGeom>
          <a:ln>
            <a:noFill/>
          </a:ln>
        </p:spPr>
      </p:pic>
      <p:pic>
        <p:nvPicPr>
          <p:cNvPr id="87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176720" y="822960"/>
            <a:ext cx="1858320" cy="1857960"/>
          </a:xfrm>
          <a:prstGeom prst="rect">
            <a:avLst/>
          </a:prstGeom>
          <a:ln>
            <a:noFill/>
          </a:ln>
        </p:spPr>
      </p:pic>
      <p:sp>
        <p:nvSpPr>
          <p:cNvPr id="872" name="TextShape 14"/>
          <p:cNvSpPr txBox="1"/>
          <p:nvPr/>
        </p:nvSpPr>
        <p:spPr>
          <a:xfrm>
            <a:off x="4244760" y="4362120"/>
            <a:ext cx="4259160" cy="66708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b="1" lang="en-US" sz="3600">
                <a:solidFill>
                  <a:srgbClr val="00ff00"/>
                </a:solidFill>
                <a:latin typeface="DejaVu Sans"/>
              </a:rPr>
              <a:t>Such security..</a:t>
            </a:r>
            <a:endParaRPr/>
          </a:p>
        </p:txBody>
      </p:sp>
      <p:sp>
        <p:nvSpPr>
          <p:cNvPr id="873" name="TextShape 15"/>
          <p:cNvSpPr txBox="1"/>
          <p:nvPr/>
        </p:nvSpPr>
        <p:spPr>
          <a:xfrm>
            <a:off x="914400" y="5916600"/>
            <a:ext cx="4579560" cy="66708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b="1" lang="en-US" sz="3600">
                <a:solidFill>
                  <a:srgbClr val="00ffff"/>
                </a:solidFill>
                <a:latin typeface="DejaVu Sans"/>
              </a:rPr>
              <a:t>Very fortress!!1</a:t>
            </a:r>
            <a:endParaRPr/>
          </a:p>
        </p:txBody>
      </p:sp>
      <p:sp>
        <p:nvSpPr>
          <p:cNvPr id="874" name="TextShape 16"/>
          <p:cNvSpPr txBox="1"/>
          <p:nvPr/>
        </p:nvSpPr>
        <p:spPr>
          <a:xfrm>
            <a:off x="1011600" y="1455120"/>
            <a:ext cx="228024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b="1" lang="en-US" sz="3600">
                <a:solidFill>
                  <a:srgbClr val="ff00ff"/>
                </a:solidFill>
                <a:latin typeface="DejaVu Sans"/>
              </a:rPr>
              <a:t>WOW :)</a:t>
            </a:r>
            <a:endParaRPr/>
          </a:p>
        </p:txBody>
      </p:sp>
    </p:spTree>
  </p:cSld>
  <p:timing>
    <p:tnLst>
      <p:par>
        <p:cTn id="111" dur="indefinite" restart="never" nodeType="tmRoot">
          <p:childTnLst>
            <p:seq>
              <p:cTn id="1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TextShape 1"/>
          <p:cNvSpPr txBox="1"/>
          <p:nvPr/>
        </p:nvSpPr>
        <p:spPr>
          <a:xfrm>
            <a:off x="1395000" y="365760"/>
            <a:ext cx="497844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node.js – sandboxing</a:t>
            </a:r>
            <a:endParaRPr/>
          </a:p>
        </p:txBody>
      </p:sp>
      <p:sp>
        <p:nvSpPr>
          <p:cNvPr id="876" name="TextShape 2"/>
          <p:cNvSpPr txBox="1"/>
          <p:nvPr/>
        </p:nvSpPr>
        <p:spPr>
          <a:xfrm>
            <a:off x="625320" y="2495520"/>
            <a:ext cx="7252200" cy="335448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150000"/>
              </a:lnSpc>
            </a:pPr>
            <a:r>
              <a:rPr lang="en-US" sz="2600">
                <a:latin typeface="DejaVu Sans"/>
              </a:rPr>
              <a:t>SElinux sandbox:</a:t>
            </a:r>
            <a:endParaRPr/>
          </a:p>
          <a:p>
            <a:pPr>
              <a:lnSpc>
                <a:spcPct val="150000"/>
              </a:lnSpc>
            </a:pPr>
            <a:r>
              <a:rPr lang="en-US" sz="2600">
                <a:latin typeface="DejaVu Sans"/>
              </a:rPr>
              <a:t>- legit r/w from stdin/out + only define FDs</a:t>
            </a:r>
            <a:endParaRPr/>
          </a:p>
          <a:p>
            <a:pPr>
              <a:lnSpc>
                <a:spcPct val="150000"/>
              </a:lnSpc>
            </a:pPr>
            <a:r>
              <a:rPr lang="en-US" sz="2600">
                <a:latin typeface="DejaVu Sans"/>
              </a:rPr>
              <a:t>- no network access</a:t>
            </a:r>
            <a:endParaRPr/>
          </a:p>
          <a:p>
            <a:pPr>
              <a:lnSpc>
                <a:spcPct val="150000"/>
              </a:lnSpc>
            </a:pPr>
            <a:r>
              <a:rPr lang="en-US" sz="2600">
                <a:latin typeface="DejaVu Sans"/>
              </a:rPr>
              <a:t>- no access to any other processes  files</a:t>
            </a:r>
            <a:endParaRPr/>
          </a:p>
          <a:p>
            <a:pPr>
              <a:lnSpc>
                <a:spcPct val="150000"/>
              </a:lnSpc>
            </a:pPr>
            <a:r>
              <a:rPr lang="en-US" sz="2600">
                <a:latin typeface="DejaVu Sans"/>
              </a:rPr>
              <a:t>- cgroups friendly :)</a:t>
            </a:r>
            <a:endParaRPr/>
          </a:p>
          <a:p>
            <a:pPr>
              <a:lnSpc>
                <a:spcPct val="150000"/>
              </a:lnSpc>
            </a:pPr>
            <a:r>
              <a:rPr lang="en-US" sz="2600">
                <a:latin typeface="DejaVu Sans"/>
              </a:rPr>
              <a:t>- lightweight!</a:t>
            </a:r>
            <a:endParaRPr/>
          </a:p>
        </p:txBody>
      </p:sp>
      <p:sp>
        <p:nvSpPr>
          <p:cNvPr id="877" name="CustomShape 3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878" name="TextShape 4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879" name="TextShape 5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880" name="CustomShape 6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881" name="TextShape 7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882" name="TextShape 8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883" name="CustomShape 9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884" name="TextShape 10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885" name="CustomShape 11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886" name="TextShape 12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887" name="CustomShape 13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888" name="TextShape 14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</p:spTree>
  </p:cSld>
  <p:timing>
    <p:tnLst>
      <p:par>
        <p:cTn id="113" dur="indefinite" restart="never" nodeType="tmRoot">
          <p:childTnLst>
            <p:seq>
              <p:cTn id="1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TextShape 1"/>
          <p:cNvSpPr txBox="1"/>
          <p:nvPr/>
        </p:nvSpPr>
        <p:spPr>
          <a:xfrm>
            <a:off x="1395000" y="365760"/>
            <a:ext cx="497844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node.js – sandboxing</a:t>
            </a:r>
            <a:endParaRPr/>
          </a:p>
        </p:txBody>
      </p:sp>
      <p:sp>
        <p:nvSpPr>
          <p:cNvPr id="890" name="TextShape 2"/>
          <p:cNvSpPr txBox="1"/>
          <p:nvPr/>
        </p:nvSpPr>
        <p:spPr>
          <a:xfrm>
            <a:off x="625320" y="1847520"/>
            <a:ext cx="7643880" cy="431568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200000"/>
              </a:lnSpc>
            </a:pPr>
            <a:r>
              <a:rPr lang="en-US" sz="2600">
                <a:latin typeface="DejaVu Sans"/>
              </a:rPr>
              <a:t>libvirtd sandbox:</a:t>
            </a:r>
            <a:endParaRPr/>
          </a:p>
          <a:p>
            <a:pPr>
              <a:lnSpc>
                <a:spcPct val="200000"/>
              </a:lnSpc>
            </a:pPr>
            <a:r>
              <a:rPr lang="en-US" sz="2600">
                <a:latin typeface="DejaVu Sans"/>
              </a:rPr>
              <a:t>- use LXC, Qemu or KVM</a:t>
            </a:r>
            <a:endParaRPr/>
          </a:p>
          <a:p>
            <a:pPr>
              <a:lnSpc>
                <a:spcPct val="200000"/>
              </a:lnSpc>
            </a:pPr>
            <a:r>
              <a:rPr lang="en-US" sz="2600">
                <a:latin typeface="DejaVu Sans"/>
              </a:rPr>
              <a:t>- provides high level API</a:t>
            </a:r>
            <a:endParaRPr/>
          </a:p>
          <a:p>
            <a:pPr>
              <a:lnSpc>
                <a:spcPct val="200000"/>
              </a:lnSpc>
            </a:pPr>
            <a:r>
              <a:rPr lang="en-US" sz="2600">
                <a:latin typeface="DejaVu Sans"/>
              </a:rPr>
              <a:t>- don't need to know virt internals</a:t>
            </a:r>
            <a:endParaRPr/>
          </a:p>
          <a:p>
            <a:pPr>
              <a:lnSpc>
                <a:spcPct val="200000"/>
              </a:lnSpc>
            </a:pPr>
            <a:r>
              <a:rPr lang="en-US" sz="2600">
                <a:latin typeface="DejaVu Sans"/>
              </a:rPr>
              <a:t>- integrates with systemd inside the sandbox</a:t>
            </a:r>
            <a:endParaRPr/>
          </a:p>
          <a:p>
            <a:pPr>
              <a:lnSpc>
                <a:spcPct val="200000"/>
              </a:lnSpc>
            </a:pPr>
            <a:r>
              <a:rPr lang="en-US" sz="2600">
                <a:latin typeface="DejaVu Sans"/>
              </a:rPr>
              <a:t>- virt-sandbox -c lxc:/// /bin/sh</a:t>
            </a:r>
            <a:endParaRPr/>
          </a:p>
        </p:txBody>
      </p:sp>
      <p:sp>
        <p:nvSpPr>
          <p:cNvPr id="891" name="CustomShape 3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892" name="TextShape 4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893" name="TextShape 5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894" name="CustomShape 6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895" name="TextShape 7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896" name="TextShape 8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897" name="CustomShape 9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898" name="TextShape 10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899" name="CustomShape 11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900" name="TextShape 12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901" name="CustomShape 13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902" name="TextShape 14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</p:spTree>
  </p:cSld>
  <p:timing>
    <p:tnLst>
      <p:par>
        <p:cTn id="115" dur="indefinite" restart="never" nodeType="tmRoot">
          <p:childTnLst>
            <p:seq>
              <p:cTn id="1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TextShape 1"/>
          <p:cNvSpPr txBox="1"/>
          <p:nvPr/>
        </p:nvSpPr>
        <p:spPr>
          <a:xfrm>
            <a:off x="1395000" y="365760"/>
            <a:ext cx="497844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node.js – sandboxing</a:t>
            </a:r>
            <a:endParaRPr/>
          </a:p>
        </p:txBody>
      </p:sp>
      <p:sp>
        <p:nvSpPr>
          <p:cNvPr id="904" name="TextShape 2"/>
          <p:cNvSpPr txBox="1"/>
          <p:nvPr/>
        </p:nvSpPr>
        <p:spPr>
          <a:xfrm>
            <a:off x="625320" y="1847520"/>
            <a:ext cx="7023600" cy="431568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200000"/>
              </a:lnSpc>
            </a:pPr>
            <a:r>
              <a:rPr lang="en-US" sz="2600">
                <a:latin typeface="DejaVu Sans"/>
              </a:rPr>
              <a:t>Docker:</a:t>
            </a:r>
            <a:endParaRPr/>
          </a:p>
          <a:p>
            <a:pPr>
              <a:lnSpc>
                <a:spcPct val="200000"/>
              </a:lnSpc>
            </a:pPr>
            <a:r>
              <a:rPr lang="en-US" sz="2600">
                <a:latin typeface="DejaVu Sans"/>
              </a:rPr>
              <a:t>- very easy learning curve – just run &amp; go</a:t>
            </a:r>
            <a:endParaRPr/>
          </a:p>
          <a:p>
            <a:pPr>
              <a:lnSpc>
                <a:spcPct val="200000"/>
              </a:lnSpc>
            </a:pPr>
            <a:r>
              <a:rPr lang="en-US" sz="2600">
                <a:latin typeface="DejaVu Sans"/>
              </a:rPr>
              <a:t>- it just works</a:t>
            </a:r>
            <a:endParaRPr/>
          </a:p>
          <a:p>
            <a:pPr>
              <a:lnSpc>
                <a:spcPct val="200000"/>
              </a:lnSpc>
            </a:pPr>
            <a:r>
              <a:rPr lang="en-US" sz="2600">
                <a:latin typeface="DejaVu Sans"/>
              </a:rPr>
              <a:t>- big community</a:t>
            </a:r>
            <a:endParaRPr/>
          </a:p>
          <a:p>
            <a:pPr>
              <a:lnSpc>
                <a:spcPct val="200000"/>
              </a:lnSpc>
            </a:pPr>
            <a:r>
              <a:rPr lang="en-US" sz="2600">
                <a:latin typeface="DejaVu Sans"/>
              </a:rPr>
              <a:t>- growing rapidly</a:t>
            </a:r>
            <a:endParaRPr/>
          </a:p>
          <a:p>
            <a:pPr>
              <a:lnSpc>
                <a:spcPct val="200000"/>
              </a:lnSpc>
            </a:pPr>
            <a:r>
              <a:rPr lang="en-US" sz="2600">
                <a:latin typeface="DejaVu Sans"/>
              </a:rPr>
              <a:t>- almost stable ;)</a:t>
            </a:r>
            <a:endParaRPr/>
          </a:p>
        </p:txBody>
      </p:sp>
      <p:sp>
        <p:nvSpPr>
          <p:cNvPr id="905" name="CustomShape 3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906" name="TextShape 4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907" name="TextShape 5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908" name="CustomShape 6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909" name="TextShape 7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910" name="TextShape 8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911" name="CustomShape 9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912" name="TextShape 10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913" name="CustomShape 11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914" name="TextShape 12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915" name="CustomShape 13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916" name="TextShape 14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</p:spTree>
  </p:cSld>
  <p:timing>
    <p:tnLst>
      <p:par>
        <p:cTn id="117" dur="indefinite" restart="never" nodeType="tmRoot">
          <p:childTnLst>
            <p:seq>
              <p:cTn id="1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395000" y="365760"/>
            <a:ext cx="370260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node.js: history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625320" y="2171520"/>
            <a:ext cx="5973480" cy="354744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200000"/>
              </a:lnSpc>
            </a:pPr>
            <a:r>
              <a:rPr lang="en-US" sz="2600">
                <a:latin typeface="DejaVu Sans"/>
              </a:rPr>
              <a:t>- 2008: Google V8 release</a:t>
            </a:r>
            <a:endParaRPr/>
          </a:p>
          <a:p>
            <a:pPr>
              <a:lnSpc>
                <a:spcPct val="200000"/>
              </a:lnSpc>
            </a:pPr>
            <a:r>
              <a:rPr lang="en-US" sz="2600">
                <a:latin typeface="DejaVu Sans"/>
              </a:rPr>
              <a:t>- 2009: Ryan Dahl &amp; node.js</a:t>
            </a:r>
            <a:endParaRPr/>
          </a:p>
          <a:p>
            <a:pPr>
              <a:lnSpc>
                <a:spcPct val="200000"/>
              </a:lnSpc>
            </a:pPr>
            <a:r>
              <a:rPr lang="en-US" sz="2600">
                <a:latin typeface="DejaVu Sans"/>
              </a:rPr>
              <a:t>- 2011: node.js release</a:t>
            </a:r>
            <a:endParaRPr/>
          </a:p>
          <a:p>
            <a:pPr>
              <a:lnSpc>
                <a:spcPct val="200000"/>
              </a:lnSpc>
            </a:pPr>
            <a:r>
              <a:rPr lang="en-US" sz="2600">
                <a:latin typeface="DejaVu Sans"/>
              </a:rPr>
              <a:t>- later on – Joyent till today</a:t>
            </a:r>
            <a:endParaRPr/>
          </a:p>
          <a:p>
            <a:pPr>
              <a:lnSpc>
                <a:spcPct val="200000"/>
              </a:lnSpc>
            </a:pPr>
            <a:r>
              <a:rPr lang="en-US" sz="2600">
                <a:latin typeface="DejaVu Sans"/>
              </a:rPr>
              <a:t>- and ^liftsecurity / nodesecurity.io</a:t>
            </a:r>
            <a:endParaRPr/>
          </a:p>
        </p:txBody>
      </p:sp>
      <p:sp>
        <p:nvSpPr>
          <p:cNvPr id="138" name="CustomShape 3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39" name="TextShape 4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140" name="TextShape 5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141" name="CustomShape 6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42" name="TextShape 7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143" name="TextShape 8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144" name="CustomShape 9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45" name="TextShape 10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146" name="CustomShape 11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47" name="TextShape 12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148" name="CustomShape 13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49" name="TextShape 14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TextShape 1"/>
          <p:cNvSpPr txBox="1"/>
          <p:nvPr/>
        </p:nvSpPr>
        <p:spPr>
          <a:xfrm>
            <a:off x="1395000" y="365760"/>
            <a:ext cx="585000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node.js – one more thing</a:t>
            </a:r>
            <a:endParaRPr/>
          </a:p>
        </p:txBody>
      </p:sp>
      <p:sp>
        <p:nvSpPr>
          <p:cNvPr id="918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919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920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921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922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923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924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925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926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927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928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929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sp>
        <p:nvSpPr>
          <p:cNvPr id="930" name="TextShape 14"/>
          <p:cNvSpPr txBox="1"/>
          <p:nvPr/>
        </p:nvSpPr>
        <p:spPr>
          <a:xfrm>
            <a:off x="4380480" y="2087280"/>
            <a:ext cx="1319040" cy="56448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200000"/>
              </a:lnSpc>
            </a:pPr>
            <a:r>
              <a:rPr lang="en-US" sz="3200">
                <a:latin typeface="DejaVu Sans"/>
              </a:rPr>
              <a:t>Just...</a:t>
            </a:r>
            <a:endParaRPr/>
          </a:p>
        </p:txBody>
      </p:sp>
    </p:spTree>
  </p:cSld>
  <p:timing>
    <p:tnLst>
      <p:par>
        <p:cTn id="119" dur="indefinite" restart="never" nodeType="tmRoot">
          <p:childTnLst>
            <p:seq>
              <p:cTn id="1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TextShape 1"/>
          <p:cNvSpPr txBox="1"/>
          <p:nvPr/>
        </p:nvSpPr>
        <p:spPr>
          <a:xfrm>
            <a:off x="1395000" y="365760"/>
            <a:ext cx="585000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node.js – one more thing</a:t>
            </a:r>
            <a:endParaRPr/>
          </a:p>
        </p:txBody>
      </p:sp>
      <p:sp>
        <p:nvSpPr>
          <p:cNvPr id="932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933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934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935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936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937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938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939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940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941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942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943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sp>
        <p:nvSpPr>
          <p:cNvPr id="944" name="TextShape 14"/>
          <p:cNvSpPr txBox="1"/>
          <p:nvPr/>
        </p:nvSpPr>
        <p:spPr>
          <a:xfrm>
            <a:off x="4380480" y="2087280"/>
            <a:ext cx="1319040" cy="56448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200000"/>
              </a:lnSpc>
            </a:pPr>
            <a:r>
              <a:rPr lang="en-US" sz="3200">
                <a:latin typeface="DejaVu Sans"/>
              </a:rPr>
              <a:t>Just...</a:t>
            </a:r>
            <a:endParaRPr/>
          </a:p>
        </p:txBody>
      </p:sp>
      <p:sp>
        <p:nvSpPr>
          <p:cNvPr id="945" name="TextShape 15"/>
          <p:cNvSpPr txBox="1"/>
          <p:nvPr/>
        </p:nvSpPr>
        <p:spPr>
          <a:xfrm>
            <a:off x="2781000" y="3837600"/>
            <a:ext cx="4518000" cy="56448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200000"/>
              </a:lnSpc>
            </a:pPr>
            <a:r>
              <a:rPr lang="en-US" sz="3200">
                <a:latin typeface="DejaVu Sans"/>
              </a:rPr>
              <a:t>Don't run as `root`!!!</a:t>
            </a:r>
            <a:endParaRPr/>
          </a:p>
        </p:txBody>
      </p:sp>
    </p:spTree>
  </p:cSld>
  <p:timing>
    <p:tnLst>
      <p:par>
        <p:cTn id="121" dur="indefinite" restart="never" nodeType="tmRoot">
          <p:childTnLst>
            <p:seq>
              <p:cTn id="1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TextShape 1"/>
          <p:cNvSpPr txBox="1"/>
          <p:nvPr/>
        </p:nvSpPr>
        <p:spPr>
          <a:xfrm>
            <a:off x="1395000" y="365760"/>
            <a:ext cx="632700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node.js – tracing execution</a:t>
            </a:r>
            <a:endParaRPr/>
          </a:p>
        </p:txBody>
      </p:sp>
      <p:sp>
        <p:nvSpPr>
          <p:cNvPr id="947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948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949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950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951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952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953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954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955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956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957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958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sp>
        <p:nvSpPr>
          <p:cNvPr id="959" name="TextShape 14"/>
          <p:cNvSpPr txBox="1"/>
          <p:nvPr/>
        </p:nvSpPr>
        <p:spPr>
          <a:xfrm>
            <a:off x="1854360" y="2640960"/>
            <a:ext cx="6371280" cy="246096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200000"/>
              </a:lnSpc>
            </a:pPr>
            <a:r>
              <a:rPr lang="en-US" sz="3200">
                <a:latin typeface="DejaVu Sans"/>
              </a:rPr>
              <a:t>- SmartOS / Joyent: debugging</a:t>
            </a:r>
            <a:endParaRPr/>
          </a:p>
          <a:p>
            <a:pPr>
              <a:lnSpc>
                <a:spcPct val="200000"/>
              </a:lnSpc>
            </a:pPr>
            <a:r>
              <a:rPr lang="en-US" sz="3200">
                <a:latin typeface="DejaVu Sans"/>
              </a:rPr>
              <a:t>- Bunyan / Dtrace</a:t>
            </a:r>
            <a:endParaRPr/>
          </a:p>
          <a:p>
            <a:pPr>
              <a:lnSpc>
                <a:spcPct val="200000"/>
              </a:lnSpc>
            </a:pPr>
            <a:r>
              <a:rPr lang="en-US" sz="3200">
                <a:latin typeface="DejaVu Sans"/>
              </a:rPr>
              <a:t>- strace of course...</a:t>
            </a:r>
            <a:endParaRPr/>
          </a:p>
        </p:txBody>
      </p:sp>
    </p:spTree>
  </p:cSld>
  <p:timing>
    <p:tnLst>
      <p:par>
        <p:cTn id="123" dur="indefinite" restart="never" nodeType="tmRoot">
          <p:childTnLst>
            <p:seq>
              <p:cTn id="1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TextShape 1"/>
          <p:cNvSpPr txBox="1"/>
          <p:nvPr/>
        </p:nvSpPr>
        <p:spPr>
          <a:xfrm>
            <a:off x="1395000" y="365760"/>
            <a:ext cx="393444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node.js – testing</a:t>
            </a:r>
            <a:endParaRPr/>
          </a:p>
        </p:txBody>
      </p:sp>
      <p:sp>
        <p:nvSpPr>
          <p:cNvPr id="961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962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963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964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965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966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967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968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969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970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971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972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sp>
        <p:nvSpPr>
          <p:cNvPr id="973" name="TextShape 14"/>
          <p:cNvSpPr txBox="1"/>
          <p:nvPr/>
        </p:nvSpPr>
        <p:spPr>
          <a:xfrm>
            <a:off x="111600" y="2632320"/>
            <a:ext cx="9826200" cy="215496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200000"/>
              </a:lnSpc>
            </a:pPr>
            <a:r>
              <a:rPr lang="en-US" sz="2800">
                <a:latin typeface="DejaVu Sans"/>
              </a:rPr>
              <a:t>- maybe some interface for white-box pentests?</a:t>
            </a:r>
            <a:endParaRPr/>
          </a:p>
          <a:p>
            <a:pPr>
              <a:lnSpc>
                <a:spcPct val="200000"/>
              </a:lnSpc>
            </a:pPr>
            <a:r>
              <a:rPr lang="en-US" sz="2800">
                <a:latin typeface="DejaVu Sans"/>
              </a:rPr>
              <a:t>- unit-testing 4 the sake! (Mocha, supertest, should.js)</a:t>
            </a:r>
            <a:endParaRPr/>
          </a:p>
          <a:p>
            <a:pPr>
              <a:lnSpc>
                <a:spcPct val="200000"/>
              </a:lnSpc>
            </a:pPr>
            <a:r>
              <a:rPr lang="en-US" sz="2800">
                <a:latin typeface="DejaVu Sans"/>
              </a:rPr>
              <a:t>- OWASP Zed Attack Proxy</a:t>
            </a:r>
            <a:endParaRPr/>
          </a:p>
        </p:txBody>
      </p:sp>
    </p:spTree>
  </p:cSld>
  <p:timing>
    <p:tnLst>
      <p:par>
        <p:cTn id="125" dur="indefinite" restart="never" nodeType="tmRoot">
          <p:childTnLst>
            <p:seq>
              <p:cTn id="1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TextShape 1"/>
          <p:cNvSpPr txBox="1"/>
          <p:nvPr/>
        </p:nvSpPr>
        <p:spPr>
          <a:xfrm>
            <a:off x="1395000" y="365760"/>
            <a:ext cx="750816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scaling node.js – cluster module</a:t>
            </a:r>
            <a:endParaRPr/>
          </a:p>
        </p:txBody>
      </p:sp>
      <p:sp>
        <p:nvSpPr>
          <p:cNvPr id="975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976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977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978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979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980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981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982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983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984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985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986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pic>
        <p:nvPicPr>
          <p:cNvPr id="98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05000" y="1388880"/>
            <a:ext cx="9270360" cy="3731760"/>
          </a:xfrm>
          <a:prstGeom prst="rect">
            <a:avLst/>
          </a:prstGeom>
          <a:ln>
            <a:noFill/>
          </a:ln>
        </p:spPr>
      </p:pic>
      <p:sp>
        <p:nvSpPr>
          <p:cNvPr id="988" name="TextShape 14"/>
          <p:cNvSpPr txBox="1"/>
          <p:nvPr/>
        </p:nvSpPr>
        <p:spPr>
          <a:xfrm>
            <a:off x="4203720" y="6035040"/>
            <a:ext cx="1672560" cy="2689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1200">
                <a:latin typeface="DejaVu Sans"/>
              </a:rPr>
              <a:t>http://aosabook.org</a:t>
            </a:r>
            <a:endParaRPr/>
          </a:p>
        </p:txBody>
      </p:sp>
    </p:spTree>
  </p:cSld>
  <p:timing>
    <p:tnLst>
      <p:par>
        <p:cTn id="127" dur="indefinite" restart="never" nodeType="tmRoot">
          <p:childTnLst>
            <p:seq>
              <p:cTn id="1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TextShape 1"/>
          <p:cNvSpPr txBox="1"/>
          <p:nvPr/>
        </p:nvSpPr>
        <p:spPr>
          <a:xfrm>
            <a:off x="1395000" y="365760"/>
            <a:ext cx="750816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scaling node.js – cluster module</a:t>
            </a:r>
            <a:endParaRPr/>
          </a:p>
        </p:txBody>
      </p:sp>
      <p:sp>
        <p:nvSpPr>
          <p:cNvPr id="990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991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992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993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994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995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996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997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998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999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1000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001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sp>
        <p:nvSpPr>
          <p:cNvPr id="1002" name="TextShape 14"/>
          <p:cNvSpPr txBox="1"/>
          <p:nvPr/>
        </p:nvSpPr>
        <p:spPr>
          <a:xfrm>
            <a:off x="4203720" y="6035040"/>
            <a:ext cx="1672560" cy="2689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1200">
                <a:latin typeface="DejaVu Sans"/>
              </a:rPr>
              <a:t>http://aosabook.org</a:t>
            </a:r>
            <a:endParaRPr/>
          </a:p>
        </p:txBody>
      </p:sp>
      <p:pic>
        <p:nvPicPr>
          <p:cNvPr id="100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0240" y="1313280"/>
            <a:ext cx="9479520" cy="472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9" dur="indefinite" restart="never" nodeType="tmRoot">
          <p:childTnLst>
            <p:seq>
              <p:cTn id="1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TextShape 1"/>
          <p:cNvSpPr txBox="1"/>
          <p:nvPr/>
        </p:nvSpPr>
        <p:spPr>
          <a:xfrm>
            <a:off x="1395000" y="365760"/>
            <a:ext cx="750816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scaling node.js – cluster module</a:t>
            </a:r>
            <a:endParaRPr/>
          </a:p>
        </p:txBody>
      </p:sp>
      <p:sp>
        <p:nvSpPr>
          <p:cNvPr id="1005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006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1007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1008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009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1010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1011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012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1013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014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1015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016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sp>
        <p:nvSpPr>
          <p:cNvPr id="1017" name="TextShape 14"/>
          <p:cNvSpPr txBox="1"/>
          <p:nvPr/>
        </p:nvSpPr>
        <p:spPr>
          <a:xfrm>
            <a:off x="4203720" y="6035040"/>
            <a:ext cx="1672560" cy="2689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1200">
                <a:latin typeface="DejaVu Sans"/>
              </a:rPr>
              <a:t>http://aosabook.org</a:t>
            </a:r>
            <a:endParaRPr/>
          </a:p>
        </p:txBody>
      </p:sp>
      <p:pic>
        <p:nvPicPr>
          <p:cNvPr id="101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0240" y="1313280"/>
            <a:ext cx="9479520" cy="4721760"/>
          </a:xfrm>
          <a:prstGeom prst="rect">
            <a:avLst/>
          </a:prstGeom>
          <a:ln>
            <a:noFill/>
          </a:ln>
        </p:spPr>
      </p:pic>
      <p:sp>
        <p:nvSpPr>
          <p:cNvPr id="1019" name="TextShape 15"/>
          <p:cNvSpPr txBox="1"/>
          <p:nvPr/>
        </p:nvSpPr>
        <p:spPr>
          <a:xfrm>
            <a:off x="2658240" y="6501600"/>
            <a:ext cx="4763520" cy="50328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2800">
                <a:latin typeface="DejaVu Sans"/>
              </a:rPr>
              <a:t>- threads-a-gogo module?</a:t>
            </a:r>
            <a:endParaRPr/>
          </a:p>
        </p:txBody>
      </p:sp>
    </p:spTree>
  </p:cSld>
  <p:timing>
    <p:tnLst>
      <p:par>
        <p:cTn id="131" dur="indefinite" restart="never" nodeType="tmRoot">
          <p:childTnLst>
            <p:seq>
              <p:cTn id="1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TextShape 1"/>
          <p:cNvSpPr txBox="1"/>
          <p:nvPr/>
        </p:nvSpPr>
        <p:spPr>
          <a:xfrm>
            <a:off x="1395000" y="365760"/>
            <a:ext cx="650088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scaling node.js – containers</a:t>
            </a:r>
            <a:endParaRPr/>
          </a:p>
        </p:txBody>
      </p:sp>
      <p:sp>
        <p:nvSpPr>
          <p:cNvPr id="1021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022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1023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1024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025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1026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1027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028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1029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030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1031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032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pic>
        <p:nvPicPr>
          <p:cNvPr id="103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07600" y="1953000"/>
            <a:ext cx="7264800" cy="406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3" dur="indefinite" restart="never" nodeType="tmRoot">
          <p:childTnLst>
            <p:seq>
              <p:cTn id="1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TextShape 1"/>
          <p:cNvSpPr txBox="1"/>
          <p:nvPr/>
        </p:nvSpPr>
        <p:spPr>
          <a:xfrm>
            <a:off x="1395000" y="365760"/>
            <a:ext cx="631008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scaling node.js – resources</a:t>
            </a:r>
            <a:endParaRPr/>
          </a:p>
        </p:txBody>
      </p:sp>
      <p:sp>
        <p:nvSpPr>
          <p:cNvPr id="1035" name="TextShape 2"/>
          <p:cNvSpPr txBox="1"/>
          <p:nvPr/>
        </p:nvSpPr>
        <p:spPr>
          <a:xfrm>
            <a:off x="2864880" y="3108960"/>
            <a:ext cx="4350240" cy="68184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200000"/>
              </a:lnSpc>
            </a:pPr>
            <a:r>
              <a:rPr lang="en-US" sz="4000">
                <a:latin typeface="DejaVu Sans"/>
              </a:rPr>
              <a:t>Just use cgroups</a:t>
            </a:r>
            <a:endParaRPr/>
          </a:p>
        </p:txBody>
      </p:sp>
      <p:sp>
        <p:nvSpPr>
          <p:cNvPr id="1036" name="CustomShape 3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037" name="TextShape 4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1038" name="TextShape 5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1039" name="CustomShape 6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040" name="TextShape 7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1041" name="TextShape 8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1042" name="CustomShape 9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043" name="TextShape 10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1044" name="CustomShape 11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045" name="TextShape 12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1046" name="CustomShape 13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047" name="TextShape 14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</p:spTree>
  </p:cSld>
  <p:timing>
    <p:tnLst>
      <p:par>
        <p:cTn id="135" dur="indefinite" restart="never" nodeType="tmRoot">
          <p:childTnLst>
            <p:seq>
              <p:cTn id="1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TextShape 1"/>
          <p:cNvSpPr txBox="1"/>
          <p:nvPr/>
        </p:nvSpPr>
        <p:spPr>
          <a:xfrm>
            <a:off x="1395000" y="365760"/>
            <a:ext cx="490356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node.js performance</a:t>
            </a:r>
            <a:endParaRPr/>
          </a:p>
        </p:txBody>
      </p:sp>
      <p:sp>
        <p:nvSpPr>
          <p:cNvPr id="1049" name="TextShape 2"/>
          <p:cNvSpPr txBox="1"/>
          <p:nvPr/>
        </p:nvSpPr>
        <p:spPr>
          <a:xfrm>
            <a:off x="750960" y="2963520"/>
            <a:ext cx="6580080" cy="124272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200000"/>
              </a:lnSpc>
            </a:pPr>
            <a:r>
              <a:rPr lang="en-US" sz="2600">
                <a:latin typeface="DejaVu Sans"/>
              </a:rPr>
              <a:t>- c10k problem!</a:t>
            </a:r>
            <a:endParaRPr/>
          </a:p>
          <a:p>
            <a:pPr>
              <a:lnSpc>
                <a:spcPct val="200000"/>
              </a:lnSpc>
            </a:pPr>
            <a:r>
              <a:rPr lang="en-US" sz="2600">
                <a:latin typeface="DejaVu Sans"/>
              </a:rPr>
              <a:t>- paypal – release the Kraken &amp; stories</a:t>
            </a:r>
            <a:endParaRPr/>
          </a:p>
        </p:txBody>
      </p:sp>
      <p:sp>
        <p:nvSpPr>
          <p:cNvPr id="1050" name="CustomShape 3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051" name="TextShape 4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1052" name="TextShape 5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1053" name="CustomShape 6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054" name="TextShape 7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1055" name="TextShape 8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1056" name="CustomShape 9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057" name="TextShape 10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1058" name="CustomShape 11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059" name="TextShape 12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1060" name="CustomShape 13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061" name="TextShape 14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</p:spTree>
  </p:cSld>
  <p:timing>
    <p:tnLst>
      <p:par>
        <p:cTn id="137" dur="indefinite" restart="never" nodeType="tmRoot">
          <p:childTnLst>
            <p:seq>
              <p:cTn id="1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51" name="TextShape 2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152" name="TextShape 3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153" name="CustomShape 4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54" name="TextShape 5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155" name="TextShape 6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156" name="CustomShape 7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57" name="TextShape 8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158" name="CustomShape 9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59" name="TextShape 10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160" name="CustomShape 11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61" name="TextShape 12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pic>
        <p:nvPicPr>
          <p:cNvPr id="16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5000" y="393840"/>
            <a:ext cx="9666000" cy="610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TextShape 1"/>
          <p:cNvSpPr txBox="1"/>
          <p:nvPr/>
        </p:nvSpPr>
        <p:spPr>
          <a:xfrm>
            <a:off x="1395000" y="365760"/>
            <a:ext cx="729036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So what do you think about JS?</a:t>
            </a:r>
            <a:endParaRPr/>
          </a:p>
        </p:txBody>
      </p:sp>
      <p:sp>
        <p:nvSpPr>
          <p:cNvPr id="1063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064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1065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1066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067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1068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1069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070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1071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072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1073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074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sp>
        <p:nvSpPr>
          <p:cNvPr id="1075" name="TextShape 14"/>
          <p:cNvSpPr txBox="1"/>
          <p:nvPr/>
        </p:nvSpPr>
        <p:spPr>
          <a:xfrm>
            <a:off x="243000" y="2451600"/>
            <a:ext cx="8454600" cy="277920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200000"/>
              </a:lnSpc>
            </a:pPr>
            <a:r>
              <a:rPr lang="en-US" sz="2600">
                <a:latin typeface="DejaVu Sans"/>
              </a:rPr>
              <a:t>- JS is for children? wrong, children aren't async ;)</a:t>
            </a:r>
            <a:endParaRPr/>
          </a:p>
          <a:p>
            <a:pPr>
              <a:lnSpc>
                <a:spcPct val="200000"/>
              </a:lnSpc>
            </a:pPr>
            <a:r>
              <a:rPr lang="en-US" sz="2600">
                <a:latin typeface="DejaVu Sans"/>
              </a:rPr>
              <a:t>- JS is slow? wrong – V8!</a:t>
            </a:r>
            <a:endParaRPr/>
          </a:p>
          <a:p>
            <a:pPr>
              <a:lnSpc>
                <a:spcPct val="200000"/>
              </a:lnSpc>
            </a:pPr>
            <a:r>
              <a:rPr lang="en-US" sz="2600">
                <a:latin typeface="DejaVu Sans"/>
              </a:rPr>
              <a:t>- JS is not scalable? wrong – we'll JS the world!</a:t>
            </a:r>
            <a:endParaRPr/>
          </a:p>
          <a:p>
            <a:pPr>
              <a:lnSpc>
                <a:spcPct val="200000"/>
              </a:lnSpc>
            </a:pPr>
            <a:r>
              <a:rPr lang="en-US" sz="2600">
                <a:latin typeface="DejaVu Sans"/>
              </a:rPr>
              <a:t>- JS is insecure? wrong – people commit mistakes!</a:t>
            </a:r>
            <a:endParaRPr/>
          </a:p>
        </p:txBody>
      </p:sp>
    </p:spTree>
  </p:cSld>
  <p:timing>
    <p:tnLst>
      <p:par>
        <p:cTn id="139" dur="indefinite" restart="never" nodeType="tmRoot">
          <p:childTnLst>
            <p:seq>
              <p:cTn id="1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CustomShape 1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077" name="TextShape 2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1078" name="TextShape 3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1079" name="CustomShape 4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080" name="TextShape 5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pic>
        <p:nvPicPr>
          <p:cNvPr id="108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120" y="-17280"/>
            <a:ext cx="10079640" cy="5671440"/>
          </a:xfrm>
          <a:prstGeom prst="rect">
            <a:avLst/>
          </a:prstGeom>
          <a:ln>
            <a:noFill/>
          </a:ln>
        </p:spPr>
      </p:pic>
      <p:sp>
        <p:nvSpPr>
          <p:cNvPr id="1082" name="TextShape 6"/>
          <p:cNvSpPr txBox="1"/>
          <p:nvPr/>
        </p:nvSpPr>
        <p:spPr>
          <a:xfrm>
            <a:off x="1226520" y="5946480"/>
            <a:ext cx="7626960" cy="10386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3200">
                <a:latin typeface="DejaVu Sans"/>
              </a:rPr>
              <a:t>Infosec &amp; meet.js meetups @krakow</a:t>
            </a:r>
            <a:endParaRPr/>
          </a:p>
          <a:p>
            <a:pPr algn="ctr"/>
            <a:r>
              <a:rPr lang="en-US" sz="3200">
                <a:latin typeface="DejaVu Sans"/>
              </a:rPr>
              <a:t>meetup.com</a:t>
            </a:r>
            <a:endParaRPr/>
          </a:p>
        </p:txBody>
      </p:sp>
    </p:spTree>
  </p:cSld>
  <p:timing>
    <p:tnLst>
      <p:par>
        <p:cTn id="141" dur="indefinite" restart="never" nodeType="tmRoot">
          <p:childTnLst>
            <p:seq>
              <p:cTn id="1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CustomShape 1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084" name="TextShape 2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1085" name="TextShape 3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1086" name="CustomShape 4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087" name="TextShape 5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pic>
        <p:nvPicPr>
          <p:cNvPr id="108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120" y="-17280"/>
            <a:ext cx="10079640" cy="5671440"/>
          </a:xfrm>
          <a:prstGeom prst="rect">
            <a:avLst/>
          </a:prstGeom>
          <a:ln>
            <a:noFill/>
          </a:ln>
        </p:spPr>
      </p:pic>
      <p:sp>
        <p:nvSpPr>
          <p:cNvPr id="1089" name="TextShape 6"/>
          <p:cNvSpPr txBox="1"/>
          <p:nvPr/>
        </p:nvSpPr>
        <p:spPr>
          <a:xfrm>
            <a:off x="1710360" y="5930640"/>
            <a:ext cx="6659280" cy="10386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3200">
                <a:latin typeface="DejaVu Sans"/>
              </a:rPr>
              <a:t>Docker workshops with node.js!</a:t>
            </a:r>
            <a:endParaRPr/>
          </a:p>
          <a:p>
            <a:pPr algn="ctr"/>
            <a:r>
              <a:rPr lang="en-US" sz="3200">
                <a:latin typeface="DejaVu Sans"/>
              </a:rPr>
              <a:t>#dockerkrk #nodekrk</a:t>
            </a:r>
            <a:endParaRPr/>
          </a:p>
        </p:txBody>
      </p:sp>
    </p:spTree>
  </p:cSld>
  <p:timing>
    <p:tnLst>
      <p:par>
        <p:cTn id="143" dur="indefinite" restart="never" nodeType="tmRoot">
          <p:childTnLst>
            <p:seq>
              <p:cTn id="1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TextShape 1"/>
          <p:cNvSpPr txBox="1"/>
          <p:nvPr/>
        </p:nvSpPr>
        <p:spPr>
          <a:xfrm>
            <a:off x="3234600" y="5014800"/>
            <a:ext cx="3611160" cy="141696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>
                <a:solidFill>
                  <a:srgbClr val="000000"/>
                </a:solidFill>
                <a:latin typeface="DejaVu Sans"/>
              </a:rPr>
              <a:t>http://maciek.lasyk.info/sysop</a:t>
            </a:r>
            <a:endParaRPr/>
          </a:p>
          <a:p>
            <a:pPr algn="ctr"/>
            <a:endParaRPr/>
          </a:p>
          <a:p>
            <a:pPr algn="ctr"/>
            <a:r>
              <a:rPr lang="en-US">
                <a:solidFill>
                  <a:srgbClr val="000000"/>
                </a:solidFill>
                <a:latin typeface="DejaVu Sans"/>
              </a:rPr>
              <a:t>maciek@lasyk.info</a:t>
            </a:r>
            <a:endParaRPr/>
          </a:p>
          <a:p>
            <a:pPr algn="ctr"/>
            <a:endParaRPr/>
          </a:p>
          <a:p>
            <a:pPr algn="ctr"/>
            <a:r>
              <a:rPr lang="en-US">
                <a:solidFill>
                  <a:srgbClr val="000000"/>
                </a:solidFill>
                <a:latin typeface="DejaVu Sans"/>
              </a:rPr>
              <a:t>@docent-net</a:t>
            </a:r>
            <a:endParaRPr/>
          </a:p>
        </p:txBody>
      </p:sp>
      <p:sp>
        <p:nvSpPr>
          <p:cNvPr id="1091" name="TextShape 2"/>
          <p:cNvSpPr txBox="1"/>
          <p:nvPr/>
        </p:nvSpPr>
        <p:spPr>
          <a:xfrm>
            <a:off x="3812040" y="2560320"/>
            <a:ext cx="2455920" cy="74268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4400">
                <a:solidFill>
                  <a:srgbClr val="729fcf"/>
                </a:solidFill>
                <a:latin typeface="DejaVu Sans"/>
              </a:rPr>
              <a:t>Any Qs?</a:t>
            </a:r>
            <a:endParaRPr/>
          </a:p>
        </p:txBody>
      </p:sp>
      <p:sp>
        <p:nvSpPr>
          <p:cNvPr id="1092" name="TextShape 3"/>
          <p:cNvSpPr txBox="1"/>
          <p:nvPr/>
        </p:nvSpPr>
        <p:spPr>
          <a:xfrm>
            <a:off x="3193920" y="548640"/>
            <a:ext cx="3692160" cy="7430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4400">
                <a:solidFill>
                  <a:srgbClr val="729fcf"/>
                </a:solidFill>
                <a:latin typeface="DejaVu Sans"/>
              </a:rPr>
              <a:t>Thank you :)</a:t>
            </a:r>
            <a:endParaRPr/>
          </a:p>
        </p:txBody>
      </p:sp>
    </p:spTree>
  </p:cSld>
  <p:timing>
    <p:tnLst>
      <p:par>
        <p:cTn id="145" dur="indefinite" restart="never" nodeType="tmRoot">
          <p:childTnLst>
            <p:seq>
              <p:cTn id="1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64" name="TextShape 2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165" name="TextShape 3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166" name="CustomShape 4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67" name="TextShape 5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168" name="TextShape 6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169" name="CustomShape 7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70" name="TextShape 8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171" name="CustomShape 9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72" name="TextShape 10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173" name="CustomShape 11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74" name="TextShape 12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pic>
        <p:nvPicPr>
          <p:cNvPr id="17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11080" y="758880"/>
            <a:ext cx="8457840" cy="5455080"/>
          </a:xfrm>
          <a:prstGeom prst="rect">
            <a:avLst/>
          </a:prstGeom>
          <a:ln>
            <a:noFill/>
          </a:ln>
        </p:spPr>
      </p:pic>
      <p:sp>
        <p:nvSpPr>
          <p:cNvPr id="176" name="TextShape 13"/>
          <p:cNvSpPr txBox="1"/>
          <p:nvPr/>
        </p:nvSpPr>
        <p:spPr>
          <a:xfrm>
            <a:off x="3963600" y="6639120"/>
            <a:ext cx="2100960" cy="2689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1200">
                <a:latin typeface="DejaVu Sans"/>
              </a:rPr>
              <a:t>(http://www.phloxblog.in)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395000" y="365760"/>
            <a:ext cx="6526800" cy="622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 sz="3600">
                <a:solidFill>
                  <a:srgbClr val="729fcf"/>
                </a:solidFill>
                <a:latin typeface="DejaVu Sans"/>
              </a:rPr>
              <a:t>node.js: developing ur code</a:t>
            </a:r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79" name="TextShape 3"/>
          <p:cNvSpPr txBox="1"/>
          <p:nvPr/>
        </p:nvSpPr>
        <p:spPr>
          <a:xfrm>
            <a:off x="3455280" y="7243200"/>
            <a:ext cx="31694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Ganglia &amp; Nagios</a:t>
            </a:r>
            <a:endParaRPr/>
          </a:p>
        </p:txBody>
      </p:sp>
      <p:sp>
        <p:nvSpPr>
          <p:cNvPr id="180" name="TextShape 4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3/25</a:t>
            </a:r>
            <a:endParaRPr/>
          </a:p>
        </p:txBody>
      </p:sp>
      <p:sp>
        <p:nvSpPr>
          <p:cNvPr id="181" name="CustomShape 5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82" name="TextShape 6"/>
          <p:cNvSpPr txBox="1"/>
          <p:nvPr/>
        </p:nvSpPr>
        <p:spPr>
          <a:xfrm>
            <a:off x="34552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183" name="TextShape 7"/>
          <p:cNvSpPr txBox="1"/>
          <p:nvPr/>
        </p:nvSpPr>
        <p:spPr>
          <a:xfrm>
            <a:off x="9347760" y="7223760"/>
            <a:ext cx="68832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1/25</a:t>
            </a:r>
            <a:endParaRPr/>
          </a:p>
        </p:txBody>
      </p:sp>
      <p:sp>
        <p:nvSpPr>
          <p:cNvPr id="184" name="CustomShape 8"/>
          <p:cNvSpPr/>
          <p:nvPr/>
        </p:nvSpPr>
        <p:spPr>
          <a:xfrm>
            <a:off x="0" y="722376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85" name="TextShape 9"/>
          <p:cNvSpPr txBox="1"/>
          <p:nvPr/>
        </p:nvSpPr>
        <p:spPr>
          <a:xfrm>
            <a:off x="3525480" y="7243200"/>
            <a:ext cx="302904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node.js security</a:t>
            </a:r>
            <a:endParaRPr/>
          </a:p>
        </p:txBody>
      </p:sp>
      <p:sp>
        <p:nvSpPr>
          <p:cNvPr id="186" name="CustomShape 10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87" name="TextShape 11"/>
          <p:cNvSpPr txBox="1"/>
          <p:nvPr/>
        </p:nvSpPr>
        <p:spPr>
          <a:xfrm>
            <a:off x="2831760" y="7243560"/>
            <a:ext cx="441756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</a:t>
            </a:r>
            <a:endParaRPr/>
          </a:p>
        </p:txBody>
      </p:sp>
      <p:sp>
        <p:nvSpPr>
          <p:cNvPr id="188" name="CustomShape 12"/>
          <p:cNvSpPr/>
          <p:nvPr/>
        </p:nvSpPr>
        <p:spPr>
          <a:xfrm>
            <a:off x="360" y="7224120"/>
            <a:ext cx="10080000" cy="336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89" name="TextShape 13"/>
          <p:cNvSpPr txBox="1"/>
          <p:nvPr/>
        </p:nvSpPr>
        <p:spPr>
          <a:xfrm>
            <a:off x="1623240" y="7243560"/>
            <a:ext cx="6834600" cy="3114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500">
                <a:solidFill>
                  <a:srgbClr val="ffffff"/>
                </a:solidFill>
                <a:latin typeface="DejaVu Sans"/>
              </a:rPr>
              <a:t>Maciej Lasyk, scaling&amp;securing node.js apps, #AtmosphereConf 2014</a:t>
            </a:r>
            <a:endParaRPr/>
          </a:p>
        </p:txBody>
      </p:sp>
      <p:sp>
        <p:nvSpPr>
          <p:cNvPr id="190" name="TextShape 14"/>
          <p:cNvSpPr txBox="1"/>
          <p:nvPr/>
        </p:nvSpPr>
        <p:spPr>
          <a:xfrm>
            <a:off x="2071800" y="3109320"/>
            <a:ext cx="5936760" cy="1686600"/>
          </a:xfrm>
          <a:prstGeom prst="rect">
            <a:avLst/>
          </a:prstGeom>
        </p:spPr>
        <p:txBody>
          <a:bodyPr wrap="none" lIns="90000" rIns="90000" tIns="45000" bIns="45000"/>
          <a:p>
            <a:pPr algn="ctr">
              <a:lnSpc>
                <a:spcPct val="200000"/>
              </a:lnSpc>
            </a:pPr>
            <a:r>
              <a:rPr lang="en-US" sz="3600">
                <a:latin typeface="DejaVu Sans"/>
              </a:rPr>
              <a:t>raw node.js coding srsly?</a:t>
            </a:r>
            <a:endParaRPr/>
          </a:p>
          <a:p>
            <a:pPr algn="ctr">
              <a:lnSpc>
                <a:spcPct val="200000"/>
              </a:lnSpc>
            </a:pPr>
            <a:r>
              <a:rPr lang="en-US" sz="3600">
                <a:latin typeface="DejaVu Sans"/>
              </a:rPr>
              <a:t>(core modules only)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