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686" r:id="rId16"/>
    <p:sldId id="442" r:id="rId17"/>
    <p:sldId id="674" r:id="rId18"/>
    <p:sldId id="259" r:id="rId19"/>
    <p:sldId id="260" r:id="rId20"/>
    <p:sldId id="262" r:id="rId21"/>
    <p:sldId id="265" r:id="rId22"/>
    <p:sldId id="325" r:id="rId23"/>
    <p:sldId id="326" r:id="rId24"/>
    <p:sldId id="328" r:id="rId25"/>
    <p:sldId id="264" r:id="rId26"/>
    <p:sldId id="263" r:id="rId27"/>
    <p:sldId id="261" r:id="rId28"/>
    <p:sldId id="266" r:id="rId29"/>
    <p:sldId id="367" r:id="rId30"/>
    <p:sldId id="368" r:id="rId31"/>
    <p:sldId id="369" r:id="rId32"/>
    <p:sldId id="370" r:id="rId33"/>
    <p:sldId id="371" r:id="rId34"/>
    <p:sldId id="372" r:id="rId35"/>
    <p:sldId id="453" r:id="rId36"/>
    <p:sldId id="621" r:id="rId37"/>
    <p:sldId id="454" r:id="rId38"/>
    <p:sldId id="381" r:id="rId39"/>
    <p:sldId id="269" r:id="rId40"/>
    <p:sldId id="268" r:id="rId41"/>
    <p:sldId id="271" r:id="rId42"/>
    <p:sldId id="272" r:id="rId43"/>
    <p:sldId id="670" r:id="rId44"/>
    <p:sldId id="274" r:id="rId45"/>
    <p:sldId id="273" r:id="rId46"/>
    <p:sldId id="275" r:id="rId47"/>
    <p:sldId id="276" r:id="rId48"/>
    <p:sldId id="278" r:id="rId49"/>
    <p:sldId id="279" r:id="rId50"/>
    <p:sldId id="676" r:id="rId51"/>
    <p:sldId id="277" r:id="rId52"/>
    <p:sldId id="280" r:id="rId53"/>
    <p:sldId id="281" r:id="rId54"/>
    <p:sldId id="282" r:id="rId55"/>
    <p:sldId id="283" r:id="rId56"/>
    <p:sldId id="285" r:id="rId57"/>
    <p:sldId id="286" r:id="rId58"/>
    <p:sldId id="287" r:id="rId59"/>
    <p:sldId id="288" r:id="rId60"/>
    <p:sldId id="677" r:id="rId61"/>
    <p:sldId id="680" r:id="rId62"/>
    <p:sldId id="289" r:id="rId63"/>
    <p:sldId id="291" r:id="rId64"/>
    <p:sldId id="600" r:id="rId65"/>
    <p:sldId id="290" r:id="rId66"/>
    <p:sldId id="294" r:id="rId67"/>
    <p:sldId id="296" r:id="rId68"/>
    <p:sldId id="297" r:id="rId69"/>
    <p:sldId id="298" r:id="rId70"/>
    <p:sldId id="299" r:id="rId71"/>
    <p:sldId id="301" r:id="rId72"/>
    <p:sldId id="601" r:id="rId73"/>
    <p:sldId id="305" r:id="rId74"/>
    <p:sldId id="304" r:id="rId75"/>
    <p:sldId id="306" r:id="rId76"/>
    <p:sldId id="307" r:id="rId77"/>
    <p:sldId id="608" r:id="rId78"/>
    <p:sldId id="665" r:id="rId79"/>
    <p:sldId id="308" r:id="rId80"/>
    <p:sldId id="310" r:id="rId81"/>
    <p:sldId id="311" r:id="rId82"/>
    <p:sldId id="312" r:id="rId83"/>
    <p:sldId id="313" r:id="rId84"/>
    <p:sldId id="604" r:id="rId85"/>
    <p:sldId id="315" r:id="rId86"/>
    <p:sldId id="602" r:id="rId87"/>
    <p:sldId id="316" r:id="rId88"/>
    <p:sldId id="603" r:id="rId89"/>
    <p:sldId id="317" r:id="rId90"/>
    <p:sldId id="318" r:id="rId91"/>
    <p:sldId id="320" r:id="rId92"/>
    <p:sldId id="605" r:id="rId93"/>
    <p:sldId id="322" r:id="rId94"/>
    <p:sldId id="324" r:id="rId95"/>
    <p:sldId id="329" r:id="rId96"/>
    <p:sldId id="671" r:id="rId97"/>
    <p:sldId id="330" r:id="rId98"/>
    <p:sldId id="560" r:id="rId99"/>
    <p:sldId id="561" r:id="rId100"/>
    <p:sldId id="331" r:id="rId101"/>
    <p:sldId id="333" r:id="rId102"/>
    <p:sldId id="332" r:id="rId103"/>
    <p:sldId id="624" r:id="rId104"/>
    <p:sldId id="539" r:id="rId105"/>
    <p:sldId id="540" r:id="rId106"/>
    <p:sldId id="337" r:id="rId107"/>
    <p:sldId id="338" r:id="rId108"/>
    <p:sldId id="345" r:id="rId109"/>
    <p:sldId id="675" r:id="rId110"/>
    <p:sldId id="564" r:id="rId111"/>
    <p:sldId id="565" r:id="rId112"/>
    <p:sldId id="566" r:id="rId113"/>
    <p:sldId id="567" r:id="rId114"/>
    <p:sldId id="568" r:id="rId115"/>
    <p:sldId id="569" r:id="rId116"/>
    <p:sldId id="570" r:id="rId117"/>
    <p:sldId id="571" r:id="rId118"/>
    <p:sldId id="572" r:id="rId119"/>
    <p:sldId id="573" r:id="rId120"/>
    <p:sldId id="574" r:id="rId121"/>
    <p:sldId id="575" r:id="rId122"/>
    <p:sldId id="576" r:id="rId123"/>
    <p:sldId id="577" r:id="rId124"/>
    <p:sldId id="578" r:id="rId125"/>
    <p:sldId id="579" r:id="rId126"/>
    <p:sldId id="580" r:id="rId127"/>
    <p:sldId id="585" r:id="rId128"/>
    <p:sldId id="350" r:id="rId129"/>
    <p:sldId id="351" r:id="rId130"/>
    <p:sldId id="352" r:id="rId131"/>
    <p:sldId id="353" r:id="rId132"/>
    <p:sldId id="355" r:id="rId133"/>
    <p:sldId id="683" r:id="rId134"/>
    <p:sldId id="628" r:id="rId135"/>
    <p:sldId id="373" r:id="rId136"/>
    <p:sldId id="594" r:id="rId137"/>
    <p:sldId id="375" r:id="rId138"/>
    <p:sldId id="376" r:id="rId139"/>
    <p:sldId id="378" r:id="rId140"/>
    <p:sldId id="470" r:id="rId141"/>
    <p:sldId id="471" r:id="rId142"/>
    <p:sldId id="472" r:id="rId143"/>
    <p:sldId id="474" r:id="rId144"/>
    <p:sldId id="475" r:id="rId145"/>
    <p:sldId id="476" r:id="rId146"/>
    <p:sldId id="478" r:id="rId147"/>
    <p:sldId id="477" r:id="rId148"/>
    <p:sldId id="480" r:id="rId149"/>
    <p:sldId id="481" r:id="rId150"/>
    <p:sldId id="483" r:id="rId151"/>
    <p:sldId id="484" r:id="rId152"/>
    <p:sldId id="488" r:id="rId153"/>
    <p:sldId id="485" r:id="rId154"/>
    <p:sldId id="629" r:id="rId155"/>
    <p:sldId id="487" r:id="rId156"/>
    <p:sldId id="379" r:id="rId157"/>
    <p:sldId id="591" r:id="rId158"/>
    <p:sldId id="666" r:id="rId159"/>
    <p:sldId id="520" r:id="rId160"/>
    <p:sldId id="521" r:id="rId161"/>
    <p:sldId id="522" r:id="rId162"/>
    <p:sldId id="529" r:id="rId163"/>
    <p:sldId id="517" r:id="rId164"/>
    <p:sldId id="518" r:id="rId165"/>
    <p:sldId id="525" r:id="rId166"/>
    <p:sldId id="526" r:id="rId167"/>
    <p:sldId id="527" r:id="rId168"/>
    <p:sldId id="528" r:id="rId169"/>
    <p:sldId id="523" r:id="rId170"/>
    <p:sldId id="531" r:id="rId171"/>
    <p:sldId id="519" r:id="rId172"/>
    <p:sldId id="533" r:id="rId173"/>
    <p:sldId id="532" r:id="rId174"/>
    <p:sldId id="685" r:id="rId175"/>
    <p:sldId id="610" r:id="rId176"/>
    <p:sldId id="611" r:id="rId1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6064" autoAdjust="0"/>
  </p:normalViewPr>
  <p:slideViewPr>
    <p:cSldViewPr snapToGrid="0">
      <p:cViewPr varScale="1">
        <p:scale>
          <a:sx n="82" d="100"/>
          <a:sy n="82" d="100"/>
        </p:scale>
        <p:origin x="92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theme" Target="theme/theme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30/10/2022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30/10/2022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a:p>
            <a:endParaRPr lang="it-IT" sz="2000" dirty="0"/>
          </a:p>
          <a:p>
            <a:r>
              <a:rPr lang="pt-BR" sz="1600" b="0" dirty="0">
                <a:solidFill>
                  <a:schemeClr val="tx1"/>
                </a:solidFill>
                <a:effectLst/>
                <a:latin typeface="Consolas" panose="020B0609020204030204" pitchFamily="49" charset="0"/>
              </a:rPr>
              <a:t>var_dump ($ar);</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array(1) {</a:t>
            </a:r>
          </a:p>
          <a:p>
            <a:r>
              <a:rPr lang="pt-BR" sz="1600" b="0" dirty="0">
                <a:solidFill>
                  <a:schemeClr val="tx1"/>
                </a:solidFill>
                <a:effectLst/>
                <a:latin typeface="Consolas" panose="020B0609020204030204" pitchFamily="49" charset="0"/>
              </a:rPr>
              <a:t>  ["secondo"]=&gt;</a:t>
            </a:r>
          </a:p>
          <a:p>
            <a:r>
              <a:rPr lang="pt-BR" sz="1600" b="0" dirty="0">
                <a:solidFill>
                  <a:schemeClr val="tx1"/>
                </a:solidFill>
                <a:effectLst/>
                <a:latin typeface="Consolas" panose="020B0609020204030204" pitchFamily="49" charset="0"/>
              </a:rPr>
              <a:t>  int(321)</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 */</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a:t>
            </a:r>
            <a:r>
              <a:rPr lang="it-IT" b="0" dirty="0">
                <a:solidFill>
                  <a:schemeClr val="bg1"/>
                </a:solidFill>
                <a:effectLst/>
                <a:highlight>
                  <a:srgbClr val="FF0000"/>
                </a:highlight>
                <a:latin typeface="Consolas" panose="020B0609020204030204" pitchFamily="49" charset="0"/>
              </a:rPr>
              <a:t>02</a:t>
            </a:r>
            <a:r>
              <a:rPr lang="it-IT" b="0" dirty="0">
                <a:solidFill>
                  <a:srgbClr val="008000"/>
                </a:solidFill>
                <a:effectLst/>
                <a:latin typeface="Consolas" panose="020B0609020204030204" pitchFamily="49" charset="0"/>
              </a:rPr>
              <a:t>:43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server</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Avvio di Server su cartella locale</a:t>
            </a:r>
            <a:endParaRPr lang="en-US" dirty="0"/>
          </a:p>
          <a:p>
            <a:endParaRPr lang="en-US" dirty="0"/>
          </a:p>
          <a:p>
            <a:r>
              <a:rPr lang="en-US" dirty="0"/>
              <a:t>&gt; </a:t>
            </a:r>
            <a:r>
              <a:rPr lang="en-US" dirty="0" err="1"/>
              <a:t>php</a:t>
            </a:r>
            <a:r>
              <a:rPr lang="en-US" dirty="0"/>
              <a:t> -S localhost:8888</a:t>
            </a:r>
          </a:p>
          <a:p>
            <a:endParaRPr lang="en-US" dirty="0"/>
          </a:p>
          <a:p>
            <a:r>
              <a:rPr lang="en-US" dirty="0"/>
              <a:t>da browser: </a:t>
            </a:r>
          </a:p>
          <a:p>
            <a:r>
              <a:rPr lang="en-US"/>
              <a:t>http://localhost:8888</a:t>
            </a:r>
            <a:endParaRPr lang="en-US" dirty="0"/>
          </a:p>
          <a:p>
            <a:endParaRPr lang="it-IT" dirty="0"/>
          </a:p>
        </p:txBody>
      </p:sp>
    </p:spTree>
    <p:extLst>
      <p:ext uri="{BB962C8B-B14F-4D97-AF65-F5344CB8AC3E}">
        <p14:creationId xmlns:p14="http://schemas.microsoft.com/office/powerpoint/2010/main" val="379165741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highlight>
                  <a:srgbClr val="00FF00"/>
                </a:highlight>
              </a:rPr>
              <a:t>invia ogni valore di un array a una funzione creata dall'utente e restituisce un array con nuovi valori</a:t>
            </a:r>
            <a:r>
              <a:rPr lang="it-IT" sz="2000" dirty="0"/>
              <a:t>, forniti dalla funzione creata dall'utente.</a:t>
            </a:r>
          </a:p>
          <a:p>
            <a:endParaRPr lang="it-IT" sz="2000" dirty="0"/>
          </a:p>
          <a:p>
            <a:endParaRPr lang="it-IT" sz="2000" u="sng"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a:t>
            </a:r>
            <a:r>
              <a:rPr lang="it-IT" sz="2000" b="1" dirty="0">
                <a:highlight>
                  <a:srgbClr val="00FF00"/>
                </a:highlight>
              </a:rPr>
              <a:t>ritorna l'ultimo elemento di un array</a:t>
            </a:r>
            <a:r>
              <a:rPr lang="it-IT" sz="2000" dirty="0">
                <a:highlight>
                  <a:srgbClr val="00FF00"/>
                </a:highlight>
              </a:rPr>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a:t>
            </a:r>
            <a:r>
              <a:rPr lang="it-IT" sz="2000" dirty="0">
                <a:highlight>
                  <a:srgbClr val="00FF00"/>
                </a:highlight>
              </a:rPr>
              <a:t>nei valori </a:t>
            </a:r>
            <a:r>
              <a:rPr lang="it-IT" sz="2000" dirty="0"/>
              <a:t>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u="sng" dirty="0">
                <a:solidFill>
                  <a:schemeClr val="tx1"/>
                </a:solidFill>
                <a:latin typeface="Consolas" panose="020B0609020204030204" pitchFamily="49" charset="0"/>
              </a:rPr>
              <a:t>(</a:t>
            </a:r>
            <a:r>
              <a:rPr lang="it-IT" sz="1600" b="0" u="sng" dirty="0">
                <a:solidFill>
                  <a:schemeClr val="tx1"/>
                </a:solidFill>
                <a:effectLst/>
                <a:latin typeface="Consolas" panose="020B0609020204030204" pitchFamily="49" charset="0"/>
              </a:rPr>
              <a:t>)</a:t>
            </a:r>
            <a:r>
              <a:rPr lang="it-IT" sz="1600" b="0" dirty="0">
                <a:solidFill>
                  <a:schemeClr val="tx1"/>
                </a:solidFill>
                <a:effectLst/>
                <a:latin typeface="Consolas" panose="020B0609020204030204" pitchFamily="49" charset="0"/>
              </a:rPr>
              <a:t>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700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p>
          <a:p>
            <a:pPr marL="4572" lvl="1" indent="0">
              <a:buNone/>
            </a:pPr>
            <a:r>
              <a:rPr lang="it-IT" sz="1600" dirty="0">
                <a:solidFill>
                  <a:schemeClr val="tx1"/>
                </a:solidFill>
                <a:latin typeface="Consolas" panose="020B0609020204030204" pitchFamily="49" charset="0"/>
              </a:rPr>
              <a:t>   </a:t>
            </a:r>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stmt</a:t>
            </a:r>
            <a:r>
              <a:rPr lang="it-IT" sz="1400" dirty="0">
                <a:solidFill>
                  <a:schemeClr val="tx1"/>
                </a:solidFill>
                <a:latin typeface="Consolas" panose="020B0609020204030204" pitchFamily="49" charset="0"/>
              </a:rPr>
              <a:t>-&gt;</a:t>
            </a:r>
            <a:r>
              <a:rPr lang="it-IT" sz="1400" dirty="0" err="1">
                <a:solidFill>
                  <a:schemeClr val="tx1"/>
                </a:solidFill>
                <a:latin typeface="Consolas" panose="020B0609020204030204" pitchFamily="49" charset="0"/>
              </a:rPr>
              <a:t>error</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return</a:t>
            </a:r>
            <a:r>
              <a:rPr lang="it-IT" sz="1400" b="0" dirty="0">
                <a:solidFill>
                  <a:schemeClr val="tx1"/>
                </a:solidFill>
                <a:effectLst/>
                <a:latin typeface="Consolas" panose="020B0609020204030204" pitchFamily="49" charset="0"/>
              </a:rPr>
              <a:t> false;</a:t>
            </a:r>
          </a:p>
          <a:p>
            <a:r>
              <a:rPr lang="it-IT" sz="1400" b="0" dirty="0">
                <a:solidFill>
                  <a:schemeClr val="tx1"/>
                </a:solidFill>
                <a:effectLst/>
                <a:latin typeface="Consolas" panose="020B0609020204030204" pitchFamily="49" charset="0"/>
              </a:rPr>
              <a:t>   }</a:t>
            </a:r>
          </a:p>
          <a:p>
            <a:endParaRPr lang="en-US" sz="1800" b="0" dirty="0">
              <a:solidFill>
                <a:schemeClr val="tx1"/>
              </a:solidFill>
              <a:effectLst/>
              <a:latin typeface="Consolas" panose="020B0609020204030204" pitchFamily="49" charset="0"/>
            </a:endParaRP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r>
              <a:rPr lang="en-US" sz="2000" b="0" dirty="0">
                <a:solidFill>
                  <a:schemeClr val="tx1"/>
                </a:solidFill>
                <a:effectLst/>
                <a:latin typeface="Consolas" panose="020B0609020204030204" pitchFamily="49" charset="0"/>
              </a:rPr>
              <a:t>$query = </a:t>
            </a:r>
            <a:r>
              <a:rPr lang="en-US" sz="2000" b="0" dirty="0" err="1">
                <a:solidFill>
                  <a:schemeClr val="tx1"/>
                </a:solidFill>
                <a:effectLst/>
                <a:latin typeface="Consolas" panose="020B0609020204030204" pitchFamily="49" charset="0"/>
              </a:rPr>
              <a:t>sprintf</a:t>
            </a:r>
            <a:r>
              <a:rPr lang="en-US" sz="2000" b="0" dirty="0">
                <a:solidFill>
                  <a:schemeClr val="tx1"/>
                </a:solidFill>
                <a:effectLst/>
                <a:latin typeface="Consolas" panose="020B0609020204030204" pitchFamily="49" charset="0"/>
              </a:rPr>
              <a:t>("SELECT * FROM </a:t>
            </a:r>
            <a:r>
              <a:rPr lang="en-US" sz="2000" b="0" dirty="0" err="1">
                <a:solidFill>
                  <a:schemeClr val="tx1"/>
                </a:solidFill>
                <a:effectLst/>
                <a:latin typeface="Consolas" panose="020B0609020204030204" pitchFamily="49" charset="0"/>
              </a:rPr>
              <a:t>tabella</a:t>
            </a:r>
            <a:r>
              <a:rPr lang="en-US" sz="2000" b="0" dirty="0">
                <a:solidFill>
                  <a:schemeClr val="tx1"/>
                </a:solidFill>
                <a:effectLst/>
                <a:latin typeface="Consolas" panose="020B0609020204030204" pitchFamily="49" charset="0"/>
              </a:rPr>
              <a:t> WHERE </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 = %s", </a:t>
            </a:r>
            <a:r>
              <a:rPr lang="en-US" sz="2000" b="0" dirty="0" err="1">
                <a:solidFill>
                  <a:schemeClr val="tx1"/>
                </a:solidFill>
                <a:effectLst/>
                <a:latin typeface="Consolas" panose="020B0609020204030204" pitchFamily="49" charset="0"/>
              </a:rPr>
              <a:t>mysqli_real_escape_string</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a:t>
            </a:r>
          </a:p>
          <a:p>
            <a:r>
              <a:rPr lang="it-IT" sz="2000"/>
              <a:t>stile </a:t>
            </a:r>
            <a:r>
              <a:rPr lang="it-IT" sz="2000" dirty="0"/>
              <a:t>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9E016D-7EA0-4062-B0CB-79C0CBEC2444}"/>
              </a:ext>
            </a:extLst>
          </p:cNvPr>
          <p:cNvSpPr>
            <a:spLocks noGrp="1"/>
          </p:cNvSpPr>
          <p:nvPr>
            <p:ph type="title"/>
          </p:nvPr>
        </p:nvSpPr>
        <p:spPr/>
        <p:txBody>
          <a:bodyPr>
            <a:normAutofit/>
          </a:bodyPr>
          <a:lstStyle/>
          <a:p>
            <a:r>
              <a:rPr lang="it-IT" dirty="0"/>
              <a:t>Gestione Errori 3 – con </a:t>
            </a:r>
            <a:r>
              <a:rPr lang="it-IT" dirty="0" err="1"/>
              <a:t>try</a:t>
            </a:r>
            <a:r>
              <a:rPr lang="it-IT" dirty="0"/>
              <a:t> catch</a:t>
            </a:r>
          </a:p>
        </p:txBody>
      </p:sp>
      <p:sp>
        <p:nvSpPr>
          <p:cNvPr id="7" name="Segnaposto contenuto 6">
            <a:extLst>
              <a:ext uri="{FF2B5EF4-FFF2-40B4-BE49-F238E27FC236}">
                <a16:creationId xmlns:a16="http://schemas.microsoft.com/office/drawing/2014/main" id="{1F4E3EC9-9B47-4FF0-8A94-AF4988D88B72}"/>
              </a:ext>
            </a:extLst>
          </p:cNvPr>
          <p:cNvSpPr>
            <a:spLocks noGrp="1"/>
          </p:cNvSpPr>
          <p:nvPr>
            <p:ph sz="half" idx="2"/>
          </p:nvPr>
        </p:nvSpPr>
        <p:spPr/>
        <p:txBody>
          <a:bodyPr/>
          <a:lstStyle/>
          <a:p>
            <a:r>
              <a:rPr lang="it-IT" dirty="0"/>
              <a:t>caso di esempio per gestire errore con </a:t>
            </a:r>
            <a:r>
              <a:rPr lang="it-IT" dirty="0" err="1"/>
              <a:t>try</a:t>
            </a:r>
            <a:r>
              <a:rPr lang="it-IT" dirty="0"/>
              <a:t> catch </a:t>
            </a:r>
          </a:p>
          <a:p>
            <a:endParaRPr lang="it-IT" dirty="0"/>
          </a:p>
          <a:p>
            <a:r>
              <a:rPr lang="it-IT" dirty="0"/>
              <a:t>nel caso a destra le </a:t>
            </a:r>
            <a:r>
              <a:rPr lang="it-IT" dirty="0" err="1"/>
              <a:t>exception</a:t>
            </a:r>
            <a:r>
              <a:rPr lang="it-IT" dirty="0"/>
              <a:t> vengono lanciate al verificarsi dell'errore, utilizzando la catch</a:t>
            </a:r>
          </a:p>
        </p:txBody>
      </p:sp>
      <p:sp>
        <p:nvSpPr>
          <p:cNvPr id="8" name="Segnaposto contenuto 7">
            <a:extLst>
              <a:ext uri="{FF2B5EF4-FFF2-40B4-BE49-F238E27FC236}">
                <a16:creationId xmlns:a16="http://schemas.microsoft.com/office/drawing/2014/main" id="{6A177102-BBBA-441F-AAE7-D300505AE3EC}"/>
              </a:ext>
            </a:extLst>
          </p:cNvPr>
          <p:cNvSpPr>
            <a:spLocks noGrp="1"/>
          </p:cNvSpPr>
          <p:nvPr>
            <p:ph sz="quarter" idx="4"/>
          </p:nvPr>
        </p:nvSpPr>
        <p:spPr/>
        <p:txBody>
          <a:bodyPr>
            <a:normAutofit fontScale="62500" lnSpcReduction="20000"/>
          </a:bodyPr>
          <a:lstStyle/>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try</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connection: "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query: "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}catch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 $ex){</a:t>
            </a:r>
          </a:p>
          <a:p>
            <a:r>
              <a:rPr lang="it-IT" b="0" dirty="0">
                <a:solidFill>
                  <a:schemeClr val="tx1"/>
                </a:solidFill>
                <a:effectLst/>
                <a:highlight>
                  <a:srgbClr val="FFFF00"/>
                </a:highlight>
                <a:latin typeface="Consolas" panose="020B0609020204030204" pitchFamily="49" charset="0"/>
              </a:rPr>
              <a:t>    die ("**ERROR" . $ex);</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17620192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Windows</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14910</TotalTime>
  <Words>21947</Words>
  <Application>Microsoft Office PowerPoint</Application>
  <PresentationFormat>Widescreen</PresentationFormat>
  <Paragraphs>2308</Paragraphs>
  <Slides>175</Slides>
  <Notes>0</Notes>
  <HiddenSlides>0</HiddenSlides>
  <MMClips>0</MMClips>
  <ScaleCrop>false</ScaleCrop>
  <HeadingPairs>
    <vt:vector size="6" baseType="variant">
      <vt:variant>
        <vt:lpstr>Caratteri utilizzati</vt:lpstr>
      </vt:variant>
      <vt:variant>
        <vt:i4>18</vt:i4>
      </vt:variant>
      <vt:variant>
        <vt:lpstr>Tema</vt:lpstr>
      </vt:variant>
      <vt:variant>
        <vt:i4>2</vt:i4>
      </vt:variant>
      <vt:variant>
        <vt:lpstr>Titoli diapositive</vt:lpstr>
      </vt:variant>
      <vt:variant>
        <vt:i4>175</vt:i4>
      </vt:variant>
    </vt:vector>
  </HeadingPairs>
  <TitlesOfParts>
    <vt:vector size="195" baseType="lpstr">
      <vt:lpstr>Arial</vt:lpstr>
      <vt:lpstr>Arial</vt:lpstr>
      <vt:lpstr>Arial Unicode MS</vt:lpstr>
      <vt:lpstr>Avenir</vt:lpstr>
      <vt:lpstr>Calibri</vt:lpstr>
      <vt:lpstr>Calibri Light</vt:lpstr>
      <vt:lpstr>CircularStd-Book</vt:lpstr>
      <vt:lpstr>Consolas</vt:lpstr>
      <vt:lpstr>Fira Mono</vt:lpstr>
      <vt:lpstr>Fira Sans</vt:lpstr>
      <vt:lpstr>Inconsolata</vt:lpstr>
      <vt:lpstr>inherit</vt:lpstr>
      <vt:lpstr>Lato</vt:lpstr>
      <vt:lpstr>Open Sans</vt:lpstr>
      <vt:lpstr>Roboto</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PHP server</vt:lpstr>
      <vt:lpstr>Esecuzione di script da file</vt:lpstr>
      <vt:lpstr>Tipi di Dato</vt:lpstr>
      <vt:lpstr>Boolean – valori booleani (vero, falso)</vt:lpstr>
      <vt:lpstr>Integer – valori interi</vt:lpstr>
      <vt:lpstr>Float o double – numeri in virgola mobile</vt:lpstr>
      <vt:lpstr>String – testi o stringhe di caratteri</vt:lpstr>
      <vt:lpstr>Stampare stringhe con echo e print</vt:lpstr>
      <vt:lpstr>Stampare stringhe con echo e print</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Variabili superglobali</vt:lpstr>
      <vt:lpstr>Le Costanti in PHP define('NOME', "valore")</vt:lpstr>
      <vt:lpstr>Costanti: leggere il valore</vt:lpstr>
      <vt:lpstr>COSTANTI defined('COSTANTE')</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Modificare le maiuscole/minuscole</vt:lpstr>
      <vt:lpstr>Rimuovere spazi all'inizio o alla fine di una stringa</vt:lpstr>
      <vt:lpstr>Confronto tra stringhe in PHP == / === </vt:lpstr>
      <vt:lpstr>Alcune funzioni Math</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var_dump ()</vt:lpstr>
      <vt:lpstr>Gestire le date in PHP</vt:lpstr>
      <vt:lpstr>Le principali funzioni per gestire le date</vt:lpstr>
      <vt:lpstr>La funzione strtotime()</vt:lpstr>
      <vt:lpstr>Formattare una data</vt:lpstr>
      <vt:lpstr>Caratteri per formattare una data.</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Gestione Errori 3 – con try catch</vt:lpstr>
      <vt:lpstr>COMPOSER</vt:lpstr>
      <vt:lpstr>composer.json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397</cp:revision>
  <dcterms:created xsi:type="dcterms:W3CDTF">2021-12-24T08:48:41Z</dcterms:created>
  <dcterms:modified xsi:type="dcterms:W3CDTF">2022-10-30T08:10:44Z</dcterms:modified>
</cp:coreProperties>
</file>