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6858000" cx="9144000"/>
  <p:notesSz cx="6858000" cy="9144000"/>
  <p:embeddedFontLst>
    <p:embeddedFont>
      <p:font typeface="Corbel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2" roundtripDataSignature="AMtx7mjcBQMl2KPPUO8pmCtyioVWJsgS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265B6C-8751-4D58-9D3F-BE8A8C9DFB62}">
  <a:tblStyle styleId="{7B265B6C-8751-4D58-9D3F-BE8A8C9DFB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customschemas.google.com/relationships/presentationmetadata" Target="meta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Corbel-boldItalic.fntdata"/><Relationship Id="rId70" Type="http://schemas.openxmlformats.org/officeDocument/2006/relationships/font" Target="fonts/Corbel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Corbel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Corbel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e634ab4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9e634ab46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e634ab4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9e634ab46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9e634ab4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9e634ab46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0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60"/>
          <p:cNvSpPr txBox="1"/>
          <p:nvPr>
            <p:ph type="ctrTitle"/>
          </p:nvPr>
        </p:nvSpPr>
        <p:spPr>
          <a:xfrm>
            <a:off x="274320" y="2166365"/>
            <a:ext cx="8603674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0"/>
          <p:cNvSpPr txBox="1"/>
          <p:nvPr>
            <p:ph idx="1" type="subTitle"/>
          </p:nvPr>
        </p:nvSpPr>
        <p:spPr>
          <a:xfrm>
            <a:off x="1143000" y="3996251"/>
            <a:ext cx="6858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60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6" name="Google Shape;16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0272" y="6282561"/>
            <a:ext cx="2011684" cy="53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9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9"/>
          <p:cNvSpPr/>
          <p:nvPr>
            <p:ph idx="2" type="pic"/>
          </p:nvPr>
        </p:nvSpPr>
        <p:spPr>
          <a:xfrm>
            <a:off x="195032" y="1556792"/>
            <a:ext cx="5359948" cy="4586622"/>
          </a:xfrm>
          <a:prstGeom prst="rect">
            <a:avLst/>
          </a:prstGeom>
          <a:solidFill>
            <a:srgbClr val="5CC8F8"/>
          </a:solidFill>
          <a:ln>
            <a:noFill/>
          </a:ln>
        </p:spPr>
      </p:sp>
      <p:sp>
        <p:nvSpPr>
          <p:cNvPr id="71" name="Google Shape;71;p69"/>
          <p:cNvSpPr txBox="1"/>
          <p:nvPr>
            <p:ph idx="1" type="body"/>
          </p:nvPr>
        </p:nvSpPr>
        <p:spPr>
          <a:xfrm>
            <a:off x="5843016" y="1556792"/>
            <a:ext cx="3048682" cy="4586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2" name="Google Shape;72;p69"/>
          <p:cNvSpPr txBox="1"/>
          <p:nvPr>
            <p:ph idx="10" type="dt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69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69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0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0"/>
          <p:cNvSpPr txBox="1"/>
          <p:nvPr>
            <p:ph idx="1" type="body"/>
          </p:nvPr>
        </p:nvSpPr>
        <p:spPr>
          <a:xfrm rot="5400000">
            <a:off x="2195591" y="-524362"/>
            <a:ext cx="4751255" cy="8772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" name="Google Shape;78;p70"/>
          <p:cNvSpPr txBox="1"/>
          <p:nvPr>
            <p:ph idx="10" type="dt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70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70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e titolo">
  <p:cSld name="immagine e titol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1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1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Google Shape;84;p71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5" name="Google Shape;85;p71"/>
          <p:cNvSpPr txBox="1"/>
          <p:nvPr>
            <p:ph idx="1" type="body"/>
          </p:nvPr>
        </p:nvSpPr>
        <p:spPr>
          <a:xfrm>
            <a:off x="250825" y="2218847"/>
            <a:ext cx="8640763" cy="380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6" name="Google Shape;86;p71"/>
          <p:cNvSpPr txBox="1"/>
          <p:nvPr>
            <p:ph idx="2" type="body"/>
          </p:nvPr>
        </p:nvSpPr>
        <p:spPr>
          <a:xfrm>
            <a:off x="250825" y="1556315"/>
            <a:ext cx="8640763" cy="662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2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2"/>
          <p:cNvSpPr txBox="1"/>
          <p:nvPr>
            <p:ph type="title"/>
          </p:nvPr>
        </p:nvSpPr>
        <p:spPr>
          <a:xfrm rot="5400000">
            <a:off x="4822580" y="2322527"/>
            <a:ext cx="5897562" cy="180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2"/>
          <p:cNvSpPr txBox="1"/>
          <p:nvPr>
            <p:ph idx="1" type="body"/>
          </p:nvPr>
        </p:nvSpPr>
        <p:spPr>
          <a:xfrm rot="5400000">
            <a:off x="669853" y="233435"/>
            <a:ext cx="5897562" cy="597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72"/>
          <p:cNvSpPr txBox="1"/>
          <p:nvPr>
            <p:ph idx="10" type="dt"/>
          </p:nvPr>
        </p:nvSpPr>
        <p:spPr>
          <a:xfrm>
            <a:off x="628650" y="6422855"/>
            <a:ext cx="2057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Google Shape;92;p72"/>
          <p:cNvSpPr txBox="1"/>
          <p:nvPr>
            <p:ph idx="11" type="ftr"/>
          </p:nvPr>
        </p:nvSpPr>
        <p:spPr>
          <a:xfrm>
            <a:off x="2832102" y="6422855"/>
            <a:ext cx="32097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Google Shape;93;p72"/>
          <p:cNvSpPr txBox="1"/>
          <p:nvPr>
            <p:ph idx="12" type="sldNum"/>
          </p:nvPr>
        </p:nvSpPr>
        <p:spPr>
          <a:xfrm>
            <a:off x="6054787" y="6422855"/>
            <a:ext cx="6598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showMasterSp="0" type="secHead">
  <p:cSld name="SECTION_HEADER">
    <p:bg>
      <p:bgPr>
        <a:solidFill>
          <a:srgbClr val="67AE7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3"/>
          <p:cNvSpPr txBox="1"/>
          <p:nvPr>
            <p:ph type="title"/>
          </p:nvPr>
        </p:nvSpPr>
        <p:spPr>
          <a:xfrm>
            <a:off x="467544" y="334137"/>
            <a:ext cx="8352928" cy="107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0" sz="4000" cap="small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1" type="body"/>
          </p:nvPr>
        </p:nvSpPr>
        <p:spPr>
          <a:xfrm>
            <a:off x="467544" y="1556792"/>
            <a:ext cx="8352928" cy="4824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C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C8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rizzonale">
  <p:cSld name="1_orizzona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4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4"/>
          <p:cNvSpPr txBox="1"/>
          <p:nvPr>
            <p:ph idx="1" type="body"/>
          </p:nvPr>
        </p:nvSpPr>
        <p:spPr>
          <a:xfrm>
            <a:off x="457200" y="1504061"/>
            <a:ext cx="7620000" cy="214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302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0" name="Google Shape;100;p74"/>
          <p:cNvSpPr txBox="1"/>
          <p:nvPr>
            <p:ph idx="2" type="body"/>
          </p:nvPr>
        </p:nvSpPr>
        <p:spPr>
          <a:xfrm>
            <a:off x="457200" y="3731446"/>
            <a:ext cx="7620000" cy="2937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302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01" name="Google Shape;101;p7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Google Shape;102;p7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Google Shape;103;p74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1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1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0" type="dt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1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61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>
  <p:cSld name="Contenuto con didascali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1" type="body"/>
          </p:nvPr>
        </p:nvSpPr>
        <p:spPr>
          <a:xfrm>
            <a:off x="250738" y="1484784"/>
            <a:ext cx="5249378" cy="475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Char char="▪"/>
              <a:defRPr sz="1500"/>
            </a:lvl9pPr>
          </a:lstStyle>
          <a:p/>
        </p:txBody>
      </p:sp>
      <p:sp>
        <p:nvSpPr>
          <p:cNvPr id="26" name="Google Shape;26;p62"/>
          <p:cNvSpPr txBox="1"/>
          <p:nvPr>
            <p:ph idx="10" type="dt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62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62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Google Shape;29;p62"/>
          <p:cNvSpPr txBox="1"/>
          <p:nvPr>
            <p:ph idx="2" type="body"/>
          </p:nvPr>
        </p:nvSpPr>
        <p:spPr>
          <a:xfrm>
            <a:off x="5580063" y="1484313"/>
            <a:ext cx="3311525" cy="4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izzonale">
  <p:cSld name="orizzona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" type="body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302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3" name="Google Shape;33;p63"/>
          <p:cNvSpPr txBox="1"/>
          <p:nvPr>
            <p:ph idx="2" type="body"/>
          </p:nvPr>
        </p:nvSpPr>
        <p:spPr>
          <a:xfrm>
            <a:off x="323528" y="3731446"/>
            <a:ext cx="8568951" cy="250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302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34" name="Google Shape;34;p6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6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63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4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4"/>
          <p:cNvSpPr txBox="1"/>
          <p:nvPr>
            <p:ph idx="1" type="body"/>
          </p:nvPr>
        </p:nvSpPr>
        <p:spPr>
          <a:xfrm>
            <a:off x="250738" y="1484784"/>
            <a:ext cx="4219430" cy="473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0" name="Google Shape;40;p64"/>
          <p:cNvSpPr txBox="1"/>
          <p:nvPr>
            <p:ph idx="2" type="body"/>
          </p:nvPr>
        </p:nvSpPr>
        <p:spPr>
          <a:xfrm>
            <a:off x="4672792" y="1484784"/>
            <a:ext cx="4218905" cy="473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1" name="Google Shape;41;p64"/>
          <p:cNvSpPr txBox="1"/>
          <p:nvPr>
            <p:ph idx="10" type="dt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64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64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o orizzontali">
  <p:cSld name="due contenuto orizzontali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5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5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Google Shape;47;p65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8" name="Google Shape;48;p65"/>
          <p:cNvSpPr txBox="1"/>
          <p:nvPr>
            <p:ph idx="1" type="body"/>
          </p:nvPr>
        </p:nvSpPr>
        <p:spPr>
          <a:xfrm>
            <a:off x="250825" y="1557338"/>
            <a:ext cx="8640763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65"/>
          <p:cNvSpPr txBox="1"/>
          <p:nvPr>
            <p:ph idx="2" type="body"/>
          </p:nvPr>
        </p:nvSpPr>
        <p:spPr>
          <a:xfrm>
            <a:off x="250825" y="3429000"/>
            <a:ext cx="8640763" cy="25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6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6"/>
          <p:cNvSpPr txBox="1"/>
          <p:nvPr>
            <p:ph idx="1" type="body"/>
          </p:nvPr>
        </p:nvSpPr>
        <p:spPr>
          <a:xfrm>
            <a:off x="250738" y="1441520"/>
            <a:ext cx="4220678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66"/>
          <p:cNvSpPr txBox="1"/>
          <p:nvPr>
            <p:ph idx="2" type="body"/>
          </p:nvPr>
        </p:nvSpPr>
        <p:spPr>
          <a:xfrm>
            <a:off x="250738" y="2298803"/>
            <a:ext cx="4220678" cy="3923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4" name="Google Shape;54;p66"/>
          <p:cNvSpPr txBox="1"/>
          <p:nvPr>
            <p:ph idx="3" type="body"/>
          </p:nvPr>
        </p:nvSpPr>
        <p:spPr>
          <a:xfrm>
            <a:off x="4673422" y="1444303"/>
            <a:ext cx="4218275" cy="743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66"/>
          <p:cNvSpPr txBox="1"/>
          <p:nvPr>
            <p:ph idx="4" type="body"/>
          </p:nvPr>
        </p:nvSpPr>
        <p:spPr>
          <a:xfrm>
            <a:off x="4673423" y="2304369"/>
            <a:ext cx="4218274" cy="3918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6" name="Google Shape;56;p66"/>
          <p:cNvSpPr txBox="1"/>
          <p:nvPr>
            <p:ph idx="10" type="dt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66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66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7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7"/>
          <p:cNvSpPr txBox="1"/>
          <p:nvPr>
            <p:ph idx="10" type="dt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67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p67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8"/>
          <p:cNvSpPr txBox="1"/>
          <p:nvPr>
            <p:ph idx="10" type="dt"/>
          </p:nvPr>
        </p:nvSpPr>
        <p:spPr>
          <a:xfrm>
            <a:off x="1955149" y="6429103"/>
            <a:ext cx="1626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68"/>
          <p:cNvSpPr txBox="1"/>
          <p:nvPr>
            <p:ph idx="11" type="ftr"/>
          </p:nvPr>
        </p:nvSpPr>
        <p:spPr>
          <a:xfrm>
            <a:off x="254806" y="6380066"/>
            <a:ext cx="1608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68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/>
          <p:nvPr/>
        </p:nvSpPr>
        <p:spPr>
          <a:xfrm>
            <a:off x="362" y="92982"/>
            <a:ext cx="9141714" cy="124508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9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9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59"/>
          <p:cNvSpPr txBox="1"/>
          <p:nvPr>
            <p:ph idx="12" type="sldNum"/>
          </p:nvPr>
        </p:nvSpPr>
        <p:spPr>
          <a:xfrm>
            <a:off x="185172" y="6365176"/>
            <a:ext cx="7096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0" name="Google Shape;10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20272" y="6282561"/>
            <a:ext cx="2011684" cy="5303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Relationship Id="rId4" Type="http://schemas.openxmlformats.org/officeDocument/2006/relationships/hyperlink" Target="https://getbootstrap.com/docs/5.2/utilities/text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Relationship Id="rId5" Type="http://schemas.openxmlformats.org/officeDocument/2006/relationships/hyperlink" Target="https://getbootstrap.com/docs/5.2/utilities/sizing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etbootstrap.com/docs/5.2/utilities/sizing/" TargetMode="External"/><Relationship Id="rId4" Type="http://schemas.openxmlformats.org/officeDocument/2006/relationships/image" Target="../media/image57.png"/><Relationship Id="rId5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2.png"/><Relationship Id="rId4" Type="http://schemas.openxmlformats.org/officeDocument/2006/relationships/hyperlink" Target="https://getbootstrap.com/docs/5.2/utilities/display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1.png"/><Relationship Id="rId4" Type="http://schemas.openxmlformats.org/officeDocument/2006/relationships/hyperlink" Target="https://getbootstrap.com/docs/5.2/utilities/flex/" TargetMode="External"/><Relationship Id="rId5" Type="http://schemas.openxmlformats.org/officeDocument/2006/relationships/hyperlink" Target="https://getbootstrap.com/docs/5.2/utilities/flex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274320" y="2166365"/>
            <a:ext cx="8603674" cy="173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Corbel"/>
              <a:buNone/>
            </a:pPr>
            <a:r>
              <a:rPr lang="it-IT"/>
              <a:t>BOOTSTRAP 5.2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1143000" y="3996251"/>
            <a:ext cx="6858000" cy="130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OPZIONI DI GRIGLIA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863588" y="2276872"/>
            <a:ext cx="7416824" cy="2970044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Extra small devices (portait phone, less than 576px)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No media query for ‘xs’ since this is the default in Bootstrap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Small devices (landscape phones, 576px and up)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b="1" lang="it-IT" sz="1100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576px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Medium devices (tablets, 768px and up)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b="1" lang="it-IT" sz="1100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768px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Large devices (desktops, 992px and up)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b="1" lang="it-IT" sz="1100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992px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Extra large devices (large desktops, 1200px and up)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b="1" lang="it-IT" sz="1100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1200px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DA2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// Double-Extra large devices (large desktops, 1400px and up)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@media 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(min-width: </a:t>
            </a:r>
            <a:r>
              <a:rPr b="1" lang="it-IT" sz="1100">
                <a:solidFill>
                  <a:srgbClr val="FBA21F"/>
                </a:solidFill>
                <a:latin typeface="Consolas"/>
                <a:ea typeface="Consolas"/>
                <a:cs typeface="Consolas"/>
                <a:sym typeface="Consolas"/>
              </a:rPr>
              <a:t>1400px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b="1" lang="it-IT" sz="1100">
                <a:solidFill>
                  <a:srgbClr val="5E79A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1" lang="it-IT" sz="1100">
                <a:solidFill>
                  <a:srgbClr val="9DA2A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STRUTTURA BASE DI UNA GRIGLIA BOOTSTRAP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37160" lvl="0" marL="1371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b="0" i="0"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&lt;!– </a:t>
            </a:r>
            <a:r>
              <a:rPr b="1" i="0"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Controllo della larghezza della Colonna</a:t>
            </a:r>
            <a:r>
              <a:rPr b="0" i="0"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e di come dovrebbe apparire </a:t>
            </a:r>
            <a:r>
              <a:rPr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sui diversi devices</a:t>
            </a:r>
            <a:r>
              <a:rPr b="0" i="0"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it-IT" sz="1600"/>
            </a:b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="row"&gt;</a:t>
            </a:r>
            <a:br>
              <a:rPr lang="it-IT" sz="1600"/>
            </a:br>
            <a:r>
              <a:rPr b="0" i="0" lang="it-I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 Impostiamo numero colonne e breakpoints --!&gt;</a:t>
            </a:r>
            <a:br>
              <a:rPr b="1" lang="it-IT" sz="1600"/>
            </a:br>
            <a:r>
              <a:rPr b="0" i="0" lang="it-I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="row"&gt;</a:t>
            </a:r>
            <a:br>
              <a:rPr lang="it-IT" sz="1600"/>
            </a:br>
            <a:r>
              <a:rPr b="0" i="0" lang="it-I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b="0" i="0" lang="it-I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b="0" i="0" lang="it-I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="col-*-*"&gt;&lt;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br>
              <a:rPr lang="it-IT" sz="1600"/>
            </a:br>
            <a:r>
              <a:rPr b="0" i="0"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&lt;!– Oppure</a:t>
            </a:r>
            <a:r>
              <a:rPr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si lascia che </a:t>
            </a:r>
            <a:r>
              <a:rPr b="1"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Bootstrap gestisca il layout in maniera automatica</a:t>
            </a:r>
            <a:r>
              <a:rPr b="1" i="0"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it-IT" sz="1600"/>
            </a:b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="row"&gt;</a:t>
            </a:r>
            <a:br>
              <a:rPr lang="it-IT" sz="1600"/>
            </a:br>
            <a:r>
              <a:rPr b="0" i="0" lang="it-I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="col"&gt;&lt;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b="0" i="0" lang="it-I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="col"&gt;&lt;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		</a:t>
            </a:r>
            <a:r>
              <a:rPr b="0" i="0" lang="it-IT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 Non viene specificata alcuna larghezza --!&gt;</a:t>
            </a:r>
            <a:br>
              <a:rPr lang="it-IT" sz="1600"/>
            </a:br>
            <a:r>
              <a:rPr b="0" i="0" lang="it-I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it-IT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class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="col"&gt;&lt;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it-IT" sz="1600"/>
            </a:b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it-IT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b="0" i="0" lang="it-IT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050" y="5772595"/>
            <a:ext cx="7596336" cy="464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DIMENSIONAMENTO COLONNA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394084" y="2699995"/>
            <a:ext cx="826266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&lt;div class="</a:t>
            </a:r>
            <a:r>
              <a:rPr lang="it-I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&lt;div class="</a:t>
            </a:r>
            <a:r>
              <a:rPr lang="it-I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col-2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p-3 bg-primary text-white</a:t>
            </a:r>
            <a:r>
              <a:rPr lang="it-IT" sz="1800">
                <a:solidFill>
                  <a:srgbClr val="606060"/>
                </a:solidFill>
                <a:latin typeface="Consolas"/>
                <a:ea typeface="Consolas"/>
                <a:cs typeface="Consolas"/>
                <a:sym typeface="Consolas"/>
              </a:rPr>
              <a:t>"&gt;.col-2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&lt;div class="</a:t>
            </a:r>
            <a:r>
              <a:rPr lang="it-I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col-3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p-3 bg-dark text-white</a:t>
            </a:r>
            <a:r>
              <a:rPr lang="it-IT" sz="1800">
                <a:solidFill>
                  <a:srgbClr val="606060"/>
                </a:solidFill>
                <a:latin typeface="Consolas"/>
                <a:ea typeface="Consolas"/>
                <a:cs typeface="Consolas"/>
                <a:sym typeface="Consolas"/>
              </a:rPr>
              <a:t>"&gt;.col-3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 &lt;div class="</a:t>
            </a:r>
            <a:r>
              <a:rPr lang="it-I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col-4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p-3 bg-info text-white"&gt;</a:t>
            </a:r>
            <a:r>
              <a:rPr lang="it-IT" sz="1800">
                <a:solidFill>
                  <a:srgbClr val="606060"/>
                </a:solidFill>
                <a:latin typeface="Consolas"/>
                <a:ea typeface="Consolas"/>
                <a:cs typeface="Consolas"/>
                <a:sym typeface="Consolas"/>
              </a:rPr>
              <a:t>.col-4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738" y="4869160"/>
            <a:ext cx="9076550" cy="49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ESEMPIO</a:t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80570" y="1417638"/>
            <a:ext cx="7038528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</a:t>
            </a:r>
            <a:r>
              <a:rPr lang="it-IT" sz="1400">
                <a:solidFill>
                  <a:srgbClr val="448C27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col-md-3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448C27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col-xl-3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1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</a:t>
            </a:r>
            <a:r>
              <a:rPr lang="it-IT" sz="1400">
                <a:solidFill>
                  <a:srgbClr val="448C27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2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3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4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 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1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2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3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4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 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1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2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3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col-12 col-sm-6 col-md-3 col-xl-3</a:t>
            </a:r>
            <a:r>
              <a:rPr lang="it-IT" sz="1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col 4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div&gt;</a:t>
            </a:r>
            <a:endParaRPr b="0"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ORDER-*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179512" y="1486057"/>
            <a:ext cx="8777753" cy="158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2954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Utilizzare </a:t>
            </a:r>
            <a:r>
              <a:rPr b="1" lang="it-IT">
                <a:solidFill>
                  <a:srgbClr val="0000CD"/>
                </a:solidFill>
              </a:rPr>
              <a:t>order- classes</a:t>
            </a:r>
            <a:r>
              <a:rPr lang="it-IT"/>
              <a:t> per controllare l' ordine visivo dei tuoi contenuti. Queste classi sono reattive, quindi è possibile impostare l' order per punto di interruzione (ad esempio, .order-1.order-md-2 ). Include il supporto </a:t>
            </a:r>
            <a:r>
              <a:rPr b="1" lang="it-IT">
                <a:solidFill>
                  <a:srgbClr val="0000CD"/>
                </a:solidFill>
              </a:rPr>
              <a:t>da 1 a 5 </a:t>
            </a:r>
            <a:r>
              <a:rPr lang="it-IT">
                <a:solidFill>
                  <a:srgbClr val="3C3C3C"/>
                </a:solidFill>
              </a:rPr>
              <a:t>(nelle versioni precedenti accettava ordinamenti da 1 a 12) </a:t>
            </a:r>
            <a:r>
              <a:rPr lang="it-IT"/>
              <a:t>su tutti e sei i livelli di griglia.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4637800" y="2910950"/>
            <a:ext cx="4394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&lt;div class="container mt-3"&gt;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&lt;div class="row text-white"&gt;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&lt;div class="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col bg-info p-4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First but unordered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&lt;div class="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col </a:t>
            </a:r>
            <a:r>
              <a:rPr b="1" lang="it-IT" sz="1800">
                <a:solidFill>
                  <a:srgbClr val="FF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order-last 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bg-dark p-4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"&gt;Second, but last&lt;/div&gt;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&lt;div class="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col </a:t>
            </a:r>
            <a:r>
              <a:rPr b="1" lang="it-IT" sz="1800">
                <a:solidFill>
                  <a:srgbClr val="FF0000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order-first</a:t>
            </a: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 bg-danger p-4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"&gt;Third but first&lt;/div&gt;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    &lt;/div&gt;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&lt;/div&gt;</a:t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758" y="6023415"/>
            <a:ext cx="7380311" cy="50955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/>
          <p:nvPr/>
        </p:nvSpPr>
        <p:spPr>
          <a:xfrm>
            <a:off x="463775" y="2910950"/>
            <a:ext cx="4108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Corbel"/>
                <a:ea typeface="Corbel"/>
                <a:cs typeface="Corbel"/>
                <a:sym typeface="Corbel"/>
              </a:rPr>
              <a:t>SINTASSI: </a:t>
            </a:r>
            <a:endParaRPr b="1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it-IT" sz="1800">
                <a:latin typeface="Corbel"/>
                <a:ea typeface="Corbel"/>
                <a:cs typeface="Corbel"/>
                <a:sym typeface="Corbel"/>
              </a:rPr>
              <a:t>order-breakpoint-</a:t>
            </a:r>
            <a:r>
              <a:rPr b="1" lang="it-IT" sz="1800">
                <a:latin typeface="Corbel"/>
                <a:ea typeface="Corbel"/>
                <a:cs typeface="Corbel"/>
                <a:sym typeface="Corbel"/>
              </a:rPr>
              <a:t>“numero da 1 a 5”</a:t>
            </a:r>
            <a:endParaRPr b="1"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it-IT" sz="1800">
                <a:latin typeface="Corbel"/>
                <a:ea typeface="Corbel"/>
                <a:cs typeface="Corbel"/>
                <a:sym typeface="Corbel"/>
              </a:rPr>
              <a:t>order-breakpoint-first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it-IT" sz="1800">
                <a:latin typeface="Corbel"/>
                <a:ea typeface="Corbel"/>
                <a:cs typeface="Corbel"/>
                <a:sym typeface="Corbel"/>
              </a:rPr>
              <a:t>order-breakpoint-last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orbel"/>
                <a:ea typeface="Corbel"/>
                <a:cs typeface="Corbel"/>
                <a:sym typeface="Corbel"/>
              </a:rPr>
              <a:t>*</a:t>
            </a:r>
            <a:r>
              <a:rPr i="1" lang="it-IT">
                <a:latin typeface="Corbel"/>
                <a:ea typeface="Corbel"/>
                <a:cs typeface="Corbel"/>
                <a:sym typeface="Corbel"/>
              </a:rPr>
              <a:t>Il breakpoint è opzionale. </a:t>
            </a:r>
            <a:endParaRPr i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.OFFSET-{BREAKPOINT}-*</a:t>
            </a:r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185173" y="1486057"/>
            <a:ext cx="3522730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>
                <a:highlight>
                  <a:srgbClr val="FFFF00"/>
                </a:highlight>
              </a:rPr>
              <a:t>Bootstrap 5.2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Queste classi incrementano il margine sinistro di una colonna di * colonne 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Spostare le colonne a destra utilizzando le </a:t>
            </a:r>
            <a:r>
              <a:rPr lang="it-IT" sz="1800">
                <a:highlight>
                  <a:srgbClr val="FFFF00"/>
                </a:highlight>
              </a:rPr>
              <a:t>.offset-{breakpoint}-* </a:t>
            </a:r>
            <a:r>
              <a:rPr lang="it-IT" sz="1800"/>
              <a:t>.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Char char="▪"/>
            </a:pPr>
            <a:r>
              <a:rPr lang="it-IT" sz="1800"/>
              <a:t>Ad esempio, .</a:t>
            </a:r>
            <a:r>
              <a:rPr lang="it-IT" sz="1800">
                <a:highlight>
                  <a:srgbClr val="00FF00"/>
                </a:highlight>
              </a:rPr>
              <a:t>col-md-offset-4</a:t>
            </a:r>
            <a:r>
              <a:rPr lang="it-IT" sz="1800"/>
              <a:t> muove .col-md-4 di quattro colonne.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70" y="4847558"/>
            <a:ext cx="6769752" cy="159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/>
          <p:nvPr/>
        </p:nvSpPr>
        <p:spPr>
          <a:xfrm flipH="1">
            <a:off x="3707903" y="1695189"/>
            <a:ext cx="5272627" cy="2837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"row"&gt;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"col-md-4"&gt;.col-md-4&lt;/div&gt;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"col-md-4 </a:t>
            </a:r>
            <a:r>
              <a:rPr b="1" i="0" lang="it-IT" sz="10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offset-md-4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"&gt;.col-md-4 .offset-md-4&lt;/div&gt;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&lt;/div&gt;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"row"&gt;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"col-md-3 </a:t>
            </a:r>
            <a:r>
              <a:rPr b="1" i="0" lang="it-IT" sz="10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offset-md-3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"&gt;.col-md-3 .offset-md-3&lt;/div&gt;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&lt;div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"col-md-3 </a:t>
            </a:r>
            <a:r>
              <a:rPr b="1" i="0" lang="it-IT" sz="10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offset-md-3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"&gt;.col-md-3 .offset-md-3&lt;/div&gt; 		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&lt;/div&gt;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"row"&gt;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&lt;div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"col-md-6 </a:t>
            </a:r>
            <a:r>
              <a:rPr b="1" i="0" lang="it-IT" sz="10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offset-md-3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"&gt;.col-md-6 .offset-md-3&lt;/div&gt;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Consolas"/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COL-{BREAKPOINT}-AUTO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Utilizza le classi col-{breakpoint}-auto per ridimensionare le colonne in base alla </a:t>
            </a:r>
            <a:r>
              <a:rPr lang="it-IT">
                <a:highlight>
                  <a:srgbClr val="FFFF00"/>
                </a:highlight>
              </a:rPr>
              <a:t>larghezza naturale </a:t>
            </a:r>
            <a:r>
              <a:rPr lang="it-IT"/>
              <a:t>del loro contenuto.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3429000"/>
            <a:ext cx="6876256" cy="107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9e634ab461_0_14"/>
          <p:cNvSpPr txBox="1"/>
          <p:nvPr>
            <p:ph type="title"/>
          </p:nvPr>
        </p:nvSpPr>
        <p:spPr>
          <a:xfrm>
            <a:off x="250738" y="334836"/>
            <a:ext cx="86409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ROW COLUMNS</a:t>
            </a:r>
            <a:endParaRPr/>
          </a:p>
        </p:txBody>
      </p:sp>
      <p:sp>
        <p:nvSpPr>
          <p:cNvPr id="216" name="Google Shape;216;g19e634ab461_0_14"/>
          <p:cNvSpPr txBox="1"/>
          <p:nvPr>
            <p:ph idx="1" type="body"/>
          </p:nvPr>
        </p:nvSpPr>
        <p:spPr>
          <a:xfrm>
            <a:off x="185174" y="1486050"/>
            <a:ext cx="4472400" cy="47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70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Si può utilizzare la classe r</a:t>
            </a:r>
            <a:r>
              <a:rPr b="1" lang="it-IT" sz="2000">
                <a:solidFill>
                  <a:srgbClr val="0000CD"/>
                </a:solidFill>
              </a:rPr>
              <a:t>ow-cols-*</a:t>
            </a:r>
            <a:r>
              <a:rPr lang="it-IT" sz="2000"/>
              <a:t> per impostare velocemente il numero di colonne desiderate. </a:t>
            </a:r>
            <a:br>
              <a:rPr lang="it-IT" sz="2000"/>
            </a:br>
            <a:endParaRPr sz="2000"/>
          </a:p>
          <a:p>
            <a:pPr indent="-1270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Questa classe </a:t>
            </a:r>
            <a:r>
              <a:rPr b="1" lang="it-IT" sz="2000">
                <a:solidFill>
                  <a:srgbClr val="0000CD"/>
                </a:solidFill>
              </a:rPr>
              <a:t>si applica alla row</a:t>
            </a:r>
            <a:r>
              <a:rPr lang="it-IT" sz="2000"/>
              <a:t> e non alle col</a:t>
            </a:r>
            <a:br>
              <a:rPr lang="it-IT" sz="2000"/>
            </a:br>
            <a:endParaRPr sz="2000"/>
          </a:p>
          <a:p>
            <a:pPr indent="-1270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Con</a:t>
            </a:r>
            <a:r>
              <a:rPr b="1" lang="it-IT" sz="2000">
                <a:solidFill>
                  <a:srgbClr val="0000CD"/>
                </a:solidFill>
              </a:rPr>
              <a:t> row-cols-auto </a:t>
            </a:r>
            <a:r>
              <a:rPr lang="it-IT" sz="2000"/>
              <a:t>si può dare alle colonne una grandezza che dipende dal loro contenuto. </a:t>
            </a:r>
            <a:endParaRPr sz="2000"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217" name="Google Shape;217;g19e634ab461_0_14"/>
          <p:cNvSpPr txBox="1"/>
          <p:nvPr/>
        </p:nvSpPr>
        <p:spPr>
          <a:xfrm>
            <a:off x="5111425" y="2269550"/>
            <a:ext cx="32367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&lt;div class="container text-center"&gt;</a:t>
            </a:r>
            <a:endParaRPr sz="15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&lt;div class="</a:t>
            </a:r>
            <a:r>
              <a:rPr b="1" lang="it-IT" sz="1550">
                <a:solidFill>
                  <a:srgbClr val="0000CD"/>
                </a:solidFill>
                <a:highlight>
                  <a:srgbClr val="00FFFF"/>
                </a:highlight>
              </a:rPr>
              <a:t>row row-cols-2</a:t>
            </a:r>
            <a:r>
              <a:rPr lang="it-IT" sz="1550">
                <a:solidFill>
                  <a:srgbClr val="212529"/>
                </a:solidFill>
              </a:rPr>
              <a:t>"&gt;</a:t>
            </a:r>
            <a:endParaRPr sz="15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  &lt;div class="col"&gt;Column&lt;/div&gt;</a:t>
            </a:r>
            <a:endParaRPr sz="15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  &lt;div class="col"&gt;Column&lt;/div&gt;</a:t>
            </a:r>
            <a:endParaRPr sz="15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  &lt;div class="col"&gt;Column&lt;/div&gt;</a:t>
            </a:r>
            <a:endParaRPr sz="15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  &lt;div class="col"&gt;Column&lt;/div&gt;</a:t>
            </a:r>
            <a:endParaRPr sz="15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  &lt;/div&gt;</a:t>
            </a:r>
            <a:endParaRPr sz="15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212529"/>
                </a:solidFill>
              </a:rPr>
              <a:t>&lt;/div&gt;</a:t>
            </a:r>
            <a:endParaRPr sz="15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8" name="Google Shape;218;g19e634ab46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122" y="5025850"/>
            <a:ext cx="5736850" cy="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e634ab461_0_1"/>
          <p:cNvSpPr txBox="1"/>
          <p:nvPr>
            <p:ph type="title"/>
          </p:nvPr>
        </p:nvSpPr>
        <p:spPr>
          <a:xfrm>
            <a:off x="250738" y="334836"/>
            <a:ext cx="86409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row-cols-auto</a:t>
            </a:r>
            <a:endParaRPr/>
          </a:p>
        </p:txBody>
      </p:sp>
      <p:sp>
        <p:nvSpPr>
          <p:cNvPr id="224" name="Google Shape;224;g19e634ab461_0_1"/>
          <p:cNvSpPr txBox="1"/>
          <p:nvPr/>
        </p:nvSpPr>
        <p:spPr>
          <a:xfrm>
            <a:off x="2341900" y="1991500"/>
            <a:ext cx="4299600" cy="2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&lt;div class="container text-center"&gt;</a:t>
            </a:r>
            <a:endParaRPr sz="14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&lt;div class="</a:t>
            </a:r>
            <a:r>
              <a:rPr b="1" lang="it-IT" sz="1450">
                <a:solidFill>
                  <a:srgbClr val="212529"/>
                </a:solidFill>
                <a:highlight>
                  <a:srgbClr val="9CDCFE"/>
                </a:highlight>
              </a:rPr>
              <a:t>row row-cols-auto</a:t>
            </a:r>
            <a:r>
              <a:rPr lang="it-IT" sz="1450">
                <a:solidFill>
                  <a:srgbClr val="212529"/>
                </a:solidFill>
              </a:rPr>
              <a:t>"&gt;</a:t>
            </a:r>
            <a:endParaRPr sz="14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  &lt;div class="col"&gt;Column con contenuto maggiore&lt;/div&gt;</a:t>
            </a:r>
            <a:endParaRPr sz="14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  &lt;div class="col"&gt;Column&lt;/div&gt;</a:t>
            </a:r>
            <a:endParaRPr sz="14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  &lt;div class="col"&gt;Column con contenuto&lt;/div&gt;</a:t>
            </a:r>
            <a:endParaRPr sz="14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  &lt;div class="col"&gt;Column&lt;/div&gt;</a:t>
            </a:r>
            <a:endParaRPr sz="14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  &lt;/div&gt;</a:t>
            </a:r>
            <a:endParaRPr sz="1450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</a:rPr>
              <a:t>&lt;/div&gt;</a:t>
            </a:r>
            <a:endParaRPr sz="145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5" name="Google Shape;225;g19e634ab46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563" y="4781750"/>
            <a:ext cx="6829275" cy="17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COLONNE NIDIFICATE</a:t>
            </a:r>
            <a:endParaRPr/>
          </a:p>
        </p:txBody>
      </p:sp>
      <p:sp>
        <p:nvSpPr>
          <p:cNvPr id="231" name="Google Shape;231;p17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Per annidare il contenuto con la griglia predefinita, aggiungere un nuovo </a:t>
            </a:r>
            <a:r>
              <a:rPr b="1" lang="it-IT">
                <a:solidFill>
                  <a:srgbClr val="0000CD"/>
                </a:solidFill>
              </a:rPr>
              <a:t>.row</a:t>
            </a:r>
            <a:r>
              <a:rPr lang="it-IT"/>
              <a:t> e </a:t>
            </a:r>
            <a:r>
              <a:rPr b="1" lang="it-IT">
                <a:solidFill>
                  <a:srgbClr val="0000CD"/>
                </a:solidFill>
              </a:rPr>
              <a:t>set di .col-sm-*</a:t>
            </a:r>
            <a:r>
              <a:rPr lang="it-IT"/>
              <a:t> all'interno di una .col-sm-* esistente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611560" y="2462700"/>
            <a:ext cx="6984776" cy="24622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F9F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"row"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t-IT" sz="1600" u="none" cap="none" strike="noStrike">
                <a:solidFill>
                  <a:srgbClr val="2F6F9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it-IT" sz="16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4F9FC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it-IT" sz="16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D4495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"col-sm-3"</a:t>
            </a:r>
            <a:r>
              <a:rPr b="0" i="0" lang="it-IT" sz="16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t-IT" sz="16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Level 1: .col-sm-3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2F6F9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&lt;/div&gt;</a:t>
            </a:r>
            <a:r>
              <a:rPr b="0" i="0" lang="it-IT" sz="16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"col-sm-9"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Level 1: .col-sm-9 </a:t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"row"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"col-8 col-sm-6"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Level 2: .col-8 .col-sm-6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F9F"/>
              </a:buClr>
              <a:buSzPts val="1600"/>
              <a:buFont typeface="Arial"/>
              <a:buNone/>
            </a:pPr>
            <a:r>
              <a:rPr lang="it-IT" sz="1600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4F9FCF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D44950"/>
                </a:solidFill>
                <a:latin typeface="Arial"/>
                <a:ea typeface="Arial"/>
                <a:cs typeface="Arial"/>
                <a:sym typeface="Arial"/>
              </a:rPr>
              <a:t>"col-4 col-sm-6"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Level 2: .col-4 .col-sm-6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F9F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5499723"/>
            <a:ext cx="6076713" cy="96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7"/>
          <p:cNvSpPr/>
          <p:nvPr/>
        </p:nvSpPr>
        <p:spPr>
          <a:xfrm>
            <a:off x="611560" y="5589240"/>
            <a:ext cx="1944216" cy="80679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Col-3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BOOTSTRAP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Nato come un progetto interno a Twitter ad opera degli sviluppatori Mark Otto e Jacob Thornton ed oggi indipendente, Bootstrap può a buon diritto considerarsi il </a:t>
            </a:r>
            <a:r>
              <a:rPr b="1" lang="it-IT"/>
              <a:t>re dei framework per lo sviluppo di interfacce web</a:t>
            </a:r>
            <a:r>
              <a:rPr lang="it-IT"/>
              <a:t>. A corroborare questo assunto una serie di dati:</a:t>
            </a:r>
            <a:endParaRPr/>
          </a:p>
          <a:p>
            <a:pPr indent="-137159" lvl="1" marL="30861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Char char="▪"/>
            </a:pPr>
            <a:r>
              <a:rPr lang="it-IT"/>
              <a:t>Bootstrap è usato dal 26,6 % di tutti i siti web di cui si conoscono le librerie Javascript. Questa percentuale corrisponde al 21,7% di tutti i siti web. </a:t>
            </a:r>
            <a:endParaRPr/>
          </a:p>
          <a:p>
            <a:pPr indent="-10159" lvl="1" marL="30861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MARGINI ML-* MR-* MX-*, MT-*, MB-*,  MY-*</a:t>
            </a:r>
            <a:br>
              <a:rPr lang="it-IT"/>
            </a:br>
            <a:r>
              <a:rPr lang="it-IT"/>
              <a:t>M_-{BREAKPOINT}-*</a:t>
            </a:r>
            <a:endParaRPr/>
          </a:p>
        </p:txBody>
      </p:sp>
      <p:pic>
        <p:nvPicPr>
          <p:cNvPr id="240" name="Google Shape;2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7788" y="5112220"/>
            <a:ext cx="5249378" cy="8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 txBox="1"/>
          <p:nvPr>
            <p:ph idx="2" type="body"/>
          </p:nvPr>
        </p:nvSpPr>
        <p:spPr>
          <a:xfrm>
            <a:off x="4483675" y="1549221"/>
            <a:ext cx="33114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&lt;div class="row 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            &lt;div class="col-12 col-sm-6  col-md-4"&gt;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                col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            &lt;/div&gt;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            &lt;div class="col-12 col-sm-6  col-md-4"&gt;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                col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            &lt;/div&gt;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            &lt;div class="col-12 </a:t>
            </a:r>
            <a:r>
              <a:rPr lang="it-IT" sz="1100">
                <a:highlight>
                  <a:srgbClr val="FFFF00"/>
                </a:highlight>
              </a:rPr>
              <a:t>mx-auto</a:t>
            </a:r>
            <a:r>
              <a:rPr lang="it-IT" sz="1100"/>
              <a:t> </a:t>
            </a:r>
            <a:r>
              <a:rPr lang="it-IT" sz="1100">
                <a:highlight>
                  <a:srgbClr val="00FF00"/>
                </a:highlight>
              </a:rPr>
              <a:t>mt-lg-2</a:t>
            </a:r>
            <a:r>
              <a:rPr lang="it-IT" sz="1100"/>
              <a:t> col-sm-5 col-md-4"&gt;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                col 3 auto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            &lt;/div&gt;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100"/>
              <a:buNone/>
            </a:pPr>
            <a:r>
              <a:rPr lang="it-IT" sz="1100"/>
              <a:t>&lt;/div&gt;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207475" y="2397825"/>
            <a:ext cx="37695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498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1" lang="it-IT" sz="16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m </a:t>
            </a:r>
            <a:r>
              <a:rPr lang="it-IT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 per impostare i margini di un elemento. Se non specificato, ricomprende i margini top, bottom, left e right. </a:t>
            </a:r>
            <a:endParaRPr sz="3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207475" y="3694875"/>
            <a:ext cx="370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44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b="1" lang="it-IT" sz="16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mx-auto</a:t>
            </a:r>
            <a:r>
              <a:rPr lang="it-IT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imposta un margine automatico e equidistante dalle colonne. Usato per centrare orizzontalmente il </a:t>
            </a:r>
            <a:endParaRPr sz="3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.M{SIDE}-*, .P{SIDE}-*</a:t>
            </a:r>
            <a:br>
              <a:rPr lang="it-IT"/>
            </a:br>
            <a:r>
              <a:rPr lang="it-IT"/>
              <a:t>MARGIN AND PADDING</a:t>
            </a:r>
            <a:endParaRPr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323525" y="1751250"/>
            <a:ext cx="3485400" cy="164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b="0" i="0" sz="2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b="0" i="0" sz="2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3877975" y="1579900"/>
            <a:ext cx="4923900" cy="213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None/>
            </a:pPr>
            <a:r>
              <a:rPr b="1" i="1" lang="it-IT" sz="1600" u="none" cap="none" strike="noStrike">
                <a:solidFill>
                  <a:srgbClr val="212529"/>
                </a:solidFill>
              </a:rPr>
              <a:t>sides</a:t>
            </a:r>
            <a:r>
              <a:rPr b="1" i="0" lang="it-IT" sz="1600" u="none" cap="none" strike="noStrike">
                <a:solidFill>
                  <a:srgbClr val="212529"/>
                </a:solidFill>
              </a:rPr>
              <a:t> is one of:</a:t>
            </a:r>
            <a:endParaRPr b="1" i="0" sz="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margin-top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padding-top</a:t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margin-bottom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padding-bottom</a:t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lang="it-IT" sz="1100">
                <a:solidFill>
                  <a:srgbClr val="E83E8C"/>
                </a:solidFill>
              </a:rPr>
              <a:t>s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(start) for classes that set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margin-left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padding-left !!!!*</a:t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lang="it-IT" sz="1100">
                <a:solidFill>
                  <a:srgbClr val="E83E8C"/>
                </a:solidFill>
              </a:rPr>
              <a:t>e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(end) for classes that</a:t>
            </a:r>
            <a:r>
              <a:rPr lang="it-IT" sz="1600">
                <a:solidFill>
                  <a:srgbClr val="212529"/>
                </a:solidFill>
              </a:rPr>
              <a:t> 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set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margin-right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padding-right !!!</a:t>
            </a:r>
            <a:r>
              <a:rPr lang="it-IT" sz="1100">
                <a:solidFill>
                  <a:srgbClr val="E83E8C"/>
                </a:solidFill>
              </a:rPr>
              <a:t>*</a:t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 both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*-left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*-right</a:t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100"/>
              <a:buFont typeface="Arial"/>
              <a:buChar char="•"/>
            </a:pP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 both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*-top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0" i="0" lang="it-IT" sz="11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*-bottom</a:t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395536" y="3918331"/>
            <a:ext cx="8352928" cy="22006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eliminate the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by setting it to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it-IT" sz="20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rem</a:t>
            </a:r>
            <a:endParaRPr b="0" i="0" sz="2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* .25 rem</a:t>
            </a:r>
            <a:endParaRPr b="0" i="0" sz="2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* .5 </a:t>
            </a:r>
            <a:r>
              <a:rPr b="0" i="0" lang="it-IT" sz="20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rem</a:t>
            </a:r>
            <a:endParaRPr b="0" i="0" sz="2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</a:t>
            </a:r>
            <a:endParaRPr b="0" i="0" sz="2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* 1.5 </a:t>
            </a:r>
            <a:r>
              <a:rPr b="0" i="0" lang="it-IT" sz="20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rem</a:t>
            </a:r>
            <a:endParaRPr b="0" i="0" sz="2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(by default) for classes that set the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$spacer * 3 </a:t>
            </a:r>
            <a:r>
              <a:rPr b="0" i="0" lang="it-IT" sz="20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rem</a:t>
            </a:r>
            <a:endParaRPr b="0" i="0" sz="2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E8C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- for classes that set the </a:t>
            </a:r>
            <a:r>
              <a:rPr b="0" i="0" lang="it-IT" sz="1400" u="none" cap="none" strike="noStrike">
                <a:solidFill>
                  <a:srgbClr val="E83E8C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 to auto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1547664" y="3460153"/>
            <a:ext cx="4104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$spacer= 1 rem (10 px)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325625" y="6207775"/>
            <a:ext cx="651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300">
                <a:latin typeface="Corbel"/>
                <a:ea typeface="Corbel"/>
                <a:cs typeface="Corbel"/>
                <a:sym typeface="Corbel"/>
              </a:rPr>
              <a:t>*A partire da Bootstrap 5, le classi </a:t>
            </a:r>
            <a:r>
              <a:rPr b="1" i="1" lang="it-IT" sz="1300">
                <a:latin typeface="Corbel"/>
                <a:ea typeface="Corbel"/>
                <a:cs typeface="Corbel"/>
                <a:sym typeface="Corbel"/>
              </a:rPr>
              <a:t>pe, me e ps e ms</a:t>
            </a:r>
            <a:r>
              <a:rPr i="1" lang="it-IT" sz="1300">
                <a:latin typeface="Corbel"/>
                <a:ea typeface="Corbel"/>
                <a:cs typeface="Corbel"/>
                <a:sym typeface="Corbel"/>
              </a:rPr>
              <a:t> hanno sostituito le classi</a:t>
            </a:r>
            <a:r>
              <a:rPr b="1" i="1" lang="it-IT" sz="1300">
                <a:latin typeface="Corbel"/>
                <a:ea typeface="Corbel"/>
                <a:cs typeface="Corbel"/>
                <a:sym typeface="Corbel"/>
              </a:rPr>
              <a:t> pl, ml </a:t>
            </a:r>
            <a:r>
              <a:rPr i="1" lang="it-IT" sz="1300">
                <a:latin typeface="Corbel"/>
                <a:ea typeface="Corbel"/>
                <a:cs typeface="Corbel"/>
                <a:sym typeface="Corbel"/>
              </a:rPr>
              <a:t>(left) e</a:t>
            </a:r>
            <a:r>
              <a:rPr b="1" i="1" lang="it-IT" sz="1300">
                <a:latin typeface="Corbel"/>
                <a:ea typeface="Corbel"/>
                <a:cs typeface="Corbel"/>
                <a:sym typeface="Corbel"/>
              </a:rPr>
              <a:t> pr, mr </a:t>
            </a:r>
            <a:r>
              <a:rPr i="1" lang="it-IT" sz="1300">
                <a:latin typeface="Corbel"/>
                <a:ea typeface="Corbel"/>
                <a:cs typeface="Corbel"/>
                <a:sym typeface="Corbel"/>
              </a:rPr>
              <a:t>(right). </a:t>
            </a:r>
            <a:endParaRPr i="1" sz="13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CARATTERE DI DEFAULT</a:t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444000" y="1494524"/>
            <a:ext cx="8447700" cy="48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Bootstrap 5.2 possiede uno "</a:t>
            </a:r>
            <a:r>
              <a:rPr b="1" lang="it-IT" sz="16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stack di caratteri nativi</a:t>
            </a:r>
            <a:r>
              <a:rPr lang="it-IT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per il rendering ottimale del testo su ogni dispositivo e sistema operativo.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3333"/>
                </a:solidFill>
                <a:latin typeface="Arial"/>
                <a:ea typeface="Arial"/>
                <a:cs typeface="Arial"/>
                <a:sym typeface="Arial"/>
              </a:rPr>
              <a:t>$font-family-sans-serif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Safari for OS X and iOS (San Francisco)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-apple-system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Chrome &lt; 56 for OS X (San Francisco)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BlinkMacSystemFont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Windows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"Segoe UI"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Android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"Roboto"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</a:pPr>
            <a:r>
              <a:rPr b="0" i="0" lang="it-IT" sz="16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Basic web fallback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"Helvetica Neue"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Arial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sans-serif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6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Emoji fonts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"Apple Color Emoji"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"Segoe UI Emoji"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"Segoe UI Symbol"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16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Di default Bootstrap usa un </a:t>
            </a:r>
            <a:r>
              <a:rPr b="1" i="0" lang="it-IT" sz="1600" u="none" cap="none" strike="noStrike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font-size di 1 rem (16px di default) 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ed </a:t>
            </a:r>
            <a:r>
              <a:rPr b="1" i="0" lang="it-IT" sz="1600" u="none" cap="none" strike="noStrike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un’interlinea di 1.5</a:t>
            </a:r>
            <a:r>
              <a:rPr b="0" i="0" lang="it-IT" sz="16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Inoltre tutti gli </a:t>
            </a:r>
            <a:r>
              <a:rPr b="1" lang="it-IT" sz="1600">
                <a:solidFill>
                  <a:srgbClr val="212529"/>
                </a:solidFill>
              </a:rPr>
              <a:t>elementi paragrafo</a:t>
            </a: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&lt;p&gt;  hanno</a:t>
            </a:r>
            <a:r>
              <a:rPr lang="it-IT" sz="16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t-IT" sz="1600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margin-top: 0 </a:t>
            </a: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lang="it-IT" sz="1600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margin-bottom: 1 rem</a:t>
            </a:r>
            <a:r>
              <a:rPr lang="it-IT" sz="16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TIPOGRAFIA – TITOLI 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185173" y="1486057"/>
            <a:ext cx="3378715" cy="323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it-IT">
                <a:solidFill>
                  <a:srgbClr val="0000CD"/>
                </a:solidFill>
              </a:rPr>
              <a:t>Titoli</a:t>
            </a:r>
            <a:endParaRPr>
              <a:solidFill>
                <a:srgbClr val="0000C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rPr lang="it-IT"/>
              <a:t>Sono disponibili tutte le intestazioni HTML</a:t>
            </a:r>
            <a:endParaRPr/>
          </a:p>
          <a:p>
            <a:pPr indent="-130968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&lt;h1&gt; h1. Bootstrap heading &lt;/h1&gt; </a:t>
            </a:r>
            <a:endParaRPr/>
          </a:p>
          <a:p>
            <a:pPr indent="-130968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&lt;h2&gt; h2. Bootstrap heading &lt;/h2&gt; </a:t>
            </a:r>
            <a:endParaRPr/>
          </a:p>
          <a:p>
            <a:pPr indent="-130968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&lt;h3&gt; h3. Bootstrap heading &lt;/h3&gt; </a:t>
            </a:r>
            <a:endParaRPr/>
          </a:p>
          <a:p>
            <a:pPr indent="-130968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&lt;h4&gt; h4. Bootstrap heading &lt;/h4&gt;</a:t>
            </a:r>
            <a:endParaRPr/>
          </a:p>
          <a:p>
            <a:pPr indent="-130968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&lt;h5&gt; h5. Bootstrap heading &lt;/h5&gt; </a:t>
            </a:r>
            <a:endParaRPr/>
          </a:p>
          <a:p>
            <a:pPr indent="-130968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300">
                <a:latin typeface="Consolas"/>
                <a:ea typeface="Consolas"/>
                <a:cs typeface="Consolas"/>
                <a:sym typeface="Consolas"/>
              </a:rPr>
              <a:t>&lt;h6&gt; h6. Bootstrap heading &lt;/h6&gt;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8521" y="2004457"/>
            <a:ext cx="5103177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 txBox="1"/>
          <p:nvPr/>
        </p:nvSpPr>
        <p:spPr>
          <a:xfrm>
            <a:off x="185173" y="4697807"/>
            <a:ext cx="540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Sono anche disponibili le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classi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 titoli da h1 a h6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class="h1"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&gt;h1. Bootstrap heading&lt;/p&gt;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class="h2"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&gt;h2. Bootstrap heading&lt;/p&gt;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class="h3"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&gt;h3. Bootstrap heading&lt;/p&gt;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class="h4"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&gt;h4. Bootstrap heading&lt;/p&gt;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class="h5"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&gt;h5. Bootstrap heading&lt;/p&gt;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None/>
            </a:pP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</a:t>
            </a:r>
            <a:r>
              <a:rPr lang="it-IT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class="h6"</a:t>
            </a:r>
            <a:r>
              <a:rPr lang="it-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&gt;h6. Bootstrap heading&lt;/p&gt;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DISPLAY HEADINGS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250747" y="2203682"/>
            <a:ext cx="5363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lang="it-IT" sz="2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20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classe «display»</a:t>
            </a:r>
            <a:r>
              <a:rPr lang="it-IT" sz="2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applicata agli heading fornisce dei titoli più grandi. </a:t>
            </a:r>
            <a:endParaRPr b="0" i="0" sz="20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sz="2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0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t-IT" sz="20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t-IT" sz="20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"display-1"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1&lt;/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0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t-IT" sz="20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t-IT" sz="20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"display-2"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2&lt;/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0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t-IT" sz="20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t-IT" sz="20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"display-3"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3&lt;/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Arial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0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t-IT" sz="20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t-IT" sz="20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"display-4"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4&lt;/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t-IT" sz="2000" u="none" cap="none" strike="noStrike">
                <a:solidFill>
                  <a:schemeClr val="dk1"/>
                </a:solidFill>
              </a:rPr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0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t-IT" sz="20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t-IT" sz="20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"display-5"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5&lt;/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t-IT" sz="2000" u="none" cap="none" strike="noStrike">
                <a:solidFill>
                  <a:schemeClr val="dk1"/>
                </a:solidFill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000" u="none" cap="none" strike="noStrike">
                <a:solidFill>
                  <a:srgbClr val="006EE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it-IT" sz="2000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it-IT" sz="2000" u="none" cap="none" strike="noStrike">
                <a:solidFill>
                  <a:srgbClr val="D73038"/>
                </a:solidFill>
                <a:latin typeface="Arial"/>
                <a:ea typeface="Arial"/>
                <a:cs typeface="Arial"/>
                <a:sym typeface="Arial"/>
              </a:rPr>
              <a:t>"display-6"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&gt;Display 6&lt;/</a:t>
            </a:r>
            <a:r>
              <a:rPr b="0" i="0" lang="it-IT" sz="2000" u="none" cap="none" strike="noStrike">
                <a:solidFill>
                  <a:srgbClr val="2F6F9F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it-IT" sz="2000" u="none" cap="none" strike="noStrike">
                <a:solidFill>
                  <a:schemeClr val="dk1"/>
                </a:solidFill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128" y="1412776"/>
            <a:ext cx="2511060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.IMG-FLUID</a:t>
            </a:r>
            <a:br>
              <a:rPr lang="it-IT"/>
            </a:br>
            <a:r>
              <a:rPr lang="it-IT"/>
              <a:t>SI ADATTA AL CONTENITORE PADRE</a:t>
            </a:r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Le immagini in Bootstrap sono rese responsive con </a:t>
            </a:r>
            <a:r>
              <a:rPr b="1" lang="it-IT" sz="2000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.img-fluid </a:t>
            </a:r>
            <a:r>
              <a:rPr lang="it-IT"/>
              <a:t>.</a:t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</a:t>
            </a:r>
            <a:r>
              <a:rPr b="1" lang="it-IT" sz="2000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max-width: 100%</a:t>
            </a:r>
            <a:r>
              <a:rPr lang="it-IT"/>
              <a:t> e </a:t>
            </a:r>
            <a:r>
              <a:rPr b="1" lang="it-IT" sz="2000">
                <a:solidFill>
                  <a:srgbClr val="0000C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height: auto</a:t>
            </a:r>
            <a:r>
              <a:rPr lang="it-IT">
                <a:solidFill>
                  <a:srgbClr val="0000CD"/>
                </a:solidFill>
              </a:rPr>
              <a:t> </a:t>
            </a:r>
            <a:r>
              <a:rPr lang="it-IT"/>
              <a:t>vengono applicati all'immagine in modo che venga ridimensionata con l'elemento padre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38" y="2950303"/>
            <a:ext cx="7884368" cy="245533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1043608" y="5661248"/>
            <a:ext cx="66967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&lt;img src</a:t>
            </a:r>
            <a:r>
              <a:rPr b="0" i="0" lang="it-IT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8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"..." </a:t>
            </a:r>
            <a:r>
              <a:rPr b="1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class="img-fluid" </a:t>
            </a:r>
            <a:r>
              <a:rPr b="0" i="0" lang="it-IT" sz="18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i="0" lang="it-IT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8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"..."&gt;</a:t>
            </a:r>
            <a:r>
              <a:rPr b="0" i="0" lang="it-IT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.IMG-THUMBNAIL, .ROUNDED</a:t>
            </a:r>
            <a:endParaRPr/>
          </a:p>
        </p:txBody>
      </p:sp>
      <p:pic>
        <p:nvPicPr>
          <p:cNvPr id="288" name="Google Shape;28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44" y="2447483"/>
            <a:ext cx="74771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 txBox="1"/>
          <p:nvPr/>
        </p:nvSpPr>
        <p:spPr>
          <a:xfrm>
            <a:off x="467544" y="1556792"/>
            <a:ext cx="784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classe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img-thumbnai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 aggiunge all’immagine un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bordo arrotondato da 1 px</a:t>
            </a:r>
            <a:endParaRPr b="1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classe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rounded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 per ottenere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bordi arrotondati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immagini circolari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.ROUNDED (BORDER RADIUS)</a:t>
            </a:r>
            <a:endParaRPr/>
          </a:p>
        </p:txBody>
      </p: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323529" y="1504061"/>
            <a:ext cx="8568950" cy="2573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b="1" lang="it-IT" sz="1600">
                <a:highlight>
                  <a:srgbClr val="9CDCFE"/>
                </a:highlight>
              </a:rPr>
              <a:t>rounded</a:t>
            </a:r>
            <a:r>
              <a:rPr lang="it-IT" sz="1600"/>
              <a:t>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b="1" lang="it-IT" sz="1600">
                <a:highlight>
                  <a:srgbClr val="FFC000"/>
                </a:highlight>
              </a:rPr>
              <a:t>rounded-top</a:t>
            </a:r>
            <a:r>
              <a:rPr lang="it-IT" sz="1600"/>
              <a:t>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class="rounded-right"&gt;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class="rounded-bottom"&gt;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class="rounded-left"&gt;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b="1" lang="it-IT" sz="1600">
                <a:highlight>
                  <a:srgbClr val="F4CCCC"/>
                </a:highlight>
              </a:rPr>
              <a:t>rounded-circle</a:t>
            </a:r>
            <a:r>
              <a:rPr lang="it-IT" sz="1600"/>
              <a:t>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b="1" lang="it-IT" sz="1600">
                <a:highlight>
                  <a:srgbClr val="B6D7A8"/>
                </a:highlight>
              </a:rPr>
              <a:t>rounded-pill</a:t>
            </a:r>
            <a:r>
              <a:rPr lang="it-IT" sz="1600"/>
              <a:t>"&gt;</a:t>
            </a:r>
            <a:endParaRPr/>
          </a:p>
          <a:p>
            <a:pPr indent="-355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b="1" lang="it-IT" sz="1600">
                <a:highlight>
                  <a:srgbClr val="FFFF00"/>
                </a:highlight>
              </a:rPr>
              <a:t>Si applica anche a div o altri elementi</a:t>
            </a:r>
            <a:endParaRPr b="1"/>
          </a:p>
        </p:txBody>
      </p:sp>
      <p:pic>
        <p:nvPicPr>
          <p:cNvPr id="296" name="Google Shape;296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2359" l="0" r="14472" t="0"/>
          <a:stretch/>
        </p:blipFill>
        <p:spPr>
          <a:xfrm>
            <a:off x="680671" y="4365104"/>
            <a:ext cx="6483617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288" y="4365104"/>
            <a:ext cx="1629002" cy="10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.ROUNDED (BORDER RADIUS SIZES)</a:t>
            </a:r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2694206" y="1622307"/>
            <a:ext cx="4032447" cy="2573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</a:t>
            </a:r>
            <a:r>
              <a:rPr b="1" lang="it-IT" sz="1600">
                <a:highlight>
                  <a:srgbClr val="EA9999"/>
                </a:highlight>
              </a:rPr>
              <a:t>rounded-0</a:t>
            </a:r>
            <a:r>
              <a:rPr lang="it-IT" sz="1600"/>
              <a:t>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class="rounded-1"&gt;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class="rounded-2"&gt;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class="rounded-3&gt;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class="rounded-4"&gt;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class="rounded-5"&gt;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&lt;img src="..." alt="..." class="rounded-"&gt;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b="1" lang="it-IT" sz="1600">
                <a:highlight>
                  <a:srgbClr val="FFFF00"/>
                </a:highlight>
              </a:rPr>
              <a:t>Si applica anche a div o altri elementi</a:t>
            </a:r>
            <a:endParaRPr b="1"/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4437112"/>
            <a:ext cx="7333644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 txBox="1"/>
          <p:nvPr/>
        </p:nvSpPr>
        <p:spPr>
          <a:xfrm>
            <a:off x="1187624" y="4481119"/>
            <a:ext cx="14401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rounded-0 (zero)</a:t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2555776" y="4439943"/>
            <a:ext cx="93610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rounded-1</a:t>
            </a:r>
            <a:endParaRPr/>
          </a:p>
        </p:txBody>
      </p:sp>
      <p:sp>
        <p:nvSpPr>
          <p:cNvPr id="307" name="Google Shape;307;p26"/>
          <p:cNvSpPr txBox="1"/>
          <p:nvPr/>
        </p:nvSpPr>
        <p:spPr>
          <a:xfrm>
            <a:off x="3725906" y="4448490"/>
            <a:ext cx="8280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rounded-2</a:t>
            </a:r>
            <a:endParaRPr/>
          </a:p>
        </p:txBody>
      </p:sp>
      <p:sp>
        <p:nvSpPr>
          <p:cNvPr id="308" name="Google Shape;308;p26"/>
          <p:cNvSpPr txBox="1"/>
          <p:nvPr/>
        </p:nvSpPr>
        <p:spPr>
          <a:xfrm>
            <a:off x="4935455" y="4452500"/>
            <a:ext cx="93610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rounded-3</a:t>
            </a:r>
            <a:endParaRPr/>
          </a:p>
        </p:txBody>
      </p:sp>
      <p:sp>
        <p:nvSpPr>
          <p:cNvPr id="309" name="Google Shape;309;p26"/>
          <p:cNvSpPr txBox="1"/>
          <p:nvPr/>
        </p:nvSpPr>
        <p:spPr>
          <a:xfrm>
            <a:off x="6084168" y="4437112"/>
            <a:ext cx="93610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rounded-4</a:t>
            </a:r>
            <a:endParaRPr/>
          </a:p>
        </p:txBody>
      </p:sp>
      <p:sp>
        <p:nvSpPr>
          <p:cNvPr id="310" name="Google Shape;310;p26"/>
          <p:cNvSpPr txBox="1"/>
          <p:nvPr/>
        </p:nvSpPr>
        <p:spPr>
          <a:xfrm>
            <a:off x="7397374" y="4437112"/>
            <a:ext cx="93610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100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ALLINEARE LE IMMAGINI</a:t>
            </a:r>
            <a:br>
              <a:rPr lang="it-IT"/>
            </a:br>
            <a:r>
              <a:rPr lang="it-IT"/>
              <a:t>.FLOAT-START, FLOAT-END, .MX-AUTO .D-BLOCK</a:t>
            </a:r>
            <a:endParaRPr/>
          </a:p>
        </p:txBody>
      </p:sp>
      <p:sp>
        <p:nvSpPr>
          <p:cNvPr id="316" name="Google Shape;316;p27"/>
          <p:cNvSpPr txBox="1"/>
          <p:nvPr>
            <p:ph idx="1" type="body"/>
          </p:nvPr>
        </p:nvSpPr>
        <p:spPr>
          <a:xfrm>
            <a:off x="348955" y="2580638"/>
            <a:ext cx="4223045" cy="272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" spcFirstLastPara="1" rIns="91425" wrap="square" tIns="45700">
            <a:normAutofit fontScale="25000" lnSpcReduction="20000"/>
          </a:bodyPr>
          <a:lstStyle/>
          <a:p>
            <a:pPr indent="-143510" lvl="0" marL="13716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Font typeface="Arial"/>
              <a:buChar char="▪"/>
            </a:pPr>
            <a:r>
              <a:rPr b="1" lang="it-IT" sz="6320" u="sng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CLASSE float</a:t>
            </a:r>
            <a:endParaRPr b="1" sz="7119">
              <a:solidFill>
                <a:srgbClr val="0000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&lt;div class="row"&gt;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	&lt;div class="col-12"&gt;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		&lt;img class="img-thumbnail img-fluid </a:t>
            </a:r>
            <a:r>
              <a:rPr b="1" lang="it-IT" sz="5167">
                <a:highlight>
                  <a:srgbClr val="9CDCFE"/>
                </a:highlight>
                <a:latin typeface="Arial"/>
                <a:ea typeface="Arial"/>
                <a:cs typeface="Arial"/>
                <a:sym typeface="Arial"/>
              </a:rPr>
              <a:t>float-		end</a:t>
            </a:r>
            <a:r>
              <a:rPr lang="it-IT" sz="5167">
                <a:latin typeface="Arial"/>
                <a:ea typeface="Arial"/>
                <a:cs typeface="Arial"/>
                <a:sym typeface="Arial"/>
              </a:rPr>
              <a:t>" src="image.jpg" style="width:200px"&gt;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		&lt;img class="rounded img-fluid</a:t>
            </a:r>
            <a:r>
              <a:rPr b="1" lang="it-IT" sz="5167">
                <a:highlight>
                  <a:srgbClr val="9CDCFE"/>
                </a:highlight>
                <a:latin typeface="Arial"/>
                <a:ea typeface="Arial"/>
                <a:cs typeface="Arial"/>
                <a:sym typeface="Arial"/>
              </a:rPr>
              <a:t> float-start</a:t>
            </a:r>
            <a:r>
              <a:rPr lang="it-IT" sz="5167">
                <a:latin typeface="Arial"/>
                <a:ea typeface="Arial"/>
                <a:cs typeface="Arial"/>
                <a:sym typeface="Arial"/>
              </a:rPr>
              <a:t>" 	src="image.jpg" style="width:200px"&gt;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	&lt;/div&gt;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30961"/>
              <a:buNone/>
            </a:pPr>
            <a:r>
              <a:rPr lang="it-IT" sz="5167"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596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0" lvl="0" marL="137160" rtl="0" algn="l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17" name="Google Shape;317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80" y="5373216"/>
            <a:ext cx="4084638" cy="1004977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6566" y="5373216"/>
            <a:ext cx="4355975" cy="86976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27"/>
          <p:cNvSpPr txBox="1"/>
          <p:nvPr/>
        </p:nvSpPr>
        <p:spPr>
          <a:xfrm>
            <a:off x="431149" y="1480872"/>
            <a:ext cx="828013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 allineare le immagini in Bootstrap si possono usare la classe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float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la classe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text-alignment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immagini che hanno un display block possono essere centrare usando un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mx-auto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 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4772472" y="2321182"/>
            <a:ext cx="40323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500"/>
              <a:buChar char="•"/>
            </a:pPr>
            <a:r>
              <a:rPr b="1" lang="it-IT" sz="1500" u="sng">
                <a:solidFill>
                  <a:srgbClr val="0000CD"/>
                </a:solidFill>
              </a:rPr>
              <a:t>CLASSI d-block e mx-auto</a:t>
            </a:r>
            <a:endParaRPr>
              <a:solidFill>
                <a:srgbClr val="0000CD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&lt;div class="col-12"&gt;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&lt;img class="</a:t>
            </a:r>
            <a:r>
              <a:rPr b="1" lang="it-IT" sz="1500">
                <a:solidFill>
                  <a:schemeClr val="dk1"/>
                </a:solidFill>
                <a:highlight>
                  <a:srgbClr val="9CDCFE"/>
                </a:highlight>
                <a:latin typeface="Corbel"/>
                <a:ea typeface="Corbel"/>
                <a:cs typeface="Corbel"/>
                <a:sym typeface="Corbel"/>
              </a:rPr>
              <a:t>img-thumbnail mx-auto d-block</a:t>
            </a: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	src="image.jpg" style="width:200px"&gt;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&lt;/div&gt;</a:t>
            </a:r>
            <a:endParaRPr/>
          </a:p>
          <a:p>
            <a:pPr indent="-285750" lvl="0" marL="2857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500"/>
              <a:buChar char="•"/>
            </a:pPr>
            <a:r>
              <a:rPr b="1" lang="it-IT" sz="1500" u="sng">
                <a:solidFill>
                  <a:srgbClr val="0000CD"/>
                </a:solidFill>
              </a:rPr>
              <a:t>CLASSI text-center</a:t>
            </a:r>
            <a:endParaRPr b="1">
              <a:solidFill>
                <a:srgbClr val="0000CD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&lt;div class="</a:t>
            </a:r>
            <a:r>
              <a:rPr b="1" lang="it-IT" sz="1500">
                <a:solidFill>
                  <a:schemeClr val="dk1"/>
                </a:solidFill>
                <a:highlight>
                  <a:srgbClr val="9CDCFE"/>
                </a:highlight>
                <a:latin typeface="Corbel"/>
                <a:ea typeface="Corbel"/>
                <a:cs typeface="Corbel"/>
                <a:sym typeface="Corbel"/>
              </a:rPr>
              <a:t> text-center  </a:t>
            </a: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col-12"&gt;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&lt;img class=«</a:t>
            </a:r>
            <a:r>
              <a:rPr lang="it-IT" sz="15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img-thumbnail</a:t>
            </a: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	src="image.jpg" style="width:200px"&gt;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rPr lang="it-IT" sz="1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&lt;/div&gt;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rbe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BOOTSTRAP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b="1" lang="it-IT"/>
              <a:t>Per usare bootstrap: si può scaricare oppure utilizzare la cdn o il template fornito: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2500"/>
              <a:t>&lt;!doctype html&gt;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2500">
                <a:solidFill>
                  <a:srgbClr val="7B9C1D"/>
                </a:solidFill>
              </a:rPr>
              <a:t>&lt;!-- Bootstrap CSS --&gt;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b="0" i="0" lang="it-IT" sz="2500" u="none" cap="none" strike="noStrike">
                <a:solidFill>
                  <a:srgbClr val="212529"/>
                </a:solidFill>
              </a:rPr>
              <a:t>&lt;link href</a:t>
            </a:r>
            <a:r>
              <a:rPr b="0" i="0" lang="it-IT" sz="2500" u="none" cap="none" strike="noStrike">
                <a:solidFill>
                  <a:schemeClr val="dk1"/>
                </a:solidFill>
              </a:rPr>
              <a:t>=</a:t>
            </a:r>
            <a:r>
              <a:rPr b="0" i="0" lang="it-IT" sz="2500" u="none" cap="none" strike="noStrike">
                <a:solidFill>
                  <a:srgbClr val="212529"/>
                </a:solidFill>
              </a:rPr>
              <a:t>"https://cdn.jsdelivr.net/npm/bootstrap@5.2.2/dist/css/bootstrap.min.css" rel</a:t>
            </a:r>
            <a:r>
              <a:rPr b="0" i="0" lang="it-IT" sz="2500" u="none" cap="none" strike="noStrike">
                <a:solidFill>
                  <a:schemeClr val="dk1"/>
                </a:solidFill>
              </a:rPr>
              <a:t>=</a:t>
            </a:r>
            <a:r>
              <a:rPr b="0" i="0" lang="it-IT" sz="2500" u="none" cap="none" strike="noStrike">
                <a:solidFill>
                  <a:srgbClr val="212529"/>
                </a:solidFill>
              </a:rPr>
              <a:t>"stylesheet" integrity</a:t>
            </a:r>
            <a:r>
              <a:rPr b="0" i="0" lang="it-IT" sz="2500" u="none" cap="none" strike="noStrike">
                <a:solidFill>
                  <a:schemeClr val="dk1"/>
                </a:solidFill>
              </a:rPr>
              <a:t>=</a:t>
            </a:r>
            <a:r>
              <a:rPr b="0" i="0" lang="it-IT" sz="2500" u="none" cap="none" strike="noStrike">
                <a:solidFill>
                  <a:srgbClr val="212529"/>
                </a:solidFill>
              </a:rPr>
              <a:t>"sha384-Zenh87qX5JnK2Jl0vWa8Ck2rdkQ2Bzep5IDxbcnCeuOxjzrPF/et3URy9Bv1WTRi" crossorigin</a:t>
            </a:r>
            <a:r>
              <a:rPr b="0" i="0" lang="it-IT" sz="2500" u="none" cap="none" strike="noStrike">
                <a:solidFill>
                  <a:schemeClr val="dk1"/>
                </a:solidFill>
              </a:rPr>
              <a:t>=</a:t>
            </a:r>
            <a:r>
              <a:rPr b="0" i="0" lang="it-IT" sz="2500" u="none" cap="none" strike="noStrike">
                <a:solidFill>
                  <a:srgbClr val="212529"/>
                </a:solidFill>
              </a:rPr>
              <a:t>"anonymous"&gt;</a:t>
            </a:r>
            <a:r>
              <a:rPr b="0" i="0" lang="it-IT" sz="25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rPr lang="it-IT" sz="2500">
                <a:solidFill>
                  <a:srgbClr val="7B9C1D"/>
                </a:solidFill>
              </a:rPr>
              <a:t>&lt;!- -Javascript Bundle with Popper - - 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b="0" i="0" lang="it-IT" sz="2500" u="none" cap="none" strike="noStrike">
                <a:solidFill>
                  <a:srgbClr val="212529"/>
                </a:solidFill>
              </a:rPr>
              <a:t>&lt;script src</a:t>
            </a:r>
            <a:r>
              <a:rPr b="0" i="0" lang="it-IT" sz="2500" u="none" cap="none" strike="noStrike">
                <a:solidFill>
                  <a:schemeClr val="dk1"/>
                </a:solidFill>
              </a:rPr>
              <a:t>=</a:t>
            </a:r>
            <a:r>
              <a:rPr b="0" i="0" lang="it-IT" sz="2500" u="none" cap="none" strike="noStrike">
                <a:solidFill>
                  <a:srgbClr val="212529"/>
                </a:solidFill>
              </a:rPr>
              <a:t>"https://cdn.jsdelivr.net/npm/bootstrap@5.2.2/dist/js/bootstrap.bundle.min.js" integrity</a:t>
            </a:r>
            <a:r>
              <a:rPr b="0" i="0" lang="it-IT" sz="2500" u="none" cap="none" strike="noStrike">
                <a:solidFill>
                  <a:schemeClr val="dk1"/>
                </a:solidFill>
              </a:rPr>
              <a:t>=</a:t>
            </a:r>
            <a:r>
              <a:rPr b="0" i="0" lang="it-IT" sz="2500" u="none" cap="none" strike="noStrike">
                <a:solidFill>
                  <a:srgbClr val="212529"/>
                </a:solidFill>
              </a:rPr>
              <a:t>"sha384-OERcA2EqjJCMA+/3y+gxIOqMEjwtxJY7qPCqsdltbNJuaOe923+mo//f6V8Qbsw3" crossorigin</a:t>
            </a:r>
            <a:r>
              <a:rPr b="0" i="0" lang="it-IT" sz="2500" u="none" cap="none" strike="noStrike">
                <a:solidFill>
                  <a:schemeClr val="dk1"/>
                </a:solidFill>
              </a:rPr>
              <a:t>=</a:t>
            </a:r>
            <a:r>
              <a:rPr b="0" i="0" lang="it-IT" sz="2500" u="none" cap="none" strike="noStrike">
                <a:solidFill>
                  <a:srgbClr val="212529"/>
                </a:solidFill>
              </a:rPr>
              <a:t>"anonymous"&gt;&lt;/script&gt;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rPr lang="it-IT" sz="2500"/>
              <a:t>OPPURE SI POSSONO INCLUDERE POPPER E JS SEPARATAMENTE. (Popper serve per dropdowns, popovers, tooltips)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2500">
                <a:solidFill>
                  <a:srgbClr val="7B9C1D"/>
                </a:solidFill>
              </a:rPr>
              <a:t>&lt;!-- jQuery first, then Popper.js, then Bootstrap JS --&gt;</a:t>
            </a:r>
            <a:endParaRPr/>
          </a:p>
          <a:p>
            <a:pPr indent="-137160" lvl="0" marL="13716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▪"/>
            </a:pPr>
            <a:r>
              <a:rPr b="0" lang="it-IT" sz="2500" cap="none" strike="noStrike">
                <a:solidFill>
                  <a:srgbClr val="212529"/>
                </a:solidFill>
              </a:rPr>
              <a:t>&lt;script src</a:t>
            </a:r>
            <a:r>
              <a:rPr b="0" lang="it-IT" sz="2500" cap="none" strike="noStrike">
                <a:solidFill>
                  <a:schemeClr val="dk1"/>
                </a:solidFill>
              </a:rPr>
              <a:t>=</a:t>
            </a:r>
            <a:r>
              <a:rPr b="0" lang="it-IT" sz="2500" cap="none" strike="noStrike">
                <a:solidFill>
                  <a:srgbClr val="212529"/>
                </a:solidFill>
              </a:rPr>
              <a:t>"https://cdn.jsdelivr.net/npm/@popperjs/core@2.11.6/dist/umd/popper.min.js" integrity</a:t>
            </a:r>
            <a:r>
              <a:rPr b="0" lang="it-IT" sz="2500" cap="none" strike="noStrike">
                <a:solidFill>
                  <a:schemeClr val="dk1"/>
                </a:solidFill>
              </a:rPr>
              <a:t>=</a:t>
            </a:r>
            <a:r>
              <a:rPr b="0" lang="it-IT" sz="2500" cap="none" strike="noStrike">
                <a:solidFill>
                  <a:srgbClr val="212529"/>
                </a:solidFill>
              </a:rPr>
              <a:t>"sha384-oBqDVmMz9ATKxIep9tiCxS/Z9fNfEXiDAYTujMAeBAsjFuCZSmKbSSUnQlmh/jp3" crossorigin</a:t>
            </a:r>
            <a:r>
              <a:rPr b="0" lang="it-IT" sz="2500" cap="none" strike="noStrike">
                <a:solidFill>
                  <a:schemeClr val="dk1"/>
                </a:solidFill>
              </a:rPr>
              <a:t>=</a:t>
            </a:r>
            <a:r>
              <a:rPr b="0" lang="it-IT" sz="2500" cap="none" strike="noStrike">
                <a:solidFill>
                  <a:srgbClr val="212529"/>
                </a:solidFill>
              </a:rPr>
              <a:t>"anonymous"&gt;&lt;/script&gt; </a:t>
            </a:r>
            <a:br>
              <a:rPr b="0" lang="it-IT" sz="2500" cap="none" strike="noStrike">
                <a:solidFill>
                  <a:srgbClr val="212529"/>
                </a:solidFill>
              </a:rPr>
            </a:br>
            <a:endParaRPr b="0" sz="2500" cap="none" strike="noStrike">
              <a:solidFill>
                <a:srgbClr val="212529"/>
              </a:solidFill>
            </a:endParaRPr>
          </a:p>
          <a:p>
            <a:pPr indent="-13716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Char char="▪"/>
            </a:pPr>
            <a:r>
              <a:rPr b="0" lang="it-IT" sz="2500" cap="none" strike="noStrike">
                <a:solidFill>
                  <a:srgbClr val="212529"/>
                </a:solidFill>
              </a:rPr>
              <a:t>&lt;script src</a:t>
            </a:r>
            <a:r>
              <a:rPr b="0" lang="it-IT" sz="2500" cap="none" strike="noStrike">
                <a:solidFill>
                  <a:schemeClr val="dk1"/>
                </a:solidFill>
              </a:rPr>
              <a:t>=</a:t>
            </a:r>
            <a:r>
              <a:rPr b="0" lang="it-IT" sz="2500" cap="none" strike="noStrike">
                <a:solidFill>
                  <a:srgbClr val="212529"/>
                </a:solidFill>
              </a:rPr>
              <a:t>"https://cdn.jsdelivr.net/npm/bootstrap@5.2.2/dist/js/bootstrap.min.js" integrity</a:t>
            </a:r>
            <a:r>
              <a:rPr b="0" lang="it-IT" sz="2500" cap="none" strike="noStrike">
                <a:solidFill>
                  <a:schemeClr val="dk1"/>
                </a:solidFill>
              </a:rPr>
              <a:t>=</a:t>
            </a:r>
            <a:r>
              <a:rPr b="0" lang="it-IT" sz="2500" cap="none" strike="noStrike">
                <a:solidFill>
                  <a:srgbClr val="212529"/>
                </a:solidFill>
              </a:rPr>
              <a:t>"sha384-IDwe1+LCz02ROU9k972gdyvl+AESN10+x7tBKgc9I5HFtuNz0wWnPclzo6p9vxnk" crossorigin</a:t>
            </a:r>
            <a:r>
              <a:rPr b="0" lang="it-IT" sz="2500" cap="none" strike="noStrike">
                <a:solidFill>
                  <a:schemeClr val="dk1"/>
                </a:solidFill>
              </a:rPr>
              <a:t>=</a:t>
            </a:r>
            <a:r>
              <a:rPr b="0" lang="it-IT" sz="2500" cap="none" strike="noStrike">
                <a:solidFill>
                  <a:srgbClr val="212529"/>
                </a:solidFill>
              </a:rPr>
              <a:t>"anonymous"&gt;&lt;/script&gt;</a:t>
            </a:r>
            <a:r>
              <a:rPr b="0" lang="it-IT" sz="2500" cap="none" strike="noStrike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316305" y="6381328"/>
            <a:ext cx="43997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https://getbootstrap.com/docs/5.2/getting-started/introduction/#separate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</a:t>
            </a:r>
            <a:endParaRPr/>
          </a:p>
        </p:txBody>
      </p:sp>
      <p:pic>
        <p:nvPicPr>
          <p:cNvPr id="326" name="Google Shape;32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850822"/>
            <a:ext cx="8569325" cy="144661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 txBox="1"/>
          <p:nvPr>
            <p:ph idx="2" type="body"/>
          </p:nvPr>
        </p:nvSpPr>
        <p:spPr>
          <a:xfrm>
            <a:off x="381079" y="3615318"/>
            <a:ext cx="838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Basta aggiungere la classe base </a:t>
            </a:r>
            <a:r>
              <a:rPr b="1" i="0" lang="it-IT" sz="1400" u="none" cap="none" strike="noStrike">
                <a:solidFill>
                  <a:srgbClr val="0000CD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.table </a:t>
            </a: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qualsiasi &lt;table&gt;.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it-IT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&lt;table class="</a:t>
            </a:r>
            <a:r>
              <a:rPr b="1" i="0" lang="it-IT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1" i="0" lang="it-IT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b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 stili della tabella non sono ereditati, questo significa che lo stile di ogni tabella annidata può essere gestita indipendentemente dalla tabella genitore.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CLASSI CONTESTUALI </a:t>
            </a:r>
            <a:endParaRPr/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3527367"/>
            <a:ext cx="5544990" cy="304402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 txBox="1"/>
          <p:nvPr/>
        </p:nvSpPr>
        <p:spPr>
          <a:xfrm>
            <a:off x="5884705" y="1484784"/>
            <a:ext cx="39369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orbel"/>
              <a:buNone/>
            </a:pPr>
            <a:r>
              <a:rPr b="1" lang="it-IT" sz="1600" u="sng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APPLICARE STILI ALLA TABELLA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rbel"/>
              <a:buNone/>
            </a:pPr>
            <a:r>
              <a:t/>
            </a:r>
            <a:endParaRPr b="1" sz="105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1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it-IT" sz="1050" cap="none" strike="noStrike">
                <a:solidFill>
                  <a:srgbClr val="212529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b="1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it-IT" sz="1050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table-primary</a:t>
            </a:r>
            <a:r>
              <a:rPr b="1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"&gt;...&lt;/table&gt;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"table-secondary"&gt;...&lt;/table&gt;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"table-success"&gt;...&lt;/table&gt;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"table-danger"&gt;...&lt;/table&gt;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"table-warning"&gt;...&lt;/table&gt;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"table-info"&gt;...&lt;/table&gt;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"table-light"&gt;...&lt;/table&gt;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"table-dark"&gt;...&lt;/table&gt;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rbe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Corbel"/>
              <a:buNone/>
            </a:pPr>
            <a:r>
              <a:rPr b="1" lang="it-IT" sz="1400" u="sng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APPLICARE STILI A &lt;TR&gt;, &lt;TD&gt;,&lt;TH&gt;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rbel"/>
              <a:buNone/>
            </a:pPr>
            <a:r>
              <a:t/>
            </a:r>
            <a:endParaRPr b="1" sz="105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1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it-IT" sz="1050" cap="none" strike="noStrike">
                <a:solidFill>
                  <a:srgbClr val="212529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tr </a:t>
            </a:r>
            <a:r>
              <a:rPr b="1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it-IT" sz="1050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table-primary"</a:t>
            </a:r>
            <a:r>
              <a:rPr b="1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&gt;...&lt;/tr&gt;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"table-secondary"&gt;...&lt;/tr&gt;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"table-success"&gt;...&lt;/tr&gt;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"table-danger"&gt;...&lt;/tr&gt;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"table-warning"&gt;...&lt;/tr&gt;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"table-info"&gt;...&lt;/tr&gt;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"table-light"&gt;...&lt;/tr&gt;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50"/>
              <a:buFont typeface="Consolas"/>
              <a:buNone/>
            </a:pP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&lt;tr class</a:t>
            </a:r>
            <a:r>
              <a:rPr b="0" i="0" lang="it-IT" sz="1050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50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"table-dark"&gt;...&lt;/tr&gt;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orbel"/>
              <a:buNone/>
            </a:pPr>
            <a:r>
              <a:t/>
            </a:r>
            <a:endParaRPr sz="1050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it-IT" sz="1000" u="none" cap="none" strike="noStrike">
                <a:solidFill>
                  <a:srgbClr val="212529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td </a:t>
            </a:r>
            <a:r>
              <a:rPr b="1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it-IT" sz="10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table-primary"</a:t>
            </a:r>
            <a:r>
              <a:rPr b="1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&gt;...&lt;/td&gt;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&lt;td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"table-secondary"&gt;...&lt;/td&gt;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&lt;td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"table-success"&gt;...&lt;/td&gt;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&lt;td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"table-danger"&gt;...&lt;/td&gt;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. . . . </a:t>
            </a:r>
            <a:endParaRPr b="0" i="0" sz="1000" u="none" cap="none" strike="noStrike">
              <a:solidFill>
                <a:srgbClr val="2125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000" u="none" cap="none" strike="noStrike">
                <a:solidFill>
                  <a:srgbClr val="212529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&lt;th </a:t>
            </a:r>
            <a:r>
              <a:rPr b="1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it-IT" sz="10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table-warning</a:t>
            </a:r>
            <a:r>
              <a:rPr b="1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"&gt;...&lt;/th&gt;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&lt;th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"table-info"&gt;...&lt;/th&gt;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&lt;th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"table-light"&gt;...&lt;/th&gt;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&lt;th class</a:t>
            </a:r>
            <a:r>
              <a:rPr b="0" i="0" lang="it-IT" sz="1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"table-dark"&gt;...&lt;/th&gt;</a:t>
            </a:r>
            <a:endParaRPr b="0" i="0" sz="1050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475050" y="1576600"/>
            <a:ext cx="4809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 contestuali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possono  essere utilizzate per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colorare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L’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intera tabella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se applicate a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table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&gt;</a:t>
            </a:r>
            <a:endParaRPr b="1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righe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della tabella se applicate a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&lt;tr&gt;</a:t>
            </a:r>
            <a:endParaRPr b="1">
              <a:solidFill>
                <a:srgbClr val="0000CD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celle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 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intestazioni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della tabella se definite per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&lt;td&gt;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&lt;th&gt;</a:t>
            </a:r>
            <a:endParaRPr b="1">
              <a:solidFill>
                <a:srgbClr val="0000CD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 .TABLE-DARK</a:t>
            </a:r>
            <a:endParaRPr/>
          </a:p>
        </p:txBody>
      </p:sp>
      <p:pic>
        <p:nvPicPr>
          <p:cNvPr id="341" name="Google Shape;34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154" y="1556792"/>
            <a:ext cx="8569325" cy="14232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 txBox="1"/>
          <p:nvPr>
            <p:ph idx="2" type="body"/>
          </p:nvPr>
        </p:nvSpPr>
        <p:spPr>
          <a:xfrm>
            <a:off x="2687601" y="3359525"/>
            <a:ext cx="3923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&lt;table class="</a:t>
            </a:r>
            <a:r>
              <a:rPr b="1" i="0" lang="it-IT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table table-dark</a:t>
            </a:r>
            <a:r>
              <a:rPr b="1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.THEAD-LIGHT OPPURE .THEAD-DARK </a:t>
            </a:r>
            <a:endParaRPr/>
          </a:p>
        </p:txBody>
      </p:sp>
      <p:pic>
        <p:nvPicPr>
          <p:cNvPr id="348" name="Google Shape;34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7" y="1988919"/>
            <a:ext cx="8569325" cy="146448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/>
          <p:nvPr>
            <p:ph idx="2" type="body"/>
          </p:nvPr>
        </p:nvSpPr>
        <p:spPr>
          <a:xfrm>
            <a:off x="2755651" y="3781750"/>
            <a:ext cx="3632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&lt;thead class= "</a:t>
            </a:r>
            <a:r>
              <a:rPr b="0" i="0" lang="it-IT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thead-dark" &gt;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 TABLE-STRIPED E TABLE-STRIPED-COLUMNS</a:t>
            </a:r>
            <a:endParaRPr/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287529" y="1544886"/>
            <a:ext cx="85689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b="1" lang="it-IT" sz="2300"/>
              <a:t>Aggiungere la zebratura alle righe</a:t>
            </a:r>
            <a:endParaRPr b="1" sz="2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it-IT"/>
              <a:t>&lt;table class="</a:t>
            </a:r>
            <a:r>
              <a:rPr b="1" lang="it-IT">
                <a:highlight>
                  <a:srgbClr val="FFFF00"/>
                </a:highlight>
              </a:rPr>
              <a:t>table table-striped</a:t>
            </a:r>
            <a:r>
              <a:rPr lang="it-IT"/>
              <a:t>"&gt;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356" name="Google Shape;356;p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7247" l="0" r="0" t="0"/>
          <a:stretch/>
        </p:blipFill>
        <p:spPr>
          <a:xfrm>
            <a:off x="680312" y="2675726"/>
            <a:ext cx="7941600" cy="13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2"/>
          <p:cNvSpPr txBox="1"/>
          <p:nvPr/>
        </p:nvSpPr>
        <p:spPr>
          <a:xfrm>
            <a:off x="425875" y="4169335"/>
            <a:ext cx="85689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rbel"/>
              <a:buChar char="■"/>
            </a:pPr>
            <a:r>
              <a:rPr b="1" lang="it-IT" sz="2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Aggiungere la zebratura alle colonne</a:t>
            </a:r>
            <a:endParaRPr b="1" sz="2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&lt;table class="</a:t>
            </a:r>
            <a:r>
              <a:rPr b="1" lang="it-IT" sz="1800">
                <a:solidFill>
                  <a:schemeClr val="dk1"/>
                </a:solidFill>
                <a:highlight>
                  <a:srgbClr val="FFFF00"/>
                </a:highlight>
                <a:latin typeface="Corbel"/>
                <a:ea typeface="Corbel"/>
                <a:cs typeface="Corbel"/>
                <a:sym typeface="Corbel"/>
              </a:rPr>
              <a:t>table table-striped-columns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</a:t>
            </a:r>
            <a:endParaRPr/>
          </a:p>
          <a:p>
            <a:pPr indent="0" lvl="0" marL="1371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8" name="Google Shape;35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312" y="5517100"/>
            <a:ext cx="4158987" cy="10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 TABLE-STRIPED E TABLE-STRIPED-COLUMNS</a:t>
            </a:r>
            <a:endParaRPr/>
          </a:p>
        </p:txBody>
      </p:sp>
      <p:sp>
        <p:nvSpPr>
          <p:cNvPr id="364" name="Google Shape;364;p33"/>
          <p:cNvSpPr txBox="1"/>
          <p:nvPr>
            <p:ph idx="2" type="body"/>
          </p:nvPr>
        </p:nvSpPr>
        <p:spPr>
          <a:xfrm>
            <a:off x="395537" y="1556792"/>
            <a:ext cx="8333248" cy="20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Le classi «</a:t>
            </a:r>
            <a:r>
              <a:rPr b="1" lang="it-IT">
                <a:solidFill>
                  <a:srgbClr val="0000CD"/>
                </a:solidFill>
              </a:rPr>
              <a:t>table-striped</a:t>
            </a:r>
            <a:r>
              <a:rPr lang="it-IT"/>
              <a:t>» e «</a:t>
            </a:r>
            <a:r>
              <a:rPr b="1" lang="it-IT">
                <a:solidFill>
                  <a:srgbClr val="0000CD"/>
                </a:solidFill>
              </a:rPr>
              <a:t>table-striped-columns</a:t>
            </a:r>
            <a:r>
              <a:rPr lang="it-IT"/>
              <a:t>» possono essere aggiunte anche alle varianti della tabella.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2267744" y="2176709"/>
            <a:ext cx="48245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0" i="0" lang="it-IT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 </a:t>
            </a:r>
            <a:r>
              <a:rPr b="0" i="0" lang="it-IT" sz="12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table-dark</a:t>
            </a: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200" u="none" cap="none" strike="noStrike">
                <a:solidFill>
                  <a:srgbClr val="212529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table-striped</a:t>
            </a: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r>
              <a:rPr b="0" i="0" lang="it-IT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366" name="Google Shape;3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202" y="2836233"/>
            <a:ext cx="5741303" cy="135784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3"/>
          <p:cNvSpPr/>
          <p:nvPr/>
        </p:nvSpPr>
        <p:spPr>
          <a:xfrm>
            <a:off x="1809220" y="4238739"/>
            <a:ext cx="5283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&lt;table class</a:t>
            </a:r>
            <a:r>
              <a:rPr b="0" i="0" lang="it-IT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"table </a:t>
            </a:r>
            <a:r>
              <a:rPr b="0" i="0" lang="it-IT" sz="1200" u="none" cap="none" strike="noStrike">
                <a:solidFill>
                  <a:srgbClr val="212529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table-succcess</a:t>
            </a: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200" u="none" cap="none" strike="noStrike">
                <a:solidFill>
                  <a:srgbClr val="212529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table-striped-columns</a:t>
            </a: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Consolas"/>
              <a:buNone/>
            </a:pPr>
            <a:r>
              <a:rPr b="0" i="0" lang="it-IT" sz="12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r>
              <a:rPr b="0" i="0" lang="it-IT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368" name="Google Shape;36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4108" y="5085184"/>
            <a:ext cx="5626143" cy="131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.TABLE-BORDERED E TABLE-BORDERLESS</a:t>
            </a:r>
            <a:br>
              <a:rPr lang="it-IT"/>
            </a:br>
            <a:endParaRPr/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La classe</a:t>
            </a:r>
            <a:r>
              <a:rPr b="1" lang="it-IT">
                <a:solidFill>
                  <a:srgbClr val="0000CD"/>
                </a:solidFill>
              </a:rPr>
              <a:t> table-bordered</a:t>
            </a:r>
            <a:r>
              <a:rPr lang="it-IT"/>
              <a:t> fa apparire i </a:t>
            </a:r>
            <a:r>
              <a:rPr b="1" lang="it-IT"/>
              <a:t>bordi di tutti i lati</a:t>
            </a:r>
            <a:r>
              <a:rPr lang="it-IT"/>
              <a:t> e </a:t>
            </a:r>
            <a:r>
              <a:rPr b="1" lang="it-IT"/>
              <a:t>celle</a:t>
            </a:r>
            <a:r>
              <a:rPr lang="it-IT"/>
              <a:t> della tabella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br>
              <a:rPr lang="it-IT"/>
            </a:br>
            <a:r>
              <a:rPr b="1" lang="it-IT"/>
              <a:t>&lt;table class="</a:t>
            </a:r>
            <a:r>
              <a:rPr b="1" lang="it-IT">
                <a:highlight>
                  <a:srgbClr val="FFFF00"/>
                </a:highlight>
              </a:rPr>
              <a:t>table table-bordered</a:t>
            </a:r>
            <a:r>
              <a:rPr b="1" lang="it-IT"/>
              <a:t> </a:t>
            </a:r>
            <a:r>
              <a:rPr b="1" lang="it-IT">
                <a:highlight>
                  <a:srgbClr val="00FFFF"/>
                </a:highlight>
              </a:rPr>
              <a:t>border-primary</a:t>
            </a:r>
            <a:r>
              <a:rPr b="1" lang="it-IT"/>
              <a:t>"&gt;</a:t>
            </a:r>
            <a:endParaRPr b="1"/>
          </a:p>
          <a:p>
            <a:pPr indent="-228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323529" y="3933056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classe </a:t>
            </a:r>
            <a:r>
              <a:rPr b="1" lang="it-IT" sz="1800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table-borderless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rimuove i bordi della tabella: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table class="</a:t>
            </a:r>
            <a:r>
              <a:rPr b="1" lang="it-IT" sz="1800">
                <a:solidFill>
                  <a:schemeClr val="dk1"/>
                </a:solidFill>
                <a:highlight>
                  <a:srgbClr val="00FFFF"/>
                </a:highlight>
                <a:latin typeface="Corbel"/>
                <a:ea typeface="Corbel"/>
                <a:cs typeface="Corbel"/>
                <a:sym typeface="Corbel"/>
              </a:rPr>
              <a:t>table table-borderless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"&gt;</a:t>
            </a:r>
            <a:endParaRPr b="1"/>
          </a:p>
          <a:p>
            <a:pPr indent="-22860" lvl="0" marL="1371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6" name="Google Shape;376;p34"/>
          <p:cNvPicPr preferRelativeResize="0"/>
          <p:nvPr/>
        </p:nvPicPr>
        <p:blipFill rotWithShape="1">
          <a:blip r:embed="rId3">
            <a:alphaModFix/>
          </a:blip>
          <a:srcRect b="0" l="0" r="0" t="3534"/>
          <a:stretch/>
        </p:blipFill>
        <p:spPr>
          <a:xfrm>
            <a:off x="1342851" y="4780257"/>
            <a:ext cx="6530304" cy="143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739" y="2410169"/>
            <a:ext cx="5650519" cy="1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TABLE-ACTIVE</a:t>
            </a:r>
            <a:endParaRPr/>
          </a:p>
        </p:txBody>
      </p:sp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323528" y="1386121"/>
            <a:ext cx="3816423" cy="394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 sz="2400"/>
              <a:t>Evidenzia una riga o una cella della tabella.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4" name="Google Shape;3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4641424"/>
            <a:ext cx="7092598" cy="137172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5"/>
          <p:cNvSpPr txBox="1"/>
          <p:nvPr/>
        </p:nvSpPr>
        <p:spPr>
          <a:xfrm>
            <a:off x="4355976" y="1651621"/>
            <a:ext cx="4129829" cy="3554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&lt;tbody&gt;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&lt;tr class="</a:t>
            </a:r>
            <a:r>
              <a:rPr lang="it-IT" sz="34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table-active</a:t>
            </a: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&lt;td&gt;John&lt;/td&gt;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&lt;td&gt;Doe&lt;/td&gt;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&lt;td&gt;john@example.com&lt;/td&gt;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&lt;/tr&gt;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&lt;tr&gt;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&lt;td&gt;Mary&lt;/td&gt;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 class="</a:t>
            </a:r>
            <a:r>
              <a:rPr lang="it-IT" sz="340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table-active</a:t>
            </a: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"&gt;Moe&lt;/td&gt;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&lt;td&gt;mary@example.com&lt;/td&gt;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&lt;/tr&gt;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&lt;tr&gt;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&lt;td&gt;July&lt;/td&gt;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&lt;td&gt;Dooley&lt;/td&gt;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&lt;td&gt;july@example.com&lt;/td&gt;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&lt;/tr&gt;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it-IT" sz="3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&lt;/tbody&gt;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96179" y="4929380"/>
            <a:ext cx="10556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D60E72"/>
                </a:solidFill>
                <a:latin typeface="Corbel"/>
                <a:ea typeface="Corbel"/>
                <a:cs typeface="Corbel"/>
                <a:sym typeface="Corbel"/>
              </a:rPr>
              <a:t>Active-row (tr)</a:t>
            </a:r>
            <a:endParaRPr/>
          </a:p>
        </p:txBody>
      </p:sp>
      <p:cxnSp>
        <p:nvCxnSpPr>
          <p:cNvPr id="387" name="Google Shape;387;p35"/>
          <p:cNvCxnSpPr/>
          <p:nvPr/>
        </p:nvCxnSpPr>
        <p:spPr>
          <a:xfrm>
            <a:off x="1031112" y="5085184"/>
            <a:ext cx="516552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p35"/>
          <p:cNvSpPr txBox="1"/>
          <p:nvPr/>
        </p:nvSpPr>
        <p:spPr>
          <a:xfrm>
            <a:off x="2915816" y="6165304"/>
            <a:ext cx="10556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Active-cell (td)</a:t>
            </a:r>
            <a:endParaRPr/>
          </a:p>
        </p:txBody>
      </p:sp>
      <p:cxnSp>
        <p:nvCxnSpPr>
          <p:cNvPr id="389" name="Google Shape;389;p35"/>
          <p:cNvCxnSpPr/>
          <p:nvPr/>
        </p:nvCxnSpPr>
        <p:spPr>
          <a:xfrm flipH="1" rot="10800000">
            <a:off x="3707904" y="5471879"/>
            <a:ext cx="720080" cy="693425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.TABLE-SM</a:t>
            </a:r>
            <a:endParaRPr/>
          </a:p>
        </p:txBody>
      </p:sp>
      <p:sp>
        <p:nvSpPr>
          <p:cNvPr id="395" name="Google Shape;395;p36"/>
          <p:cNvSpPr txBox="1"/>
          <p:nvPr>
            <p:ph idx="1" type="body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000"/>
              <a:t>Per creare le </a:t>
            </a:r>
            <a:r>
              <a:rPr b="1" lang="it-IT" sz="2000">
                <a:solidFill>
                  <a:srgbClr val="0000CD"/>
                </a:solidFill>
              </a:rPr>
              <a:t>righe più compatte</a:t>
            </a:r>
            <a:r>
              <a:rPr lang="it-IT" sz="2000"/>
              <a:t>. La tabella viene resa più piccola riducendo della metà il padding delle celle. 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1" lang="it-IT"/>
              <a:t>&lt;table class="</a:t>
            </a:r>
            <a:r>
              <a:rPr b="1" lang="it-IT">
                <a:highlight>
                  <a:srgbClr val="FFFF00"/>
                </a:highlight>
              </a:rPr>
              <a:t>table table-sm</a:t>
            </a:r>
            <a:r>
              <a:rPr b="1" lang="it-IT"/>
              <a:t>"&gt;</a:t>
            </a:r>
            <a:endParaRPr b="1"/>
          </a:p>
          <a:p>
            <a:pPr indent="-228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96" name="Google Shape;396;p3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4446566"/>
            <a:ext cx="8569325" cy="107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.BG-* , .TABLE-*</a:t>
            </a:r>
            <a:br>
              <a:rPr lang="it-IT"/>
            </a:br>
            <a:r>
              <a:rPr lang="it-IT"/>
              <a:t>COLORARE I TR</a:t>
            </a:r>
            <a:endParaRPr/>
          </a:p>
        </p:txBody>
      </p:sp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23525" y="1504057"/>
            <a:ext cx="85689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Una serie di classi sul </a:t>
            </a:r>
            <a:r>
              <a:rPr lang="it-IT">
                <a:highlight>
                  <a:srgbClr val="FFFF00"/>
                </a:highlight>
              </a:rPr>
              <a:t>tr </a:t>
            </a:r>
            <a:r>
              <a:rPr lang="it-IT"/>
              <a:t>per colorare le righe</a:t>
            </a:r>
            <a:endParaRPr/>
          </a:p>
        </p:txBody>
      </p:sp>
      <p:pic>
        <p:nvPicPr>
          <p:cNvPr id="403" name="Google Shape;403;p3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53" y="3428873"/>
            <a:ext cx="8569325" cy="1026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923" y="4692575"/>
            <a:ext cx="6725589" cy="44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ALCUNE PECULIARITÀ DEL CODICE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524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it-IT"/>
              <a:t>DOCTYPE</a:t>
            </a:r>
            <a:r>
              <a:rPr lang="it-IT"/>
              <a:t> deve essere quello HTML5 </a:t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&lt;!DOCTYPE html&gt;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L’uso del </a:t>
            </a:r>
            <a:r>
              <a:rPr lang="it-IT">
                <a:highlight>
                  <a:srgbClr val="FFFF00"/>
                </a:highlight>
              </a:rPr>
              <a:t>meta tag viewport </a:t>
            </a:r>
            <a:r>
              <a:rPr lang="it-IT"/>
              <a:t>è fondamentale. Lavoriamo, lo ricordiamo, con un framework responsivo per default e questo meta tag è fondamentale per un corretto comportamento responsive. 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Passando ai fogli di stile, è opportuno sin dall’inizio collegare, oltre al </a:t>
            </a:r>
            <a:r>
              <a:rPr b="1" lang="it-IT"/>
              <a:t>CSS principale di Bootstrap</a:t>
            </a:r>
            <a:r>
              <a:rPr lang="it-IT"/>
              <a:t>, un </a:t>
            </a:r>
            <a:r>
              <a:rPr b="1" lang="it-IT"/>
              <a:t>CSS che ospiterà gli stili aggiuntivi</a:t>
            </a:r>
            <a:r>
              <a:rPr lang="it-IT"/>
              <a:t>, oltre che le regole con cui andremo a sovrascrivere e/o modificare gli stili predefiniti del framework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.TABLE-RESPONSIVE</a:t>
            </a:r>
            <a:br>
              <a:rPr lang="it-IT"/>
            </a:br>
            <a:endParaRPr/>
          </a:p>
        </p:txBody>
      </p:sp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-IT" sz="2800"/>
              <a:t>Fa apparire la scrollbar in caso di contenitori più piccoli del contenuto. La tabella responsive supporta i breakpoints per decidere a che larghezza di schermo aggiungere la scrollbar. 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136842" lvl="0" marL="13716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 sz="2371"/>
              <a:t>&lt;table class="</a:t>
            </a:r>
            <a:r>
              <a:rPr b="1" lang="it-IT" sz="2371">
                <a:highlight>
                  <a:srgbClr val="FFFF00"/>
                </a:highlight>
              </a:rPr>
              <a:t>table table-responsive</a:t>
            </a:r>
            <a:r>
              <a:rPr lang="it-IT" sz="2371"/>
              <a:t>"&gt;</a:t>
            </a:r>
            <a:endParaRPr sz="2371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36842" lvl="0" marL="13716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 sz="2371"/>
              <a:t>&lt;table class="</a:t>
            </a:r>
            <a:r>
              <a:rPr b="1" lang="it-IT" sz="2371">
                <a:highlight>
                  <a:srgbClr val="00FFFF"/>
                </a:highlight>
              </a:rPr>
              <a:t>table table-responsive-sm</a:t>
            </a:r>
            <a:r>
              <a:rPr b="1" lang="it-IT" sz="2371"/>
              <a:t>"</a:t>
            </a:r>
            <a:r>
              <a:rPr lang="it-IT" sz="2371"/>
              <a:t>&gt;</a:t>
            </a:r>
            <a:endParaRPr sz="2371"/>
          </a:p>
          <a:p>
            <a:pPr indent="-31432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</p:txBody>
      </p:sp>
      <p:pic>
        <p:nvPicPr>
          <p:cNvPr id="411" name="Google Shape;411;p3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9276" y="3732213"/>
            <a:ext cx="3738473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&lt;FIGURE CLASS= "FIGURE" &gt;</a:t>
            </a:r>
            <a:br>
              <a:rPr lang="it-IT"/>
            </a:br>
            <a:endParaRPr/>
          </a:p>
        </p:txBody>
      </p:sp>
      <p:sp>
        <p:nvSpPr>
          <p:cNvPr id="417" name="Google Shape;417;p39"/>
          <p:cNvSpPr txBox="1"/>
          <p:nvPr>
            <p:ph idx="1" type="body"/>
          </p:nvPr>
        </p:nvSpPr>
        <p:spPr>
          <a:xfrm>
            <a:off x="323529" y="1504061"/>
            <a:ext cx="8568950" cy="214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Per fare apparire delle didascalie si può usare la classe "</a:t>
            </a:r>
            <a:r>
              <a:rPr b="1" lang="it-IT">
                <a:solidFill>
                  <a:srgbClr val="0000CD"/>
                </a:solidFill>
              </a:rPr>
              <a:t>figure</a:t>
            </a:r>
            <a:r>
              <a:rPr lang="it-IT"/>
              <a:t>"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>
                <a:highlight>
                  <a:srgbClr val="00FF00"/>
                </a:highlight>
              </a:rPr>
              <a:t>&lt;figure class= "</a:t>
            </a:r>
            <a:r>
              <a:rPr b="1" lang="it-IT">
                <a:highlight>
                  <a:srgbClr val="00FF00"/>
                </a:highlight>
              </a:rPr>
              <a:t>figure</a:t>
            </a:r>
            <a:r>
              <a:rPr lang="it-IT">
                <a:highlight>
                  <a:srgbClr val="00FF00"/>
                </a:highlight>
              </a:rPr>
              <a:t>" 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&lt;img class=" </a:t>
            </a:r>
            <a:r>
              <a:rPr b="1" lang="it-IT">
                <a:highlight>
                  <a:srgbClr val="00FFFF"/>
                </a:highlight>
              </a:rPr>
              <a:t>figure-img</a:t>
            </a:r>
            <a:r>
              <a:rPr lang="it-IT"/>
              <a:t> img-thumbnail mx-auto d-block" src="image.jpg" style="width:200px"&gt;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>
                <a:highlight>
                  <a:srgbClr val="FFFF00"/>
                </a:highlight>
              </a:rPr>
              <a:t>&lt;figcaption class= "</a:t>
            </a:r>
            <a:r>
              <a:rPr b="1" lang="it-IT">
                <a:highlight>
                  <a:srgbClr val="FFFF00"/>
                </a:highlight>
              </a:rPr>
              <a:t>figure-caption</a:t>
            </a:r>
            <a:r>
              <a:rPr lang="it-IT">
                <a:highlight>
                  <a:srgbClr val="FFFF00"/>
                </a:highlight>
              </a:rPr>
              <a:t>" &gt; descrizione dell'immagine &lt;/figcaption&gt;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>
                <a:highlight>
                  <a:srgbClr val="00FF00"/>
                </a:highlight>
              </a:rPr>
              <a:t>&lt;/figure&gt;</a:t>
            </a:r>
            <a:endParaRPr/>
          </a:p>
          <a:p>
            <a:pPr indent="-228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18" name="Google Shape;418;p3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150" y="3846513"/>
            <a:ext cx="27527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.BORDER</a:t>
            </a:r>
            <a:endParaRPr/>
          </a:p>
        </p:txBody>
      </p:sp>
      <p:sp>
        <p:nvSpPr>
          <p:cNvPr id="424" name="Google Shape;424;p40"/>
          <p:cNvSpPr txBox="1"/>
          <p:nvPr>
            <p:ph idx="1" type="body"/>
          </p:nvPr>
        </p:nvSpPr>
        <p:spPr>
          <a:xfrm>
            <a:off x="2591779" y="1658311"/>
            <a:ext cx="4032447" cy="214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000" u="sng"/>
              <a:t>Inserisce il bordo ad un elemento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b="1" lang="it-IT">
                <a:solidFill>
                  <a:srgbClr val="00B0F0"/>
                </a:solidFill>
              </a:rPr>
              <a:t>border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b="1" lang="it-IT">
                <a:solidFill>
                  <a:srgbClr val="D60E72"/>
                </a:solidFill>
              </a:rPr>
              <a:t>border-top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b="1" lang="it-IT">
                <a:solidFill>
                  <a:srgbClr val="7030A0"/>
                </a:solidFill>
              </a:rPr>
              <a:t>border-right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b="1" lang="it-IT">
                <a:solidFill>
                  <a:srgbClr val="FFC000"/>
                </a:solidFill>
              </a:rPr>
              <a:t>border-bottom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it-IT"/>
              <a:t>&lt;span class="</a:t>
            </a:r>
            <a:r>
              <a:rPr b="1" lang="it-IT">
                <a:solidFill>
                  <a:srgbClr val="059959"/>
                </a:solidFill>
              </a:rPr>
              <a:t>border-left</a:t>
            </a:r>
            <a:r>
              <a:rPr lang="it-IT"/>
              <a:t>"&gt;&lt;/span&gt;</a:t>
            </a:r>
            <a:endParaRPr/>
          </a:p>
          <a:p>
            <a:pPr indent="-228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25" name="Google Shape;4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4077072"/>
            <a:ext cx="7081421" cy="151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>
            <p:ph type="title"/>
          </p:nvPr>
        </p:nvSpPr>
        <p:spPr>
          <a:xfrm>
            <a:off x="323528" y="28660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.BORDER</a:t>
            </a:r>
            <a:endParaRPr/>
          </a:p>
        </p:txBody>
      </p:sp>
      <p:pic>
        <p:nvPicPr>
          <p:cNvPr id="431" name="Google Shape;431;p4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45" y="3398531"/>
            <a:ext cx="5428656" cy="123027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 txBox="1"/>
          <p:nvPr/>
        </p:nvSpPr>
        <p:spPr>
          <a:xfrm>
            <a:off x="5550350" y="1582235"/>
            <a:ext cx="4680520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 border-dark"&gt;&lt;/span&gt;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 border-dark&lt;/code&gt;&lt;/pre&gt;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class="border-top border-dark"&gt;&lt;/span&gt;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&lt;pre&gt;&lt;code&gt;border-top border-dark&lt;/code&gt;&lt;/pre&gt;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class="border-right border-dark"&gt;&lt;/span&gt;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&lt;pre&gt;&lt;code&gt;border-right border-dark&lt;/code&gt;&lt;/pre</a:t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class="border-bottom border-dark"&gt;&lt;/span&gt;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&lt;pre&gt;&lt;code&gt;border-bottom border-dark&lt;/code&gt;&lt;/pre&gt;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&lt;figure class="figure"&gt;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&lt;span class="border-left border-dark"&gt;&lt;/span&gt;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&lt;pre&gt;&lt;code&gt;border-left border-dark&lt;/code&gt;&lt;/pre&gt;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&lt;/figcaption&gt;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&lt;/figure&gt;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/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.BORDER-*</a:t>
            </a:r>
            <a:endParaRPr/>
          </a:p>
        </p:txBody>
      </p:sp>
      <p:sp>
        <p:nvSpPr>
          <p:cNvPr id="438" name="Google Shape;438;p42"/>
          <p:cNvSpPr txBox="1"/>
          <p:nvPr>
            <p:ph idx="1" type="body"/>
          </p:nvPr>
        </p:nvSpPr>
        <p:spPr>
          <a:xfrm>
            <a:off x="2771800" y="2276872"/>
            <a:ext cx="3960439" cy="2140963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8577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b="1" lang="it-IT"/>
              <a:t>border-primary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</a:t>
            </a:r>
            <a:r>
              <a:rPr b="1" lang="it-IT"/>
              <a:t> border-secondary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b="1" lang="it-IT"/>
              <a:t>border-success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b="1" lang="it-IT"/>
              <a:t>border-dange</a:t>
            </a:r>
            <a:r>
              <a:rPr lang="it-IT"/>
              <a:t>r"&gt;&lt;/span&gt;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b="1" lang="it-IT"/>
              <a:t>border-warning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</a:t>
            </a:r>
            <a:r>
              <a:rPr b="1" lang="it-IT"/>
              <a:t> border-info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b="1" lang="it-IT"/>
              <a:t>border-light</a:t>
            </a:r>
            <a:r>
              <a:rPr lang="it-IT"/>
              <a:t>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b="1" lang="it-IT"/>
              <a:t>border-dark"</a:t>
            </a:r>
            <a:r>
              <a:rPr lang="it-IT"/>
              <a:t>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&lt;span class="border </a:t>
            </a:r>
            <a:r>
              <a:rPr b="1" lang="it-IT"/>
              <a:t>border-white</a:t>
            </a:r>
            <a:r>
              <a:rPr lang="it-IT"/>
              <a:t>"&gt;&lt;/span&gt;</a:t>
            </a:r>
            <a:endParaRPr/>
          </a:p>
        </p:txBody>
      </p:sp>
      <p:sp>
        <p:nvSpPr>
          <p:cNvPr id="439" name="Google Shape;439;p42"/>
          <p:cNvSpPr txBox="1"/>
          <p:nvPr>
            <p:ph idx="2" type="body"/>
          </p:nvPr>
        </p:nvSpPr>
        <p:spPr>
          <a:xfrm>
            <a:off x="2915815" y="1499926"/>
            <a:ext cx="3384376" cy="63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u="sng"/>
              <a:t>Attribuisce il colore ad un bordo</a:t>
            </a:r>
            <a:endParaRPr/>
          </a:p>
          <a:p>
            <a:pPr indent="-228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40" name="Google Shape;44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3" y="4993171"/>
            <a:ext cx="9144000" cy="1244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BORDER WIDTH   .BORDER-*</a:t>
            </a:r>
            <a:endParaRPr/>
          </a:p>
        </p:txBody>
      </p:sp>
      <p:sp>
        <p:nvSpPr>
          <p:cNvPr id="446" name="Google Shape;446;p43"/>
          <p:cNvSpPr txBox="1"/>
          <p:nvPr>
            <p:ph idx="1" type="body"/>
          </p:nvPr>
        </p:nvSpPr>
        <p:spPr>
          <a:xfrm>
            <a:off x="2339750" y="2517550"/>
            <a:ext cx="4636800" cy="1686000"/>
          </a:xfrm>
          <a:prstGeom prst="rect">
            <a:avLst/>
          </a:prstGeom>
          <a:noFill/>
          <a:ln cap="flat" cmpd="sng" w="28575">
            <a:solidFill>
              <a:srgbClr val="D60E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005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b="0" lang="it-IT"/>
              <a:t>&lt;span class="border </a:t>
            </a:r>
            <a:r>
              <a:rPr b="1" lang="it-IT"/>
              <a:t>border-1</a:t>
            </a:r>
            <a:r>
              <a:rPr b="0" lang="it-IT"/>
              <a:t> border-dark"&gt;&lt;/span&gt;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b="0" lang="it-IT"/>
              <a:t>&lt;span class="border</a:t>
            </a:r>
            <a:r>
              <a:rPr b="1" lang="it-IT"/>
              <a:t> border-2 </a:t>
            </a:r>
            <a:r>
              <a:rPr b="0" lang="it-IT"/>
              <a:t>border-dark"&gt;&lt;/span&gt;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b="0" lang="it-IT"/>
              <a:t>&lt;span class="border </a:t>
            </a:r>
            <a:r>
              <a:rPr b="1" lang="it-IT"/>
              <a:t>border-3</a:t>
            </a:r>
            <a:r>
              <a:rPr b="0" lang="it-IT"/>
              <a:t> border-dark"&gt;&lt;/span&gt;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b="0" lang="it-IT"/>
              <a:t>&lt;span class="border </a:t>
            </a:r>
            <a:r>
              <a:rPr b="1" lang="it-IT"/>
              <a:t>border-4</a:t>
            </a:r>
            <a:r>
              <a:rPr b="0" lang="it-IT"/>
              <a:t> border-dark"&gt;&lt;/span&gt;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b="0" lang="it-IT"/>
              <a:t>&lt;span class="border </a:t>
            </a:r>
            <a:r>
              <a:rPr b="1" lang="it-IT"/>
              <a:t>border-5</a:t>
            </a:r>
            <a:r>
              <a:rPr b="0" lang="it-IT"/>
              <a:t> border-dark"&gt;&lt;/span&gt;</a:t>
            </a:r>
            <a:endParaRPr/>
          </a:p>
          <a:p>
            <a:pPr indent="-40005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47" name="Google Shape;447;p43"/>
          <p:cNvSpPr txBox="1"/>
          <p:nvPr>
            <p:ph idx="2" type="body"/>
          </p:nvPr>
        </p:nvSpPr>
        <p:spPr>
          <a:xfrm>
            <a:off x="2771800" y="1829402"/>
            <a:ext cx="3384376" cy="63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u="sng"/>
              <a:t>Attribuisce uno spessore al bordo</a:t>
            </a:r>
            <a:endParaRPr/>
          </a:p>
          <a:p>
            <a:pPr indent="-22860" lvl="0" marL="1371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48" name="Google Shape;44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4509119"/>
            <a:ext cx="6441581" cy="142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type="title"/>
          </p:nvPr>
        </p:nvSpPr>
        <p:spPr>
          <a:xfrm>
            <a:off x="323528" y="174845"/>
            <a:ext cx="8568951" cy="109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BORDER RADIUS   .ROUNDED E .ROUNDED-*</a:t>
            </a:r>
            <a:endParaRPr/>
          </a:p>
        </p:txBody>
      </p:sp>
      <p:sp>
        <p:nvSpPr>
          <p:cNvPr id="454" name="Google Shape;454;p44"/>
          <p:cNvSpPr txBox="1"/>
          <p:nvPr>
            <p:ph idx="2" type="body"/>
          </p:nvPr>
        </p:nvSpPr>
        <p:spPr>
          <a:xfrm>
            <a:off x="251520" y="1644195"/>
            <a:ext cx="3744416" cy="63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-IT" u="sng"/>
              <a:t>La classe "</a:t>
            </a:r>
            <a:r>
              <a:rPr b="1" lang="it-IT" u="sng">
                <a:solidFill>
                  <a:srgbClr val="0000CD"/>
                </a:solidFill>
              </a:rPr>
              <a:t>rounded</a:t>
            </a:r>
            <a:r>
              <a:rPr b="0" lang="it-IT" u="sng"/>
              <a:t>" crea un bordo arrotondato. E’ p0ssibile decidere il lato </a:t>
            </a:r>
            <a:r>
              <a:rPr lang="it-IT" u="sng"/>
              <a:t>al quale impostare</a:t>
            </a:r>
            <a:r>
              <a:rPr b="0" lang="it-IT" u="sng"/>
              <a:t> bordi arrotondati.</a:t>
            </a:r>
            <a:endParaRPr/>
          </a:p>
        </p:txBody>
      </p:sp>
      <p:sp>
        <p:nvSpPr>
          <p:cNvPr id="455" name="Google Shape;455;p44"/>
          <p:cNvSpPr/>
          <p:nvPr/>
        </p:nvSpPr>
        <p:spPr>
          <a:xfrm flipH="1">
            <a:off x="167775" y="2459550"/>
            <a:ext cx="4104900" cy="15600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rounded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b="1" lang="it-IT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top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b="1" lang="it-IT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end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b="1" lang="it-IT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bottom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b="1" lang="it-IT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start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D60E72"/>
                </a:solidFill>
                <a:latin typeface="Corbel"/>
                <a:ea typeface="Corbel"/>
                <a:cs typeface="Corbel"/>
                <a:sym typeface="Corbel"/>
              </a:rPr>
              <a:t>rounded-</a:t>
            </a:r>
            <a:r>
              <a:rPr b="1" lang="it-IT">
                <a:solidFill>
                  <a:srgbClr val="D60E72"/>
                </a:solidFill>
                <a:latin typeface="Corbel"/>
                <a:ea typeface="Corbel"/>
                <a:cs typeface="Corbel"/>
                <a:sym typeface="Corbel"/>
              </a:rPr>
              <a:t>circle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>
              <a:solidFill>
                <a:srgbClr val="21252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lang="it-IT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lang="it-IT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lang="it-IT">
                <a:solidFill>
                  <a:srgbClr val="FF00FF"/>
                </a:solidFill>
                <a:latin typeface="Corbel"/>
                <a:ea typeface="Corbel"/>
                <a:cs typeface="Corbel"/>
                <a:sym typeface="Corbel"/>
              </a:rPr>
              <a:t>rounded-pill</a:t>
            </a: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lang="it-IT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lang="it-IT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>
              <a:solidFill>
                <a:srgbClr val="21252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56" name="Google Shape;45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89" y="2819357"/>
            <a:ext cx="4464496" cy="6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4"/>
          <p:cNvSpPr txBox="1"/>
          <p:nvPr/>
        </p:nvSpPr>
        <p:spPr>
          <a:xfrm>
            <a:off x="4860034" y="4263974"/>
            <a:ext cx="3744416" cy="63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it-IT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E’ possibile ottenere angoli più o meno arrotondati. 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8" name="Google Shape;458;p44"/>
          <p:cNvSpPr/>
          <p:nvPr/>
        </p:nvSpPr>
        <p:spPr>
          <a:xfrm flipH="1">
            <a:off x="4860034" y="4897632"/>
            <a:ext cx="3658796" cy="1384995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rounded-0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rounded-1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rounded-2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rounded-3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rounded-4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rial"/>
              <a:buChar char="•"/>
            </a:pP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&lt;img src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 class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</a:t>
            </a:r>
            <a:r>
              <a:rPr b="1" i="0" lang="it-IT" sz="1400" u="none" cap="none" strike="noStrike">
                <a:solidFill>
                  <a:srgbClr val="D60E72"/>
                </a:solidFill>
                <a:latin typeface="Corbel"/>
                <a:ea typeface="Corbel"/>
                <a:cs typeface="Corbel"/>
                <a:sym typeface="Corbel"/>
              </a:rPr>
              <a:t>rounded-5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 alt</a:t>
            </a:r>
            <a:r>
              <a:rPr b="0" i="0" lang="it-I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</a:t>
            </a:r>
            <a:r>
              <a:rPr b="0" i="0" lang="it-IT" sz="1400" u="none" cap="none" strike="noStrike">
                <a:solidFill>
                  <a:srgbClr val="212529"/>
                </a:solidFill>
                <a:latin typeface="Corbel"/>
                <a:ea typeface="Corbel"/>
                <a:cs typeface="Corbel"/>
                <a:sym typeface="Corbel"/>
              </a:rPr>
              <a:t>"..."&gt;</a:t>
            </a:r>
            <a:endParaRPr/>
          </a:p>
        </p:txBody>
      </p:sp>
      <p:pic>
        <p:nvPicPr>
          <p:cNvPr id="459" name="Google Shape;45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517" y="5213805"/>
            <a:ext cx="4200275" cy="752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44"/>
          <p:cNvCxnSpPr>
            <a:stCxn id="455" idx="1"/>
            <a:endCxn id="456" idx="1"/>
          </p:cNvCxnSpPr>
          <p:nvPr/>
        </p:nvCxnSpPr>
        <p:spPr>
          <a:xfrm flipH="1" rot="10800000">
            <a:off x="4272675" y="3151950"/>
            <a:ext cx="227400" cy="876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p44"/>
          <p:cNvCxnSpPr>
            <a:stCxn id="458" idx="3"/>
            <a:endCxn id="459" idx="3"/>
          </p:cNvCxnSpPr>
          <p:nvPr/>
        </p:nvCxnSpPr>
        <p:spPr>
          <a:xfrm rot="10800000">
            <a:off x="4462834" y="5590130"/>
            <a:ext cx="397200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CLASSE SMALL E PARAGRAFO LEAD</a:t>
            </a:r>
            <a:endParaRPr/>
          </a:p>
        </p:txBody>
      </p:sp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185172" y="1486057"/>
            <a:ext cx="8772093" cy="93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it-IT" sz="2180"/>
              <a:t>Testo più </a:t>
            </a:r>
            <a:r>
              <a:rPr b="1" lang="it-IT" sz="2180"/>
              <a:t>leggero </a:t>
            </a:r>
            <a:r>
              <a:rPr lang="it-IT" sz="2180"/>
              <a:t>e </a:t>
            </a:r>
            <a:r>
              <a:rPr b="1" lang="it-IT" sz="2180"/>
              <a:t>secondario </a:t>
            </a:r>
            <a:r>
              <a:rPr lang="it-IT" sz="2180"/>
              <a:t>in qualsiasi titolo con un tag &lt;small&gt; generico o la </a:t>
            </a:r>
            <a:r>
              <a:rPr b="1" lang="it-IT" sz="2180">
                <a:solidFill>
                  <a:srgbClr val="0000CD"/>
                </a:solidFill>
              </a:rPr>
              <a:t>classe .small </a:t>
            </a:r>
            <a:r>
              <a:rPr lang="it-IT" sz="2180"/>
              <a:t>.</a:t>
            </a:r>
            <a:endParaRPr sz="2180"/>
          </a:p>
          <a:p>
            <a:pPr indent="0" lvl="0" marL="137160" rtl="0" algn="l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180"/>
          </a:p>
          <a:p>
            <a:pPr indent="0" lvl="0" marL="0" rtl="0" algn="l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SzPts val="1680"/>
              <a:buNone/>
            </a:pPr>
            <a:r>
              <a:rPr lang="it-IT" sz="2180"/>
              <a:t>Per ottenere un paragrafo che si distingue e risalta rispetto agli altri, usare classe </a:t>
            </a:r>
            <a:r>
              <a:rPr b="1" lang="it-IT" sz="2180">
                <a:solidFill>
                  <a:srgbClr val="0000CD"/>
                </a:solidFill>
              </a:rPr>
              <a:t>.lead</a:t>
            </a:r>
            <a:endParaRPr b="1" sz="2180">
              <a:solidFill>
                <a:srgbClr val="0000CD"/>
              </a:solidFill>
            </a:endParaRPr>
          </a:p>
        </p:txBody>
      </p:sp>
      <p:pic>
        <p:nvPicPr>
          <p:cNvPr id="468" name="Google Shape;4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241" y="4024008"/>
            <a:ext cx="4617457" cy="105126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5"/>
          <p:cNvSpPr txBox="1"/>
          <p:nvPr/>
        </p:nvSpPr>
        <p:spPr>
          <a:xfrm>
            <a:off x="300088" y="3621535"/>
            <a:ext cx="40989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&lt;h1 class="text-center" &gt; 	Prova h1 senza classe small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    &lt;h1 class="</a:t>
            </a:r>
            <a:r>
              <a:rPr b="1" lang="it-IT" sz="1400">
                <a:solidFill>
                  <a:srgbClr val="3C3C3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 text-center"&gt; 	Prova h1 con classe con small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    &lt;p class="</a:t>
            </a:r>
            <a:r>
              <a:rPr b="1" lang="it-IT" sz="1400">
                <a:solidFill>
                  <a:srgbClr val="3C3C3C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lead </a:t>
            </a: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text-center"&gt;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	Questo è  un paragrafo "lead". Si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	differenzia dagli altri paragrafi.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    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3C3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FONT SIZE</a:t>
            </a:r>
            <a:endParaRPr/>
          </a:p>
        </p:txBody>
      </p:sp>
      <p:sp>
        <p:nvSpPr>
          <p:cNvPr id="475" name="Google Shape;475;p46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La font-size predefinita globale di Bootstrap 5 è </a:t>
            </a:r>
            <a:r>
              <a:rPr b="1" lang="it-IT">
                <a:highlight>
                  <a:srgbClr val="FFFF00"/>
                </a:highlight>
              </a:rPr>
              <a:t>16px (1rem)</a:t>
            </a:r>
            <a:r>
              <a:rPr lang="it-IT"/>
              <a:t> , con line-height </a:t>
            </a:r>
            <a:r>
              <a:rPr b="1" lang="it-IT">
                <a:highlight>
                  <a:srgbClr val="FFFF00"/>
                </a:highlight>
              </a:rPr>
              <a:t>di 1.5 </a:t>
            </a:r>
            <a:r>
              <a:rPr lang="it-IT"/>
              <a:t>. Questo viene applicato al </a:t>
            </a:r>
            <a:r>
              <a:rPr b="1" lang="it-IT"/>
              <a:t>&lt;body&gt; e tutti i paragrafi</a:t>
            </a:r>
            <a:r>
              <a:rPr lang="it-IT"/>
              <a:t>. 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-IT"/>
            </a:br>
            <a:r>
              <a:rPr lang="it-IT"/>
              <a:t>Inoltre &lt;p&gt; (paragrafi) ricevono un </a:t>
            </a:r>
            <a:r>
              <a:rPr b="1" lang="it-IT"/>
              <a:t>margine inferiore </a:t>
            </a:r>
            <a:r>
              <a:rPr lang="it-IT"/>
              <a:t>di 16 px (1rem) ed un </a:t>
            </a:r>
            <a:r>
              <a:rPr b="1" lang="it-IT"/>
              <a:t>margine superiore</a:t>
            </a:r>
            <a:r>
              <a:rPr lang="it-IT"/>
              <a:t> pari a 0px)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font-size: </a:t>
            </a:r>
            <a:r>
              <a:rPr b="1" lang="it-IT">
                <a:solidFill>
                  <a:srgbClr val="00B0F0"/>
                </a:solidFill>
              </a:rPr>
              <a:t>16px</a:t>
            </a:r>
            <a:r>
              <a:rPr b="1" lang="it-IT"/>
              <a:t> </a:t>
            </a:r>
            <a:r>
              <a:rPr lang="it-IT"/>
              <a:t>(1rem)</a:t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line-height:</a:t>
            </a:r>
            <a:r>
              <a:rPr b="1" lang="it-IT">
                <a:solidFill>
                  <a:srgbClr val="00B0F0"/>
                </a:solidFill>
              </a:rPr>
              <a:t>1.5</a:t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p{margin-bottom: </a:t>
            </a:r>
            <a:r>
              <a:rPr b="1" lang="it-IT">
                <a:solidFill>
                  <a:srgbClr val="00B0F0"/>
                </a:solidFill>
              </a:rPr>
              <a:t>16px</a:t>
            </a:r>
            <a:r>
              <a:rPr lang="it-IT"/>
              <a:t>;}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.TEXT-* OPPURE TEXT-{BREAKPOINT}-*</a:t>
            </a:r>
            <a:br>
              <a:rPr lang="it-IT"/>
            </a:br>
            <a:r>
              <a:rPr lang="it-IT"/>
              <a:t>ALIGNMENT CLASSES</a:t>
            </a:r>
            <a:endParaRPr/>
          </a:p>
        </p:txBody>
      </p:sp>
      <p:sp>
        <p:nvSpPr>
          <p:cNvPr id="481" name="Google Shape;481;p47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Assegna un allineamento al testo</a:t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b="1" lang="it-IT">
                <a:solidFill>
                  <a:srgbClr val="00B0F0"/>
                </a:solidFill>
              </a:rPr>
              <a:t> </a:t>
            </a:r>
            <a:r>
              <a:rPr b="1" lang="it-IT">
                <a:solidFill>
                  <a:srgbClr val="00B0F0"/>
                </a:solidFill>
              </a:rPr>
              <a:t>nowrap</a:t>
            </a:r>
            <a:r>
              <a:rPr lang="it-IT"/>
              <a:t>: non fa andare a capo</a:t>
            </a:r>
            <a:endParaRPr/>
          </a:p>
        </p:txBody>
      </p:sp>
      <p:sp>
        <p:nvSpPr>
          <p:cNvPr id="482" name="Google Shape;482;p47"/>
          <p:cNvSpPr/>
          <p:nvPr/>
        </p:nvSpPr>
        <p:spPr>
          <a:xfrm>
            <a:off x="4932040" y="2204864"/>
            <a:ext cx="4327376" cy="3554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1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1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"text-start text-danger"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it-IT" sz="1100">
                <a:solidFill>
                  <a:srgbClr val="797979"/>
                </a:solidFill>
              </a:rPr>
              <a:t>Start aligned text on all viewport sizes</a:t>
            </a:r>
            <a:r>
              <a:rPr lang="it-IT" sz="11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1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1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1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"text-center text-info"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it-IT" sz="1100">
                <a:solidFill>
                  <a:srgbClr val="797979"/>
                </a:solidFill>
              </a:rPr>
              <a:t>Center aligned text on all viewport sizes</a:t>
            </a:r>
            <a:r>
              <a:rPr b="0" lang="it-IT" sz="11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1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1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1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"text-end text-success"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it-IT" sz="1100">
                <a:solidFill>
                  <a:srgbClr val="797979"/>
                </a:solidFill>
              </a:rPr>
              <a:t>End aligned text on all viewport sizes</a:t>
            </a:r>
            <a:r>
              <a:rPr b="0" lang="it-IT" sz="11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1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1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1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"text-sm-start text-warning"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it-IT" sz="11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Start aligned text on viewports sized SM (small) or wider.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1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1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1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"text-md-start text-secondary"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 	</a:t>
            </a:r>
            <a:r>
              <a:rPr b="0" lang="it-IT" sz="11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Start aligned text on viewports sized MD (medium) or wider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1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1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1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"text-lg-start text-primary"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it-IT" sz="11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Start aligned text on viewports sized LG (large) or wider.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1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1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1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"text-xl-start"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it-IT" sz="11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Start aligned text on viewports sized XL (extra-large) or wider</a:t>
            </a:r>
            <a:r>
              <a:rPr b="0" lang="it-IT" sz="11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1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it-IT" sz="11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1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738" y="2950248"/>
            <a:ext cx="4673918" cy="220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BOX-SIZING	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Viene utilizzato di base il </a:t>
            </a:r>
            <a:r>
              <a:rPr b="1" lang="it-IT">
                <a:solidFill>
                  <a:srgbClr val="0000CD"/>
                </a:solidFill>
                <a:highlight>
                  <a:srgbClr val="FFFF00"/>
                </a:highlight>
              </a:rPr>
              <a:t>border-box</a:t>
            </a:r>
            <a:r>
              <a:rPr lang="it-IT"/>
              <a:t> e </a:t>
            </a:r>
            <a:r>
              <a:rPr b="1" lang="it-IT" u="sng"/>
              <a:t>NON</a:t>
            </a:r>
            <a:r>
              <a:rPr lang="it-IT" u="sng"/>
              <a:t> il content box</a:t>
            </a:r>
            <a:r>
              <a:rPr lang="it-IT"/>
              <a:t>, questo significa che il </a:t>
            </a:r>
            <a:r>
              <a:rPr b="1" lang="it-IT"/>
              <a:t>padding non ha effetto sulle dimensioni finali del box</a:t>
            </a:r>
            <a:r>
              <a:rPr lang="it-IT"/>
              <a:t>.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Per fare l’override di questo metodo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.selector-for-some-widget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  -webkit-box-sizing: content-box;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     -moz-box-sizing: content-box;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          box-sizing: content-box;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lang="it-IT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descr="Immagine correlata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88" y="3068960"/>
            <a:ext cx="3101330" cy="243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TRANSFORMATION CLASSES</a:t>
            </a:r>
            <a:endParaRPr/>
          </a:p>
        </p:txBody>
      </p:sp>
      <p:sp>
        <p:nvSpPr>
          <p:cNvPr id="489" name="Google Shape;489;p48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Consente di applicare una trasformazione al testo</a:t>
            </a:r>
            <a:endParaRPr/>
          </a:p>
        </p:txBody>
      </p:sp>
      <p:sp>
        <p:nvSpPr>
          <p:cNvPr id="490" name="Google Shape;490;p48"/>
          <p:cNvSpPr/>
          <p:nvPr/>
        </p:nvSpPr>
        <p:spPr>
          <a:xfrm>
            <a:off x="643093" y="2376353"/>
            <a:ext cx="7974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text-lowercase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Lowercased text.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text-uppercase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Uppercased text.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text-capitalize</a:t>
            </a:r>
            <a:r>
              <a:rPr lang="it-IT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lang="it-IT" sz="1800">
                <a:solidFill>
                  <a:srgbClr val="3C3C3C"/>
                </a:solidFill>
                <a:latin typeface="Consolas"/>
                <a:ea typeface="Consolas"/>
                <a:cs typeface="Consolas"/>
                <a:sym typeface="Consolas"/>
              </a:rPr>
              <a:t>Capitalized text. only change the first letter of each 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1" name="Google Shape;49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4778405"/>
            <a:ext cx="4824536" cy="118707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.TEXT-*</a:t>
            </a:r>
            <a:br>
              <a:rPr lang="it-IT"/>
            </a:br>
            <a:r>
              <a:rPr lang="it-IT"/>
              <a:t>(FONT COLOR)</a:t>
            </a:r>
            <a:endParaRPr/>
          </a:p>
        </p:txBody>
      </p:sp>
      <p:pic>
        <p:nvPicPr>
          <p:cNvPr id="497" name="Google Shape;497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806" y="1484313"/>
            <a:ext cx="2565612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9"/>
          <p:cNvSpPr txBox="1"/>
          <p:nvPr>
            <p:ph idx="2" type="body"/>
          </p:nvPr>
        </p:nvSpPr>
        <p:spPr>
          <a:xfrm>
            <a:off x="4555067" y="1790028"/>
            <a:ext cx="4218905" cy="473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class="text-primary"&gt;.text-primary&lt;/p&gt;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class="text-secondary"&gt;.text-secondary&lt;/p&gt;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class="text-success"&gt;.text-success&lt;/p&gt;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class="text-danger"&gt;.text-danger&lt;/p&gt;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class="text-warning"&gt;.text-warning&lt;/p&gt;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class="text-info"&gt;.text-info&lt;/p&gt;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class="text-light bg-dark"&gt;.text-light&lt;/p&gt;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class="text-dark"&gt;.text-dark&lt;/p&gt;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class="text-body"&gt;.text-body&lt;/p&gt;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class="text-muted"&gt;.text-muted&lt;/p&gt;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class="text-white bg-dark"&gt;.text-white&lt;/p&gt;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class="text-black-50"&gt;.text-black-50&lt;/p&gt;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&lt;p class="text-white-50 bg-dark"&gt;.text-white-50&lt;/p&gt;</a:t>
            </a:r>
            <a:endParaRPr/>
          </a:p>
          <a:p>
            <a:pPr indent="-4191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.FS-*</a:t>
            </a:r>
            <a:br>
              <a:rPr lang="it-IT"/>
            </a:br>
            <a:r>
              <a:rPr lang="it-IT"/>
              <a:t>(FONT SIZE)</a:t>
            </a:r>
            <a:endParaRPr/>
          </a:p>
        </p:txBody>
      </p:sp>
      <p:sp>
        <p:nvSpPr>
          <p:cNvPr id="504" name="Google Shape;504;p50"/>
          <p:cNvSpPr txBox="1"/>
          <p:nvPr>
            <p:ph idx="1" type="body"/>
          </p:nvPr>
        </p:nvSpPr>
        <p:spPr>
          <a:xfrm>
            <a:off x="250738" y="1484784"/>
            <a:ext cx="4219430" cy="473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Consente di cambiare rapidamente la grandezza del testo. </a:t>
            </a:r>
            <a:endParaRPr/>
          </a:p>
        </p:txBody>
      </p:sp>
      <p:sp>
        <p:nvSpPr>
          <p:cNvPr id="505" name="Google Shape;505;p50"/>
          <p:cNvSpPr/>
          <p:nvPr/>
        </p:nvSpPr>
        <p:spPr>
          <a:xfrm>
            <a:off x="250738" y="3212976"/>
            <a:ext cx="461220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b="0" i="0" lang="it-IT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fs-1</a:t>
            </a: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"&gt;.fs-1 text&lt;/p&gt;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b="0" i="0" lang="it-IT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"fs-2"&gt;.fs-2 text&lt;/p&gt;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b="0" i="0" lang="it-IT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"fs-3"&gt;.fs-3 text&lt;/p&gt;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b="0" i="0" lang="it-IT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"fs-4"&gt;.fs-4 text&lt;/p&gt;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b="0" i="0" lang="it-IT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"fs-5"&gt;.fs-5 text&lt;/p&gt;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Consolas"/>
              <a:buNone/>
            </a:pP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&lt;p class</a:t>
            </a:r>
            <a:r>
              <a:rPr b="0" i="0" lang="it-IT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2000" u="none" cap="none" strike="noStrike">
                <a:solidFill>
                  <a:srgbClr val="212529"/>
                </a:solidFill>
                <a:latin typeface="Consolas"/>
                <a:ea typeface="Consolas"/>
                <a:cs typeface="Consolas"/>
                <a:sym typeface="Consolas"/>
              </a:rPr>
              <a:t>"fs-6"&gt;.fs-6 text&lt;/p&gt;</a:t>
            </a:r>
            <a:r>
              <a:rPr b="0" i="0" lang="it-IT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506" name="Google Shape;50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2160" y="2348880"/>
            <a:ext cx="1905266" cy="320084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.BG-*</a:t>
            </a:r>
            <a:br>
              <a:rPr lang="it-IT"/>
            </a:br>
            <a:r>
              <a:rPr lang="it-IT"/>
              <a:t>(BACKGROUND-COLOR)</a:t>
            </a:r>
            <a:endParaRPr/>
          </a:p>
        </p:txBody>
      </p:sp>
      <p:sp>
        <p:nvSpPr>
          <p:cNvPr id="512" name="Google Shape;512;p51"/>
          <p:cNvSpPr txBox="1"/>
          <p:nvPr>
            <p:ph idx="2" type="body"/>
          </p:nvPr>
        </p:nvSpPr>
        <p:spPr>
          <a:xfrm>
            <a:off x="3779912" y="2309698"/>
            <a:ext cx="4824536" cy="3095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>
                <a:solidFill>
                  <a:srgbClr val="0070C0"/>
                </a:solidFill>
              </a:rPr>
              <a:t>bg-primary</a:t>
            </a:r>
            <a:r>
              <a:rPr lang="it-IT"/>
              <a:t> text-white"&gt;.bg-primary&lt;/div&gt;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>
                <a:solidFill>
                  <a:srgbClr val="797979"/>
                </a:solidFill>
              </a:rPr>
              <a:t>bg-secondary</a:t>
            </a:r>
            <a:r>
              <a:rPr lang="it-IT"/>
              <a:t> text-white"&gt;.bg-secondary&lt;/div&gt;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>
                <a:solidFill>
                  <a:srgbClr val="00B050"/>
                </a:solidFill>
              </a:rPr>
              <a:t>bg-success </a:t>
            </a:r>
            <a:r>
              <a:rPr lang="it-IT"/>
              <a:t>text-white"&gt;.bg-success&lt;/div&gt;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>
                <a:solidFill>
                  <a:srgbClr val="FF0000"/>
                </a:solidFill>
              </a:rPr>
              <a:t>bg-danger </a:t>
            </a:r>
            <a:r>
              <a:rPr lang="it-IT"/>
              <a:t>text-white"&gt;.bg-danger&lt;/div&gt;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>
                <a:solidFill>
                  <a:srgbClr val="FFC000"/>
                </a:solidFill>
              </a:rPr>
              <a:t>bg-warning</a:t>
            </a:r>
            <a:r>
              <a:rPr lang="it-IT"/>
              <a:t> text-dark"&gt;.bg-warning&lt;/div&gt;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>
                <a:solidFill>
                  <a:srgbClr val="58B4B4"/>
                </a:solidFill>
              </a:rPr>
              <a:t>bg-info</a:t>
            </a:r>
            <a:r>
              <a:rPr lang="it-IT"/>
              <a:t> text-white"&gt;.bg-info&lt;/div&gt;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/>
              <a:t>bg-light</a:t>
            </a:r>
            <a:r>
              <a:rPr lang="it-IT"/>
              <a:t> text-dark"&gt;.bg-light&lt;/div&gt;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>
                <a:solidFill>
                  <a:srgbClr val="181818"/>
                </a:solidFill>
              </a:rPr>
              <a:t>bg-dark </a:t>
            </a:r>
            <a:r>
              <a:rPr lang="it-IT"/>
              <a:t>text-white"&gt;.bg-dark&lt;/div&gt;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/>
              <a:t>bg-white</a:t>
            </a:r>
            <a:r>
              <a:rPr lang="it-IT"/>
              <a:t> text-dark"&gt;.bg-white&lt;/div&gt;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class="p-3 mb-2 </a:t>
            </a:r>
            <a:r>
              <a:rPr b="1" lang="it-IT"/>
              <a:t>bg-transparent</a:t>
            </a:r>
            <a:r>
              <a:rPr lang="it-IT"/>
              <a:t> text-dark"&gt;.bg-transparent&lt;/div&gt;</a:t>
            </a:r>
            <a:endParaRPr/>
          </a:p>
        </p:txBody>
      </p:sp>
      <p:pic>
        <p:nvPicPr>
          <p:cNvPr id="513" name="Google Shape;513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490452"/>
            <a:ext cx="1530517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1"/>
          <p:cNvSpPr txBox="1"/>
          <p:nvPr/>
        </p:nvSpPr>
        <p:spPr>
          <a:xfrm>
            <a:off x="323528" y="6381328"/>
            <a:ext cx="51845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Form more text utilities: </a:t>
            </a:r>
            <a:r>
              <a:rPr b="1" i="1" lang="it-IT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https://getbootstrap.com/docs/5.2/utilities/text/</a:t>
            </a:r>
            <a:endParaRPr b="1" i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.W-* , .H-*</a:t>
            </a:r>
            <a:br>
              <a:rPr lang="it-IT"/>
            </a:br>
            <a:r>
              <a:rPr lang="it-IT"/>
              <a:t>SIZING</a:t>
            </a:r>
            <a:endParaRPr/>
          </a:p>
        </p:txBody>
      </p:sp>
      <p:sp>
        <p:nvSpPr>
          <p:cNvPr id="520" name="Google Shape;520;p52"/>
          <p:cNvSpPr txBox="1"/>
          <p:nvPr>
            <p:ph idx="1" type="body"/>
          </p:nvPr>
        </p:nvSpPr>
        <p:spPr>
          <a:xfrm>
            <a:off x="250738" y="1484784"/>
            <a:ext cx="4219430" cy="473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t-IT" sz="1600">
                <a:solidFill>
                  <a:srgbClr val="0000CD"/>
                </a:solidFill>
              </a:rPr>
              <a:t>In % </a:t>
            </a:r>
            <a:r>
              <a:rPr lang="it-IT" sz="1600"/>
              <a:t>per impostazione predefinita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</a:t>
            </a:r>
            <a:r>
              <a:rPr b="1" lang="it-IT" sz="1600">
                <a:highlight>
                  <a:srgbClr val="00FF00"/>
                </a:highlight>
              </a:rPr>
              <a:t>w-25</a:t>
            </a:r>
            <a:r>
              <a:rPr lang="it-IT" sz="1600"/>
              <a:t> p-3" &gt;Width 25%&lt;/div&gt;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class="w-50 p-3" &gt;Width 50%&lt;/div&gt;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class="w-75 p-3" &gt;Width 75%&lt;/div&gt;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class="w-100 p-3" &gt;Width 100%&lt;/div&gt;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Char char="▪"/>
            </a:pPr>
            <a:r>
              <a:rPr lang="it-IT" sz="1600"/>
              <a:t>&lt;div class="w-auto p-3" &gt;Width auto&lt;/div&gt;</a:t>
            </a:r>
            <a:endParaRPr/>
          </a:p>
          <a:p>
            <a:pPr indent="-355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55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521" name="Google Shape;521;p52"/>
          <p:cNvSpPr txBox="1"/>
          <p:nvPr>
            <p:ph idx="2" type="body"/>
          </p:nvPr>
        </p:nvSpPr>
        <p:spPr>
          <a:xfrm>
            <a:off x="4672792" y="1484784"/>
            <a:ext cx="4218905" cy="473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</a:t>
            </a:r>
            <a:r>
              <a:rPr b="1" lang="it-IT" sz="1400">
                <a:highlight>
                  <a:srgbClr val="00FF00"/>
                </a:highlight>
              </a:rPr>
              <a:t>h-25</a:t>
            </a:r>
            <a:r>
              <a:rPr lang="it-IT" sz="1400"/>
              <a:t> d-inline-block" &gt;Height 25%&lt;/div&gt;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class="h-50 d-inline-block" &gt;Height 50%&lt;/div&gt;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class="h-75 d-inline-block" &gt;Height 75%&lt;/div&gt;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class="h-100 d-inline-block" &gt;Height 100%&lt;/div&gt;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Char char="▪"/>
            </a:pPr>
            <a:r>
              <a:rPr lang="it-IT" sz="1400"/>
              <a:t>&lt;div class="h-auto d-inline-block" &gt;Height auto&lt;/div&gt;</a:t>
            </a:r>
            <a:endParaRPr/>
          </a:p>
          <a:p>
            <a:pPr indent="-482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522" name="Google Shape;52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05" y="4096602"/>
            <a:ext cx="4130745" cy="19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48" y="3704424"/>
            <a:ext cx="3430339" cy="21867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2"/>
          <p:cNvSpPr txBox="1"/>
          <p:nvPr/>
        </p:nvSpPr>
        <p:spPr>
          <a:xfrm>
            <a:off x="395536" y="6309321"/>
            <a:ext cx="49685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https://getbootstrap.com/docs/5.2/utilities/sizing/</a:t>
            </a:r>
            <a:endParaRPr i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9e634ab461_1_0"/>
          <p:cNvSpPr txBox="1"/>
          <p:nvPr>
            <p:ph type="title"/>
          </p:nvPr>
        </p:nvSpPr>
        <p:spPr>
          <a:xfrm>
            <a:off x="250738" y="334836"/>
            <a:ext cx="86409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max-width: 100% e max-height:100%</a:t>
            </a:r>
            <a:endParaRPr/>
          </a:p>
        </p:txBody>
      </p:sp>
      <p:sp>
        <p:nvSpPr>
          <p:cNvPr id="530" name="Google Shape;530;g19e634ab461_1_0"/>
          <p:cNvSpPr txBox="1"/>
          <p:nvPr>
            <p:ph idx="1" type="body"/>
          </p:nvPr>
        </p:nvSpPr>
        <p:spPr>
          <a:xfrm>
            <a:off x="250738" y="1484784"/>
            <a:ext cx="4219500" cy="47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rPr b="1" lang="it-IT" sz="1600">
                <a:solidFill>
                  <a:srgbClr val="1E1E1E"/>
                </a:solidFill>
              </a:rPr>
              <a:t>E’ possibile utilizzare la classe mw-100 per applicare una larghezza massima al 100% e la classe mh-100 per un’altezza al 100%. </a:t>
            </a:r>
            <a:endParaRPr sz="1600">
              <a:solidFill>
                <a:srgbClr val="1E1E1E"/>
              </a:solidFill>
            </a:endParaRPr>
          </a:p>
          <a:p>
            <a:pPr indent="-355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&lt;img src="..." class="</a:t>
            </a:r>
            <a:r>
              <a:rPr b="1" lang="it-IT" sz="1450">
                <a:solidFill>
                  <a:srgbClr val="212529"/>
                </a:solidFill>
                <a:highlight>
                  <a:srgbClr val="EAD1DC"/>
                </a:highlight>
                <a:latin typeface="Arial"/>
                <a:ea typeface="Arial"/>
                <a:cs typeface="Arial"/>
                <a:sym typeface="Arial"/>
              </a:rPr>
              <a:t>mw-100</a:t>
            </a: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" alt="..."&gt;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531" name="Google Shape;531;g19e634ab461_1_0"/>
          <p:cNvSpPr txBox="1"/>
          <p:nvPr>
            <p:ph idx="2" type="body"/>
          </p:nvPr>
        </p:nvSpPr>
        <p:spPr>
          <a:xfrm>
            <a:off x="4672792" y="1484784"/>
            <a:ext cx="4218900" cy="47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82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&lt;div style="height: 100px; background-color: rgba(255,0,0,.1);"&gt;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59" lvl="0" marL="5943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&lt;div class="</a:t>
            </a:r>
            <a:r>
              <a:rPr b="1" lang="it-IT" sz="1450">
                <a:solidFill>
                  <a:srgbClr val="21252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mh-100</a:t>
            </a: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" style="width: 100px; height: 200px; background-color: rgba(0,0,255,.1);"&gt;Max-height 100%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59" lvl="0" marL="5943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</p:txBody>
      </p:sp>
      <p:sp>
        <p:nvSpPr>
          <p:cNvPr id="532" name="Google Shape;532;g19e634ab461_1_0"/>
          <p:cNvSpPr txBox="1"/>
          <p:nvPr/>
        </p:nvSpPr>
        <p:spPr>
          <a:xfrm>
            <a:off x="395536" y="6309321"/>
            <a:ext cx="496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2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https://getbootstrap.com/docs/5.2/utilities/sizing/</a:t>
            </a:r>
            <a:endParaRPr i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33" name="Google Shape;533;g19e634ab46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25" y="3816725"/>
            <a:ext cx="4038151" cy="6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19e634ab461_1_0"/>
          <p:cNvPicPr preferRelativeResize="0"/>
          <p:nvPr/>
        </p:nvPicPr>
        <p:blipFill rotWithShape="1">
          <a:blip r:embed="rId5">
            <a:alphaModFix/>
          </a:blip>
          <a:srcRect b="0" l="0" r="33484" t="0"/>
          <a:stretch/>
        </p:blipFill>
        <p:spPr>
          <a:xfrm>
            <a:off x="5133400" y="4340200"/>
            <a:ext cx="3471151" cy="7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3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.D-BLOCK, .D-INLINE, .D-INLINE-BLOCK</a:t>
            </a:r>
            <a:br>
              <a:rPr lang="it-IT"/>
            </a:br>
            <a:r>
              <a:rPr lang="it-IT"/>
              <a:t>DISPLAY</a:t>
            </a:r>
            <a:endParaRPr/>
          </a:p>
        </p:txBody>
      </p:sp>
      <p:sp>
        <p:nvSpPr>
          <p:cNvPr id="540" name="Google Shape;540;p53"/>
          <p:cNvSpPr txBox="1"/>
          <p:nvPr>
            <p:ph idx="1" type="body"/>
          </p:nvPr>
        </p:nvSpPr>
        <p:spPr>
          <a:xfrm>
            <a:off x="243869" y="1628800"/>
            <a:ext cx="4219430" cy="473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&lt;div class="</a:t>
            </a:r>
            <a:r>
              <a:rPr b="1" lang="it-IT" sz="2000">
                <a:solidFill>
                  <a:srgbClr val="FF0000"/>
                </a:solidFill>
              </a:rPr>
              <a:t>d-inline</a:t>
            </a:r>
            <a:r>
              <a:rPr lang="it-IT" sz="2000"/>
              <a:t> p-2 bg-primary text-white"&gt;d-inline&lt;/div&gt;</a:t>
            </a:r>
            <a:endParaRPr/>
          </a:p>
          <a:p>
            <a:pPr indent="-10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Char char="▪"/>
            </a:pPr>
            <a:r>
              <a:rPr lang="it-IT" sz="2000"/>
              <a:t>&lt;span class="</a:t>
            </a:r>
            <a:r>
              <a:rPr b="1" lang="it-IT" sz="2000">
                <a:solidFill>
                  <a:srgbClr val="0000FF"/>
                </a:solidFill>
              </a:rPr>
              <a:t>d-block</a:t>
            </a:r>
            <a:r>
              <a:rPr lang="it-IT" sz="2000"/>
              <a:t> p-2 bg-primary text-white"&gt;d-block&lt;/span&gt;</a:t>
            </a:r>
            <a:endParaRPr/>
          </a:p>
          <a:p>
            <a:pPr indent="-10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rPr lang="it-IT" sz="2000" u="sng"/>
              <a:t>NASCONDERE UN ELEMENTO</a:t>
            </a:r>
            <a:r>
              <a:rPr lang="it-IT" sz="2000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rPr lang="it-IT" sz="2000"/>
              <a:t>Si usa la classe ="</a:t>
            </a:r>
            <a:r>
              <a:rPr b="1" lang="it-IT" sz="2000">
                <a:solidFill>
                  <a:srgbClr val="FF00FF"/>
                </a:solidFill>
              </a:rPr>
              <a:t>d-none</a:t>
            </a:r>
            <a:r>
              <a:rPr lang="it-IT" sz="2000"/>
              <a:t>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rPr lang="it-IT" sz="2000" u="sng"/>
              <a:t>NASCONDERE UN ELEMENTO SOLO SU DISPOSITIVI SMALL</a:t>
            </a:r>
            <a:r>
              <a:rPr lang="it-IT" sz="2000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000"/>
              <a:buNone/>
            </a:pPr>
            <a:r>
              <a:rPr lang="it-IT" sz="2000"/>
              <a:t>Class= "</a:t>
            </a:r>
            <a:r>
              <a:rPr b="1" lang="it-IT" sz="2000">
                <a:highlight>
                  <a:srgbClr val="00FFFF"/>
                </a:highlight>
              </a:rPr>
              <a:t>d-md-block d-sm-none</a:t>
            </a:r>
            <a:r>
              <a:rPr lang="it-IT" sz="2000"/>
              <a:t>"</a:t>
            </a:r>
            <a:endParaRPr sz="2000"/>
          </a:p>
        </p:txBody>
      </p:sp>
      <p:pic>
        <p:nvPicPr>
          <p:cNvPr id="541" name="Google Shape;541;p5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635" y="2816615"/>
            <a:ext cx="4219575" cy="2069473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3"/>
          <p:cNvSpPr txBox="1"/>
          <p:nvPr/>
        </p:nvSpPr>
        <p:spPr>
          <a:xfrm>
            <a:off x="5405800" y="888100"/>
            <a:ext cx="340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2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https://getbootstrap.com/docs/5.2/utilities/display/</a:t>
            </a:r>
            <a:endParaRPr i="1" sz="1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.FLOAT-* OPPURE .FLOAT-{BREAKPOINT}-*</a:t>
            </a:r>
            <a:endParaRPr/>
          </a:p>
        </p:txBody>
      </p:sp>
      <p:sp>
        <p:nvSpPr>
          <p:cNvPr id="548" name="Google Shape;548;p54"/>
          <p:cNvSpPr/>
          <p:nvPr/>
        </p:nvSpPr>
        <p:spPr>
          <a:xfrm>
            <a:off x="358536" y="1630283"/>
            <a:ext cx="38166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"float-start"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Float start on all viewport sizes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"float-end"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Float end on all viewport sizes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"float-none"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Don't float on all viewport sizes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54"/>
          <p:cNvSpPr/>
          <p:nvPr/>
        </p:nvSpPr>
        <p:spPr>
          <a:xfrm>
            <a:off x="4327433" y="1536174"/>
            <a:ext cx="446143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"float-sm-end"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Float end on viewports sized SM (small) or wider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"float-md-end"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Float end on viewports sized MD (medium) or wider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"float-lg-end"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Float end on viewports sized LG (large) or wider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"float-xl-end"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Float end on viewports sized XL (extra-large) or wider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it-IT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0" name="Google Shape;55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29" y="4343486"/>
            <a:ext cx="4011310" cy="66969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551" name="Google Shape;55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800" y="5287851"/>
            <a:ext cx="5829456" cy="1080959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5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.D-FLEX  OPPURE D-INLINE-FLEX</a:t>
            </a:r>
            <a:br>
              <a:rPr lang="it-IT"/>
            </a:br>
            <a:endParaRPr/>
          </a:p>
        </p:txBody>
      </p:sp>
      <p:sp>
        <p:nvSpPr>
          <p:cNvPr id="557" name="Google Shape;557;p55"/>
          <p:cNvSpPr txBox="1"/>
          <p:nvPr/>
        </p:nvSpPr>
        <p:spPr>
          <a:xfrm>
            <a:off x="265512" y="1484043"/>
            <a:ext cx="86201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 creare un flexbox container, si applica la classe d-flex al contenitore. Tutti i suoi figli diretti saranno trasformati in elementi flex. </a:t>
            </a:r>
            <a:endParaRPr/>
          </a:p>
        </p:txBody>
      </p:sp>
      <p:sp>
        <p:nvSpPr>
          <p:cNvPr id="558" name="Google Shape;558;p55"/>
          <p:cNvSpPr txBox="1"/>
          <p:nvPr/>
        </p:nvSpPr>
        <p:spPr>
          <a:xfrm>
            <a:off x="1597767" y="2839808"/>
            <a:ext cx="5946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8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 p-2 bg-info"</a:t>
            </a:r>
            <a:r>
              <a:rPr b="0" lang="it-IT" sz="1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I'm a flexbox container!</a:t>
            </a:r>
            <a:r>
              <a:rPr b="0" lang="it-IT" sz="1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8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3209140"/>
            <a:ext cx="6563641" cy="600159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5"/>
          <p:cNvSpPr txBox="1"/>
          <p:nvPr/>
        </p:nvSpPr>
        <p:spPr>
          <a:xfrm>
            <a:off x="3995152" y="2154042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 u="sng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d-flex</a:t>
            </a:r>
            <a:endParaRPr b="1" sz="2800" u="sng">
              <a:solidFill>
                <a:srgbClr val="0000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1" name="Google Shape;561;p55"/>
          <p:cNvSpPr txBox="1"/>
          <p:nvPr/>
        </p:nvSpPr>
        <p:spPr>
          <a:xfrm>
            <a:off x="3604956" y="4026296"/>
            <a:ext cx="21610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 u="sng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d-inline-flex</a:t>
            </a:r>
            <a:endParaRPr b="1" sz="2800" u="sng">
              <a:solidFill>
                <a:srgbClr val="0000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62" name="Google Shape;56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5229200"/>
            <a:ext cx="5706271" cy="685896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3" name="Google Shape;563;p55"/>
          <p:cNvSpPr txBox="1"/>
          <p:nvPr/>
        </p:nvSpPr>
        <p:spPr>
          <a:xfrm>
            <a:off x="1043608" y="4549516"/>
            <a:ext cx="77048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8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"d-inline-flex p-2 bg-warning"</a:t>
            </a:r>
            <a:r>
              <a:rPr b="0" lang="it-IT" sz="1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I'm an inline flexbox container!</a:t>
            </a:r>
            <a:r>
              <a:rPr b="0" lang="it-IT" sz="1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8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.FLEX-ROW OPPURE FLEX-COLUMN</a:t>
            </a:r>
            <a:br>
              <a:rPr lang="it-IT"/>
            </a:br>
            <a:endParaRPr/>
          </a:p>
        </p:txBody>
      </p:sp>
      <p:sp>
        <p:nvSpPr>
          <p:cNvPr id="569" name="Google Shape;569;p56"/>
          <p:cNvSpPr txBox="1"/>
          <p:nvPr/>
        </p:nvSpPr>
        <p:spPr>
          <a:xfrm>
            <a:off x="467544" y="1327331"/>
            <a:ext cx="3802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 u="sng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FLEX-ROW</a:t>
            </a:r>
            <a:endParaRPr>
              <a:solidFill>
                <a:srgbClr val="0000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Imposta una </a:t>
            </a:r>
            <a:r>
              <a:rPr b="1"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direzione orizzontale</a:t>
            </a: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degli elementi (default).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Flex-row-reverse </a:t>
            </a: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 impostare una direzione orizzontale partendo dalla parte opposta. </a:t>
            </a:r>
            <a:endParaRPr/>
          </a:p>
        </p:txBody>
      </p:sp>
      <p:sp>
        <p:nvSpPr>
          <p:cNvPr id="570" name="Google Shape;570;p56"/>
          <p:cNvSpPr txBox="1"/>
          <p:nvPr/>
        </p:nvSpPr>
        <p:spPr>
          <a:xfrm>
            <a:off x="610778" y="2708920"/>
            <a:ext cx="388921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 </a:t>
            </a:r>
            <a:r>
              <a:rPr b="0" lang="it-IT" sz="1200">
                <a:solidFill>
                  <a:srgbClr val="569CD6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flex-row 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mb-3"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1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2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3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 </a:t>
            </a:r>
            <a:r>
              <a:rPr b="0" lang="it-IT" sz="12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flex-row-reverse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 bg-warning"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1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 u="sng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item 2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3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41" y="5055193"/>
            <a:ext cx="4392488" cy="95095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6"/>
          <p:cNvSpPr txBox="1"/>
          <p:nvPr/>
        </p:nvSpPr>
        <p:spPr>
          <a:xfrm>
            <a:off x="5004047" y="1327331"/>
            <a:ext cx="3802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 u="sng">
                <a:solidFill>
                  <a:srgbClr val="0000CD"/>
                </a:solidFill>
                <a:latin typeface="Corbel"/>
                <a:ea typeface="Corbel"/>
                <a:cs typeface="Corbel"/>
                <a:sym typeface="Corbel"/>
              </a:rPr>
              <a:t>FLEX-COLUMN</a:t>
            </a:r>
            <a:endParaRPr>
              <a:solidFill>
                <a:srgbClr val="0000C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Imposta una </a:t>
            </a:r>
            <a:r>
              <a:rPr b="1"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direzione verticale</a:t>
            </a: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degli elementi.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Flex-column-reverse</a:t>
            </a:r>
            <a:r>
              <a:rPr lang="it-I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per impostare una direzione verticale partendo dalla parte opposta. </a:t>
            </a:r>
            <a:endParaRPr/>
          </a:p>
        </p:txBody>
      </p:sp>
      <p:pic>
        <p:nvPicPr>
          <p:cNvPr id="573" name="Google Shape;57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596" y="4764940"/>
            <a:ext cx="3381335" cy="1696438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6"/>
          <p:cNvSpPr txBox="1"/>
          <p:nvPr/>
        </p:nvSpPr>
        <p:spPr>
          <a:xfrm>
            <a:off x="5283579" y="2456616"/>
            <a:ext cx="338133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</a:t>
            </a:r>
            <a:r>
              <a:rPr b="0" lang="it-IT" sz="1200">
                <a:solidFill>
                  <a:srgbClr val="569CD6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 flex-column 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mb-3"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1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2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3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"d-flex </a:t>
            </a:r>
            <a:r>
              <a:rPr b="0" lang="it-IT" sz="12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flex-column-reverse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 bg-warning"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1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2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lang="it-IT" sz="1200">
                <a:solidFill>
                  <a:srgbClr val="DD6A6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it-IT" sz="12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"p-2"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Flex item 3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2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it-IT" sz="12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lang="it-IT" sz="12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CONTAINERS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524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Bootstrap </a:t>
            </a:r>
            <a:r>
              <a:rPr b="1" lang="it-IT"/>
              <a:t>richiede </a:t>
            </a:r>
            <a:r>
              <a:rPr lang="it-IT"/>
              <a:t>un elemento contenente per avvolgere i contenuti del sito e ospitare il nostro sistema di griglia. </a:t>
            </a:r>
            <a:endParaRPr/>
          </a:p>
          <a:p>
            <a:pPr indent="-15240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 Bootstrap usa </a:t>
            </a:r>
            <a:r>
              <a:rPr b="1" lang="it-IT"/>
              <a:t>tre tipi di container</a:t>
            </a:r>
            <a:r>
              <a:rPr lang="it-IT"/>
              <a:t>: 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46684" lvl="1" marL="30861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it-IT"/>
              <a:t> </a:t>
            </a:r>
            <a:r>
              <a:rPr b="1" lang="it-IT">
                <a:solidFill>
                  <a:srgbClr val="0000CD"/>
                </a:solidFill>
              </a:rPr>
              <a:t>container</a:t>
            </a:r>
            <a:r>
              <a:rPr b="1" lang="it-IT">
                <a:solidFill>
                  <a:srgbClr val="7030A0"/>
                </a:solidFill>
              </a:rPr>
              <a:t>  </a:t>
            </a:r>
            <a:r>
              <a:rPr lang="it-IT"/>
              <a:t>per un contenitore di larghezza fissa reattiva.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			&lt;div </a:t>
            </a:r>
            <a:r>
              <a:rPr b="1" lang="it-IT" sz="1900">
                <a:latin typeface="Consolas"/>
                <a:ea typeface="Consolas"/>
                <a:cs typeface="Consolas"/>
                <a:sym typeface="Consolas"/>
              </a:rPr>
              <a:t>class="container"</a:t>
            </a: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900"/>
              <a:buNone/>
            </a:pP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			&lt;/div&gt;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46684" lvl="1" marL="30861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it-IT">
                <a:solidFill>
                  <a:srgbClr val="7030A0"/>
                </a:solidFill>
              </a:rPr>
              <a:t> </a:t>
            </a:r>
            <a:r>
              <a:rPr b="1" lang="it-IT">
                <a:solidFill>
                  <a:srgbClr val="0000CD"/>
                </a:solidFill>
              </a:rPr>
              <a:t>container fluido</a:t>
            </a:r>
            <a:r>
              <a:rPr b="1" lang="it-IT">
                <a:solidFill>
                  <a:srgbClr val="7030A0"/>
                </a:solidFill>
              </a:rPr>
              <a:t>  </a:t>
            </a:r>
            <a:r>
              <a:rPr lang="it-IT"/>
              <a:t>per un contenitore a larghezza totale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			&lt;div </a:t>
            </a:r>
            <a:r>
              <a:rPr b="1" lang="it-IT" sz="1900">
                <a:latin typeface="Consolas"/>
                <a:ea typeface="Consolas"/>
                <a:cs typeface="Consolas"/>
                <a:sym typeface="Consolas"/>
              </a:rPr>
              <a:t>class="container-fluid"</a:t>
            </a: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900"/>
              <a:buNone/>
            </a:pPr>
            <a:r>
              <a:rPr lang="it-IT" sz="1900">
                <a:latin typeface="Consolas"/>
                <a:ea typeface="Consolas"/>
                <a:cs typeface="Consolas"/>
                <a:sym typeface="Consolas"/>
              </a:rPr>
              <a:t>			&lt;/div&gt;	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47193" lvl="1" marL="30861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b="1" lang="it-IT" sz="2100">
                <a:solidFill>
                  <a:srgbClr val="7030A0"/>
                </a:solidFill>
              </a:rPr>
              <a:t> </a:t>
            </a:r>
            <a:r>
              <a:rPr b="1" lang="it-IT" sz="2100">
                <a:solidFill>
                  <a:srgbClr val="0000CD"/>
                </a:solidFill>
              </a:rPr>
              <a:t>container-</a:t>
            </a:r>
            <a:r>
              <a:rPr b="1" lang="it-IT" sz="2100">
                <a:solidFill>
                  <a:srgbClr val="0000CD"/>
                </a:solidFill>
                <a:highlight>
                  <a:srgbClr val="FFFF00"/>
                </a:highlight>
              </a:rPr>
              <a:t>{breakpoint}</a:t>
            </a:r>
            <a:r>
              <a:rPr lang="it-IT" sz="2100"/>
              <a:t>: 100%  fino al breakpoint specificato, esempio </a:t>
            </a:r>
            <a:r>
              <a:rPr b="0" lang="it-IT" sz="2100">
                <a:solidFill>
                  <a:srgbClr val="CE9178"/>
                </a:solidFill>
              </a:rPr>
              <a:t>container-lg</a:t>
            </a:r>
            <a:r>
              <a:rPr lang="it-IT" sz="2100"/>
              <a:t> è 100% fino ad arrivare a </a:t>
            </a:r>
            <a:r>
              <a:rPr b="1" i="0" lang="it-IT" sz="2100">
                <a:solidFill>
                  <a:srgbClr val="212529"/>
                </a:solidFill>
              </a:rPr>
              <a:t>960px</a:t>
            </a:r>
            <a:endParaRPr b="1" sz="2100"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7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JUSTIFY CONTENT</a:t>
            </a:r>
            <a:endParaRPr/>
          </a:p>
        </p:txBody>
      </p:sp>
      <p:sp>
        <p:nvSpPr>
          <p:cNvPr id="580" name="Google Shape;580;p57"/>
          <p:cNvSpPr txBox="1"/>
          <p:nvPr>
            <p:ph idx="1" type="body"/>
          </p:nvPr>
        </p:nvSpPr>
        <p:spPr>
          <a:xfrm>
            <a:off x="250825" y="1557350"/>
            <a:ext cx="81564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4097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</a:t>
            </a:r>
            <a:r>
              <a:rPr b="1" lang="it-IT" sz="1987"/>
              <a:t> </a:t>
            </a:r>
            <a:r>
              <a:rPr b="1" lang="it-IT" sz="1987">
                <a:highlight>
                  <a:srgbClr val="9CDCFE"/>
                </a:highlight>
              </a:rPr>
              <a:t>justify-content</a:t>
            </a:r>
            <a:r>
              <a:rPr lang="it-IT" sz="1987"/>
              <a:t>-</a:t>
            </a:r>
            <a:r>
              <a:rPr b="1" lang="it-IT" sz="1987">
                <a:solidFill>
                  <a:srgbClr val="0000CD"/>
                </a:solidFill>
              </a:rPr>
              <a:t>start</a:t>
            </a:r>
            <a:r>
              <a:rPr lang="it-IT" sz="1987"/>
              <a:t>"&gt;...&lt;/div&gt;</a:t>
            </a:r>
            <a:endParaRPr sz="3187"/>
          </a:p>
          <a:p>
            <a:pPr indent="-14097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b="1" lang="it-IT" sz="1987">
                <a:solidFill>
                  <a:srgbClr val="0000CD"/>
                </a:solidFill>
              </a:rPr>
              <a:t>end</a:t>
            </a:r>
            <a:r>
              <a:rPr lang="it-IT" sz="1987"/>
              <a:t>"&gt;...&lt;/div&gt;</a:t>
            </a:r>
            <a:endParaRPr sz="3187"/>
          </a:p>
          <a:p>
            <a:pPr indent="-14097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b="1" lang="it-IT" sz="1987">
                <a:solidFill>
                  <a:srgbClr val="0000CD"/>
                </a:solidFill>
              </a:rPr>
              <a:t>center</a:t>
            </a:r>
            <a:r>
              <a:rPr lang="it-IT" sz="1987"/>
              <a:t>"&gt;...&lt;/div&gt;</a:t>
            </a:r>
            <a:endParaRPr sz="3187"/>
          </a:p>
          <a:p>
            <a:pPr indent="-14097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b="1" lang="it-IT" sz="1987">
                <a:solidFill>
                  <a:srgbClr val="0000CD"/>
                </a:solidFill>
              </a:rPr>
              <a:t>between</a:t>
            </a:r>
            <a:r>
              <a:rPr lang="it-IT" sz="1987"/>
              <a:t>"&gt;...&lt;/div&gt;</a:t>
            </a:r>
            <a:endParaRPr sz="3187"/>
          </a:p>
          <a:p>
            <a:pPr indent="-14097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b="1" lang="it-IT" sz="1987">
                <a:solidFill>
                  <a:srgbClr val="0000CD"/>
                </a:solidFill>
              </a:rPr>
              <a:t>around</a:t>
            </a:r>
            <a:r>
              <a:rPr lang="it-IT" sz="1987"/>
              <a:t>"&gt;...&lt;/div&gt;</a:t>
            </a:r>
            <a:endParaRPr sz="3187"/>
          </a:p>
          <a:p>
            <a:pPr indent="-14097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 sz="1987"/>
              <a:t>&lt;div class="d-flex justify-content-</a:t>
            </a:r>
            <a:r>
              <a:rPr b="1" lang="it-IT" sz="1987">
                <a:solidFill>
                  <a:srgbClr val="0000CD"/>
                </a:solidFill>
              </a:rPr>
              <a:t>evenly</a:t>
            </a:r>
            <a:r>
              <a:rPr lang="it-IT" sz="1987"/>
              <a:t>"&gt;...&lt;/div&gt;</a:t>
            </a:r>
            <a:endParaRPr sz="1987"/>
          </a:p>
          <a:p>
            <a:pPr indent="-4318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80519"/>
              <a:buNone/>
            </a:pPr>
            <a:r>
              <a:t/>
            </a:r>
            <a:endParaRPr sz="1987"/>
          </a:p>
        </p:txBody>
      </p:sp>
      <p:pic>
        <p:nvPicPr>
          <p:cNvPr id="581" name="Google Shape;5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284984"/>
            <a:ext cx="7983064" cy="308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ALIGN-ITEMS</a:t>
            </a:r>
            <a:endParaRPr/>
          </a:p>
        </p:txBody>
      </p:sp>
      <p:sp>
        <p:nvSpPr>
          <p:cNvPr id="587" name="Google Shape;587;p58"/>
          <p:cNvSpPr txBox="1"/>
          <p:nvPr>
            <p:ph idx="1" type="body"/>
          </p:nvPr>
        </p:nvSpPr>
        <p:spPr>
          <a:xfrm>
            <a:off x="3763954" y="1520463"/>
            <a:ext cx="5113263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3716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</a:t>
            </a:r>
            <a:r>
              <a:rPr lang="it-IT">
                <a:highlight>
                  <a:srgbClr val="00FFFF"/>
                </a:highlight>
              </a:rPr>
              <a:t>align-items</a:t>
            </a:r>
            <a:r>
              <a:rPr lang="it-IT"/>
              <a:t>-</a:t>
            </a:r>
            <a:r>
              <a:rPr b="1" lang="it-IT">
                <a:solidFill>
                  <a:srgbClr val="0000CD"/>
                </a:solidFill>
              </a:rPr>
              <a:t>start</a:t>
            </a:r>
            <a:r>
              <a:rPr lang="it-IT"/>
              <a:t>"&gt;...&lt;/div&gt;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align-items-</a:t>
            </a:r>
            <a:r>
              <a:rPr b="1" lang="it-IT">
                <a:solidFill>
                  <a:srgbClr val="0000CD"/>
                </a:solidFill>
              </a:rPr>
              <a:t>end</a:t>
            </a:r>
            <a:r>
              <a:rPr lang="it-IT"/>
              <a:t>"&gt;...&lt;/div&gt;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align-items-</a:t>
            </a:r>
            <a:r>
              <a:rPr b="1" lang="it-IT">
                <a:solidFill>
                  <a:srgbClr val="0000CD"/>
                </a:solidFill>
              </a:rPr>
              <a:t>center</a:t>
            </a:r>
            <a:r>
              <a:rPr lang="it-IT"/>
              <a:t>"&gt;...&lt;/div&gt;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align-items-</a:t>
            </a:r>
            <a:r>
              <a:rPr b="1" lang="it-IT">
                <a:solidFill>
                  <a:srgbClr val="0000CD"/>
                </a:solidFill>
              </a:rPr>
              <a:t>baseline</a:t>
            </a:r>
            <a:r>
              <a:rPr lang="it-IT"/>
              <a:t>"&gt;...&lt;/div&gt;</a:t>
            </a:r>
            <a:endParaRPr/>
          </a:p>
          <a:p>
            <a:pPr indent="-13716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&lt;div class="d-flex align-items-</a:t>
            </a:r>
            <a:r>
              <a:rPr b="1" lang="it-IT">
                <a:solidFill>
                  <a:srgbClr val="0000CD"/>
                </a:solidFill>
              </a:rPr>
              <a:t>stretch</a:t>
            </a:r>
            <a:r>
              <a:rPr lang="it-IT"/>
              <a:t>"&gt;...&lt;/div&gt;</a:t>
            </a:r>
            <a:endParaRPr/>
          </a:p>
        </p:txBody>
      </p:sp>
      <p:pic>
        <p:nvPicPr>
          <p:cNvPr id="588" name="Google Shape;588;p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469" y="3192587"/>
            <a:ext cx="5226000" cy="3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8"/>
          <p:cNvSpPr txBox="1"/>
          <p:nvPr/>
        </p:nvSpPr>
        <p:spPr>
          <a:xfrm>
            <a:off x="179500" y="1699650"/>
            <a:ext cx="369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Consente di allineare gli elementi sull’</a:t>
            </a:r>
            <a:r>
              <a:rPr b="1" lang="it-IT" sz="1800">
                <a:solidFill>
                  <a:schemeClr val="dk1"/>
                </a:solidFill>
                <a:highlight>
                  <a:srgbClr val="9CDCFE"/>
                </a:highlight>
                <a:latin typeface="Corbel"/>
                <a:ea typeface="Corbel"/>
                <a:cs typeface="Corbel"/>
                <a:sym typeface="Corbel"/>
              </a:rPr>
              <a:t>asse perpendicolare</a:t>
            </a:r>
            <a:r>
              <a:rPr b="1"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 quello principale </a:t>
            </a: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(asse y. Se flex-column, l’asse principale è x).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L’allineamento di default è </a:t>
            </a:r>
            <a:r>
              <a:rPr b="1" lang="it-IT" sz="1800">
                <a:solidFill>
                  <a:schemeClr val="dk1"/>
                </a:solidFill>
                <a:highlight>
                  <a:srgbClr val="9CDCFE"/>
                </a:highlight>
                <a:latin typeface="Corbel"/>
                <a:ea typeface="Corbel"/>
                <a:cs typeface="Corbel"/>
                <a:sym typeface="Corbel"/>
              </a:rPr>
              <a:t>stretch.</a:t>
            </a:r>
            <a:endParaRPr>
              <a:highlight>
                <a:srgbClr val="9CDCFE"/>
              </a:highlight>
            </a:endParaRPr>
          </a:p>
        </p:txBody>
      </p:sp>
      <p:sp>
        <p:nvSpPr>
          <p:cNvPr id="590" name="Google Shape;590;p58">
            <a:hlinkClick r:id="rId4"/>
          </p:cNvPr>
          <p:cNvSpPr txBox="1"/>
          <p:nvPr/>
        </p:nvSpPr>
        <p:spPr>
          <a:xfrm>
            <a:off x="179512" y="6498904"/>
            <a:ext cx="32403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https://getbootstrap.com/docs/5.2/utilities/flex/</a:t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CONTAINER</a:t>
            </a:r>
            <a:endParaRPr/>
          </a:p>
        </p:txBody>
      </p:sp>
      <p:graphicFrame>
        <p:nvGraphicFramePr>
          <p:cNvPr id="147" name="Google Shape;147;p7"/>
          <p:cNvGraphicFramePr/>
          <p:nvPr/>
        </p:nvGraphicFramePr>
        <p:xfrm>
          <a:off x="107504" y="242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{7B265B6C-8751-4D58-9D3F-BE8A8C9DFB62}</a:tableStyleId>
              </a:tblPr>
              <a:tblGrid>
                <a:gridCol w="1237675"/>
                <a:gridCol w="1297650"/>
                <a:gridCol w="1229350"/>
                <a:gridCol w="1254875"/>
                <a:gridCol w="1254875"/>
                <a:gridCol w="1254875"/>
                <a:gridCol w="1254875"/>
              </a:tblGrid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 u="none" cap="none" strike="noStrike"/>
                        <a:t>Extra small&lt;576px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 u="none" cap="none" strike="noStrike"/>
                        <a:t>Small≥576px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 u="none" cap="none" strike="noStrike"/>
                        <a:t>Medium≥768px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 u="none" cap="none" strike="noStrike"/>
                        <a:t>Large≥992px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 u="none" cap="none" strike="noStrike"/>
                        <a:t>X-Large≥1200px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 u="none" cap="none" strike="noStrike"/>
                        <a:t>XX-Large≥1400px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 u="none" cap="none" strike="noStrike"/>
                        <a:t>.container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540px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720px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960px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/>
                        <a:t>.container-sm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540px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720px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960px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/>
                        <a:t>.container-md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720px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960px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/>
                        <a:t>.container-lg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960px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/>
                        <a:t>.container-xl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1140px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/>
                        <a:t>1320px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 sz="1350"/>
                        <a:t>.container-xxl</a:t>
                      </a:r>
                      <a:endParaRPr b="1"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350">
                          <a:solidFill>
                            <a:srgbClr val="6C757D"/>
                          </a:solidFill>
                        </a:rPr>
                        <a:t>100%</a:t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GRID SYSTEM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2954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Bootstrap include un </a:t>
            </a:r>
            <a:r>
              <a:rPr b="1" lang="it-IT">
                <a:solidFill>
                  <a:srgbClr val="0000CD"/>
                </a:solidFill>
              </a:rPr>
              <a:t>sistema di griglia fluido</a:t>
            </a:r>
            <a:r>
              <a:rPr lang="it-IT"/>
              <a:t> responsivo e </a:t>
            </a:r>
            <a:r>
              <a:rPr b="1" lang="it-IT">
                <a:solidFill>
                  <a:srgbClr val="0000CD"/>
                </a:solidFill>
              </a:rPr>
              <a:t>mobile-first</a:t>
            </a:r>
            <a:r>
              <a:rPr lang="it-IT"/>
              <a:t> , che scala opportunamente </a:t>
            </a:r>
            <a:r>
              <a:rPr b="1" lang="it-IT">
                <a:solidFill>
                  <a:srgbClr val="0000CD"/>
                </a:solidFill>
              </a:rPr>
              <a:t>fino a 12 colonne</a:t>
            </a:r>
            <a:r>
              <a:rPr lang="it-IT"/>
              <a:t>, quando aumenta la dimensione del dispositivo o della vista</a:t>
            </a:r>
            <a:endParaRPr/>
          </a:p>
          <a:p>
            <a:pPr indent="-129540" lvl="0" marL="13716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Il Grid System di Bootstrap usa una </a:t>
            </a:r>
            <a:r>
              <a:rPr b="1" lang="it-IT">
                <a:solidFill>
                  <a:srgbClr val="0000CD"/>
                </a:solidFill>
              </a:rPr>
              <a:t>serie di colonne</a:t>
            </a:r>
            <a:r>
              <a:rPr lang="it-IT"/>
              <a:t> e</a:t>
            </a:r>
            <a:r>
              <a:rPr lang="it-IT"/>
              <a:t> </a:t>
            </a:r>
            <a:r>
              <a:rPr b="1" lang="it-IT">
                <a:solidFill>
                  <a:srgbClr val="0000CD"/>
                </a:solidFill>
              </a:rPr>
              <a:t>rows</a:t>
            </a:r>
            <a:r>
              <a:rPr lang="it-IT"/>
              <a:t> per disporre ed allineare i contenuti. Viene costruito con flexbox ed è pienamente responsivo. </a:t>
            </a:r>
            <a:endParaRPr/>
          </a:p>
          <a:p>
            <a:pPr indent="-129540" lvl="0" marL="13716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Il contenuto deve essere collocato all'interno di colonne e </a:t>
            </a:r>
            <a:r>
              <a:rPr b="1" lang="it-IT">
                <a:highlight>
                  <a:srgbClr val="FFFF00"/>
                </a:highlight>
              </a:rPr>
              <a:t>solo le colonne possono essere figli immediati di righe</a:t>
            </a:r>
            <a:endParaRPr b="1"/>
          </a:p>
          <a:p>
            <a:pPr indent="-129540" lvl="0" marL="13716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Sono disponibili </a:t>
            </a:r>
            <a:r>
              <a:rPr b="1" lang="it-IT">
                <a:solidFill>
                  <a:srgbClr val="0000CD"/>
                </a:solidFill>
              </a:rPr>
              <a:t>classi predefinite di griglia</a:t>
            </a:r>
            <a:r>
              <a:rPr lang="it-IT"/>
              <a:t> come </a:t>
            </a:r>
            <a:r>
              <a:rPr b="1" lang="it-IT"/>
              <a:t>.row e .col-4</a:t>
            </a:r>
            <a:endParaRPr/>
          </a:p>
          <a:p>
            <a:pPr indent="-129540" lvl="0" marL="13716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Le colonne della griglia vengono create specificando il numero di dodici colonne disponibili che si desidera includere. Ad esempio, </a:t>
            </a:r>
            <a:r>
              <a:rPr b="1" lang="it-IT">
                <a:highlight>
                  <a:srgbClr val="FFFF00"/>
                </a:highlight>
              </a:rPr>
              <a:t>tre colonne uguali utilizzerebbero tre .col-4</a:t>
            </a:r>
            <a:r>
              <a:rPr lang="it-IT">
                <a:highlight>
                  <a:srgbClr val="FFFF00"/>
                </a:highlight>
              </a:rPr>
              <a:t> </a:t>
            </a:r>
            <a:endParaRPr/>
          </a:p>
          <a:p>
            <a:pPr indent="-129540" lvl="0" marL="13716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ct val="100000"/>
              <a:buChar char="▪"/>
            </a:pPr>
            <a:r>
              <a:rPr lang="it-IT"/>
              <a:t>Se vengono collocate più di 12 colonne all'interno di una sola riga, ogni gruppo di </a:t>
            </a:r>
            <a:r>
              <a:rPr b="1" lang="it-IT"/>
              <a:t>colonne aggiuntive, come una sola unità, si avvolge in una nuova riga.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250738" y="334836"/>
            <a:ext cx="8640960" cy="992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orbel"/>
              <a:buNone/>
            </a:pPr>
            <a:r>
              <a:rPr lang="it-IT"/>
              <a:t>GRID SYSTEM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185172" y="1486057"/>
            <a:ext cx="8772093" cy="4751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52400" lvl="0" marL="1371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it-IT"/>
              <a:t>Le classi che vengono assegnate ai vari elementi della griglia in corrispondenza di diversi breakpoint (ad esempio col-md-* oppure col-lg-*) si applicano in caso di </a:t>
            </a:r>
            <a:r>
              <a:rPr b="1" lang="it-IT">
                <a:highlight>
                  <a:srgbClr val="FFFF00"/>
                </a:highlight>
              </a:rPr>
              <a:t>dispositivi o view superiori o uguali alle dimensioni del punto di interruzione </a:t>
            </a:r>
            <a:r>
              <a:rPr lang="it-IT"/>
              <a:t>(breakpoint). </a:t>
            </a:r>
            <a:br>
              <a:rPr lang="it-IT"/>
            </a:br>
            <a:r>
              <a:rPr b="1" lang="it-IT"/>
              <a:t>Le classi dei dispositivi più piccoli vengono sovrascritte. </a:t>
            </a:r>
            <a:br>
              <a:rPr b="1" lang="it-IT"/>
            </a:b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b="1" lang="it-IT" u="sng"/>
              <a:t>ESEMPIO</a:t>
            </a:r>
            <a:r>
              <a:rPr lang="it-IT"/>
              <a:t> </a:t>
            </a:r>
            <a:endParaRPr/>
          </a:p>
          <a:p>
            <a:pPr indent="0" lvl="0" marL="13716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it-IT"/>
              <a:t>Il </a:t>
            </a:r>
            <a:r>
              <a:rPr b="1" lang="it-IT"/>
              <a:t>col-md-*</a:t>
            </a:r>
            <a:r>
              <a:rPr lang="it-IT"/>
              <a:t> si applicherà a </a:t>
            </a:r>
            <a:r>
              <a:rPr b="1" lang="it-IT"/>
              <a:t>dispositivi di medie dimensioni </a:t>
            </a:r>
            <a:r>
              <a:rPr lang="it-IT"/>
              <a:t>e, se non presente un col-lg-*, anche </a:t>
            </a:r>
            <a:r>
              <a:rPr b="1" lang="it-IT"/>
              <a:t>a dispositivi di grandi dimensioni.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uzionesoftware">
  <a:themeElements>
    <a:clrScheme name="Fasce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2015-12-28T12:54:34Z</dcterms:created>
  <dc:creator>Mauro</dc:creator>
</cp:coreProperties>
</file>