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7"/>
  </p:notesMasterIdLst>
  <p:sldIdLst>
    <p:sldId id="256" r:id="rId2"/>
    <p:sldId id="411" r:id="rId3"/>
    <p:sldId id="310" r:id="rId4"/>
    <p:sldId id="312" r:id="rId5"/>
    <p:sldId id="313" r:id="rId6"/>
    <p:sldId id="314" r:id="rId7"/>
    <p:sldId id="4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11" r:id="rId19"/>
    <p:sldId id="412" r:id="rId20"/>
    <p:sldId id="387" r:id="rId21"/>
    <p:sldId id="394" r:id="rId22"/>
    <p:sldId id="270" r:id="rId23"/>
    <p:sldId id="341" r:id="rId24"/>
    <p:sldId id="343" r:id="rId25"/>
    <p:sldId id="344" r:id="rId26"/>
    <p:sldId id="325" r:id="rId27"/>
    <p:sldId id="326" r:id="rId28"/>
    <p:sldId id="327" r:id="rId29"/>
    <p:sldId id="328" r:id="rId30"/>
    <p:sldId id="329" r:id="rId31"/>
    <p:sldId id="261" r:id="rId32"/>
    <p:sldId id="422" r:id="rId33"/>
    <p:sldId id="330" r:id="rId34"/>
    <p:sldId id="331" r:id="rId35"/>
    <p:sldId id="419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414" r:id="rId46"/>
    <p:sldId id="415" r:id="rId47"/>
    <p:sldId id="416" r:id="rId48"/>
    <p:sldId id="342" r:id="rId49"/>
    <p:sldId id="345" r:id="rId50"/>
    <p:sldId id="346" r:id="rId51"/>
    <p:sldId id="347" r:id="rId52"/>
    <p:sldId id="348" r:id="rId53"/>
    <p:sldId id="430" r:id="rId54"/>
    <p:sldId id="350" r:id="rId55"/>
    <p:sldId id="351" r:id="rId56"/>
    <p:sldId id="352" r:id="rId57"/>
    <p:sldId id="353" r:id="rId58"/>
    <p:sldId id="354" r:id="rId59"/>
    <p:sldId id="355" r:id="rId60"/>
    <p:sldId id="425" r:id="rId61"/>
    <p:sldId id="426" r:id="rId62"/>
    <p:sldId id="358" r:id="rId63"/>
    <p:sldId id="359" r:id="rId64"/>
    <p:sldId id="360" r:id="rId65"/>
    <p:sldId id="374" r:id="rId66"/>
    <p:sldId id="42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75" r:id="rId81"/>
    <p:sldId id="376" r:id="rId82"/>
    <p:sldId id="377" r:id="rId83"/>
    <p:sldId id="410" r:id="rId84"/>
    <p:sldId id="378" r:id="rId85"/>
    <p:sldId id="379" r:id="rId86"/>
    <p:sldId id="380" r:id="rId87"/>
    <p:sldId id="382" r:id="rId88"/>
    <p:sldId id="383" r:id="rId89"/>
    <p:sldId id="418" r:id="rId90"/>
    <p:sldId id="384" r:id="rId91"/>
    <p:sldId id="402" r:id="rId92"/>
    <p:sldId id="385" r:id="rId93"/>
    <p:sldId id="386" r:id="rId94"/>
    <p:sldId id="289" r:id="rId95"/>
    <p:sldId id="290" r:id="rId96"/>
    <p:sldId id="291" r:id="rId97"/>
    <p:sldId id="293" r:id="rId98"/>
    <p:sldId id="294" r:id="rId99"/>
    <p:sldId id="295" r:id="rId100"/>
    <p:sldId id="296" r:id="rId101"/>
    <p:sldId id="297" r:id="rId102"/>
    <p:sldId id="298" r:id="rId103"/>
    <p:sldId id="299" r:id="rId104"/>
    <p:sldId id="300" r:id="rId105"/>
    <p:sldId id="423" r:id="rId106"/>
    <p:sldId id="301" r:id="rId107"/>
    <p:sldId id="302" r:id="rId108"/>
    <p:sldId id="303" r:id="rId109"/>
    <p:sldId id="307" r:id="rId110"/>
    <p:sldId id="397" r:id="rId111"/>
    <p:sldId id="265" r:id="rId112"/>
    <p:sldId id="266" r:id="rId113"/>
    <p:sldId id="267" r:id="rId114"/>
    <p:sldId id="391" r:id="rId115"/>
    <p:sldId id="392" r:id="rId116"/>
    <p:sldId id="393" r:id="rId117"/>
    <p:sldId id="269" r:id="rId118"/>
    <p:sldId id="428" r:id="rId119"/>
    <p:sldId id="271" r:id="rId120"/>
    <p:sldId id="417" r:id="rId121"/>
    <p:sldId id="273" r:id="rId122"/>
    <p:sldId id="399" r:id="rId123"/>
    <p:sldId id="400" r:id="rId124"/>
    <p:sldId id="276" r:id="rId125"/>
    <p:sldId id="277" r:id="rId126"/>
    <p:sldId id="278" r:id="rId127"/>
    <p:sldId id="279" r:id="rId128"/>
    <p:sldId id="429" r:id="rId129"/>
    <p:sldId id="280" r:id="rId130"/>
    <p:sldId id="281" r:id="rId131"/>
    <p:sldId id="421" r:id="rId132"/>
    <p:sldId id="282" r:id="rId133"/>
    <p:sldId id="283" r:id="rId134"/>
    <p:sldId id="288" r:id="rId135"/>
    <p:sldId id="406" r:id="rId136"/>
    <p:sldId id="309" r:id="rId137"/>
    <p:sldId id="389" r:id="rId138"/>
    <p:sldId id="403" r:id="rId139"/>
    <p:sldId id="407" r:id="rId140"/>
    <p:sldId id="405" r:id="rId141"/>
    <p:sldId id="408" r:id="rId142"/>
    <p:sldId id="404" r:id="rId143"/>
    <p:sldId id="409" r:id="rId144"/>
    <p:sldId id="264" r:id="rId145"/>
    <p:sldId id="401" r:id="rId1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8D218DF0-683D-4C21-ACDA-12A0A08D5E68}">
          <p14:sldIdLst>
            <p14:sldId id="256"/>
            <p14:sldId id="411"/>
            <p14:sldId id="310"/>
            <p14:sldId id="312"/>
            <p14:sldId id="313"/>
            <p14:sldId id="314"/>
            <p14:sldId id="413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1"/>
            <p14:sldId id="412"/>
            <p14:sldId id="387"/>
            <p14:sldId id="394"/>
            <p14:sldId id="270"/>
            <p14:sldId id="341"/>
            <p14:sldId id="343"/>
            <p14:sldId id="344"/>
            <p14:sldId id="325"/>
            <p14:sldId id="326"/>
            <p14:sldId id="327"/>
            <p14:sldId id="328"/>
            <p14:sldId id="329"/>
            <p14:sldId id="261"/>
            <p14:sldId id="422"/>
            <p14:sldId id="330"/>
            <p14:sldId id="331"/>
            <p14:sldId id="419"/>
            <p14:sldId id="332"/>
          </p14:sldIdLst>
        </p14:section>
        <p14:section name="FORMATTAZIONE TESTO" id="{994D5B25-23D9-4043-9363-90E0995D3F87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414"/>
            <p14:sldId id="415"/>
            <p14:sldId id="416"/>
            <p14:sldId id="342"/>
          </p14:sldIdLst>
        </p14:section>
        <p14:section name="LIST" id="{A0507562-F2C1-406D-A9B1-8D827C8CF1CE}">
          <p14:sldIdLst>
            <p14:sldId id="345"/>
            <p14:sldId id="346"/>
            <p14:sldId id="347"/>
            <p14:sldId id="348"/>
            <p14:sldId id="430"/>
            <p14:sldId id="350"/>
          </p14:sldIdLst>
        </p14:section>
        <p14:section name="TABELLE" id="{3B8B1ACA-13F1-4C3D-B3B9-572D1F0F19A0}">
          <p14:sldIdLst>
            <p14:sldId id="351"/>
            <p14:sldId id="352"/>
            <p14:sldId id="353"/>
            <p14:sldId id="354"/>
            <p14:sldId id="355"/>
            <p14:sldId id="425"/>
            <p14:sldId id="426"/>
            <p14:sldId id="358"/>
            <p14:sldId id="359"/>
            <p14:sldId id="360"/>
            <p14:sldId id="374"/>
            <p14:sldId id="420"/>
          </p14:sldIdLst>
        </p14:section>
        <p14:section name="LINK" id="{6A2D7932-68B2-4A13-8CA2-981003159A44}">
          <p14:sldIdLst>
            <p14:sldId id="361"/>
            <p14:sldId id="362"/>
            <p14:sldId id="363"/>
            <p14:sldId id="364"/>
            <p14:sldId id="365"/>
          </p14:sldIdLst>
        </p14:section>
        <p14:section name="IMMAGINI" id="{DF0C525E-1CAD-47B8-A512-770706E7CF55}">
          <p14:sldIdLst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  <p14:section name="FORM" id="{15107DED-547B-4740-BBCC-FCDCF8136934}">
          <p14:sldIdLst>
            <p14:sldId id="375"/>
            <p14:sldId id="376"/>
            <p14:sldId id="377"/>
            <p14:sldId id="410"/>
            <p14:sldId id="378"/>
            <p14:sldId id="379"/>
            <p14:sldId id="380"/>
            <p14:sldId id="382"/>
            <p14:sldId id="383"/>
            <p14:sldId id="418"/>
            <p14:sldId id="384"/>
            <p14:sldId id="402"/>
            <p14:sldId id="385"/>
            <p14:sldId id="386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423"/>
            <p14:sldId id="301"/>
            <p14:sldId id="302"/>
            <p14:sldId id="303"/>
            <p14:sldId id="307"/>
            <p14:sldId id="397"/>
            <p14:sldId id="265"/>
            <p14:sldId id="266"/>
            <p14:sldId id="267"/>
          </p14:sldIdLst>
        </p14:section>
        <p14:section name="NUOVO CONTENT MODEL" id="{49D0FBDE-AC4A-4253-B9E1-27AFDDFA1B1B}">
          <p14:sldIdLst>
            <p14:sldId id="391"/>
            <p14:sldId id="392"/>
            <p14:sldId id="393"/>
            <p14:sldId id="269"/>
            <p14:sldId id="428"/>
            <p14:sldId id="271"/>
            <p14:sldId id="417"/>
            <p14:sldId id="273"/>
            <p14:sldId id="399"/>
            <p14:sldId id="400"/>
            <p14:sldId id="276"/>
            <p14:sldId id="277"/>
            <p14:sldId id="278"/>
            <p14:sldId id="279"/>
            <p14:sldId id="429"/>
            <p14:sldId id="280"/>
            <p14:sldId id="281"/>
            <p14:sldId id="421"/>
            <p14:sldId id="282"/>
            <p14:sldId id="283"/>
            <p14:sldId id="288"/>
            <p14:sldId id="406"/>
            <p14:sldId id="309"/>
            <p14:sldId id="389"/>
            <p14:sldId id="403"/>
            <p14:sldId id="407"/>
            <p14:sldId id="405"/>
            <p14:sldId id="408"/>
            <p14:sldId id="404"/>
            <p14:sldId id="409"/>
            <p14:sldId id="264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Casadei" initials="MC" lastIdx="2" clrIdx="0">
    <p:extLst>
      <p:ext uri="{19B8F6BF-5375-455C-9EA6-DF929625EA0E}">
        <p15:presenceInfo xmlns:p15="http://schemas.microsoft.com/office/powerpoint/2012/main" userId="cc103750103e6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4280" autoAdjust="0"/>
  </p:normalViewPr>
  <p:slideViewPr>
    <p:cSldViewPr>
      <p:cViewPr varScale="1">
        <p:scale>
          <a:sx n="78" d="100"/>
          <a:sy n="78" d="100"/>
        </p:scale>
        <p:origin x="1882" y="58"/>
      </p:cViewPr>
      <p:guideLst>
        <p:guide orient="horz" pos="2160"/>
        <p:guide orient="horz" pos="2260"/>
        <p:guide pos="2880"/>
      </p:guideLst>
    </p:cSldViewPr>
  </p:slideViewPr>
  <p:outlineViewPr>
    <p:cViewPr>
      <p:scale>
        <a:sx n="33" d="100"/>
        <a:sy n="33" d="100"/>
      </p:scale>
      <p:origin x="72" y="543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8B2F-5B6C-437E-9E6E-2E115817F05D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3D4A3-5429-48F0-9890-432536913D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63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verificare strumento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3D4A3-5429-48F0-9890-432536913D11}" type="slidenum">
              <a:rPr lang="it-IT" smtClean="0"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3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7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1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8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e contenuti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620000" cy="19648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19562"/>
            <a:ext cx="7620000" cy="25069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3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3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8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9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9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19818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980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70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0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67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38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8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2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99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57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>
            <a:normAutofit/>
          </a:bodyPr>
          <a:lstStyle>
            <a:lvl1pPr marL="0" indent="0">
              <a:defRPr 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845734"/>
            <a:ext cx="4130744" cy="402336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4085024" cy="4023359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580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29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2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10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3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7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17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05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533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725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0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izz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2140963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528" y="3731446"/>
            <a:ext cx="8568951" cy="2505866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765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13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0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78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24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56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82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020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57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54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963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67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833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21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25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270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48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983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99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10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5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370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28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591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05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13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07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64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682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153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973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5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62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87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075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1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0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7" y="286605"/>
            <a:ext cx="8280918" cy="10939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589055"/>
            <a:ext cx="8280919" cy="45042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2C5AD1-7B4F-4C2D-AB20-D1379C07723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4847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9" r:id="rId44"/>
    <p:sldLayoutId id="2147483721" r:id="rId45"/>
    <p:sldLayoutId id="2147483722" r:id="rId46"/>
    <p:sldLayoutId id="2147483723" r:id="rId47"/>
    <p:sldLayoutId id="2147483724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  <p:sldLayoutId id="2147483735" r:id="rId56"/>
    <p:sldLayoutId id="2147483737" r:id="rId57"/>
    <p:sldLayoutId id="2147483738" r:id="rId58"/>
    <p:sldLayoutId id="2147483739" r:id="rId59"/>
    <p:sldLayoutId id="2147483740" r:id="rId60"/>
    <p:sldLayoutId id="2147483741" r:id="rId61"/>
    <p:sldLayoutId id="2147483742" r:id="rId62"/>
    <p:sldLayoutId id="2147483743" r:id="rId63"/>
    <p:sldLayoutId id="2147483744" r:id="rId64"/>
    <p:sldLayoutId id="2147483745" r:id="rId65"/>
    <p:sldLayoutId id="2147483746" r:id="rId66"/>
    <p:sldLayoutId id="2147483747" r:id="rId67"/>
    <p:sldLayoutId id="2147483748" r:id="rId68"/>
    <p:sldLayoutId id="2147483749" r:id="rId69"/>
    <p:sldLayoutId id="2147483750" r:id="rId70"/>
    <p:sldLayoutId id="2147483751" r:id="rId71"/>
    <p:sldLayoutId id="2147483752" r:id="rId7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nge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://it.wikipedia.org/wiki/Outliner" TargetMode="External"/><Relationship Id="rId1" Type="http://schemas.openxmlformats.org/officeDocument/2006/relationships/slideLayout" Target="../slideLayouts/slideLayout5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5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5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org/" TargetMode="External"/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hyperlink" Target="http://schema.org/MusicRecording" TargetMode="External"/><Relationship Id="rId13" Type="http://schemas.openxmlformats.org/officeDocument/2006/relationships/hyperlink" Target="http://schema.org/VideoObject" TargetMode="External"/><Relationship Id="rId18" Type="http://schemas.openxmlformats.org/officeDocument/2006/relationships/hyperlink" Target="http://schema.org/Person" TargetMode="External"/><Relationship Id="rId26" Type="http://schemas.openxmlformats.org/officeDocument/2006/relationships/hyperlink" Target="http://schema.org/AggregateRating" TargetMode="External"/><Relationship Id="rId3" Type="http://schemas.openxmlformats.org/officeDocument/2006/relationships/hyperlink" Target="http://schema.org/Thing" TargetMode="External"/><Relationship Id="rId21" Type="http://schemas.openxmlformats.org/officeDocument/2006/relationships/hyperlink" Target="http://schema.org/Restaurant" TargetMode="External"/><Relationship Id="rId7" Type="http://schemas.openxmlformats.org/officeDocument/2006/relationships/hyperlink" Target="http://schema.org/Movie" TargetMode="External"/><Relationship Id="rId12" Type="http://schemas.openxmlformats.org/officeDocument/2006/relationships/hyperlink" Target="http://schema.org/ImageObject" TargetMode="External"/><Relationship Id="rId17" Type="http://schemas.openxmlformats.org/officeDocument/2006/relationships/hyperlink" Target="http://schema.org/Organization" TargetMode="External"/><Relationship Id="rId25" Type="http://schemas.openxmlformats.org/officeDocument/2006/relationships/hyperlink" Target="http://schema.org/Review" TargetMode="External"/><Relationship Id="rId2" Type="http://schemas.openxmlformats.org/officeDocument/2006/relationships/hyperlink" Target="http://schema.org/docs/schemas.html" TargetMode="External"/><Relationship Id="rId16" Type="http://schemas.openxmlformats.org/officeDocument/2006/relationships/hyperlink" Target="http://schema.org/MedicalEntity" TargetMode="External"/><Relationship Id="rId20" Type="http://schemas.openxmlformats.org/officeDocument/2006/relationships/hyperlink" Target="http://schema.org/LocalBusi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ema.org/Book" TargetMode="External"/><Relationship Id="rId11" Type="http://schemas.openxmlformats.org/officeDocument/2006/relationships/hyperlink" Target="http://schema.org/AudioObject" TargetMode="External"/><Relationship Id="rId24" Type="http://schemas.openxmlformats.org/officeDocument/2006/relationships/hyperlink" Target="http://schema.org/AggregateOffer" TargetMode="External"/><Relationship Id="rId5" Type="http://schemas.openxmlformats.org/officeDocument/2006/relationships/hyperlink" Target="http://schema.org/CreativeWork" TargetMode="External"/><Relationship Id="rId15" Type="http://schemas.openxmlformats.org/officeDocument/2006/relationships/hyperlink" Target="http://schema.org/docs/meddocs.html" TargetMode="External"/><Relationship Id="rId23" Type="http://schemas.openxmlformats.org/officeDocument/2006/relationships/hyperlink" Target="http://schema.org/Offer" TargetMode="External"/><Relationship Id="rId10" Type="http://schemas.openxmlformats.org/officeDocument/2006/relationships/hyperlink" Target="http://schema.org/TVSeries" TargetMode="External"/><Relationship Id="rId19" Type="http://schemas.openxmlformats.org/officeDocument/2006/relationships/hyperlink" Target="http://schema.org/Place" TargetMode="External"/><Relationship Id="rId4" Type="http://schemas.openxmlformats.org/officeDocument/2006/relationships/hyperlink" Target="http://schema.org/docs/full.html" TargetMode="External"/><Relationship Id="rId9" Type="http://schemas.openxmlformats.org/officeDocument/2006/relationships/hyperlink" Target="http://schema.org/Recipe" TargetMode="External"/><Relationship Id="rId14" Type="http://schemas.openxmlformats.org/officeDocument/2006/relationships/hyperlink" Target="http://schema.org/Event" TargetMode="External"/><Relationship Id="rId22" Type="http://schemas.openxmlformats.org/officeDocument/2006/relationships/hyperlink" Target="http://schema.org/Product" TargetMode="External"/><Relationship Id="rId27" Type="http://schemas.openxmlformats.org/officeDocument/2006/relationships/hyperlink" Target="http://schema.org/Action" TargetMode="Externa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search.google.com/structured-data/testing-tool?hl=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3.org/html5/spec/Overview.html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it/docs/Web/HTML/Global_attributes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olors/colors_names.asp" TargetMode="External"/><Relationship Id="rId13" Type="http://schemas.openxmlformats.org/officeDocument/2006/relationships/hyperlink" Target="https://www.w3schools.com/colors/color_tryit.asp?hex=006400" TargetMode="External"/><Relationship Id="rId3" Type="http://schemas.openxmlformats.org/officeDocument/2006/relationships/hyperlink" Target="https://www.w3schools.com/colors/color_tryit.asp?hex=FAEBD7" TargetMode="External"/><Relationship Id="rId7" Type="http://schemas.openxmlformats.org/officeDocument/2006/relationships/hyperlink" Target="https://www.w3schools.com/colors/color_tryit.asp?hex=9ACD32" TargetMode="External"/><Relationship Id="rId12" Type="http://schemas.openxmlformats.org/officeDocument/2006/relationships/hyperlink" Target="https://www.w3schools.com/colors/color_tryit.asp?color=Navy" TargetMode="External"/><Relationship Id="rId2" Type="http://schemas.openxmlformats.org/officeDocument/2006/relationships/hyperlink" Target="https://www.w3schools.com/colors/color_tryit.asp?hex=F0F8F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olors/color_tryit.asp?hex=FFFF00" TargetMode="External"/><Relationship Id="rId11" Type="http://schemas.openxmlformats.org/officeDocument/2006/relationships/hyperlink" Target="https://www.w3schools.com/colors/color_tryit.asp?hex=000080" TargetMode="External"/><Relationship Id="rId5" Type="http://schemas.openxmlformats.org/officeDocument/2006/relationships/hyperlink" Target="https://www.w3schools.com/colors/color_tryit.asp?hex=F5F5F5" TargetMode="External"/><Relationship Id="rId15" Type="http://schemas.openxmlformats.org/officeDocument/2006/relationships/hyperlink" Target="https://www.w3schools.com/colors/colors_2021.asp" TargetMode="External"/><Relationship Id="rId10" Type="http://schemas.openxmlformats.org/officeDocument/2006/relationships/hyperlink" Target="https://www.w3schools.com/colors/color_tryit.asp?color=Black" TargetMode="External"/><Relationship Id="rId4" Type="http://schemas.openxmlformats.org/officeDocument/2006/relationships/hyperlink" Target="https://www.w3schools.com/colors/color_tryit.asp?hex=00FFFF" TargetMode="External"/><Relationship Id="rId9" Type="http://schemas.openxmlformats.org/officeDocument/2006/relationships/hyperlink" Target="https://www.w3schools.com/colors/color_tryit.asp?hex=000000" TargetMode="External"/><Relationship Id="rId14" Type="http://schemas.openxmlformats.org/officeDocument/2006/relationships/hyperlink" Target="https://www.w3schools.com/colors/color_tryit.asp?color=DarkGree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html.it/software/notepad/" TargetMode="External"/><Relationship Id="rId2" Type="http://schemas.openxmlformats.org/officeDocument/2006/relationships/hyperlink" Target="http://download.html.it/software/atom-2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laydemo.php?filename=playcss_list-style-type&amp;preval=katakana-iroha" TargetMode="Externa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laydemo.php?filename=playcss_list-style-type&amp;preval=katakana-iroha" TargetMode="Externa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w3docs.com/learn-html/deprecated-html-attributes.htm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psum.com/" TargetMode="Externa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picsum.photos/200/300" TargetMode="External"/><Relationship Id="rId2" Type="http://schemas.openxmlformats.org/officeDocument/2006/relationships/hyperlink" Target="https://dummyimage.com/" TargetMode="Externa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html.it/pag/16052/disporre-le-immagini-in-un-contesto/" TargetMode="External"/><Relationship Id="rId1" Type="http://schemas.openxmlformats.org/officeDocument/2006/relationships/slideLayout" Target="../slideLayouts/slideLayout3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e-map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3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developer.mozilla.org/en-US/docs/Web/HTML/Element/input/image" TargetMode="Externa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57EDD9D-EF1A-4C42-BAF5-6CCB65EC0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39743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6A91F-6358-43A0-82BC-156C7760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sviluppo del 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23FF4F-513A-4D91-9BF8-4BE4E7F17C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browser è fondamentale per testare il nostro lavoro sotto il profilo visuale e non solo. I browser moderni come Google Chrome, </a:t>
            </a:r>
            <a:r>
              <a:rPr lang="it-IT" dirty="0" err="1"/>
              <a:t>Mozilla</a:t>
            </a:r>
            <a:r>
              <a:rPr lang="it-IT" dirty="0"/>
              <a:t> Firefox, Microsoft Edge e Apple Safari (per non fare torto a nessuno), forniscono infatti i cosiddetti “</a:t>
            </a:r>
            <a:r>
              <a:rPr lang="it-IT" b="1" dirty="0"/>
              <a:t>strumenti di sviluppo</a:t>
            </a:r>
            <a:r>
              <a:rPr lang="it-IT" dirty="0"/>
              <a:t>” grazie ai quali possiamo tenere sotto controllo diversi aspetti delle pagine HTML</a:t>
            </a:r>
          </a:p>
        </p:txBody>
      </p:sp>
      <p:pic>
        <p:nvPicPr>
          <p:cNvPr id="5122" name="Picture 2" descr="http://www.html.it/wp-content/uploads/2006/03/f12.png">
            <a:extLst>
              <a:ext uri="{FF2B5EF4-FFF2-40B4-BE49-F238E27FC236}">
                <a16:creationId xmlns:a16="http://schemas.microsoft.com/office/drawing/2014/main" id="{C227D9DA-E195-442F-BCCF-C505EE2CC5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2704415"/>
            <a:ext cx="3657600" cy="225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30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80E16-1C86-4D36-9603-D0E0AD6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4FAE09-81B0-4F7A-BDF4-870457EB59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validare un determinato input verificando che il valore inserito </a:t>
            </a:r>
            <a:r>
              <a:rPr lang="it-IT" dirty="0" err="1"/>
              <a:t>sottosta</a:t>
            </a:r>
            <a:r>
              <a:rPr lang="it-IT" dirty="0"/>
              <a:t> a determinate regole di creazione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9B817C-9A35-4EC2-BB90-9AF3487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429000"/>
            <a:ext cx="5256584" cy="1480353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E59C93A0-7DAD-4E60-80F7-590663DB0249}"/>
              </a:ext>
            </a:extLst>
          </p:cNvPr>
          <p:cNvSpPr/>
          <p:nvPr/>
        </p:nvSpPr>
        <p:spPr>
          <a:xfrm>
            <a:off x="4716016" y="1443890"/>
            <a:ext cx="35535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pattern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[a-z]{1}[a-z_]{2,19}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nickname è composto da lettere minuscole e '_'; Sono consentiti da 3 a 20 caratteri.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686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70D094-120A-4A5E-A461-5809B7AF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</a:t>
            </a:r>
            <a:r>
              <a:rPr lang="it-IT" dirty="0"/>
              <a:t> e </a:t>
            </a:r>
            <a:r>
              <a:rPr lang="it-IT" dirty="0" err="1"/>
              <a:t>max</a:t>
            </a:r>
            <a:r>
              <a:rPr lang="it-IT" dirty="0"/>
              <a:t> (input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number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330A4-3B64-4913-B09E-50A1C2E66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valori </a:t>
            </a:r>
            <a:r>
              <a:rPr lang="it-IT" b="1" dirty="0" err="1">
                <a:solidFill>
                  <a:srgbClr val="C00000"/>
                </a:solidFill>
              </a:rPr>
              <a:t>min</a:t>
            </a:r>
            <a:r>
              <a:rPr lang="it-IT" dirty="0"/>
              <a:t> e </a:t>
            </a:r>
            <a:r>
              <a:rPr lang="it-IT" b="1" dirty="0" err="1">
                <a:solidFill>
                  <a:srgbClr val="C00000"/>
                </a:solidFill>
              </a:rPr>
              <a:t>max</a:t>
            </a:r>
            <a:r>
              <a:rPr lang="it-IT" dirty="0"/>
              <a:t> descrivono rispettivamente il valore minimo e massimo consentito.</a:t>
            </a:r>
          </a:p>
          <a:p>
            <a:r>
              <a:rPr lang="it-IT" dirty="0"/>
              <a:t>Questi attributi si applicano sia alle </a:t>
            </a:r>
            <a:r>
              <a:rPr lang="it-IT" b="1" dirty="0"/>
              <a:t>date</a:t>
            </a:r>
            <a:r>
              <a:rPr lang="it-IT" dirty="0"/>
              <a:t> (come </a:t>
            </a:r>
            <a:r>
              <a:rPr lang="it-IT" dirty="0" err="1"/>
              <a:t>datetime</a:t>
            </a:r>
            <a:r>
              <a:rPr lang="it-IT" dirty="0"/>
              <a:t>, date, </a:t>
            </a:r>
            <a:r>
              <a:rPr lang="it-IT" dirty="0" err="1"/>
              <a:t>month</a:t>
            </a:r>
            <a:r>
              <a:rPr lang="it-IT" dirty="0"/>
              <a:t>) sia ai </a:t>
            </a:r>
            <a:r>
              <a:rPr lang="it-IT" b="1" dirty="0"/>
              <a:t>numeri</a:t>
            </a:r>
            <a:r>
              <a:rPr lang="it-IT" dirty="0"/>
              <a:t> (</a:t>
            </a:r>
            <a:r>
              <a:rPr lang="it-IT" dirty="0" err="1"/>
              <a:t>number</a:t>
            </a:r>
            <a:r>
              <a:rPr lang="it-IT" dirty="0"/>
              <a:t> e range).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C7BD2BA-062B-4D3D-B7B0-018EDC97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27158"/>
            <a:ext cx="3962400" cy="138112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50876D7-216F-440B-AFA2-2FF4A99DC539}"/>
              </a:ext>
            </a:extLst>
          </p:cNvPr>
          <p:cNvSpPr/>
          <p:nvPr/>
        </p:nvSpPr>
        <p:spPr>
          <a:xfrm>
            <a:off x="4783088" y="1478290"/>
            <a:ext cx="32941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step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746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90339-8C68-4304-A2E8-8E8EA1E5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8C94B-3ED3-4F7E-8318-382975D54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step definisce la </a:t>
            </a:r>
            <a:r>
              <a:rPr lang="it-IT" b="1" dirty="0"/>
              <a:t>distanza che intercorre tra un valore e il successivo</a:t>
            </a:r>
            <a:r>
              <a:rPr lang="it-IT" dirty="0"/>
              <a:t>. Definisce, in altre parole, la granularità dei valori permessi.</a:t>
            </a:r>
          </a:p>
          <a:p>
            <a:endParaRPr lang="it-IT" dirty="0"/>
          </a:p>
          <a:p>
            <a:r>
              <a:rPr lang="it-IT" dirty="0"/>
              <a:t>Il valore di step deve essere un valore positivo non nullo.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9F16267-8119-4C7E-8F80-964738EECEC5}"/>
              </a:ext>
            </a:extLst>
          </p:cNvPr>
          <p:cNvSpPr/>
          <p:nvPr/>
        </p:nvSpPr>
        <p:spPr>
          <a:xfrm>
            <a:off x="4882535" y="1536192"/>
            <a:ext cx="274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number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14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519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54435-A1A7-40F1-8CBF-4649A8C3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novalidate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1A30C6-E90D-45A6-B527-561151F00C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attributo </a:t>
            </a:r>
            <a:r>
              <a:rPr lang="it-IT" b="1" dirty="0"/>
              <a:t>si applica al tag </a:t>
            </a:r>
            <a:r>
              <a:rPr lang="it-IT" b="1" dirty="0" err="1"/>
              <a:t>form</a:t>
            </a:r>
            <a:r>
              <a:rPr lang="it-IT" b="1" dirty="0"/>
              <a:t> </a:t>
            </a:r>
            <a:r>
              <a:rPr lang="it-IT" dirty="0"/>
              <a:t>e permette di </a:t>
            </a:r>
            <a:r>
              <a:rPr lang="it-IT" b="1" dirty="0">
                <a:highlight>
                  <a:srgbClr val="FFFF00"/>
                </a:highlight>
              </a:rPr>
              <a:t>saltare tutte le validazioni dei tag che da esso discendono </a:t>
            </a:r>
            <a:r>
              <a:rPr lang="it-IT" b="1" dirty="0"/>
              <a:t>quando si invia un </a:t>
            </a:r>
            <a:r>
              <a:rPr lang="it-IT" b="1" dirty="0" err="1"/>
              <a:t>form</a:t>
            </a:r>
            <a:r>
              <a:rPr lang="it-IT" b="1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novalidate</a:t>
            </a:r>
            <a:r>
              <a:rPr lang="it-IT" dirty="0"/>
              <a:t> è un attributo booleano.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F8EDDB5-A368-464F-9C1C-295EA4E21601}"/>
              </a:ext>
            </a:extLst>
          </p:cNvPr>
          <p:cNvSpPr/>
          <p:nvPr/>
        </p:nvSpPr>
        <p:spPr>
          <a:xfrm>
            <a:off x="4425335" y="1536192"/>
            <a:ext cx="3366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novalidate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93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tel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tel</a:t>
            </a:r>
            <a:r>
              <a:rPr lang="it-IT" dirty="0"/>
              <a:t> per </a:t>
            </a:r>
            <a:r>
              <a:rPr lang="it-IT" b="1" dirty="0"/>
              <a:t>creare un campo adatto all’inserimento di numeri di telefono</a:t>
            </a:r>
          </a:p>
          <a:p>
            <a:endParaRPr lang="it-IT" dirty="0"/>
          </a:p>
          <a:p>
            <a:r>
              <a:rPr lang="it-IT" b="1" dirty="0">
                <a:highlight>
                  <a:srgbClr val="FFFF00"/>
                </a:highlight>
              </a:rPr>
              <a:t>I dispositivi mobili possono presentare tastiere personalizzate </a:t>
            </a:r>
            <a:r>
              <a:rPr lang="it-IT" dirty="0"/>
              <a:t>per facilitare l’inserimento.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D881-F48D-4292-8968-0C3418B287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Visivamente su desktop propone un normale </a:t>
            </a:r>
            <a:r>
              <a:rPr lang="it-IT" dirty="0" err="1"/>
              <a:t>textbox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91C0443-FACF-4FF5-8622-12C8641EAA1C}"/>
              </a:ext>
            </a:extLst>
          </p:cNvPr>
          <p:cNvSpPr/>
          <p:nvPr/>
        </p:nvSpPr>
        <p:spPr>
          <a:xfrm>
            <a:off x="4267200" y="2924944"/>
            <a:ext cx="396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Inserisci il tuo numero di telefono:</a:t>
            </a: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tel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myTelephone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B9E789A-22B6-B18A-D3F4-4C74F7217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76" y="4077072"/>
            <a:ext cx="194421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576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date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=date per </a:t>
            </a:r>
            <a:r>
              <a:rPr lang="it-IT" b="1" dirty="0"/>
              <a:t>creare un campo adatto all’inserimento di una data.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7D585A5-B0D2-41A2-BF3F-B41DB3BEA96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5973784-128D-4A07-A1BB-F701E6E029F4}"/>
              </a:ext>
            </a:extLst>
          </p:cNvPr>
          <p:cNvSpPr txBox="1"/>
          <p:nvPr/>
        </p:nvSpPr>
        <p:spPr>
          <a:xfrm>
            <a:off x="457200" y="3301441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Consolas" panose="020B0609020204030204" pitchFamily="49" charset="0"/>
              </a:rPr>
              <a:t>&lt;input 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effectLst/>
                <a:latin typeface="Consolas" panose="020B0609020204030204" pitchFamily="49" charset="0"/>
              </a:rPr>
              <a:t>="date" name="data" /&gt;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AEA2E4C-6E1D-4DB0-9AB8-ADCC0960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77072"/>
            <a:ext cx="1552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10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FE6CF-654D-42CC-911C-E1D60220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4738B-A706-43E8-AD52-0B1BDC01A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dirty="0"/>
              <a:t>È possibile utilizzare l’elemento </a:t>
            </a:r>
            <a:r>
              <a:rPr lang="it-IT" b="1" dirty="0"/>
              <a:t>input</a:t>
            </a:r>
            <a:r>
              <a:rPr lang="it-IT" dirty="0"/>
              <a:t> con </a:t>
            </a:r>
            <a:r>
              <a:rPr lang="it-IT" b="1" dirty="0" err="1"/>
              <a:t>type</a:t>
            </a:r>
            <a:r>
              <a:rPr lang="it-IT" b="1" dirty="0"/>
              <a:t>=</a:t>
            </a:r>
            <a:r>
              <a:rPr lang="it-IT" b="1" dirty="0" err="1"/>
              <a:t>search</a:t>
            </a:r>
            <a:r>
              <a:rPr lang="it-IT" dirty="0"/>
              <a:t> per creare un campo di ricerca. Questo campo è, ovviamente, un campo libero nel senso che non impone nessun pattern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3B5BB6-B2CF-4656-84F7-D45412F77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Nella maggior parte dei browser non c’è alcuna differenza tra un campo di tipo text e un campo </a:t>
            </a:r>
            <a:r>
              <a:rPr lang="it-IT" dirty="0" err="1"/>
              <a:t>search</a:t>
            </a:r>
            <a:r>
              <a:rPr lang="it-IT" dirty="0"/>
              <a:t>, ma </a:t>
            </a:r>
            <a:r>
              <a:rPr lang="it-IT" b="1" u="sng" dirty="0"/>
              <a:t>in Safari su Mac OS X </a:t>
            </a:r>
            <a:r>
              <a:rPr lang="it-IT" dirty="0"/>
              <a:t>abbiamo un comportamento particolare:</a:t>
            </a:r>
          </a:p>
          <a:p>
            <a:r>
              <a:rPr lang="it-IT" dirty="0">
                <a:highlight>
                  <a:srgbClr val="FFFF00"/>
                </a:highlight>
              </a:rPr>
              <a:t>Visivamente l’input ha i </a:t>
            </a:r>
            <a:r>
              <a:rPr lang="it-IT" b="1" dirty="0">
                <a:highlight>
                  <a:srgbClr val="FFFF00"/>
                </a:highlight>
              </a:rPr>
              <a:t>bordi arrotondati + x di cancellazione dato.</a:t>
            </a:r>
          </a:p>
          <a:p>
            <a:r>
              <a:rPr lang="it-IT" dirty="0"/>
              <a:t>Se scriviamo qualcosa nel campo compare una piccola </a:t>
            </a:r>
            <a:r>
              <a:rPr lang="it-IT" b="1" dirty="0"/>
              <a:t>X sulla destra che, se cliccata, svuota il campo</a:t>
            </a:r>
            <a:r>
              <a:rPr lang="it-IT" dirty="0"/>
              <a:t>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A891301-E1E3-4ECC-BBF4-C1E3DFB3918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9A0EDE-5DFB-4DD4-B573-A2FE36977A47}"/>
              </a:ext>
            </a:extLst>
          </p:cNvPr>
          <p:cNvSpPr/>
          <p:nvPr/>
        </p:nvSpPr>
        <p:spPr>
          <a:xfrm>
            <a:off x="638944" y="3444189"/>
            <a:ext cx="3294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633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C5902-129F-4758-998F-004CCF86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url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6236B-53BF-43D0-8E2B-170C35FF77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Si usa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url</a:t>
            </a:r>
            <a:r>
              <a:rPr lang="it-IT" dirty="0"/>
              <a:t> per creare un campo destinato all’inserimento di un indirizzo web.</a:t>
            </a:r>
          </a:p>
          <a:p>
            <a:endParaRPr lang="it-IT" dirty="0"/>
          </a:p>
          <a:p>
            <a:r>
              <a:rPr lang="it-IT" dirty="0"/>
              <a:t>Il tipo </a:t>
            </a:r>
            <a:r>
              <a:rPr lang="it-IT" dirty="0" err="1"/>
              <a:t>url</a:t>
            </a:r>
            <a:r>
              <a:rPr lang="it-IT" dirty="0"/>
              <a:t>, se specificato, </a:t>
            </a:r>
            <a:r>
              <a:rPr lang="it-IT" b="1" dirty="0"/>
              <a:t>dovrebbe rappresentare l’inserimento di un URL assoluto, </a:t>
            </a:r>
            <a:r>
              <a:rPr lang="it-IT" dirty="0"/>
              <a:t>ovvero nel formato http://www.sito.com/etc.... </a:t>
            </a:r>
          </a:p>
          <a:p>
            <a:r>
              <a:rPr lang="it-IT" dirty="0"/>
              <a:t>Nel caso in cui il valore inserito non sia valido, viene sollevata, nei browser che supportano il tipo </a:t>
            </a:r>
            <a:r>
              <a:rPr lang="it-IT" dirty="0" err="1"/>
              <a:t>url</a:t>
            </a:r>
            <a:r>
              <a:rPr lang="it-IT" dirty="0"/>
              <a:t>, un’eccezione che non riconosce il pattern.</a:t>
            </a:r>
          </a:p>
          <a:p>
            <a:endParaRPr lang="it-IT" dirty="0"/>
          </a:p>
          <a:p>
            <a:r>
              <a:rPr lang="it-IT" b="1" dirty="0">
                <a:highlight>
                  <a:srgbClr val="00FFFF"/>
                </a:highlight>
              </a:rPr>
              <a:t>I dispositivi mobili possono presentare tastiere personalizzate</a:t>
            </a:r>
            <a:r>
              <a:rPr lang="it-IT" dirty="0">
                <a:highlight>
                  <a:srgbClr val="00FFFF"/>
                </a:highlight>
              </a:rPr>
              <a:t> per facilitare l’inserimento.</a:t>
            </a:r>
            <a:r>
              <a:rPr lang="it-IT" dirty="0"/>
              <a:t> 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B726CE3-CAA1-4229-8554-B13FD83DA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21" b="51713"/>
          <a:stretch/>
        </p:blipFill>
        <p:spPr>
          <a:xfrm>
            <a:off x="256844" y="5838448"/>
            <a:ext cx="4315156" cy="28803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3B73064-A9CE-42A6-B112-4703E07A2348}"/>
              </a:ext>
            </a:extLst>
          </p:cNvPr>
          <p:cNvSpPr/>
          <p:nvPr/>
        </p:nvSpPr>
        <p:spPr>
          <a:xfrm>
            <a:off x="4716016" y="1196752"/>
            <a:ext cx="44279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Www: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http://mywebsite.com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F158FE-BEB4-B6D8-DC64-39D7130C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55780"/>
            <a:ext cx="2397646" cy="239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168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BDFD3-97C0-415F-A966-D6C12C52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email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B4D32C-E81A-4E06-BE56-C0ABD992BC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input con </a:t>
            </a:r>
            <a:r>
              <a:rPr lang="it-IT" dirty="0" err="1"/>
              <a:t>type</a:t>
            </a:r>
            <a:r>
              <a:rPr lang="it-IT" dirty="0"/>
              <a:t>=email viene usato per creare un campo per inserire un indirizzo e-mail.</a:t>
            </a:r>
          </a:p>
          <a:p>
            <a:endParaRPr lang="it-IT" dirty="0"/>
          </a:p>
          <a:p>
            <a:r>
              <a:rPr lang="it-IT" dirty="0"/>
              <a:t>L’input con tipo email, se specificato, dovrebbe rappresentare l’inserimento di indirizzi e-mail. Una fondamentale condizione di validità, dunque, sarà rappresentata dalla presenza del simbolo @. Nel caso in cui il valore inserito non sia valido viene sollevata un’eccezione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B4EE10D-7651-452B-BA8D-FB74F2E261B0}"/>
              </a:ext>
            </a:extLst>
          </p:cNvPr>
          <p:cNvSpPr/>
          <p:nvPr/>
        </p:nvSpPr>
        <p:spPr>
          <a:xfrm>
            <a:off x="4715091" y="1628800"/>
            <a:ext cx="3078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Email: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email@domain.ext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353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059C4-C511-4991-83E6-74D8FE81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range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40C4FA-BCCA-4AC5-AA7D-EDCB7C944B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nuovo tipo di input permette agli utenti di inserire tramite uno slider,  un valore numerico non inferiore ad un numero minimo e non superiore ad un numero max 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0C3971-B3FB-4886-8898-3A0B1EB8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4" y="4820507"/>
            <a:ext cx="4905375" cy="66675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B5E7469-A0D2-4824-AA34-4F0C773CBE23}"/>
              </a:ext>
            </a:extLst>
          </p:cNvPr>
          <p:cNvSpPr/>
          <p:nvPr/>
        </p:nvSpPr>
        <p:spPr>
          <a:xfrm>
            <a:off x="4238540" y="1443841"/>
            <a:ext cx="41498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Voto: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range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voto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0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5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333054-D705-9E27-36A2-A7795543B6CD}"/>
              </a:ext>
            </a:extLst>
          </p:cNvPr>
          <p:cNvSpPr txBox="1"/>
          <p:nvPr/>
        </p:nvSpPr>
        <p:spPr>
          <a:xfrm>
            <a:off x="4114800" y="5805264"/>
            <a:ext cx="4905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hlinkClick r:id="rId3"/>
              </a:rPr>
              <a:t>https://developer.mozilla.org/en-US/docs/Web/HTML/Element/input/range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18822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8B8FE5-9C22-4AD4-8261-BB494D6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</a:t>
            </a:r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6A393-3D8D-4730-BA43-49520DE4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una modalità che ci consente di effettuare </a:t>
            </a:r>
            <a:r>
              <a:rPr lang="it-IT" b="1" dirty="0"/>
              <a:t>una prima e rapida valutazione della resa grafica e della user </a:t>
            </a:r>
            <a:r>
              <a:rPr lang="it-IT" b="1" dirty="0" err="1"/>
              <a:t>experience</a:t>
            </a:r>
            <a:r>
              <a:rPr lang="it-IT" b="1" dirty="0"/>
              <a:t> che otterremo sui dispositivi mobili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451C45-A1B3-4D58-93E4-BAECF030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11406"/>
            <a:ext cx="2019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39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datalist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Contiene una serie di &lt;option&gt; che rappresentano opzioni tra le quali scegliere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canvas (con supporto </a:t>
            </a:r>
            <a:r>
              <a:rPr lang="it-IT" b="1" dirty="0" err="1"/>
              <a:t>javascript</a:t>
            </a:r>
            <a:r>
              <a:rPr lang="it-IT" b="1" dirty="0"/>
              <a:t> disegna un rettangolo)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latin typeface="Consolas" panose="020B0609020204030204" pitchFamily="49" charset="0"/>
              </a:rPr>
              <a:t>canvas</a:t>
            </a:r>
            <a:r>
              <a:rPr lang="it-IT" sz="1600" dirty="0">
                <a:latin typeface="Consolas" panose="020B0609020204030204" pitchFamily="49" charset="0"/>
              </a:rPr>
              <a:t> id="</a:t>
            </a:r>
            <a:r>
              <a:rPr lang="it-IT" sz="1600" dirty="0" err="1">
                <a:latin typeface="Consolas" panose="020B0609020204030204" pitchFamily="49" charset="0"/>
              </a:rPr>
              <a:t>myCanvas</a:t>
            </a:r>
            <a:r>
              <a:rPr lang="it-IT" sz="1600" dirty="0">
                <a:latin typeface="Consolas" panose="020B0609020204030204" pitchFamily="49" charset="0"/>
              </a:rPr>
              <a:t>"&gt;Your browser </a:t>
            </a:r>
            <a:r>
              <a:rPr lang="it-IT" sz="1600" dirty="0" err="1">
                <a:latin typeface="Consolas" panose="020B0609020204030204" pitchFamily="49" charset="0"/>
              </a:rPr>
              <a:t>does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not</a:t>
            </a:r>
            <a:r>
              <a:rPr lang="it-IT" sz="1600" dirty="0">
                <a:latin typeface="Consolas" panose="020B0609020204030204" pitchFamily="49" charset="0"/>
              </a:rPr>
              <a:t> support the HTML5 </a:t>
            </a:r>
            <a:r>
              <a:rPr lang="it-IT" sz="1600" dirty="0" err="1">
                <a:latin typeface="Consolas" panose="020B0609020204030204" pitchFamily="49" charset="0"/>
              </a:rPr>
              <a:t>canvas</a:t>
            </a:r>
            <a:r>
              <a:rPr lang="it-IT" sz="1600" dirty="0">
                <a:latin typeface="Consolas" panose="020B0609020204030204" pitchFamily="49" charset="0"/>
              </a:rPr>
              <a:t> tag.&lt;/</a:t>
            </a:r>
            <a:r>
              <a:rPr lang="it-IT" sz="1600" dirty="0" err="1">
                <a:latin typeface="Consolas" panose="020B0609020204030204" pitchFamily="49" charset="0"/>
              </a:rPr>
              <a:t>canvas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&lt;script&gt;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var</a:t>
            </a:r>
            <a:r>
              <a:rPr lang="it-IT" sz="1400" dirty="0">
                <a:latin typeface="Consolas" panose="020B0609020204030204" pitchFamily="49" charset="0"/>
              </a:rPr>
              <a:t> c = </a:t>
            </a:r>
            <a:r>
              <a:rPr lang="it-IT" sz="1400" dirty="0" err="1">
                <a:latin typeface="Consolas" panose="020B0609020204030204" pitchFamily="49" charset="0"/>
              </a:rPr>
              <a:t>document.getElementById</a:t>
            </a:r>
            <a:r>
              <a:rPr lang="it-IT" sz="1400" dirty="0">
                <a:latin typeface="Consolas" panose="020B0609020204030204" pitchFamily="49" charset="0"/>
              </a:rPr>
              <a:t>("</a:t>
            </a:r>
            <a:r>
              <a:rPr lang="it-IT" sz="1400" dirty="0" err="1">
                <a:latin typeface="Consolas" panose="020B0609020204030204" pitchFamily="49" charset="0"/>
              </a:rPr>
              <a:t>myCanvas</a:t>
            </a:r>
            <a:r>
              <a:rPr lang="it-IT" sz="1400" dirty="0">
                <a:latin typeface="Consolas" panose="020B0609020204030204" pitchFamily="49" charset="0"/>
              </a:rPr>
              <a:t>");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var</a:t>
            </a:r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</a:rPr>
              <a:t>ctx</a:t>
            </a:r>
            <a:r>
              <a:rPr lang="it-IT" sz="1400" dirty="0">
                <a:latin typeface="Consolas" panose="020B0609020204030204" pitchFamily="49" charset="0"/>
              </a:rPr>
              <a:t> = </a:t>
            </a:r>
            <a:r>
              <a:rPr lang="it-IT" sz="1400" dirty="0" err="1">
                <a:latin typeface="Consolas" panose="020B0609020204030204" pitchFamily="49" charset="0"/>
              </a:rPr>
              <a:t>c.getContext</a:t>
            </a:r>
            <a:r>
              <a:rPr lang="it-IT" sz="1400" dirty="0">
                <a:latin typeface="Consolas" panose="020B0609020204030204" pitchFamily="49" charset="0"/>
              </a:rPr>
              <a:t>("2d");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ctx.fillStyle</a:t>
            </a:r>
            <a:r>
              <a:rPr lang="it-IT" sz="1400" dirty="0">
                <a:latin typeface="Consolas" panose="020B0609020204030204" pitchFamily="49" charset="0"/>
              </a:rPr>
              <a:t> = "#FF0000";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ctx.fillRect</a:t>
            </a:r>
            <a:r>
              <a:rPr lang="it-IT" sz="1400" dirty="0">
                <a:latin typeface="Consolas" panose="020B0609020204030204" pitchFamily="49" charset="0"/>
              </a:rPr>
              <a:t>(0, 0, 80, 100);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datalist</a:t>
            </a:r>
            <a:r>
              <a:rPr lang="it-IT" b="1" dirty="0"/>
              <a:t> (utilizzato per un </a:t>
            </a:r>
            <a:r>
              <a:rPr lang="it-IT" b="1" dirty="0" err="1"/>
              <a:t>autocomplete</a:t>
            </a:r>
            <a:r>
              <a:rPr lang="it-IT" b="1" dirty="0"/>
              <a:t>)</a:t>
            </a:r>
          </a:p>
          <a:p>
            <a:r>
              <a:rPr lang="it-IT" b="1" dirty="0">
                <a:highlight>
                  <a:srgbClr val="00FF00"/>
                </a:highlight>
              </a:rPr>
              <a:t>Nuovo in HTML5</a:t>
            </a:r>
          </a:p>
          <a:p>
            <a:endParaRPr lang="it-IT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5B277FA-4DCF-4318-A783-28C880496BFD}"/>
              </a:ext>
            </a:extLst>
          </p:cNvPr>
          <p:cNvSpPr/>
          <p:nvPr/>
        </p:nvSpPr>
        <p:spPr>
          <a:xfrm>
            <a:off x="4283968" y="316117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internet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 err="1">
                <a:solidFill>
                  <a:srgbClr val="333333"/>
                </a:solidFill>
                <a:latin typeface="Consolas" panose="020B0609020204030204" pitchFamily="49" charset="0"/>
              </a:rPr>
              <a:t>firefox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safari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opera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9E88B83-837D-43B3-B2EC-56462024F70C}"/>
              </a:ext>
            </a:extLst>
          </p:cNvPr>
          <p:cNvSpPr/>
          <p:nvPr/>
        </p:nvSpPr>
        <p:spPr>
          <a:xfrm>
            <a:off x="4419600" y="262501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071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13979-48F8-4E55-B98E-5132E777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contenteditable</a:t>
            </a:r>
            <a:r>
              <a:rPr lang="it-IT" dirty="0"/>
              <a:t>=</a:t>
            </a:r>
            <a:r>
              <a:rPr lang="it-IT" dirty="0" err="1"/>
              <a:t>true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E3D9B2-881F-49B2-9DD7-3812C6AB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contenteditable</a:t>
            </a:r>
            <a:r>
              <a:rPr lang="it-IT" dirty="0"/>
              <a:t>, che impostato a </a:t>
            </a:r>
            <a:r>
              <a:rPr lang="it-IT" dirty="0" err="1"/>
              <a:t>true</a:t>
            </a:r>
            <a:r>
              <a:rPr lang="it-IT" dirty="0"/>
              <a:t> su di un qualsiasi elemento lo rende modificabile da browser; lo stesso destino subiscono tutti gli elementi in esso contenuti a meno che non espongano un esplicito </a:t>
            </a:r>
            <a:r>
              <a:rPr lang="it-IT" dirty="0" err="1"/>
              <a:t>contenteditable</a:t>
            </a:r>
            <a:r>
              <a:rPr lang="it-IT" dirty="0"/>
              <a:t>=false.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E67486-14A8-43A2-AC59-8A1A148CC79E}"/>
              </a:ext>
            </a:extLst>
          </p:cNvPr>
          <p:cNvSpPr/>
          <p:nvPr/>
        </p:nvSpPr>
        <p:spPr>
          <a:xfrm>
            <a:off x="1676400" y="3400799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label&gt;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800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data-*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L’HTML5 predispone la possibilità di associare ad ogni elemento che compone la pagina </a:t>
            </a:r>
            <a:r>
              <a:rPr lang="it-IT" b="1" dirty="0"/>
              <a:t>un numero arbitrario di attributi il cui nome può essere definito dall’utente sulla base di esigenze personali</a:t>
            </a:r>
            <a:r>
              <a:rPr lang="it-IT" dirty="0"/>
              <a:t>, a patto che venga mantenuto il suffisso ‘</a:t>
            </a:r>
            <a:r>
              <a:rPr lang="it-IT" b="1" dirty="0"/>
              <a:t>data-</a:t>
            </a:r>
            <a:r>
              <a:rPr lang="it-IT" dirty="0"/>
              <a:t>’; ad esempio: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id="ombra"</a:t>
            </a:r>
          </a:p>
          <a:p>
            <a:r>
              <a:rPr lang="it-IT" dirty="0"/>
              <a:t>    class="cane"</a:t>
            </a:r>
          </a:p>
          <a:p>
            <a:r>
              <a:rPr lang="it-IT" dirty="0"/>
              <a:t>    data-cane-razza="mastino corso” </a:t>
            </a:r>
          </a:p>
          <a:p>
            <a:r>
              <a:rPr lang="it-IT" dirty="0"/>
              <a:t>    data-cane-</a:t>
            </a:r>
            <a:r>
              <a:rPr lang="it-IT" dirty="0" err="1"/>
              <a:t>eta</a:t>
            </a:r>
            <a:r>
              <a:rPr lang="it-IT" dirty="0"/>
              <a:t>="5"</a:t>
            </a:r>
          </a:p>
          <a:p>
            <a:r>
              <a:rPr lang="it-IT" dirty="0"/>
              <a:t>    data-cane-colore="nero«</a:t>
            </a:r>
          </a:p>
          <a:p>
            <a:r>
              <a:rPr lang="it-IT" dirty="0"/>
              <a:t>    </a:t>
            </a:r>
            <a:r>
              <a:rPr lang="it-IT" dirty="0" err="1"/>
              <a:t>src</a:t>
            </a:r>
            <a:r>
              <a:rPr lang="it-IT" dirty="0"/>
              <a:t>="la_foto_del_mio_cane.jpg"&gt;</a:t>
            </a:r>
          </a:p>
          <a:p>
            <a:endParaRPr lang="it-IT" dirty="0"/>
          </a:p>
          <a:p>
            <a:r>
              <a:rPr lang="it-IT" dirty="0"/>
              <a:t>È inoltre interessante notare come queste informazioni, che arricchiscono e </a:t>
            </a:r>
            <a:r>
              <a:rPr lang="it-IT" b="1" dirty="0"/>
              <a:t>danno valore semantico all’elemento</a:t>
            </a:r>
            <a:r>
              <a:rPr lang="it-IT" dirty="0"/>
              <a:t>, siano accessibili anche attraverso un comodo metodo </a:t>
            </a:r>
            <a:r>
              <a:rPr lang="it-IT" dirty="0" err="1"/>
              <a:t>Javascript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 err="1"/>
              <a:t>alert</a:t>
            </a:r>
            <a:r>
              <a:rPr lang="it-IT" dirty="0"/>
              <a:t>("Ombra ha :" + </a:t>
            </a:r>
            <a:r>
              <a:rPr lang="it-IT" dirty="0" err="1"/>
              <a:t>document.getElementById</a:t>
            </a:r>
            <a:r>
              <a:rPr lang="it-IT" dirty="0"/>
              <a:t>("ombra").</a:t>
            </a:r>
            <a:r>
              <a:rPr lang="it-IT" b="1" dirty="0" err="1"/>
              <a:t>dataset.caneEta</a:t>
            </a:r>
            <a:r>
              <a:rPr lang="it-IT" b="1" dirty="0"/>
              <a:t> </a:t>
            </a:r>
            <a:r>
              <a:rPr lang="it-IT" dirty="0"/>
              <a:t>+ " anni");</a:t>
            </a:r>
          </a:p>
        </p:txBody>
      </p:sp>
    </p:spTree>
    <p:extLst>
      <p:ext uri="{BB962C8B-B14F-4D97-AF65-F5344CB8AC3E}">
        <p14:creationId xmlns:p14="http://schemas.microsoft.com/office/powerpoint/2010/main" val="4238787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: attributo globale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L’attributo globale </a:t>
            </a:r>
            <a:r>
              <a:rPr lang="it-IT" dirty="0" err="1"/>
              <a:t>hidden</a:t>
            </a:r>
            <a:r>
              <a:rPr lang="it-IT" dirty="0"/>
              <a:t> è stato introdotto per </a:t>
            </a:r>
            <a:r>
              <a:rPr lang="it-IT" b="1" dirty="0"/>
              <a:t>offrire un’alternativa all’utilizzo del predicato ‘style="</a:t>
            </a:r>
            <a:r>
              <a:rPr lang="it-IT" b="1" dirty="0" err="1"/>
              <a:t>display:none</a:t>
            </a:r>
            <a:r>
              <a:rPr lang="it-IT" b="1" dirty="0"/>
              <a:t>"’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Spellcheck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È un meccanismo per abilitare o disabilitare il controllo della sintassi su porzioni della pagina modificabili dall’utente. L’attributo in questione si chiama </a:t>
            </a:r>
            <a:r>
              <a:rPr lang="it-IT" dirty="0" err="1"/>
              <a:t>spellcheck</a:t>
            </a:r>
            <a:r>
              <a:rPr lang="it-IT" dirty="0"/>
              <a:t> e, quando impostato a </a:t>
            </a:r>
            <a:r>
              <a:rPr lang="it-IT" dirty="0" err="1"/>
              <a:t>true</a:t>
            </a:r>
            <a:r>
              <a:rPr lang="it-IT" dirty="0"/>
              <a:t>, ordina al browser di attivare il proprio correttore sull’elemento corrente e su tutti i suoi figli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34A5591-5078-4412-A705-796FCE63AB23}"/>
              </a:ext>
            </a:extLst>
          </p:cNvPr>
          <p:cNvSpPr/>
          <p:nvPr/>
        </p:nvSpPr>
        <p:spPr>
          <a:xfrm>
            <a:off x="3203848" y="239215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hidden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839300-72F9-4F8C-8AF8-02F442FD6232}"/>
              </a:ext>
            </a:extLst>
          </p:cNvPr>
          <p:cNvSpPr/>
          <p:nvPr/>
        </p:nvSpPr>
        <p:spPr>
          <a:xfrm>
            <a:off x="755576" y="4760885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spellcheck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EDABB0-FB23-4C0B-9B0C-44347DEB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28" y="5491563"/>
            <a:ext cx="4020343" cy="1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81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B7638-5098-40DE-A0E9-CF3DD76B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semantici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B18FE2-621C-426A-BC35-F84CB76F7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HTML5 Fornisce una serie di tag semantici ovvero strettamente collegati al contenuto. Essi descrivono lo scopo dell’elemento e il tipo di contenuto al loro interno. </a:t>
            </a:r>
          </a:p>
          <a:p>
            <a:pPr algn="ctr"/>
            <a:endParaRPr lang="it-IT" i="1" dirty="0"/>
          </a:p>
          <a:p>
            <a:pPr algn="ctr"/>
            <a:r>
              <a:rPr lang="it-IT" i="1" dirty="0"/>
              <a:t>Struttura di base con tag semantici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4D9ED6-C47A-4091-9D82-F81D451C99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r>
              <a:rPr lang="it-IT" dirty="0"/>
              <a:t>, </a:t>
            </a:r>
            <a:r>
              <a:rPr lang="it-IT" dirty="0" err="1"/>
              <a:t>nav</a:t>
            </a:r>
            <a:r>
              <a:rPr lang="it-IT" dirty="0"/>
              <a:t>,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article</a:t>
            </a:r>
            <a:r>
              <a:rPr lang="it-IT" dirty="0"/>
              <a:t>, </a:t>
            </a:r>
            <a:r>
              <a:rPr lang="it-IT" dirty="0" err="1"/>
              <a:t>aside</a:t>
            </a:r>
            <a:r>
              <a:rPr lang="it-IT" dirty="0"/>
              <a:t> e </a:t>
            </a:r>
            <a:r>
              <a:rPr lang="it-IT" dirty="0" err="1"/>
              <a:t>footer</a:t>
            </a:r>
            <a:r>
              <a:rPr lang="it-IT" dirty="0"/>
              <a:t> funzionano circa come div nel senso che raggruppano altri elementi. </a:t>
            </a:r>
          </a:p>
          <a:p>
            <a:r>
              <a:rPr lang="it-IT" dirty="0"/>
              <a:t>Il div però può contenere qualsiasi tipo di contenuto ed informazione mentre il contenuto dell’elemento semantico &lt;</a:t>
            </a:r>
            <a:r>
              <a:rPr lang="it-IT" dirty="0" err="1"/>
              <a:t>header</a:t>
            </a:r>
            <a:r>
              <a:rPr lang="it-IT" dirty="0"/>
              <a:t>&gt; è immediatamente identificabile. </a:t>
            </a:r>
          </a:p>
        </p:txBody>
      </p:sp>
      <p:pic>
        <p:nvPicPr>
          <p:cNvPr id="1030" name="Picture 6" descr="Struttura">
            <a:extLst>
              <a:ext uri="{FF2B5EF4-FFF2-40B4-BE49-F238E27FC236}">
                <a16:creationId xmlns:a16="http://schemas.microsoft.com/office/drawing/2014/main" id="{38983FB5-A124-496E-B763-0CF2D78F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" y="4165814"/>
            <a:ext cx="3510136" cy="17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572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65168-5590-4050-97D6-D91EC17B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tag semantici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6B86F45-2229-4F5B-B5B5-332A46D7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Con HTML4, gli sviluppatori usati attribuiscono loro preferito nomi di elementi della pagina di stile:</a:t>
            </a:r>
          </a:p>
          <a:p>
            <a:endParaRPr lang="it-IT" dirty="0"/>
          </a:p>
          <a:p>
            <a:r>
              <a:rPr lang="it-IT" dirty="0" err="1"/>
              <a:t>header</a:t>
            </a:r>
            <a:r>
              <a:rPr lang="it-IT" dirty="0"/>
              <a:t>, top, bottom, </a:t>
            </a:r>
            <a:r>
              <a:rPr lang="it-IT" dirty="0" err="1"/>
              <a:t>footer</a:t>
            </a:r>
            <a:r>
              <a:rPr lang="it-IT" dirty="0"/>
              <a:t>, menu, </a:t>
            </a:r>
            <a:r>
              <a:rPr lang="it-IT" dirty="0" err="1"/>
              <a:t>navigation</a:t>
            </a:r>
            <a:r>
              <a:rPr lang="it-IT" dirty="0"/>
              <a:t>, </a:t>
            </a:r>
            <a:r>
              <a:rPr lang="it-IT" dirty="0" err="1"/>
              <a:t>main</a:t>
            </a:r>
            <a:r>
              <a:rPr lang="it-IT" dirty="0"/>
              <a:t>, container, </a:t>
            </a:r>
            <a:r>
              <a:rPr lang="it-IT" dirty="0" err="1"/>
              <a:t>content</a:t>
            </a:r>
            <a:r>
              <a:rPr lang="it-IT" dirty="0"/>
              <a:t>, </a:t>
            </a:r>
            <a:r>
              <a:rPr lang="it-IT" dirty="0" err="1"/>
              <a:t>article</a:t>
            </a:r>
            <a:r>
              <a:rPr lang="it-IT" dirty="0"/>
              <a:t>, </a:t>
            </a:r>
            <a:r>
              <a:rPr lang="it-IT" dirty="0" err="1"/>
              <a:t>sidebar</a:t>
            </a:r>
            <a:r>
              <a:rPr lang="it-IT" dirty="0"/>
              <a:t>, </a:t>
            </a:r>
            <a:r>
              <a:rPr lang="it-IT" dirty="0" err="1"/>
              <a:t>topnav</a:t>
            </a:r>
            <a:r>
              <a:rPr lang="it-IT" dirty="0"/>
              <a:t>, ...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r>
              <a:rPr lang="it-IT" b="1" dirty="0">
                <a:highlight>
                  <a:srgbClr val="FFFF00"/>
                </a:highlight>
              </a:rPr>
              <a:t>Ciò ha reso impossibile per i motori di ricerca per identificare il contenuto della pagina web corretta</a:t>
            </a:r>
            <a:r>
              <a:rPr lang="it-IT" b="1" dirty="0"/>
              <a:t>.</a:t>
            </a:r>
          </a:p>
          <a:p>
            <a:endParaRPr lang="it-IT" dirty="0"/>
          </a:p>
          <a:p>
            <a:r>
              <a:rPr lang="it-IT" dirty="0"/>
              <a:t>Con gli elementi HTML5, come: &lt;</a:t>
            </a:r>
            <a:r>
              <a:rPr lang="it-IT" dirty="0" err="1"/>
              <a:t>header</a:t>
            </a:r>
            <a:r>
              <a:rPr lang="it-IT" dirty="0"/>
              <a:t>&gt; &lt;</a:t>
            </a:r>
            <a:r>
              <a:rPr lang="it-IT" dirty="0" err="1"/>
              <a:t>footer</a:t>
            </a:r>
            <a:r>
              <a:rPr lang="it-IT" dirty="0"/>
              <a:t>&gt; &lt;</a:t>
            </a:r>
            <a:r>
              <a:rPr lang="it-IT" dirty="0" err="1"/>
              <a:t>nav</a:t>
            </a:r>
            <a:r>
              <a:rPr lang="it-IT" dirty="0"/>
              <a:t>&gt; &lt;</a:t>
            </a:r>
            <a:r>
              <a:rPr lang="it-IT" dirty="0" err="1"/>
              <a:t>section</a:t>
            </a:r>
            <a:r>
              <a:rPr lang="it-IT" dirty="0"/>
              <a:t>&gt; &lt;</a:t>
            </a:r>
            <a:r>
              <a:rPr lang="it-IT" dirty="0" err="1"/>
              <a:t>article</a:t>
            </a:r>
            <a:r>
              <a:rPr lang="it-IT" dirty="0"/>
              <a:t>&gt; , questo diventerà più facile.</a:t>
            </a:r>
          </a:p>
          <a:p>
            <a:endParaRPr lang="it-IT" dirty="0"/>
          </a:p>
          <a:p>
            <a:r>
              <a:rPr lang="it-IT" dirty="0"/>
              <a:t>Secondo il W3C, Web Semantico:</a:t>
            </a:r>
          </a:p>
          <a:p>
            <a:endParaRPr lang="it-IT" dirty="0"/>
          </a:p>
          <a:p>
            <a:r>
              <a:rPr lang="it-IT" dirty="0"/>
              <a:t>"</a:t>
            </a:r>
            <a:r>
              <a:rPr lang="it-IT" sz="3000" i="1" u="sng" dirty="0"/>
              <a:t>Consente ai dati di essere condivisi e riutilizzati attraverso le applicazioni, le imprese e le comunità</a:t>
            </a:r>
            <a:r>
              <a:rPr lang="it-IT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6304911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D2107-9284-46C0-A676-C8F46CBD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Tag Semantici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A7A87D3-CCF2-407F-B614-CFD893873E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616" y="1490973"/>
          <a:ext cx="7344816" cy="46805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174694704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624337507"/>
                    </a:ext>
                  </a:extLst>
                </a:gridCol>
              </a:tblGrid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Etichetta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b="1" u="none" strike="noStrike" dirty="0">
                          <a:effectLst/>
                        </a:rPr>
                        <a:t>Descrizione</a:t>
                      </a:r>
                      <a:endParaRPr lang="it-IT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1534220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&lt;</a:t>
                      </a:r>
                      <a:r>
                        <a:rPr lang="it-IT" sz="1200" b="1" u="none" strike="noStrike" dirty="0" err="1">
                          <a:effectLst/>
                        </a:rPr>
                        <a:t>article</a:t>
                      </a:r>
                      <a:r>
                        <a:rPr lang="it-IT" sz="1200" b="1" u="none" strike="noStrike" dirty="0">
                          <a:effectLst/>
                        </a:rPr>
                        <a:t>&gt;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articolo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6655947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&lt;</a:t>
                      </a:r>
                      <a:r>
                        <a:rPr lang="it-IT" sz="1200" b="1" u="none" strike="noStrike" dirty="0" err="1">
                          <a:effectLst/>
                        </a:rPr>
                        <a:t>aside</a:t>
                      </a:r>
                      <a:r>
                        <a:rPr lang="it-IT" sz="1200" b="1" u="none" strike="noStrike" dirty="0">
                          <a:effectLst/>
                        </a:rPr>
                        <a:t>&gt;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il contenuto a parte il contenuto della pagina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5410780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&lt;details&gt;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>
                          <a:effectLst/>
                        </a:rPr>
                        <a:t>Definisce dettagli aggiuntivi che l'utente può visualizzare o nascondere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424105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&lt;figcaption&gt;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didascalia per un &lt;figure&gt;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0608690"/>
                  </a:ext>
                </a:extLst>
              </a:tr>
              <a:tr h="41830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&lt;figure&gt;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Specifica il contenuto self-</a:t>
                      </a:r>
                      <a:r>
                        <a:rPr lang="it-IT" sz="900" u="none" strike="noStrike" dirty="0" err="1">
                          <a:effectLst/>
                        </a:rPr>
                        <a:t>contained</a:t>
                      </a:r>
                      <a:r>
                        <a:rPr lang="it-IT" sz="900" u="none" strike="noStrike" dirty="0">
                          <a:effectLst/>
                        </a:rPr>
                        <a:t>, come illustrazioni, diagrammi, foto, elenchi di codici, etc.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3564428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&lt;footer&gt;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piè di pagina di un documento o di una sezione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6646186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&lt;header&gt;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>
                          <a:effectLst/>
                        </a:rPr>
                        <a:t>Specifica un'intestazione per un documento o sezione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215818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&lt;main&gt;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>
                          <a:effectLst/>
                        </a:rPr>
                        <a:t>Specifica il contenuto principale di un documento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991227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&lt;mark&gt;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segnato text / evidenziato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568460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&lt;nav&gt;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link di navigazione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8339644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&lt;section&gt;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sezione in un documento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3561396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&lt;summary&gt;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un'intestazione visibile per un &lt;</a:t>
                      </a:r>
                      <a:r>
                        <a:rPr lang="it-IT" sz="900" u="none" strike="noStrike" dirty="0" err="1">
                          <a:effectLst/>
                        </a:rPr>
                        <a:t>details</a:t>
                      </a:r>
                      <a:r>
                        <a:rPr lang="it-IT" sz="900" u="none" strike="noStrike" dirty="0">
                          <a:effectLst/>
                        </a:rPr>
                        <a:t>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5064943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&lt;time&gt;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data / ora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709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923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14678-6F02-43FA-817F-BB38916D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198180"/>
          </a:xfrm>
        </p:spPr>
        <p:txBody>
          <a:bodyPr anchor="t">
            <a:normAutofit/>
          </a:bodyPr>
          <a:lstStyle/>
          <a:p>
            <a:r>
              <a:rPr lang="it-IT" dirty="0"/>
              <a:t>Un nuovo </a:t>
            </a:r>
            <a:r>
              <a:rPr lang="it-IT" dirty="0" err="1"/>
              <a:t>content</a:t>
            </a:r>
            <a:r>
              <a:rPr lang="it-IT" dirty="0"/>
              <a:t> model per HTML5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F21428-1163-4CC1-C18B-B5D128592F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2040" y="1589055"/>
            <a:ext cx="6747911" cy="450423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5148A5-55C4-1008-A3C3-A0D59724B2F2}"/>
              </a:ext>
            </a:extLst>
          </p:cNvPr>
          <p:cNvSpPr txBox="1"/>
          <p:nvPr/>
        </p:nvSpPr>
        <p:spPr>
          <a:xfrm>
            <a:off x="2699792" y="94091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NON PIU’ SOLO DIV MA TAG SEMANTICI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3EA7843-80E7-665F-451E-1DD0A6D9405B}"/>
              </a:ext>
            </a:extLst>
          </p:cNvPr>
          <p:cNvCxnSpPr/>
          <p:nvPr/>
        </p:nvCxnSpPr>
        <p:spPr>
          <a:xfrm>
            <a:off x="4788024" y="1484785"/>
            <a:ext cx="288032" cy="654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DCC8486-DCB9-DE82-F64B-D79E574EB4D9}"/>
              </a:ext>
            </a:extLst>
          </p:cNvPr>
          <p:cNvCxnSpPr>
            <a:cxnSpLocks/>
          </p:cNvCxnSpPr>
          <p:nvPr/>
        </p:nvCxnSpPr>
        <p:spPr>
          <a:xfrm flipH="1">
            <a:off x="3911136" y="1484785"/>
            <a:ext cx="300824" cy="6543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508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14678-6F02-43FA-817F-BB38916D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08720"/>
            <a:ext cx="8280918" cy="1093908"/>
          </a:xfrm>
        </p:spPr>
        <p:txBody>
          <a:bodyPr/>
          <a:lstStyle/>
          <a:p>
            <a:r>
              <a:rPr lang="it-IT" dirty="0"/>
              <a:t>Un nuovo </a:t>
            </a:r>
            <a:r>
              <a:rPr lang="it-IT" dirty="0" err="1"/>
              <a:t>content</a:t>
            </a:r>
            <a:r>
              <a:rPr lang="it-IT" dirty="0"/>
              <a:t> model per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37D9A-C0D6-48B6-880F-C9485F64E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/>
              <a:t>Non più solo div</a:t>
            </a:r>
          </a:p>
          <a:p>
            <a:r>
              <a:rPr lang="it-IT" dirty="0"/>
              <a:t>si possono utilizzare i tag semantici per offrire una struttura alla nostra pagina html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article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2C1ECD-C5DB-E62D-0413-03763072A9A3}"/>
              </a:ext>
            </a:extLst>
          </p:cNvPr>
          <p:cNvSpPr txBox="1"/>
          <p:nvPr/>
        </p:nvSpPr>
        <p:spPr>
          <a:xfrm>
            <a:off x="4565685" y="2547049"/>
            <a:ext cx="432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&lt;body&gt;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</a:t>
            </a:r>
            <a:r>
              <a:rPr lang="it-IT" sz="1800" b="1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header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Titolo e Testata ---	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header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1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nav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Voci di Menu ---&lt;/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nav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&lt;</a:t>
            </a:r>
            <a:r>
              <a:rPr lang="it-IT" b="1" dirty="0" err="1">
                <a:solidFill>
                  <a:srgbClr val="FFC000"/>
                </a:solidFill>
                <a:latin typeface="Calibri" panose="020F0502020204030204" pitchFamily="34" charset="0"/>
              </a:rPr>
              <a:t>main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&gt; ---Contenuto principale della 			pagina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1" i="0" u="none" strike="noStrike" kern="1200" dirty="0" err="1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Un Post ---&lt;/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Un altro Post ---&lt;/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&lt;/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main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1" i="0" u="none" strike="noStrike" dirty="0" err="1">
                <a:solidFill>
                  <a:srgbClr val="FF3399"/>
                </a:solidFill>
                <a:effectLst/>
                <a:latin typeface="Calibri" panose="020F0502020204030204" pitchFamily="34" charset="0"/>
              </a:rPr>
              <a:t>footer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Footer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 fine 							pagina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footer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&lt;/body&gt;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151036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gruppo contiene tutti quegli elementi studiati per ospitare contenuti atomici e semanticamente ordinati. Ovviamente non vanno per obbligatoriamente usati tutti questi elementi.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5696" y="3954768"/>
            <a:ext cx="1304528" cy="2180840"/>
          </a:xfrm>
        </p:spPr>
        <p:txBody>
          <a:bodyPr/>
          <a:lstStyle/>
          <a:p>
            <a:r>
              <a:rPr lang="fr-FR" dirty="0"/>
              <a:t>article, </a:t>
            </a:r>
          </a:p>
          <a:p>
            <a:r>
              <a:rPr lang="fr-FR" dirty="0" err="1"/>
              <a:t>aside</a:t>
            </a:r>
            <a:endParaRPr lang="fr-FR" dirty="0"/>
          </a:p>
          <a:p>
            <a:r>
              <a:rPr lang="fr-FR" dirty="0" err="1"/>
              <a:t>nav</a:t>
            </a:r>
            <a:endParaRPr lang="fr-FR" dirty="0"/>
          </a:p>
          <a:p>
            <a:r>
              <a:rPr lang="fr-FR" dirty="0"/>
              <a:t>section</a:t>
            </a:r>
          </a:p>
          <a:p>
            <a:r>
              <a:rPr lang="fr-FR" dirty="0"/>
              <a:t>Main</a:t>
            </a:r>
          </a:p>
          <a:p>
            <a:r>
              <a:rPr lang="fr-FR" dirty="0" err="1"/>
              <a:t>Footer</a:t>
            </a:r>
            <a:endParaRPr lang="fr-FR" dirty="0"/>
          </a:p>
          <a:p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5FAC96-E859-7A12-B4F9-17705FB7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14322"/>
            <a:ext cx="4870549" cy="335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23E4D5-B3A4-88F5-DE5E-41C13A33F1B5}"/>
              </a:ext>
            </a:extLst>
          </p:cNvPr>
          <p:cNvSpPr txBox="1"/>
          <p:nvPr/>
        </p:nvSpPr>
        <p:spPr>
          <a:xfrm>
            <a:off x="4518974" y="1625093"/>
            <a:ext cx="4032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Ogni elemento contiene uno specifico tipo di contenuto. Questo aiuta i motori di ricerca e gli screen reader a determinare la struttura del nostro sito. </a:t>
            </a:r>
          </a:p>
        </p:txBody>
      </p:sp>
    </p:spTree>
    <p:extLst>
      <p:ext uri="{BB962C8B-B14F-4D97-AF65-F5344CB8AC3E}">
        <p14:creationId xmlns:p14="http://schemas.microsoft.com/office/powerpoint/2010/main" val="394964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97632-F67F-45B1-8050-5347D6FE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0CFB6-3362-49B4-B47B-27CEE605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Molto utile per interventi rapidi: per tracciare variabili, testare piccole porzioni di script o ricordare al volo le proprietà e i metodi di un oggetto.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4EA5BC-F5B5-57E3-A92A-FD955E3E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3" y="2708920"/>
            <a:ext cx="723048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93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D02E2-D08A-4808-9326-E7A3A3A8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050A2-F1B8-404E-8219-9F174F95B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server per raggruppare "semanticamente" i titoli. </a:t>
            </a:r>
          </a:p>
          <a:p>
            <a:r>
              <a:rPr lang="it-IT" dirty="0"/>
              <a:t>Rappresenta l’intestazione di una sezione quando questa è composta da titoli di più livelli (h1, sottotitoli, titoli alternativi o claim).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7EA908-0D11-4CB2-A2AC-38B8AC3C5A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&lt;header&gt;</a:t>
            </a:r>
          </a:p>
          <a:p>
            <a:r>
              <a:rPr lang="en-US" dirty="0"/>
              <a:t>&lt;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&lt;h1&gt; A good news about my course&lt;/h1&gt;</a:t>
            </a:r>
          </a:p>
          <a:p>
            <a:r>
              <a:rPr lang="en-US" dirty="0"/>
              <a:t>&lt;h2&gt; How to build a web site&lt;/h2&gt;</a:t>
            </a:r>
          </a:p>
          <a:p>
            <a:r>
              <a:rPr lang="en-US" dirty="0"/>
              <a:t>&lt;h3&gt;</a:t>
            </a:r>
            <a:r>
              <a:rPr lang="en-US" dirty="0" err="1"/>
              <a:t>Vediamo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articolo</a:t>
            </a:r>
            <a:r>
              <a:rPr lang="en-US" dirty="0"/>
              <a:t>&lt;/h3&gt;</a:t>
            </a:r>
          </a:p>
          <a:p>
            <a:r>
              <a:rPr lang="en-US" dirty="0"/>
              <a:t>&lt;/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&lt;/header&gt;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10944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Incorpora il testo del documento così come tutti i modificatori tipografici e visuali dello stesso.</a:t>
            </a:r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abbr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 title="World Health Organization"&gt;WHO&lt;/</a:t>
            </a:r>
            <a:r>
              <a:rPr lang="en-US" dirty="0" err="1"/>
              <a:t>abbr</a:t>
            </a:r>
            <a:r>
              <a:rPr lang="en-US" dirty="0"/>
              <a:t>&gt;</a:t>
            </a:r>
          </a:p>
          <a:p>
            <a:r>
              <a:rPr lang="en-US" b="1" dirty="0"/>
              <a:t> 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bdi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dirty="0" err="1">
                <a:solidFill>
                  <a:srgbClr val="C00000"/>
                </a:solidFill>
              </a:rPr>
              <a:t>isola</a:t>
            </a:r>
            <a:r>
              <a:rPr lang="en-US" b="1" dirty="0">
                <a:solidFill>
                  <a:srgbClr val="C00000"/>
                </a:solidFill>
              </a:rPr>
              <a:t> la </a:t>
            </a:r>
            <a:r>
              <a:rPr lang="en-US" b="1" dirty="0" err="1">
                <a:solidFill>
                  <a:srgbClr val="C00000"/>
                </a:solidFill>
              </a:rPr>
              <a:t>parte</a:t>
            </a:r>
            <a:r>
              <a:rPr lang="en-US" b="1" dirty="0">
                <a:solidFill>
                  <a:srgbClr val="C00000"/>
                </a:solidFill>
              </a:rPr>
              <a:t> da </a:t>
            </a:r>
            <a:r>
              <a:rPr lang="en-US" b="1" dirty="0" err="1">
                <a:solidFill>
                  <a:srgbClr val="C00000"/>
                </a:solidFill>
              </a:rPr>
              <a:t>formattare</a:t>
            </a:r>
            <a:r>
              <a:rPr lang="en-US" b="1" dirty="0">
                <a:solidFill>
                  <a:srgbClr val="C00000"/>
                </a:solidFill>
              </a:rPr>
              <a:t> in </a:t>
            </a:r>
            <a:r>
              <a:rPr lang="en-US" b="1" dirty="0" err="1">
                <a:solidFill>
                  <a:srgbClr val="C00000"/>
                </a:solidFill>
              </a:rPr>
              <a:t>diversa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direzione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it-IT" dirty="0"/>
              <a:t>&lt;li&gt;User &lt;</a:t>
            </a:r>
            <a:r>
              <a:rPr lang="it-IT" dirty="0" err="1"/>
              <a:t>bdi</a:t>
            </a:r>
            <a:r>
              <a:rPr lang="it-IT" dirty="0"/>
              <a:t>&gt;</a:t>
            </a:r>
            <a:r>
              <a:rPr lang="ar-AE" dirty="0"/>
              <a:t>إيان</a:t>
            </a:r>
            <a:r>
              <a:rPr lang="it-IT" dirty="0"/>
              <a:t>&lt;/</a:t>
            </a:r>
            <a:r>
              <a:rPr lang="it-IT" dirty="0" err="1"/>
              <a:t>bdi</a:t>
            </a:r>
            <a:r>
              <a:rPr lang="it-IT" dirty="0"/>
              <a:t>&gt;: 90 points&lt;/li&gt;</a:t>
            </a:r>
          </a:p>
          <a:p>
            <a:endParaRPr lang="en-US" b="1" dirty="0"/>
          </a:p>
          <a:p>
            <a:endParaRPr lang="en-US" b="1" dirty="0"/>
          </a:p>
          <a:p>
            <a:endParaRPr lang="it-IT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bdo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dirty="0" err="1">
                <a:solidFill>
                  <a:srgbClr val="C00000"/>
                </a:solidFill>
              </a:rPr>
              <a:t>scpecifica</a:t>
            </a:r>
            <a:r>
              <a:rPr lang="en-US" b="1" dirty="0">
                <a:solidFill>
                  <a:srgbClr val="C00000"/>
                </a:solidFill>
              </a:rPr>
              <a:t> right to left text)</a:t>
            </a:r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 </a:t>
            </a:r>
            <a:r>
              <a:rPr lang="en-US" dirty="0" err="1"/>
              <a:t>dir</a:t>
            </a:r>
            <a:r>
              <a:rPr lang="en-US" dirty="0"/>
              <a:t>="</a:t>
            </a:r>
            <a:r>
              <a:rPr lang="en-US" dirty="0" err="1"/>
              <a:t>rtl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This text will go right-to-left.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bdo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button (</a:t>
            </a:r>
            <a:r>
              <a:rPr lang="en-US" b="1" dirty="0" err="1">
                <a:solidFill>
                  <a:srgbClr val="C00000"/>
                </a:solidFill>
              </a:rPr>
              <a:t>rspetto</a:t>
            </a:r>
            <a:r>
              <a:rPr lang="en-US" b="1" dirty="0">
                <a:solidFill>
                  <a:srgbClr val="C00000"/>
                </a:solidFill>
              </a:rPr>
              <a:t> a input è </a:t>
            </a:r>
            <a:r>
              <a:rPr lang="en-US" b="1" dirty="0" err="1">
                <a:solidFill>
                  <a:srgbClr val="C00000"/>
                </a:solidFill>
              </a:rPr>
              <a:t>possibile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specificare</a:t>
            </a:r>
            <a:r>
              <a:rPr lang="en-US" b="1" dirty="0">
                <a:solidFill>
                  <a:srgbClr val="C00000"/>
                </a:solidFill>
              </a:rPr>
              <a:t> del </a:t>
            </a:r>
            <a:r>
              <a:rPr lang="en-US" b="1" dirty="0" err="1">
                <a:solidFill>
                  <a:srgbClr val="C00000"/>
                </a:solidFill>
              </a:rPr>
              <a:t>testo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all’interno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&lt;button type="button"&gt;Click Me!&lt;/button&gt;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BCDABAB-4CA0-D23D-85C1-E31D7DEA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532" y="4943023"/>
            <a:ext cx="30289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233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/>
              <a:t>&lt;code&gt;</a:t>
            </a:r>
            <a:r>
              <a:rPr lang="en-US" dirty="0"/>
              <a:t>	</a:t>
            </a:r>
          </a:p>
          <a:p>
            <a:r>
              <a:rPr lang="en-US" dirty="0"/>
              <a:t>Defines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di </a:t>
            </a:r>
            <a:r>
              <a:rPr lang="en-US" dirty="0" err="1"/>
              <a:t>codice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var</a:t>
            </a:r>
            <a:r>
              <a:rPr lang="en-US" b="1" dirty="0"/>
              <a:t>&gt;	</a:t>
            </a:r>
          </a:p>
          <a:p>
            <a:r>
              <a:rPr lang="en-US" dirty="0" err="1"/>
              <a:t>Definisce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en-US" dirty="0"/>
          </a:p>
          <a:p>
            <a:endParaRPr lang="en-US" dirty="0"/>
          </a:p>
          <a:p>
            <a:r>
              <a:rPr lang="it-IT" b="1" dirty="0"/>
              <a:t>&lt;</a:t>
            </a:r>
            <a:r>
              <a:rPr lang="it-IT" b="1" dirty="0" err="1"/>
              <a:t>em</a:t>
            </a:r>
            <a:r>
              <a:rPr lang="it-IT" b="1" dirty="0"/>
              <a:t>&gt;</a:t>
            </a:r>
          </a:p>
          <a:p>
            <a:r>
              <a:rPr lang="it-IT" dirty="0"/>
              <a:t>enfatizza il testo (corsivo)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nuovi in html5</a:t>
            </a:r>
          </a:p>
          <a:p>
            <a:r>
              <a:rPr lang="pt-BR" b="1" dirty="0"/>
              <a:t>label (definisce una label per un campo input)</a:t>
            </a:r>
          </a:p>
          <a:p>
            <a:r>
              <a:rPr lang="en-US" dirty="0"/>
              <a:t>&lt;label for="other"&gt;Other&lt;/label&gt;</a:t>
            </a:r>
          </a:p>
          <a:p>
            <a:endParaRPr lang="it-IT" b="1" dirty="0"/>
          </a:p>
          <a:p>
            <a:r>
              <a:rPr lang="it-IT" b="1" dirty="0" err="1"/>
              <a:t>meter</a:t>
            </a:r>
            <a:r>
              <a:rPr lang="it-IT" b="1" dirty="0"/>
              <a:t> (crea un </a:t>
            </a:r>
            <a:r>
              <a:rPr lang="it-IT" b="1" dirty="0" err="1"/>
              <a:t>gauge</a:t>
            </a:r>
            <a:r>
              <a:rPr lang="it-IT" b="1" dirty="0"/>
              <a:t> [tipo </a:t>
            </a:r>
            <a:r>
              <a:rPr lang="it-IT" b="1" dirty="0" err="1"/>
              <a:t>prgress</a:t>
            </a:r>
            <a:r>
              <a:rPr lang="it-IT" b="1" dirty="0"/>
              <a:t> bar])</a:t>
            </a:r>
          </a:p>
          <a:p>
            <a:r>
              <a:rPr lang="en-US" dirty="0"/>
              <a:t>&lt;meter value="2" min="0" max="10"&gt;2 out of 10&lt;/meter&gt;&lt;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&lt;meter value="0.6"&gt;60%&lt;/meter&gt;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9E4F3D-00BF-4282-AF83-610C7F45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678936"/>
            <a:ext cx="1028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199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it-IT" b="1" dirty="0"/>
              <a:t>object (include un file esterno)</a:t>
            </a: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="video.mp4"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="400"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="300"&gt;&lt;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/object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="pic_trulli.jpg"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="300"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="200"&gt;&lt;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/object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b="1" dirty="0"/>
              <a:t>small (</a:t>
            </a:r>
            <a:r>
              <a:rPr lang="en-US" b="1" dirty="0" err="1"/>
              <a:t>definisce</a:t>
            </a:r>
            <a:r>
              <a:rPr lang="en-US" b="1" dirty="0"/>
              <a:t> un testo </a:t>
            </a:r>
            <a:r>
              <a:rPr lang="en-US" b="1" dirty="0" err="1"/>
              <a:t>più</a:t>
            </a:r>
            <a:r>
              <a:rPr lang="en-US" b="1" dirty="0"/>
              <a:t> piccolo)</a:t>
            </a:r>
          </a:p>
          <a:p>
            <a:r>
              <a:rPr lang="en-US" dirty="0"/>
              <a:t>&lt;small&gt;Copyright 1999-2050 by </a:t>
            </a:r>
            <a:r>
              <a:rPr lang="en-US" dirty="0" err="1"/>
              <a:t>Refsnes</a:t>
            </a:r>
            <a:r>
              <a:rPr lang="en-US" dirty="0"/>
              <a:t> Data&lt;/small&gt;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progress</a:t>
            </a:r>
          </a:p>
          <a:p>
            <a:r>
              <a:rPr lang="en-US" dirty="0"/>
              <a:t>&lt;progress value="22" max="100"&gt;&lt;/progress&gt;</a:t>
            </a:r>
          </a:p>
          <a:p>
            <a:endParaRPr lang="en-US" dirty="0"/>
          </a:p>
          <a:p>
            <a:r>
              <a:rPr lang="en-US" b="1" dirty="0"/>
              <a:t>&lt;ruby&gt;</a:t>
            </a:r>
            <a:r>
              <a:rPr lang="it-IT" b="1" dirty="0"/>
              <a:t> (piccolo testo che indica la pronuncia)</a:t>
            </a:r>
          </a:p>
          <a:p>
            <a:r>
              <a:rPr lang="it-IT" dirty="0"/>
              <a:t>&lt;</a:t>
            </a:r>
            <a:r>
              <a:rPr lang="it-IT" dirty="0" err="1"/>
              <a:t>ruby</a:t>
            </a:r>
            <a:r>
              <a:rPr lang="it-IT" dirty="0"/>
              <a:t>&gt;</a:t>
            </a:r>
            <a:br>
              <a:rPr lang="it-IT" dirty="0"/>
            </a:br>
            <a:r>
              <a:rPr lang="ja-JP" altLang="it-IT" dirty="0"/>
              <a:t>漢 </a:t>
            </a:r>
            <a:r>
              <a:rPr lang="it-IT" altLang="ja-JP" dirty="0"/>
              <a:t>&lt;</a:t>
            </a:r>
            <a:r>
              <a:rPr lang="it-IT" dirty="0" err="1"/>
              <a:t>rt</a:t>
            </a:r>
            <a:r>
              <a:rPr lang="it-IT" dirty="0"/>
              <a:t>&gt; </a:t>
            </a:r>
            <a:r>
              <a:rPr lang="zh-CN" altLang="it-IT" dirty="0"/>
              <a:t>ㄏㄢˋ </a:t>
            </a:r>
            <a:r>
              <a:rPr lang="it-IT" altLang="zh-CN" dirty="0"/>
              <a:t>&lt;/</a:t>
            </a:r>
            <a:r>
              <a:rPr lang="it-IT" dirty="0" err="1"/>
              <a:t>rt</a:t>
            </a:r>
            <a:r>
              <a:rPr lang="it-IT" dirty="0"/>
              <a:t>&gt;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ruby</a:t>
            </a:r>
            <a:r>
              <a:rPr lang="it-IT" dirty="0"/>
              <a:t>&gt;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43D4F5E-3575-4069-AF86-29D5E9C6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0" y="3573016"/>
            <a:ext cx="1184324" cy="10882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776768-244A-49D4-9430-1AE91B33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536192"/>
            <a:ext cx="2276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2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F8EA3-9B9A-4BC2-BB60-CDFD8DE6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406326-BDA2-4FE1-B347-09473FDBCD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è un contenitore per altri elementi</a:t>
            </a:r>
          </a:p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non va confuso con quella che è la testata/intestazione principale di un documento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DE3DC6-ED7B-40A8-88A3-BE7CE4C7C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La natura e gli scopi dell’elemento &lt;</a:t>
            </a:r>
            <a:r>
              <a:rPr lang="it-IT" dirty="0" err="1"/>
              <a:t>header</a:t>
            </a:r>
            <a:r>
              <a:rPr lang="it-IT" dirty="0"/>
              <a:t>&gt; non dipendono dalla sua posizione nel documento, ma dai suoi contenuti (ausili alla navigazione o elementi introduttivi).</a:t>
            </a:r>
          </a:p>
          <a:p>
            <a:r>
              <a:rPr lang="it-IT" dirty="0"/>
              <a:t>Il suo uso non è obbligatorio e in alcuni casi può risultare superfluo se non utilizzato in maniera appropriata.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7BA85470-FF0B-4C22-9010-9633ED0F1BEE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920841104"/>
              </p:ext>
            </p:extLst>
          </p:nvPr>
        </p:nvGraphicFramePr>
        <p:xfrm>
          <a:off x="810816" y="4117094"/>
          <a:ext cx="3456384" cy="1204714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1961897323"/>
                    </a:ext>
                  </a:extLst>
                </a:gridCol>
              </a:tblGrid>
              <a:tr h="1204714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&lt;h1&gt;Questo è un titolo&lt;/h1&gt;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&lt;h2&gt;Questo è un sotto-titolo&lt;/h2&gt;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[...]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466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2CF95-AFAC-4A80-A589-E7DDD75B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2586F5-F62E-46F8-B0D3-CFBC5F88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513316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L’elemento </a:t>
            </a:r>
            <a:r>
              <a:rPr lang="it-IT" b="1" dirty="0"/>
              <a:t>&lt;</a:t>
            </a:r>
            <a:r>
              <a:rPr lang="it-IT" b="1" dirty="0" err="1"/>
              <a:t>footer</a:t>
            </a:r>
            <a:r>
              <a:rPr lang="it-IT" b="1" dirty="0"/>
              <a:t>&gt;</a:t>
            </a:r>
            <a:r>
              <a:rPr lang="it-IT" dirty="0"/>
              <a:t> deve contenere in genere </a:t>
            </a:r>
            <a:r>
              <a:rPr lang="it-IT" b="1" dirty="0">
                <a:highlight>
                  <a:srgbClr val="FFFF00"/>
                </a:highlight>
              </a:rPr>
              <a:t>informazioni sulla sezione che lo contiene</a:t>
            </a:r>
            <a:r>
              <a:rPr lang="it-IT" dirty="0">
                <a:highlight>
                  <a:srgbClr val="FFFF00"/>
                </a:highlight>
              </a:rPr>
              <a:t> </a:t>
            </a:r>
            <a:r>
              <a:rPr lang="it-IT" dirty="0"/>
              <a:t>come:</a:t>
            </a:r>
          </a:p>
          <a:p>
            <a:r>
              <a:rPr lang="it-IT" dirty="0"/>
              <a:t>i dati di </a:t>
            </a:r>
            <a:r>
              <a:rPr lang="it-IT" dirty="0">
                <a:highlight>
                  <a:srgbClr val="FFFF00"/>
                </a:highlight>
              </a:rPr>
              <a:t>chi ha scritto i contenuti</a:t>
            </a:r>
            <a:r>
              <a:rPr lang="it-IT" dirty="0"/>
              <a:t>;</a:t>
            </a:r>
          </a:p>
          <a:p>
            <a:r>
              <a:rPr lang="it-IT" dirty="0"/>
              <a:t>collegamenti ai documenti correlati;</a:t>
            </a:r>
          </a:p>
          <a:p>
            <a:r>
              <a:rPr lang="it-IT" dirty="0">
                <a:highlight>
                  <a:srgbClr val="FFFF00"/>
                </a:highlight>
              </a:rPr>
              <a:t>i dati di copyright</a:t>
            </a:r>
            <a:r>
              <a:rPr lang="it-IT" dirty="0"/>
              <a:t>;</a:t>
            </a:r>
          </a:p>
          <a:p>
            <a:r>
              <a:rPr lang="it-IT" dirty="0"/>
              <a:t>Non necessariamente deve essere inserito solo alla fine di un documento.</a:t>
            </a:r>
          </a:p>
          <a:p>
            <a:r>
              <a:rPr lang="it-IT" dirty="0"/>
              <a:t>Non introduce una nuova sezione e quindi non è rilevante per l’</a:t>
            </a:r>
            <a:r>
              <a:rPr lang="it-IT" b="1" dirty="0" err="1">
                <a:hlinkClick r:id="rId2"/>
              </a:rPr>
              <a:t>outliner</a:t>
            </a:r>
            <a:r>
              <a:rPr lang="it-IT" dirty="0"/>
              <a:t>.</a:t>
            </a:r>
          </a:p>
          <a:p>
            <a:r>
              <a:rPr lang="it-IT" dirty="0"/>
              <a:t>All’interno di una pagina web possono essere presenti diversi &lt;</a:t>
            </a:r>
            <a:r>
              <a:rPr lang="it-IT" dirty="0" err="1"/>
              <a:t>footer</a:t>
            </a:r>
            <a:r>
              <a:rPr lang="it-IT" dirty="0"/>
              <a:t>&gt; anche più di uno per lo stesso elemento.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83E753E-3E7D-4BE3-85CD-EB3BB9D7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5301208"/>
            <a:ext cx="26288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&gt;©2011 Autore contenuto. Design by Designer sito 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C76009B-E866-48BD-B0AD-11031D3D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17" y="1384868"/>
            <a:ext cx="420161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  <a:p>
            <a:r>
              <a:rPr lang="it-IT" dirty="0"/>
              <a:t>&lt;dl&gt;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&gt;Creato da&lt;/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</a:t>
            </a:r>
            <a:r>
              <a:rPr lang="it-IT" dirty="0" err="1"/>
              <a:t>address</a:t>
            </a:r>
            <a:r>
              <a:rPr lang="it-IT" dirty="0"/>
              <a:t>&gt;&lt;a </a:t>
            </a:r>
            <a:r>
              <a:rPr lang="it-IT" dirty="0" err="1"/>
              <a:t>href</a:t>
            </a:r>
            <a:r>
              <a:rPr lang="it-IT" dirty="0"/>
              <a:t>="mailto:creator@gmail.com"&gt;Creator&lt;/a&gt;&lt;/address&gt;&lt;/dd&gt;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&gt;Ultimo aggiornamento&lt;/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&gt;&lt;time </a:t>
            </a:r>
            <a:r>
              <a:rPr lang="it-IT" dirty="0" err="1"/>
              <a:t>datetime</a:t>
            </a:r>
            <a:r>
              <a:rPr lang="it-IT" dirty="0"/>
              <a:t>="2017-11-01" </a:t>
            </a:r>
            <a:r>
              <a:rPr lang="it-IT" dirty="0" err="1"/>
              <a:t>pubdate</a:t>
            </a:r>
            <a:r>
              <a:rPr lang="it-IT" dirty="0"/>
              <a:t>&gt;NN Novembre&lt;/time&gt;&lt;/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&lt;/dl&gt;</a:t>
            </a:r>
          </a:p>
          <a:p>
            <a:r>
              <a:rPr lang="it-IT" dirty="0"/>
              <a:t>&lt;small&gt;Testo nel piede - licenza&lt;/small&gt;</a:t>
            </a:r>
          </a:p>
          <a:p>
            <a:r>
              <a:rPr lang="it-IT" dirty="0"/>
              <a:t>&lt;/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01891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47770-A1AA-49BC-96EA-44E81959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F7B67-3C75-4FFC-96D3-65D5F45CF4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section</a:t>
            </a:r>
            <a:r>
              <a:rPr lang="it-IT" b="1" dirty="0"/>
              <a:t>&gt;</a:t>
            </a:r>
            <a:r>
              <a:rPr lang="it-IT" dirty="0"/>
              <a:t>, secondo la definizione presente nella specifica HTML5, rappresenta una </a:t>
            </a:r>
            <a:r>
              <a:rPr lang="it-IT" b="1" dirty="0"/>
              <a:t>sezione generica di un documento o applicazione.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15A328-3326-4303-9012-12713B06B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</a:t>
            </a:r>
            <a:r>
              <a:rPr lang="it-IT" b="1" u="sng" dirty="0"/>
              <a:t>non deve essere utilizzato in sostituzione del &lt;div&gt;</a:t>
            </a:r>
            <a:r>
              <a:rPr lang="it-IT" dirty="0"/>
              <a:t> per impostare graficamente la pagina; inoltre è fortemente consigliato utilizzare i &lt;div&gt; anche quando risultano più convenienti per gli script.</a:t>
            </a:r>
          </a:p>
          <a:p>
            <a:endParaRPr lang="it-IT" dirty="0"/>
          </a:p>
          <a:p>
            <a:r>
              <a:rPr lang="it-IT" dirty="0"/>
              <a:t>L’ ’elemento &lt;</a:t>
            </a:r>
            <a:r>
              <a:rPr lang="it-IT" dirty="0" err="1"/>
              <a:t>section</a:t>
            </a:r>
            <a:r>
              <a:rPr lang="it-IT" dirty="0"/>
              <a:t>&gt; non deve essere preferito all’elemento &lt;</a:t>
            </a:r>
            <a:r>
              <a:rPr lang="it-IT" dirty="0" err="1"/>
              <a:t>article</a:t>
            </a:r>
            <a:r>
              <a:rPr lang="it-IT" dirty="0"/>
              <a:t>&gt; quando i contenuti possono essere ripubblicati anche su altri siti.</a:t>
            </a:r>
          </a:p>
          <a:p>
            <a:endParaRPr lang="it-IT" dirty="0"/>
          </a:p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e l’elemento &lt;</a:t>
            </a:r>
            <a:r>
              <a:rPr lang="it-IT" dirty="0" err="1"/>
              <a:t>article</a:t>
            </a:r>
            <a:r>
              <a:rPr lang="it-IT" dirty="0"/>
              <a:t>&gt; non sono indipendenti ed esclusivi: possiamo avere sia un &lt;</a:t>
            </a:r>
            <a:r>
              <a:rPr lang="it-IT" dirty="0" err="1"/>
              <a:t>article</a:t>
            </a:r>
            <a:r>
              <a:rPr lang="it-IT" dirty="0"/>
              <a:t>&gt; all’interno di un &lt;</a:t>
            </a:r>
            <a:r>
              <a:rPr lang="it-IT" dirty="0" err="1"/>
              <a:t>section</a:t>
            </a:r>
            <a:r>
              <a:rPr lang="it-IT" dirty="0"/>
              <a:t>&gt; che viceversa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A19EF11-598E-4A4D-B990-3EC695B1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52" y="3832452"/>
            <a:ext cx="241176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1&lt;/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1.&lt;/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2&lt;/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2.&lt;/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6C29AC1-822B-42E8-91DE-13F91266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912" y="3429000"/>
            <a:ext cx="183569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[contenuto del post...]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[commento1...]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[commento2...]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[commento3...]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[Inserisci un nuovo commento...]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844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A2AA2-AA74-4460-90CF-8FA90295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FACF3-2FE9-47AF-B663-BA40838ECB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article</a:t>
            </a:r>
            <a:r>
              <a:rPr lang="it-IT" b="1" dirty="0"/>
              <a:t>&gt;</a:t>
            </a:r>
            <a:r>
              <a:rPr lang="it-IT" dirty="0"/>
              <a:t> rappresenta una </a:t>
            </a:r>
            <a:r>
              <a:rPr lang="it-IT" b="1" dirty="0"/>
              <a:t>sezione autonoma in un documento, pagina, applicazione o sito</a:t>
            </a:r>
            <a:r>
              <a:rPr lang="it-IT" dirty="0"/>
              <a:t>; infatti è </a:t>
            </a:r>
            <a:r>
              <a:rPr lang="it-IT" b="1" u="sng" dirty="0"/>
              <a:t>potenzialmente </a:t>
            </a:r>
            <a:r>
              <a:rPr lang="it-IT" b="1" u="sng" dirty="0" err="1"/>
              <a:t>ridistribuibile</a:t>
            </a:r>
            <a:r>
              <a:rPr lang="it-IT" b="1" u="sng" dirty="0"/>
              <a:t> o riutilizzabile</a:t>
            </a:r>
            <a:r>
              <a:rPr lang="it-IT" dirty="0"/>
              <a:t>, e quindi ripubblicabile in parte o interamente in diverse pagine</a:t>
            </a:r>
          </a:p>
          <a:p>
            <a:r>
              <a:rPr lang="it-IT" dirty="0"/>
              <a:t>quando gli elementi &lt;</a:t>
            </a:r>
            <a:r>
              <a:rPr lang="it-IT" dirty="0" err="1"/>
              <a:t>article</a:t>
            </a:r>
            <a:r>
              <a:rPr lang="it-IT" dirty="0"/>
              <a:t>&gt; sono nidificati, gli &lt;</a:t>
            </a:r>
            <a:r>
              <a:rPr lang="it-IT" dirty="0" err="1"/>
              <a:t>article</a:t>
            </a:r>
            <a:r>
              <a:rPr lang="it-IT" dirty="0"/>
              <a:t>&gt; interni rappresentano gli articoli che sono in linea di principio relativi al contenuto dell’&lt;</a:t>
            </a:r>
            <a:r>
              <a:rPr lang="it-IT" dirty="0" err="1"/>
              <a:t>article</a:t>
            </a:r>
            <a:r>
              <a:rPr lang="it-IT" dirty="0"/>
              <a:t>&gt; esterno. Ad esempio, un blog che accetta commenti dagli utenti potrebbe rappresentarli come &lt;</a:t>
            </a:r>
            <a:r>
              <a:rPr lang="it-IT" dirty="0" err="1"/>
              <a:t>article</a:t>
            </a:r>
            <a:r>
              <a:rPr lang="it-IT" dirty="0"/>
              <a:t>&gt; figli annidati all’interno dell’elemento padre &lt;</a:t>
            </a:r>
            <a:r>
              <a:rPr lang="it-IT" dirty="0" err="1"/>
              <a:t>article</a:t>
            </a:r>
            <a:r>
              <a:rPr lang="it-IT" dirty="0"/>
              <a:t>&gt;.</a:t>
            </a:r>
          </a:p>
          <a:p>
            <a:r>
              <a:rPr lang="it-IT" dirty="0"/>
              <a:t>Le informazioni relative all’autore dell’&lt;</a:t>
            </a:r>
            <a:r>
              <a:rPr lang="it-IT" dirty="0" err="1"/>
              <a:t>article</a:t>
            </a:r>
            <a:r>
              <a:rPr lang="it-IT" dirty="0"/>
              <a:t>&gt; non devono essere replicate all’interno degli elementi nidificati all’interno dello stesso;</a:t>
            </a:r>
          </a:p>
          <a:p>
            <a:r>
              <a:rPr lang="it-IT" dirty="0"/>
              <a:t>L’elemento &lt;time&gt; con l’attributo </a:t>
            </a:r>
            <a:r>
              <a:rPr lang="it-IT" dirty="0" err="1"/>
              <a:t>pubdate</a:t>
            </a:r>
            <a:r>
              <a:rPr lang="it-IT" dirty="0"/>
              <a:t> può essere utilizzato per definire la data di pubblicazione dell’&lt;</a:t>
            </a:r>
            <a:r>
              <a:rPr lang="it-IT" dirty="0" err="1"/>
              <a:t>article</a:t>
            </a:r>
            <a:r>
              <a:rPr lang="it-IT" dirty="0"/>
              <a:t>&gt;.</a:t>
            </a:r>
          </a:p>
          <a:p>
            <a:endParaRPr lang="it-I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903132-A440-460A-BCB3-CA3FD067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00" y="476672"/>
            <a:ext cx="316835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&gt;L'ultimo post&lt;/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&gt;Nuove scoperte sul tag video!&lt;/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Attraverso un utilizzo sapiente del tag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è possibile leggere uno stream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dati proveniente da un tag video e 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&gt;manipolarlo in tempo reale&lt;/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&gt;autore: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&gt;categoria: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"categoria/multimedia"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  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&gt;video&lt;/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"2010/22/11/nuove-scoperte-sul-tag-video"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min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"0.0"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optimum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ranked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3/5&lt;/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&gt;Commenti&lt;/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Angelo Imbelli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&gt;C'è un bell'esempio sulla rete: effetto ambi-light!&lt;/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"mailto:ambelli@mbell.it"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&gt;Angelo Imbelli&lt;/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"2010-11-23"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&gt;Martedì 23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&gt;Bellissimo! Grazie per la segnalazione!&lt;/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&gt;Inserisci un nuovo commento:&lt;/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campi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per inserire un nuovo commento]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3" name="Picture 5" descr="schema template html5 [article]">
            <a:extLst>
              <a:ext uri="{FF2B5EF4-FFF2-40B4-BE49-F238E27FC236}">
                <a16:creationId xmlns:a16="http://schemas.microsoft.com/office/drawing/2014/main" id="{CCE99A00-F2C7-4F6B-95B9-D88E4674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876" y="1619672"/>
            <a:ext cx="2493097" cy="38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4114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A2AA2-AA74-4460-90CF-8FA90295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903132-A440-460A-BCB3-CA3FD067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23" y="1546095"/>
            <a:ext cx="4680520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&gt;Commenti&lt;/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Angelo Imbelli ha scritto: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&gt;C'è un bell'esempio sulla rete: effetto ambi-light!&lt;/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"mailto:ambelli@mbell.it"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&gt;Angelo Imbelli&lt;/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"2010-11-23"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&gt;Martedì 23 Novembre&lt;/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Sandro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ha scritto: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&gt;Bellissimo! Grazie per la segnalazione!&lt;/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&gt;Inserisci un nuovo commento:&lt;/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campi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per inserire un nuovo commento]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0672B21-1740-F55A-5F3F-4027EBE00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&gt;L'ultimo post&lt;/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&gt;Nuove scoperte sul tag video!&lt;/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Attraverso un utilizzo sapiente del tag canvas è possibile leggere uno stream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dati proveniente da un tag video e 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&gt;manipolarlo in tempo reale&lt;/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&gt;autore:   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&gt;categoria: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"categoria/multimedia"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 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&gt;tags:     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"tags/video"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&gt;video&lt;/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"tags/canvas"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&gt;canvas&lt;/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"2010/22/11/nuove-scoperte-sul-tag-video"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min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"0.0"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optimum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ranked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3/5&lt;/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12363602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9DFA1-B4CC-4784-A860-A7B3CA38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Nav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B6309B-2F7E-4F28-AF7F-245B41212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nav</a:t>
            </a:r>
            <a:r>
              <a:rPr lang="it-IT" b="1" dirty="0"/>
              <a:t>&gt;</a:t>
            </a:r>
            <a:r>
              <a:rPr lang="it-IT" dirty="0"/>
              <a:t> è uno degli elementi introdotti nelle specifiche HTML5 di più facile comprensione. Infatti, rappresenta una sezione di una pagina che </a:t>
            </a:r>
            <a:r>
              <a:rPr lang="it-IT" b="1" dirty="0"/>
              <a:t>contiene link (collegamenti) ad altre pagine o a parti interne dello stesso documento</a:t>
            </a:r>
            <a:r>
              <a:rPr lang="it-IT" dirty="0"/>
              <a:t>; quindi, in breve, una sezione contenente </a:t>
            </a:r>
            <a:r>
              <a:rPr lang="it-IT" b="1" dirty="0"/>
              <a:t>link di navigazione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D73199-27BD-4880-836B-C9D04BE264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6155180"/>
              </p:ext>
            </p:extLst>
          </p:nvPr>
        </p:nvGraphicFramePr>
        <p:xfrm>
          <a:off x="4932040" y="2591500"/>
          <a:ext cx="3657600" cy="16750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1098046678"/>
                    </a:ext>
                  </a:extLst>
                </a:gridCol>
              </a:tblGrid>
              <a:tr h="167500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[...]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2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90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F0073-70AB-4B68-A5FE-013BB4BB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browser non sono tutti uguali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B19A6F-3C4F-48C8-BD5A-DFD06322E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Anche se praticamente tutti i browser moderni garantiscono una pressoché totale aderenza agli standard del W3C</a:t>
            </a:r>
            <a:r>
              <a:rPr lang="it-IT" b="1" dirty="0"/>
              <a:t>, rimangono ancora alcune piccole differenze nell’implementazione delle direttive</a:t>
            </a:r>
            <a:r>
              <a:rPr lang="it-IT" dirty="0"/>
              <a:t>, quindi nel modo in cui i singoli browser mostrano i contenuti.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0C92DB-A2C5-4FD3-A2F3-4D60516F6D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In sostanza quando lavoriamo al nostro HTML, possiamo trovarci a fare i conti con:</a:t>
            </a:r>
          </a:p>
          <a:p>
            <a:r>
              <a:rPr lang="it-IT" b="1" dirty="0"/>
              <a:t>la compatibilità dei browser </a:t>
            </a:r>
            <a:r>
              <a:rPr lang="it-IT" dirty="0"/>
              <a:t>(specie quelli più datati possono dare problemi);</a:t>
            </a:r>
          </a:p>
          <a:p>
            <a:r>
              <a:rPr lang="it-IT" b="1" dirty="0"/>
              <a:t>le capacità dei dispositivi </a:t>
            </a:r>
            <a:r>
              <a:rPr lang="it-IT" dirty="0"/>
              <a:t>(in termini di </a:t>
            </a:r>
            <a:r>
              <a:rPr lang="it-IT" b="1" dirty="0"/>
              <a:t>performance</a:t>
            </a:r>
            <a:r>
              <a:rPr lang="it-IT" dirty="0"/>
              <a:t> e banda ad esempio);</a:t>
            </a:r>
          </a:p>
          <a:p>
            <a:r>
              <a:rPr lang="it-IT" b="1" dirty="0"/>
              <a:t>le tipologie di schermo </a:t>
            </a:r>
            <a:r>
              <a:rPr lang="it-IT" dirty="0"/>
              <a:t>cui sono destinate le nostre pagine HTML.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3434441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3D5D5F-93E8-42C8-A984-079E1BD6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Aside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0774D1-70EB-47D4-97DC-9AB52527C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aside</a:t>
            </a:r>
            <a:r>
              <a:rPr lang="it-IT" dirty="0"/>
              <a:t>&gt; rappresenta una sezione di una pagina costituita da informazioni che sono marginalmente correlate al contenuto dell’elemento padre che la contiene, e che potrebbero essere considerate distinte da quest’ultimo. Questo è ciò che viene indicato nelle specifiche HTML5, ma è facile immaginare l’utilità del tag &lt;</a:t>
            </a:r>
            <a:r>
              <a:rPr lang="it-IT" dirty="0" err="1"/>
              <a:t>aside</a:t>
            </a:r>
            <a:r>
              <a:rPr lang="it-IT" dirty="0"/>
              <a:t>&gt; semplicemente pensandolo come un </a:t>
            </a:r>
            <a:r>
              <a:rPr lang="it-IT" b="1" dirty="0"/>
              <a:t>contenitore di approfondimento </a:t>
            </a:r>
            <a:r>
              <a:rPr lang="it-IT" dirty="0"/>
              <a:t>in cui possiamo inserire gruppi di link, pubblicità, bookmark e così via.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D634C49-81A0-46E6-8DDA-D454F6C0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654648"/>
            <a:ext cx="4608512" cy="3231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Sidebar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&gt;Ricerca nel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method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"post"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Parola chiave:   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autocomplete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"on"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placeholder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..."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"keyword"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required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                           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maxlength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submit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&gt;Categorie&lt;/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"/categoria/multimedia"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"/categoria/text"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&gt;marcatori testuali&lt;/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64" name="Picture 8" descr="schema template html5 [aside]">
            <a:extLst>
              <a:ext uri="{FF2B5EF4-FFF2-40B4-BE49-F238E27FC236}">
                <a16:creationId xmlns:a16="http://schemas.microsoft.com/office/drawing/2014/main" id="{B745328F-AA95-4C4B-876A-F5206509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02" y="3429000"/>
            <a:ext cx="2130828" cy="284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205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5B72D-60F8-4195-B834-4AAB19D5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Details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8307DB-8328-40F7-94E3-4F61D04583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HTML5 &lt;details&gt; serve a definire informazioni o dettagli aggiuntivi di porzioni o totalità di documenti web. In pratica, semplifica di molto l’implementazione e la formattazione di dati d’approfondimento come elenchi di link o contenuti supplementari.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1032931-8563-4070-9C01-B9548451E0D9}"/>
              </a:ext>
            </a:extLst>
          </p:cNvPr>
          <p:cNvSpPr/>
          <p:nvPr/>
        </p:nvSpPr>
        <p:spPr>
          <a:xfrm>
            <a:off x="4425335" y="155890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Copyright 1999-2018.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/summary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 by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Data. All Rights Reserved.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content and graphics on this web site are the property of the company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/details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56280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9BEA1-88DF-48C1-BB3C-8F40E4A6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304E50-9E06-4818-8131-65CB364F83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L’elemento &lt;</a:t>
            </a:r>
            <a:r>
              <a:rPr lang="it-IT" dirty="0" err="1"/>
              <a:t>hgroup</a:t>
            </a:r>
            <a:r>
              <a:rPr lang="it-IT" dirty="0"/>
              <a:t>&gt; rappresenta </a:t>
            </a:r>
            <a:r>
              <a:rPr lang="it-IT" b="1" dirty="0"/>
              <a:t>l’intestazione di una sezione</a:t>
            </a:r>
            <a:r>
              <a:rPr lang="it-IT" dirty="0"/>
              <a:t>. L’elemento viene utilizzato per raggruppare un insieme di elementi h1-h6, quando il titolo ha più livelli, come sottotitoli, titoli alternativi o slogan.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E217EB-8DEE-45E5-AEE3-3F6004400A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vera importanza del tag &lt;</a:t>
            </a:r>
            <a:r>
              <a:rPr lang="it-IT" dirty="0" err="1"/>
              <a:t>hgroup</a:t>
            </a:r>
            <a:r>
              <a:rPr lang="it-IT" dirty="0"/>
              <a:t>&gt; è che maschera l’</a:t>
            </a:r>
            <a:r>
              <a:rPr lang="it-IT" dirty="0" err="1"/>
              <a:t>outline</a:t>
            </a:r>
            <a:r>
              <a:rPr lang="it-IT" dirty="0"/>
              <a:t> dell’elemento padre che lo contiene; infatti, l’algoritmo dell’</a:t>
            </a:r>
            <a:r>
              <a:rPr lang="it-IT" dirty="0" err="1"/>
              <a:t>outliner</a:t>
            </a:r>
            <a:r>
              <a:rPr lang="it-IT" dirty="0"/>
              <a:t> riconosce </a:t>
            </a:r>
            <a:r>
              <a:rPr lang="it-IT" b="1" dirty="0"/>
              <a:t>come un titolo solamente l’</a:t>
            </a:r>
            <a:r>
              <a:rPr lang="it-IT" b="1" dirty="0" err="1"/>
              <a:t>heading</a:t>
            </a:r>
            <a:r>
              <a:rPr lang="it-IT" b="1" dirty="0"/>
              <a:t> con il valore più alto e</a:t>
            </a:r>
            <a:r>
              <a:rPr lang="it-IT" dirty="0"/>
              <a:t> considera tutti gli altri elementi sottotitoli.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BC3971-B4DA-44FF-A37D-30F218E94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28" y="4293096"/>
            <a:ext cx="341987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il 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un sottotitolo&lt;/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793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6E3CF-E1DA-4487-A6CE-B27B2A59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EF9AB6-8777-41E9-BB47-68FC5AC39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56792"/>
            <a:ext cx="3970785" cy="4569688"/>
          </a:xfrm>
        </p:spPr>
        <p:txBody>
          <a:bodyPr/>
          <a:lstStyle/>
          <a:p>
            <a:r>
              <a:rPr lang="it-IT" dirty="0"/>
              <a:t>L’elemento </a:t>
            </a:r>
            <a:r>
              <a:rPr lang="it-IT" b="1" dirty="0"/>
              <a:t>&lt;</a:t>
            </a:r>
            <a:r>
              <a:rPr lang="it-IT" b="1" dirty="0" err="1"/>
              <a:t>mark</a:t>
            </a:r>
            <a:r>
              <a:rPr lang="it-IT" b="1" dirty="0"/>
              <a:t>&gt;</a:t>
            </a:r>
            <a:r>
              <a:rPr lang="it-IT" dirty="0"/>
              <a:t> rappresenta </a:t>
            </a:r>
            <a:r>
              <a:rPr lang="it-IT" b="1" dirty="0"/>
              <a:t>una parte di un testo segnato o evidenziato all’utente </a:t>
            </a:r>
            <a:r>
              <a:rPr lang="it-IT" dirty="0"/>
              <a:t>a causa della sua rilevanza anche in un altri contesti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E20697B-555D-4D1C-9D37-93A7220E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772816"/>
            <a:ext cx="280831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&gt;Senza 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&gt;plug in&lt;/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di terze parti il web potrebbe diventare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 noi sviluppatori più democratico; con le nuove API HTML5 non abbiamo più bisogno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diversi 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&gt;plug in&lt;/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 di terze parti che sino ad ora erano indispensabili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 i contenuti multimediali&lt;/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D27B0D0-26CE-49BC-A03C-5CE453BD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645024"/>
            <a:ext cx="4381500" cy="1019175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C15EF20-C09C-4802-84AB-04936F175819}"/>
              </a:ext>
            </a:extLst>
          </p:cNvPr>
          <p:cNvCxnSpPr/>
          <p:nvPr/>
        </p:nvCxnSpPr>
        <p:spPr>
          <a:xfrm flipH="1">
            <a:off x="4716016" y="2968588"/>
            <a:ext cx="144016" cy="53242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5247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3AE5B-5D39-4C1B-A655-A0C45401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&lt;figure&gt; e &lt;</a:t>
            </a:r>
            <a:r>
              <a:rPr lang="it-IT" dirty="0" err="1"/>
              <a:t>figcaption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E5F56E-13FA-481A-B670-C3606DE7D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Nell’elemento </a:t>
            </a:r>
            <a:r>
              <a:rPr lang="it-IT" b="1" dirty="0"/>
              <a:t>&lt;figure&gt;</a:t>
            </a:r>
            <a:r>
              <a:rPr lang="it-IT" dirty="0"/>
              <a:t> possiamo racchiudere dei contenuti, opzionalmente con una didascalia (</a:t>
            </a:r>
            <a:r>
              <a:rPr lang="it-IT" b="1" dirty="0"/>
              <a:t>&lt;</a:t>
            </a:r>
            <a:r>
              <a:rPr lang="it-IT" b="1" dirty="0" err="1"/>
              <a:t>figcaption</a:t>
            </a:r>
            <a:r>
              <a:rPr lang="it-IT" b="1" dirty="0"/>
              <a:t>&gt;</a:t>
            </a:r>
            <a:r>
              <a:rPr lang="it-IT" dirty="0"/>
              <a:t>), che rappresentano delle singole unità indipendenti rispetto al contenuto principale</a:t>
            </a:r>
          </a:p>
          <a:p>
            <a:endParaRPr lang="it-IT" dirty="0"/>
          </a:p>
          <a:p>
            <a:r>
              <a:rPr lang="it-IT" sz="1700" dirty="0"/>
              <a:t>&lt;figure&gt;</a:t>
            </a:r>
          </a:p>
          <a:p>
            <a:r>
              <a:rPr lang="it-IT" sz="1700" dirty="0"/>
              <a:t>&lt;</a:t>
            </a:r>
            <a:r>
              <a:rPr lang="it-IT" sz="1700" dirty="0" err="1"/>
              <a:t>img</a:t>
            </a:r>
            <a:r>
              <a:rPr lang="it-IT" sz="1700" dirty="0"/>
              <a:t> </a:t>
            </a:r>
            <a:r>
              <a:rPr lang="it-IT" sz="1700" dirty="0" err="1"/>
              <a:t>src</a:t>
            </a:r>
            <a:r>
              <a:rPr lang="it-IT" sz="1700" dirty="0"/>
              <a:t>="benevenuti.jpg" alt=""&gt;</a:t>
            </a:r>
          </a:p>
          <a:p>
            <a:r>
              <a:rPr lang="it-IT" sz="1700" dirty="0"/>
              <a:t>  &lt;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    Foto di benvenuto</a:t>
            </a:r>
          </a:p>
          <a:p>
            <a:r>
              <a:rPr lang="it-IT" sz="1700" dirty="0"/>
              <a:t>    &lt;small&gt;© Diritti riservati&lt;/small&gt;</a:t>
            </a:r>
          </a:p>
          <a:p>
            <a:r>
              <a:rPr lang="it-IT" sz="1700" dirty="0"/>
              <a:t>  &lt;/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&lt;/figure&gt;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254D19C-066D-4A88-8008-FE02CF5D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76437"/>
            <a:ext cx="3752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5394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6D322-50BD-4272-B4E5-131727A6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Snippet</a:t>
            </a:r>
            <a:r>
              <a:rPr lang="it-IT" dirty="0"/>
              <a:t> e Rich </a:t>
            </a:r>
            <a:r>
              <a:rPr lang="it-IT" dirty="0" err="1"/>
              <a:t>Snippet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3F778-A80E-4445-AB30-349D0EB82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it-IT" sz="1800" dirty="0"/>
              <a:t>Premessa: </a:t>
            </a:r>
            <a:r>
              <a:rPr lang="it-IT" sz="1800" u="sng" dirty="0"/>
              <a:t>cos’è lo </a:t>
            </a:r>
            <a:r>
              <a:rPr lang="it-IT" sz="1800" u="sng" dirty="0" err="1"/>
              <a:t>snippet</a:t>
            </a:r>
            <a:r>
              <a:rPr lang="it-IT" sz="1800" dirty="0"/>
              <a:t>?</a:t>
            </a:r>
          </a:p>
          <a:p>
            <a:pPr fontAlgn="base"/>
            <a:r>
              <a:rPr lang="it-IT" sz="1800" dirty="0"/>
              <a:t>Se osserviamo la </a:t>
            </a:r>
            <a:r>
              <a:rPr lang="it-IT" sz="1800" b="1" dirty="0"/>
              <a:t>SERP</a:t>
            </a:r>
            <a:r>
              <a:rPr lang="it-IT" sz="1800" dirty="0"/>
              <a:t> (</a:t>
            </a:r>
            <a:r>
              <a:rPr lang="it-IT" sz="1800" dirty="0" err="1"/>
              <a:t>Search</a:t>
            </a:r>
            <a:r>
              <a:rPr lang="it-IT" sz="1800" dirty="0"/>
              <a:t> Engine </a:t>
            </a:r>
            <a:r>
              <a:rPr lang="it-IT" sz="1800" dirty="0" err="1"/>
              <a:t>Result</a:t>
            </a:r>
            <a:r>
              <a:rPr lang="it-IT" sz="1800" dirty="0"/>
              <a:t> Page) di Google, noteremo che i blocchi di risultati, che rappresentano le pagine che soddisfano la ricerca dell’utente, sono composti da:</a:t>
            </a:r>
          </a:p>
          <a:p>
            <a:pPr fontAlgn="base"/>
            <a:r>
              <a:rPr lang="it-IT" sz="1800" b="1" dirty="0"/>
              <a:t>Titolo</a:t>
            </a:r>
            <a:r>
              <a:rPr lang="it-IT" sz="1800" dirty="0"/>
              <a:t>: l’elemento più visibile e che corrisponde al tag “</a:t>
            </a:r>
            <a:r>
              <a:rPr lang="it-IT" sz="1800" i="1" dirty="0" err="1"/>
              <a:t>title</a:t>
            </a:r>
            <a:r>
              <a:rPr lang="it-IT" sz="1800" dirty="0"/>
              <a:t>” della pagina;</a:t>
            </a:r>
          </a:p>
          <a:p>
            <a:pPr fontAlgn="base"/>
            <a:r>
              <a:rPr lang="it-IT" sz="1800" b="1" dirty="0"/>
              <a:t>URL</a:t>
            </a:r>
            <a:r>
              <a:rPr lang="it-IT" sz="1800" dirty="0"/>
              <a:t>: in verde, rappresenta l’URL della pagina;</a:t>
            </a:r>
          </a:p>
          <a:p>
            <a:pPr fontAlgn="base"/>
            <a:r>
              <a:rPr lang="it-IT" sz="1800" b="1" dirty="0"/>
              <a:t>Descrizione</a:t>
            </a:r>
            <a:r>
              <a:rPr lang="it-IT" sz="1800" dirty="0"/>
              <a:t>: poche righe di testo che hanno il compito di introdurre il contenuto della pagina.</a:t>
            </a:r>
          </a:p>
          <a:p>
            <a:endParaRPr lang="it-IT" sz="1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57F195-E801-42A1-AE39-B8574D551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it-IT" dirty="0"/>
              <a:t>Cos’è il </a:t>
            </a:r>
            <a:r>
              <a:rPr lang="it-IT" u="sng" dirty="0"/>
              <a:t>Rich </a:t>
            </a:r>
            <a:r>
              <a:rPr lang="it-IT" u="sng" dirty="0" err="1"/>
              <a:t>Snippet</a:t>
            </a:r>
            <a:endParaRPr lang="it-IT" dirty="0"/>
          </a:p>
          <a:p>
            <a:pPr fontAlgn="base"/>
            <a:r>
              <a:rPr lang="it-IT" dirty="0"/>
              <a:t>Mediante l’utilizzo di particolari accorgimenti, è possibile fornire a Google delle informazioni aggiuntive sulle pagine web. Questo permette al motore di ricerca di “</a:t>
            </a:r>
            <a:r>
              <a:rPr lang="it-IT" i="1" dirty="0"/>
              <a:t>arricchire</a:t>
            </a:r>
            <a:r>
              <a:rPr lang="it-IT" dirty="0"/>
              <a:t>” gli </a:t>
            </a:r>
            <a:r>
              <a:rPr lang="it-IT" dirty="0" err="1"/>
              <a:t>snippet</a:t>
            </a:r>
            <a:r>
              <a:rPr lang="it-IT" dirty="0"/>
              <a:t> (Rich </a:t>
            </a:r>
            <a:r>
              <a:rPr lang="it-IT" dirty="0" err="1"/>
              <a:t>Snippet</a:t>
            </a:r>
            <a:r>
              <a:rPr lang="it-IT" dirty="0"/>
              <a:t>) di conseguenza. L’immagine che segue mostra degli esempi di </a:t>
            </a:r>
            <a:r>
              <a:rPr lang="it-IT" b="1" dirty="0"/>
              <a:t>Rich </a:t>
            </a:r>
            <a:r>
              <a:rPr lang="it-IT" b="1" dirty="0" err="1"/>
              <a:t>Snippet</a:t>
            </a:r>
            <a:endParaRPr lang="it-IT" dirty="0"/>
          </a:p>
          <a:p>
            <a:endParaRPr lang="it-IT" dirty="0"/>
          </a:p>
        </p:txBody>
      </p:sp>
      <p:pic>
        <p:nvPicPr>
          <p:cNvPr id="4098" name="Picture 2" descr="Microdati, Microformati, rich snippet: esempio di snippet">
            <a:extLst>
              <a:ext uri="{FF2B5EF4-FFF2-40B4-BE49-F238E27FC236}">
                <a16:creationId xmlns:a16="http://schemas.microsoft.com/office/drawing/2014/main" id="{FA459D1D-C25F-4996-8DB0-06C325E7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806884"/>
            <a:ext cx="45243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sempi di Rich Snippet - Microdati, Microformati">
            <a:extLst>
              <a:ext uri="{FF2B5EF4-FFF2-40B4-BE49-F238E27FC236}">
                <a16:creationId xmlns:a16="http://schemas.microsoft.com/office/drawing/2014/main" id="{43402530-4793-4EAA-A781-14727B537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76" y="4509120"/>
            <a:ext cx="3029322" cy="14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8835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F6324-300A-4137-8C82-B465AF20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</a:t>
            </a:r>
            <a:r>
              <a:rPr lang="it-IT" i="1" dirty="0"/>
              <a:t>a specifica dei </a:t>
            </a:r>
            <a:r>
              <a:rPr lang="it-IT" i="1" dirty="0" err="1"/>
              <a:t>microdati</a:t>
            </a:r>
            <a:r>
              <a:rPr lang="it-IT" i="1" dirty="0"/>
              <a:t> HTML5 è un modo per assegnare etichette ai contenuti al fine di descrivere un tipo specifico di informazioni </a:t>
            </a:r>
          </a:p>
          <a:p>
            <a:endParaRPr lang="it-IT" i="1" dirty="0"/>
          </a:p>
          <a:p>
            <a:r>
              <a:rPr lang="it-IT" dirty="0"/>
              <a:t>I </a:t>
            </a:r>
            <a:r>
              <a:rPr lang="it-IT" dirty="0" err="1"/>
              <a:t>microdati</a:t>
            </a:r>
            <a:r>
              <a:rPr lang="it-IT" dirty="0"/>
              <a:t> in pratica</a:t>
            </a:r>
          </a:p>
          <a:p>
            <a:r>
              <a:rPr lang="it-IT" dirty="0"/>
              <a:t>Applicare i </a:t>
            </a:r>
            <a:r>
              <a:rPr lang="it-IT" dirty="0" err="1"/>
              <a:t>microdati</a:t>
            </a:r>
            <a:r>
              <a:rPr lang="it-IT" dirty="0"/>
              <a:t> è semplice: per ogni tag HTML possiamo specificare degli attributi che ci permettono di definire gli oggetti semantici.</a:t>
            </a:r>
          </a:p>
          <a:p>
            <a:endParaRPr lang="it-IT" dirty="0"/>
          </a:p>
          <a:p>
            <a:r>
              <a:rPr lang="it-IT" dirty="0"/>
              <a:t>Prima di tutto dobbiamo applicare a un elemento radice (cioè un elemento che contiene tutte le informazioni che vogliamo specificare) </a:t>
            </a:r>
            <a:r>
              <a:rPr lang="it-IT" b="1" dirty="0" err="1">
                <a:solidFill>
                  <a:srgbClr val="C00000"/>
                </a:solidFill>
              </a:rPr>
              <a:t>itemscope</a:t>
            </a:r>
            <a:r>
              <a:rPr lang="it-IT" dirty="0"/>
              <a:t> e </a:t>
            </a:r>
            <a:r>
              <a:rPr lang="it-IT" b="1" dirty="0" err="1">
                <a:solidFill>
                  <a:srgbClr val="C00000"/>
                </a:solidFill>
              </a:rPr>
              <a:t>itemtype</a:t>
            </a:r>
            <a:r>
              <a:rPr lang="it-IT" b="1" dirty="0">
                <a:solidFill>
                  <a:srgbClr val="C00000"/>
                </a:solidFill>
              </a:rPr>
              <a:t>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rgbClr val="C00000"/>
                </a:solidFill>
              </a:rPr>
              <a:t>itemscope</a:t>
            </a:r>
            <a:r>
              <a:rPr lang="it-IT" dirty="0"/>
              <a:t> definisce l’elemento a cui è applicato. E’ un contenitore dell’oggetto che andremo a descrivere.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rgbClr val="C00000"/>
                </a:solidFill>
              </a:rPr>
              <a:t>itemtype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dirty="0"/>
              <a:t>definisce il vocabolario che specifica il tipo di oggetto che andremo a descrivere.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rgbClr val="C00000"/>
                </a:solidFill>
              </a:rPr>
              <a:t>itemprop</a:t>
            </a:r>
            <a:r>
              <a:rPr lang="it-IT" dirty="0"/>
              <a:t> definisce la proprietà che verrà valorizzata con il testo contenuto nel tag.</a:t>
            </a:r>
          </a:p>
        </p:txBody>
      </p:sp>
      <p:pic>
        <p:nvPicPr>
          <p:cNvPr id="3076" name="Picture 4" descr="screenshot">
            <a:extLst>
              <a:ext uri="{FF2B5EF4-FFF2-40B4-BE49-F238E27FC236}">
                <a16:creationId xmlns:a16="http://schemas.microsoft.com/office/drawing/2014/main" id="{3C4CDC7B-4DEF-4DB8-88D2-4443B002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57" y="491013"/>
            <a:ext cx="3292971" cy="7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09307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CED47-8EF0-4A7E-8926-D202960D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itemtype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CC585-5DCE-45BB-A7D2-5B99E4FE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Specifica l’URL dei vocabolari che descrivono l’insieme di proprietà che possono essere definite per un determinato oggetto.</a:t>
            </a:r>
          </a:p>
          <a:p>
            <a:endParaRPr lang="it-IT" dirty="0"/>
          </a:p>
          <a:p>
            <a:r>
              <a:rPr lang="it-IT" dirty="0"/>
              <a:t>I vocabolari più popolari supportati da Google sono: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r>
              <a:rPr lang="it-IT" dirty="0">
                <a:hlinkClick r:id="rId3"/>
              </a:rPr>
              <a:t>https://schema.org/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1985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F8FCC2B-19BA-4FCB-A6FD-9D86790C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4612B0-2986-49B6-B79B-E63E4D5C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per consultare i </a:t>
            </a:r>
            <a:r>
              <a:rPr lang="it-IT" dirty="0" err="1"/>
              <a:t>microdati</a:t>
            </a:r>
            <a:r>
              <a:rPr lang="it-IT" dirty="0"/>
              <a:t>: </a:t>
            </a:r>
          </a:p>
          <a:p>
            <a:r>
              <a:rPr lang="it-IT" dirty="0">
                <a:hlinkClick r:id="rId2"/>
              </a:rPr>
              <a:t>http://schema.org/docs/schemas.html</a:t>
            </a:r>
            <a:endParaRPr lang="it-IT" dirty="0"/>
          </a:p>
          <a:p>
            <a:r>
              <a:rPr lang="en-US" dirty="0"/>
              <a:t>Browse the full </a:t>
            </a:r>
            <a:r>
              <a:rPr lang="en-US" dirty="0" err="1"/>
              <a:t>hierarchy:</a:t>
            </a:r>
            <a:r>
              <a:rPr lang="en-US" dirty="0" err="1">
                <a:hlinkClick r:id="rId3"/>
              </a:rPr>
              <a:t>One</a:t>
            </a:r>
            <a:r>
              <a:rPr lang="en-US" dirty="0">
                <a:hlinkClick r:id="rId3"/>
              </a:rPr>
              <a:t> page per type</a:t>
            </a:r>
            <a:endParaRPr lang="en-US" dirty="0"/>
          </a:p>
          <a:p>
            <a:r>
              <a:rPr lang="en-US" dirty="0">
                <a:hlinkClick r:id="rId4"/>
              </a:rPr>
              <a:t>Full list of types, shown on one page</a:t>
            </a:r>
            <a:endParaRPr lang="en-US" dirty="0"/>
          </a:p>
          <a:p>
            <a:br>
              <a:rPr lang="en-US" dirty="0"/>
            </a:br>
            <a:r>
              <a:rPr lang="en-US" dirty="0"/>
              <a:t>Or you can jump directly to a commonly used </a:t>
            </a:r>
            <a:r>
              <a:rPr lang="en-US" dirty="0" err="1"/>
              <a:t>type:Creative</a:t>
            </a:r>
            <a:r>
              <a:rPr lang="en-US" dirty="0"/>
              <a:t> works: </a:t>
            </a:r>
            <a:r>
              <a:rPr lang="en-US" dirty="0" err="1">
                <a:hlinkClick r:id="rId5"/>
              </a:rPr>
              <a:t>CreativeWork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Book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Movie</a:t>
            </a:r>
            <a:r>
              <a:rPr lang="en-US" dirty="0"/>
              <a:t>, </a:t>
            </a:r>
            <a:r>
              <a:rPr lang="en-US" dirty="0" err="1">
                <a:hlinkClick r:id="rId8"/>
              </a:rPr>
              <a:t>MusicRecording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Recipe</a:t>
            </a:r>
            <a:r>
              <a:rPr lang="en-US" dirty="0"/>
              <a:t>, </a:t>
            </a:r>
            <a:r>
              <a:rPr lang="en-US" dirty="0" err="1">
                <a:hlinkClick r:id="rId10"/>
              </a:rPr>
              <a:t>TVSeries</a:t>
            </a:r>
            <a:r>
              <a:rPr lang="en-US" dirty="0"/>
              <a:t> ...</a:t>
            </a:r>
          </a:p>
          <a:p>
            <a:r>
              <a:rPr lang="en-US" dirty="0"/>
              <a:t>Embedded non-text objects: </a:t>
            </a:r>
            <a:r>
              <a:rPr lang="en-US" dirty="0" err="1">
                <a:hlinkClick r:id="rId11"/>
              </a:rPr>
              <a:t>AudioObject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ImageObject</a:t>
            </a:r>
            <a:r>
              <a:rPr lang="en-US" dirty="0"/>
              <a:t>, </a:t>
            </a:r>
            <a:r>
              <a:rPr lang="en-US" dirty="0" err="1">
                <a:hlinkClick r:id="rId13"/>
              </a:rPr>
              <a:t>VideoObject</a:t>
            </a:r>
            <a:endParaRPr lang="en-US" dirty="0"/>
          </a:p>
          <a:p>
            <a:r>
              <a:rPr lang="en-US" dirty="0">
                <a:hlinkClick r:id="rId14"/>
              </a:rPr>
              <a:t>Event</a:t>
            </a:r>
            <a:endParaRPr lang="en-US" dirty="0"/>
          </a:p>
          <a:p>
            <a:r>
              <a:rPr lang="en-US" dirty="0">
                <a:hlinkClick r:id="rId15"/>
              </a:rPr>
              <a:t>Health and medical types</a:t>
            </a:r>
            <a:r>
              <a:rPr lang="en-US" dirty="0"/>
              <a:t>: notes on the health and medical types under </a:t>
            </a:r>
            <a:r>
              <a:rPr lang="en-US" dirty="0" err="1">
                <a:hlinkClick r:id="rId16"/>
              </a:rPr>
              <a:t>MedicalEntity</a:t>
            </a:r>
            <a:r>
              <a:rPr lang="en-US" dirty="0"/>
              <a:t>.</a:t>
            </a:r>
          </a:p>
          <a:p>
            <a:r>
              <a:rPr lang="en-US" dirty="0">
                <a:hlinkClick r:id="rId17"/>
              </a:rPr>
              <a:t>Organization</a:t>
            </a:r>
            <a:endParaRPr lang="en-US" dirty="0"/>
          </a:p>
          <a:p>
            <a:r>
              <a:rPr lang="en-US" dirty="0">
                <a:hlinkClick r:id="rId18"/>
              </a:rPr>
              <a:t>Person</a:t>
            </a:r>
            <a:endParaRPr lang="en-US" dirty="0"/>
          </a:p>
          <a:p>
            <a:r>
              <a:rPr lang="en-US" dirty="0">
                <a:hlinkClick r:id="rId19"/>
              </a:rPr>
              <a:t>Place</a:t>
            </a:r>
            <a:r>
              <a:rPr lang="en-US" dirty="0"/>
              <a:t>, </a:t>
            </a:r>
            <a:r>
              <a:rPr lang="en-US" dirty="0" err="1">
                <a:hlinkClick r:id="rId20"/>
              </a:rPr>
              <a:t>LocalBusiness</a:t>
            </a:r>
            <a:r>
              <a:rPr lang="en-US" dirty="0"/>
              <a:t>, </a:t>
            </a:r>
            <a:r>
              <a:rPr lang="en-US" dirty="0">
                <a:hlinkClick r:id="rId21"/>
              </a:rPr>
              <a:t>Restaurant</a:t>
            </a:r>
            <a:r>
              <a:rPr lang="en-US" dirty="0"/>
              <a:t> ...</a:t>
            </a:r>
          </a:p>
          <a:p>
            <a:r>
              <a:rPr lang="en-US" dirty="0">
                <a:hlinkClick r:id="rId22"/>
              </a:rPr>
              <a:t>Product</a:t>
            </a:r>
            <a:r>
              <a:rPr lang="en-US" dirty="0"/>
              <a:t>, </a:t>
            </a:r>
            <a:r>
              <a:rPr lang="en-US" dirty="0">
                <a:hlinkClick r:id="rId23"/>
              </a:rPr>
              <a:t>Offer</a:t>
            </a:r>
            <a:r>
              <a:rPr lang="en-US" dirty="0"/>
              <a:t>, </a:t>
            </a:r>
            <a:r>
              <a:rPr lang="en-US" dirty="0" err="1">
                <a:hlinkClick r:id="rId24"/>
              </a:rPr>
              <a:t>AggregateOffer</a:t>
            </a:r>
            <a:endParaRPr lang="en-US" dirty="0"/>
          </a:p>
          <a:p>
            <a:r>
              <a:rPr lang="en-US" dirty="0">
                <a:hlinkClick r:id="rId25"/>
              </a:rPr>
              <a:t>Review</a:t>
            </a:r>
            <a:r>
              <a:rPr lang="en-US" dirty="0"/>
              <a:t>, </a:t>
            </a:r>
            <a:r>
              <a:rPr lang="en-US" dirty="0" err="1">
                <a:hlinkClick r:id="rId26"/>
              </a:rPr>
              <a:t>AggregateRating</a:t>
            </a:r>
            <a:endParaRPr lang="en-US" dirty="0"/>
          </a:p>
          <a:p>
            <a:r>
              <a:rPr lang="en-US" dirty="0">
                <a:hlinkClick r:id="rId27"/>
              </a:rPr>
              <a:t>Action</a:t>
            </a:r>
            <a:endParaRPr lang="en-US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76133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1AF1B-D65E-4480-9505-07BC5A08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Testare i dati strutturati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89806-BD77-404C-89AD-20EB7953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https://search.google.com/structured-data/testing-tool?hl=it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82324B-4BE3-46F4-AD16-84FCF65B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564904"/>
            <a:ext cx="6372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4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6636C-6C08-4706-8F6C-08E447B8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tag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C85AD-1251-4F4F-8A63-0AD13B1A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una pagina HTML tutti gli elementi sono connotati da </a:t>
            </a:r>
            <a:r>
              <a:rPr lang="it-IT" b="1" dirty="0"/>
              <a:t>tag</a:t>
            </a:r>
            <a:r>
              <a:rPr lang="it-IT" dirty="0"/>
              <a:t> (letteralmente “etichette”). Si tratta di marcatori che evidenziano non tanto l’aspetto, quanto il senso, il ruolo, o l’organizzazione che vogliamo assegnare ai contenuti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52659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Persona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BC5FB87-5908-47DB-A0BE-4833C74D510C}"/>
              </a:ext>
            </a:extLst>
          </p:cNvPr>
          <p:cNvSpPr/>
          <p:nvPr/>
        </p:nvSpPr>
        <p:spPr>
          <a:xfrm>
            <a:off x="697632" y="1720840"/>
            <a:ext cx="71391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41st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is the father of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W.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43rd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4735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022D0-0898-4858-8452-A5B5B401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Evento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1D86041-D052-47D0-AC14-2CD0DBE20CD1}"/>
              </a:ext>
            </a:extLst>
          </p:cNvPr>
          <p:cNvSpPr/>
          <p:nvPr/>
        </p:nvSpPr>
        <p:spPr>
          <a:xfrm>
            <a:off x="483868" y="1417638"/>
            <a:ext cx="80623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Evento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Evento!!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Un Evento per utilizzare I 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location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Place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Palazzo dei Congressi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streetAddress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Via Tripoli, 30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addressLocality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Rimini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addressRegion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postalCode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47924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evento per i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Data Evento: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startDate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2017-05-08T19:30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endDate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9:30pm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performer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presentatore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event-price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13.00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€ 13.00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10 Disponibili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validFrom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http://www.ticketfly.com/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purchase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/309433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Tickets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6277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Prodotto in offerta</a:t>
            </a:r>
            <a:br>
              <a:rPr lang="it-IT" dirty="0"/>
            </a:b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7E97513-5808-43F0-8E14-4DDC7D7F2DCA}"/>
              </a:ext>
            </a:extLst>
          </p:cNvPr>
          <p:cNvSpPr/>
          <p:nvPr/>
        </p:nvSpPr>
        <p:spPr>
          <a:xfrm>
            <a:off x="277180" y="1124744"/>
            <a:ext cx="798004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http://schema.org/Product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NomeProdotto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kenmore-microwave-17in.jpg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Nome Prodotto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Rated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3.5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/5</a:t>
            </a: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based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on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reviewCount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€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1000.00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1.000,00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link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InStock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In stock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Product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0.7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cubic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feet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countertop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six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preset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cooking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categories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convenience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features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like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Add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-A-Minute and Child Lock.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 happy camper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Ellie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2017-04-01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April 1,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lamp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burned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out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to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replace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it.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purchase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Lucas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2017-03-25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March 25,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Great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for 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It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is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small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fits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in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my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apartment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D322E-1E64-4989-9983-D8EB11D51E02}"/>
              </a:ext>
            </a:extLst>
          </p:cNvPr>
          <p:cNvSpPr txBox="1"/>
          <p:nvPr/>
        </p:nvSpPr>
        <p:spPr>
          <a:xfrm>
            <a:off x="4788024" y="55892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https://developers.google.com/search/docs/data-types/product?hl=it#microdata</a:t>
            </a:r>
          </a:p>
        </p:txBody>
      </p:sp>
    </p:spTree>
    <p:extLst>
      <p:ext uri="{BB962C8B-B14F-4D97-AF65-F5344CB8AC3E}">
        <p14:creationId xmlns:p14="http://schemas.microsoft.com/office/powerpoint/2010/main" val="6711041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50BFD4-B072-456F-93B5-075596ED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C02446-6D0A-4916-A0C5-1FE49AA0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esempi di dati strutturati</a:t>
            </a:r>
          </a:p>
          <a:p>
            <a:endParaRPr lang="it-IT" dirty="0">
              <a:hlinkClick r:id="rId2"/>
            </a:endParaRPr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2306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CEA17C-8527-46E3-8E58-61031C61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attributi non più previsti nelle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F77541-A86C-495F-B2EC-3F704467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completezza le </a:t>
            </a:r>
            <a:r>
              <a:rPr lang="it-IT" b="1" dirty="0">
                <a:hlinkClick r:id="rId2"/>
              </a:rPr>
              <a:t>specifiche HTML5</a:t>
            </a:r>
            <a:r>
              <a:rPr lang="it-IT" dirty="0"/>
              <a:t> sanciscono definitivamente </a:t>
            </a:r>
            <a:r>
              <a:rPr lang="it-IT" b="1" dirty="0"/>
              <a:t>la fine di tutta una serie di elementi e attributi</a:t>
            </a:r>
            <a:r>
              <a:rPr lang="it-IT" dirty="0"/>
              <a:t> che mantengono validità formale solo per preservare la retrocompatibilità</a:t>
            </a:r>
          </a:p>
          <a:p>
            <a:r>
              <a:rPr lang="it-IT" dirty="0"/>
              <a:t>I  primi a subire questo esilio sono tutti quei costrutti funzionali alla parte di presentazione e caduti ampiamente in disuso con l’introduzione dei fogli di stile. Stiamo parlando di elementi come: </a:t>
            </a:r>
            <a:r>
              <a:rPr lang="it-IT" dirty="0" err="1"/>
              <a:t>basefont</a:t>
            </a:r>
            <a:r>
              <a:rPr lang="it-IT" dirty="0"/>
              <a:t>, big, center, font, s, strike, </a:t>
            </a:r>
            <a:r>
              <a:rPr lang="it-IT" dirty="0" err="1"/>
              <a:t>tt</a:t>
            </a:r>
            <a:r>
              <a:rPr lang="it-IT" dirty="0"/>
              <a:t>, u, </a:t>
            </a:r>
            <a:r>
              <a:rPr lang="it-IT" dirty="0" err="1"/>
              <a:t>align</a:t>
            </a:r>
            <a:r>
              <a:rPr lang="it-IT" dirty="0"/>
              <a:t> e </a:t>
            </a:r>
            <a:r>
              <a:rPr lang="it-IT" dirty="0" err="1"/>
              <a:t>valign</a:t>
            </a:r>
            <a:r>
              <a:rPr lang="it-IT" dirty="0"/>
              <a:t>, background, </a:t>
            </a:r>
            <a:r>
              <a:rPr lang="it-IT" dirty="0" err="1"/>
              <a:t>bgcolor</a:t>
            </a:r>
            <a:r>
              <a:rPr lang="it-IT" dirty="0"/>
              <a:t>, </a:t>
            </a:r>
            <a:r>
              <a:rPr lang="it-IT" dirty="0" err="1"/>
              <a:t>cellpadding</a:t>
            </a:r>
            <a:r>
              <a:rPr lang="it-IT" dirty="0"/>
              <a:t>, </a:t>
            </a:r>
            <a:r>
              <a:rPr lang="it-IT" dirty="0" err="1"/>
              <a:t>border</a:t>
            </a:r>
            <a:r>
              <a:rPr lang="it-IT" dirty="0"/>
              <a:t>, </a:t>
            </a:r>
            <a:r>
              <a:rPr lang="it-IT" dirty="0" err="1"/>
              <a:t>cellspacing</a:t>
            </a:r>
            <a:endParaRPr lang="it-IT" dirty="0"/>
          </a:p>
          <a:p>
            <a:r>
              <a:rPr lang="it-IT" dirty="0"/>
              <a:t>Cadono, infine, anche tutti i tag che gravitano intorno al concetto dei frame, ritenuti dannosi per usabilità e accessibilità: frame, </a:t>
            </a:r>
            <a:r>
              <a:rPr lang="it-IT" dirty="0" err="1"/>
              <a:t>frameset</a:t>
            </a:r>
            <a:r>
              <a:rPr lang="it-IT" dirty="0"/>
              <a:t> e </a:t>
            </a:r>
            <a:r>
              <a:rPr lang="it-IT" dirty="0" err="1"/>
              <a:t>noframes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71788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7CFAA-CAC7-4C13-97C6-60B6713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 bibliografici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D43C0-35E0-4A2F-93B7-92336DDC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I contenuti sono tratti dal sito html.it, w3schools.com e rielaborati dal docente</a:t>
            </a:r>
          </a:p>
        </p:txBody>
      </p:sp>
    </p:spTree>
    <p:extLst>
      <p:ext uri="{BB962C8B-B14F-4D97-AF65-F5344CB8AC3E}">
        <p14:creationId xmlns:p14="http://schemas.microsoft.com/office/powerpoint/2010/main" val="398388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F1424E-C9AD-401D-8195-DBC415E0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è fatto un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38514C-696B-4A59-8162-4214EA68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tag </a:t>
            </a:r>
            <a:r>
              <a:rPr lang="it-IT" b="1" dirty="0"/>
              <a:t>è una keyword del linguaggio racchiusa tra parentesi angolari (&lt;&gt;)</a:t>
            </a:r>
            <a:r>
              <a:rPr lang="it-IT" dirty="0"/>
              <a:t>. Esempi di tag sono &lt;html&gt;, &lt;body&gt;, &lt;h1&gt;…</a:t>
            </a:r>
          </a:p>
          <a:p>
            <a:endParaRPr lang="it-IT" dirty="0"/>
          </a:p>
          <a:p>
            <a:r>
              <a:rPr lang="it-IT" b="1" dirty="0"/>
              <a:t>I tag HTML </a:t>
            </a:r>
            <a:r>
              <a:rPr lang="it-IT" b="1" dirty="0">
                <a:highlight>
                  <a:srgbClr val="FFFF00"/>
                </a:highlight>
              </a:rPr>
              <a:t>non sono “case sensitive” </a:t>
            </a:r>
            <a:r>
              <a:rPr lang="it-IT" dirty="0"/>
              <a:t>ciò significa che scrivere &lt;head&gt; o &lt;HEAD&gt; è esattamente la stessa cosa</a:t>
            </a:r>
            <a:r>
              <a:rPr lang="it-IT" dirty="0">
                <a:highlight>
                  <a:srgbClr val="00FF00"/>
                </a:highlight>
              </a:rPr>
              <a:t>. In ogni caso la consuetudine è quella di scrivere i tag in minuscolo</a:t>
            </a:r>
            <a:r>
              <a:rPr lang="it-IT" dirty="0"/>
              <a:t> (era una raccomandazione in HTML4 e una richiesta in XHTML).</a:t>
            </a:r>
          </a:p>
          <a:p>
            <a:r>
              <a:rPr lang="it-IT" b="1" dirty="0">
                <a:highlight>
                  <a:srgbClr val="FFFF00"/>
                </a:highlight>
              </a:rPr>
              <a:t>In HTML5 è consentito scrivere un tag usando anche il maiuscolo</a:t>
            </a:r>
          </a:p>
          <a:p>
            <a:endParaRPr lang="it-IT" dirty="0"/>
          </a:p>
          <a:p>
            <a:pPr algn="ctr"/>
            <a:r>
              <a:rPr lang="it-IT" dirty="0"/>
              <a:t>Alcuni TAG sono </a:t>
            </a:r>
            <a:r>
              <a:rPr lang="it-IT" dirty="0" err="1"/>
              <a:t>autochiudenti</a:t>
            </a:r>
            <a:r>
              <a:rPr lang="it-IT" dirty="0"/>
              <a:t> (non c'è bisogno di mettere la chiusura) ad es.: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 &lt;</a:t>
            </a:r>
            <a:r>
              <a:rPr lang="it-IT" dirty="0" err="1"/>
              <a:t>br</a:t>
            </a:r>
            <a:r>
              <a:rPr lang="it-IT" dirty="0"/>
              <a:t>&gt; </a:t>
            </a:r>
            <a:r>
              <a:rPr lang="it-IT" dirty="0">
                <a:solidFill>
                  <a:srgbClr val="00B0F0"/>
                </a:solidFill>
              </a:rPr>
              <a:t>TAG AUTOCHIUDENTE</a:t>
            </a:r>
          </a:p>
          <a:p>
            <a:pPr algn="ctr"/>
            <a:r>
              <a:rPr lang="it-IT" dirty="0"/>
              <a:t>&lt;div&gt;&lt;/div&gt; </a:t>
            </a:r>
            <a:r>
              <a:rPr lang="it-IT" dirty="0">
                <a:solidFill>
                  <a:srgbClr val="FF0000"/>
                </a:solidFill>
              </a:rPr>
              <a:t>TAG CON CHIUSURA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124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B2580-4A77-4B78-B5B4-FDD625E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contenitori e autonomi, il DOM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A4105-C41B-4D2F-B25E-3CE8D6798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Molti elementi in HTML </a:t>
            </a:r>
            <a:r>
              <a:rPr lang="it-IT" b="1" dirty="0"/>
              <a:t>servono per descrivere porzioni di pagina, aree, o contenuti</a:t>
            </a:r>
            <a:r>
              <a:rPr lang="it-IT" dirty="0"/>
              <a:t>. Ad esempio &lt;body&gt; descrive il contenuto di tutta la pagina, &lt;h1&gt; racchiude un titolo e &lt;p&gt; denota un paragrafo nel testo.</a:t>
            </a:r>
          </a:p>
          <a:p>
            <a:endParaRPr lang="it-IT" dirty="0"/>
          </a:p>
          <a:p>
            <a:r>
              <a:rPr lang="it-IT" dirty="0"/>
              <a:t>Pertanto </a:t>
            </a:r>
            <a:r>
              <a:rPr lang="it-IT" b="1" dirty="0">
                <a:highlight>
                  <a:srgbClr val="FFFF00"/>
                </a:highlight>
              </a:rPr>
              <a:t>un elemento HTML è quasi sempre un contenitore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e il suo contenuto è delimitato da: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tag di apertura (es. &lt;p&gt;);</a:t>
            </a:r>
          </a:p>
          <a:p>
            <a:r>
              <a:rPr lang="it-IT" dirty="0">
                <a:highlight>
                  <a:srgbClr val="FFFF00"/>
                </a:highlight>
              </a:rPr>
              <a:t>tag di chiusura (es. &lt;/p&gt;).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0250D4-DFA1-4D25-B701-C3EF50E359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426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4D39E8-A479-46CB-A2C1-FBA31539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Indentare il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3642BB-80D0-4D94-A601-FDC6B6AB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Spesso </a:t>
            </a:r>
            <a:r>
              <a:rPr lang="it-IT" b="1" dirty="0"/>
              <a:t>per sottolineare l’annidamento di un elemento in un altro si usa “indentare il codice”, </a:t>
            </a:r>
            <a:r>
              <a:rPr lang="it-IT" dirty="0"/>
              <a:t>ovvero discostare il contenuto dall’inizio della riga lasciando spazi (o </a:t>
            </a:r>
            <a:r>
              <a:rPr lang="it-IT" dirty="0" err="1"/>
              <a:t>tab</a:t>
            </a:r>
            <a:r>
              <a:rPr lang="it-IT" dirty="0"/>
              <a:t>). In pratica apertura e chiusura del tag si trovano allo stesso livello, mentre il contenuto viene spostato verso destra di un </a:t>
            </a:r>
            <a:r>
              <a:rPr lang="it-IT" dirty="0" err="1"/>
              <a:t>tab</a:t>
            </a:r>
            <a:r>
              <a:rPr lang="it-IT" dirty="0"/>
              <a:t>.</a:t>
            </a:r>
          </a:p>
          <a:p>
            <a:r>
              <a:rPr lang="it-IT" u="sng" dirty="0">
                <a:highlight>
                  <a:srgbClr val="FFFF00"/>
                </a:highlight>
              </a:rPr>
              <a:t>comando rapido: Shift + Alt + F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/>
              <a:t>&lt;header </a:t>
            </a:r>
            <a:r>
              <a:rPr lang="en-US" i="1" dirty="0"/>
              <a:t>class</a:t>
            </a:r>
            <a:r>
              <a:rPr lang="en-US" dirty="0"/>
              <a:t>="</a:t>
            </a:r>
            <a:r>
              <a:rPr lang="en-US" dirty="0" err="1"/>
              <a:t>principale</a:t>
            </a:r>
            <a:r>
              <a:rPr lang="en-US" dirty="0"/>
              <a:t> "&gt;</a:t>
            </a:r>
          </a:p>
          <a:p>
            <a:pPr lvl="2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="boxed "&gt;</a:t>
            </a:r>
          </a:p>
          <a:p>
            <a:pPr lvl="3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="col-3 "&gt;</a:t>
            </a:r>
          </a:p>
          <a:p>
            <a:pPr lvl="4"/>
            <a:r>
              <a:rPr lang="en-US" dirty="0"/>
              <a:t>&lt;p </a:t>
            </a:r>
            <a:r>
              <a:rPr lang="en-US" i="1" dirty="0"/>
              <a:t>class</a:t>
            </a:r>
            <a:r>
              <a:rPr lang="en-US" dirty="0"/>
              <a:t>="logo "&gt;Logo&lt;/p&gt;</a:t>
            </a:r>
          </a:p>
          <a:p>
            <a:pPr lvl="3"/>
            <a:r>
              <a:rPr lang="en-US" dirty="0"/>
              <a:t>&lt;/section&gt;</a:t>
            </a:r>
          </a:p>
          <a:p>
            <a:pPr marL="566928" lvl="3" indent="0">
              <a:buNone/>
            </a:pPr>
            <a:r>
              <a:rPr lang="en-US" dirty="0"/>
              <a:t>&lt;/section&gt;</a:t>
            </a:r>
          </a:p>
          <a:p>
            <a:pPr marL="1051560" lvl="3" indent="0">
              <a:buNone/>
            </a:pPr>
            <a:r>
              <a:rPr lang="en-US" dirty="0"/>
              <a:t>……</a:t>
            </a:r>
          </a:p>
          <a:p>
            <a:endParaRPr lang="it-IT" u="sng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CCE6C6-0409-C49B-2B43-61EAECEA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3140968"/>
            <a:ext cx="325800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2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8D3A5-53E8-41F8-98F5-AAC18C8A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tag &lt;head&gt; e &lt;body&gt;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88327-90F9-4488-9B75-EC7E5997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4546849" cy="4917144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la struttura minimale della pagina HTML prevede di usare &lt;html&gt;, &lt;head&gt; e &lt;body&gt;</a:t>
            </a:r>
          </a:p>
          <a:p>
            <a:r>
              <a:rPr lang="it-IT" dirty="0"/>
              <a:t>&lt;!DOCTYPE html&gt;	</a:t>
            </a:r>
          </a:p>
          <a:p>
            <a:r>
              <a:rPr lang="it-IT" dirty="0"/>
              <a:t>Serve semplicemente a dire che </a:t>
            </a:r>
            <a:r>
              <a:rPr lang="it-IT" b="1" dirty="0"/>
              <a:t>il file è una pagina HTML </a:t>
            </a:r>
            <a:r>
              <a:rPr lang="it-IT" dirty="0"/>
              <a:t>e in particolare che si tratta di un documento secondo lo standard HTML5. 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&lt;html&gt;</a:t>
            </a:r>
            <a:r>
              <a:rPr lang="it-IT" dirty="0"/>
              <a:t>	È il tag che racchiude tutta la pagina e ci permette ad esempio di definire quale sia la lingua della pagina 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&lt;head&gt;</a:t>
            </a:r>
            <a:r>
              <a:rPr lang="it-IT" dirty="0"/>
              <a:t>	Questo tag contiene una serie di informazioni utili (metadata) per la gestione della pagina. Questi dati riguardano solitamente il titolo della pagina, il set di caratteri, stili, scripts e altre informazioni. 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&lt;body&gt;</a:t>
            </a:r>
            <a:r>
              <a:rPr lang="it-IT" dirty="0"/>
              <a:t>	Contiene gli elementi della pagina, tutto il contenuto e tutti i relativi tag che saranno poi resi a video vengono inseriti qui dentro, come abbiamo fatto nel nostro caso con il titolo e il paragrafo.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30C012-81CC-4294-95AF-3FE023D6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2060848"/>
            <a:ext cx="313184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&lt;!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doctype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html&gt;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lang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"it"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defTabSz="914400"/>
            <a:r>
              <a:rPr lang="it-IT" dirty="0"/>
              <a:t>&lt;meta </a:t>
            </a:r>
            <a:r>
              <a:rPr lang="it-IT" i="1" dirty="0" err="1"/>
              <a:t>charset</a:t>
            </a:r>
            <a:r>
              <a:rPr lang="it-IT" dirty="0"/>
              <a:t>="utf-8"&gt;</a:t>
            </a:r>
            <a:endParaRPr lang="it-IT" altLang="it-IT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&gt;Questa è la nostra prima pagina HTML!&lt;/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5C14D-5198-407B-B610-6736E92A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Charset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8C713D-EF48-4B1D-BBFD-323638C66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322712" cy="4590288"/>
          </a:xfrm>
        </p:spPr>
        <p:txBody>
          <a:bodyPr/>
          <a:lstStyle/>
          <a:p>
            <a:r>
              <a:rPr lang="it-IT" dirty="0"/>
              <a:t>Per visualizzare correttamente una pagina HTML, un browser Web deve conoscere il </a:t>
            </a:r>
            <a:r>
              <a:rPr lang="it-IT" dirty="0">
                <a:highlight>
                  <a:srgbClr val="00FF00"/>
                </a:highlight>
              </a:rPr>
              <a:t>set di caratteri utilizzato nella pagina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Questo è specificato nel tag &lt;meta&gt;</a:t>
            </a:r>
          </a:p>
          <a:p>
            <a:endParaRPr lang="it-IT" dirty="0"/>
          </a:p>
          <a:p>
            <a:r>
              <a:rPr lang="it-IT" dirty="0"/>
              <a:t>Prima: Ascii=128 caratteri</a:t>
            </a:r>
          </a:p>
          <a:p>
            <a:r>
              <a:rPr lang="it-IT" dirty="0"/>
              <a:t>Poi: </a:t>
            </a:r>
            <a:r>
              <a:rPr lang="nb-NO" dirty="0"/>
              <a:t>ISO-8859-1: 256 caratteri</a:t>
            </a:r>
          </a:p>
          <a:p>
            <a:r>
              <a:rPr lang="nb-NO" dirty="0"/>
              <a:t>Poi Ansi: Windows-1252:256 + 32 caratteri</a:t>
            </a:r>
          </a:p>
          <a:p>
            <a:r>
              <a:rPr lang="nb-NO" dirty="0"/>
              <a:t>Ora: UTF-8: copre la maggior parte dei caratteri mondiali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98C42B-720B-4416-ACEB-D430D29BD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2108832"/>
          </a:xfrm>
        </p:spPr>
        <p:txBody>
          <a:bodyPr/>
          <a:lstStyle/>
          <a:p>
            <a:r>
              <a:rPr lang="nb-NO" dirty="0"/>
              <a:t>For HTML4:</a:t>
            </a:r>
          </a:p>
          <a:p>
            <a:r>
              <a:rPr lang="nb-NO" dirty="0"/>
              <a:t>&lt;meta http-equiv="Content-Type" content="text/html;charset=ISO-8859-1"&gt;</a:t>
            </a:r>
          </a:p>
          <a:p>
            <a:r>
              <a:rPr lang="nb-NO" dirty="0">
                <a:highlight>
                  <a:srgbClr val="00FF00"/>
                </a:highlight>
              </a:rPr>
              <a:t>For HTML5:</a:t>
            </a:r>
          </a:p>
          <a:p>
            <a:r>
              <a:rPr lang="nb-NO" dirty="0">
                <a:highlight>
                  <a:srgbClr val="00FF00"/>
                </a:highlight>
              </a:rPr>
              <a:t>&lt;meta charset="UTF-8"&gt;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2ED119-3F8A-C247-6487-A37E098A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933056"/>
            <a:ext cx="4854110" cy="11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9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F9AF0-AB8C-492F-9CB0-A509E582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A6A853-ED03-43E0-8A99-5D1F5D63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Acronimo di </a:t>
            </a:r>
            <a:r>
              <a:rPr lang="it-IT" dirty="0" err="1"/>
              <a:t>hypertext</a:t>
            </a:r>
            <a:r>
              <a:rPr lang="it-IT" dirty="0"/>
              <a:t> markup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Inventato da Tim Berners-Lee negli anni ‘80 per condividere documenti su internet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Permette di condividere documenti su server attraverso un browser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è un linguaggio a tag tramite cui il browser interpreta e </a:t>
            </a:r>
            <a:r>
              <a:rPr lang="it-IT" dirty="0" err="1"/>
              <a:t>renderizza</a:t>
            </a:r>
            <a:r>
              <a:rPr lang="it-IT" dirty="0"/>
              <a:t> il 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separa il contenuto dalla presentazione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usa i tag per indicare il tipo di 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La sua sintassi è definita dal World Wide Web Consortium (W3C)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Il World Wide Web Consortium (W3C) sviluppa standard e linee guida per aiutare tutti a costruire un web basato sui principi di accessibilità, internazionalizzazione, privacy e sicurezza.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r>
              <a:rPr lang="it-IT" dirty="0"/>
              <a:t>Seppure molto potente, </a:t>
            </a:r>
            <a:r>
              <a:rPr lang="it-IT" b="1" dirty="0"/>
              <a:t>HTML non è un linguaggio complesso </a:t>
            </a:r>
            <a:r>
              <a:rPr lang="it-IT" dirty="0"/>
              <a:t>e può offrire soddisfazioni immediate. </a:t>
            </a:r>
          </a:p>
        </p:txBody>
      </p:sp>
    </p:spTree>
    <p:extLst>
      <p:ext uri="{BB962C8B-B14F-4D97-AF65-F5344CB8AC3E}">
        <p14:creationId xmlns:p14="http://schemas.microsoft.com/office/powerpoint/2010/main" val="382333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CD1F86-3445-44E5-AD74-2CFB669D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meta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84E4F-CD4F-492E-A0BC-4ED352FC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una serie di parole chiave e descrizioni, che aiutano i motori di ricerca a classificare il sito. Sono racchiusi nel tag &lt;head&gt;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9A5C3C-304E-4157-9C6D-08DC695C0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2" y="2348880"/>
            <a:ext cx="7620000" cy="3183115"/>
          </a:xfrm>
        </p:spPr>
        <p:txBody>
          <a:bodyPr>
            <a:normAutofit fontScale="92500"/>
          </a:bodyPr>
          <a:lstStyle/>
          <a:p>
            <a:r>
              <a:rPr lang="it-IT" dirty="0">
                <a:highlight>
                  <a:srgbClr val="00FFFF"/>
                </a:highlight>
                <a:latin typeface="+mj-lt"/>
              </a:rPr>
              <a:t>&lt;</a:t>
            </a:r>
            <a:r>
              <a:rPr lang="it-IT" dirty="0" err="1">
                <a:highlight>
                  <a:srgbClr val="00FFFF"/>
                </a:highlight>
                <a:latin typeface="+mj-lt"/>
              </a:rPr>
              <a:t>title</a:t>
            </a:r>
            <a:r>
              <a:rPr lang="it-IT" dirty="0">
                <a:highlight>
                  <a:srgbClr val="00FFFF"/>
                </a:highlight>
                <a:latin typeface="+mj-lt"/>
              </a:rPr>
              <a:t>&gt;</a:t>
            </a:r>
            <a:r>
              <a:rPr lang="it-IT" dirty="0">
                <a:latin typeface="+mj-lt"/>
              </a:rPr>
              <a:t>Titolo della pagina&lt;/</a:t>
            </a:r>
            <a:r>
              <a:rPr lang="it-IT" dirty="0" err="1">
                <a:latin typeface="+mj-lt"/>
              </a:rPr>
              <a:t>title</a:t>
            </a:r>
            <a:r>
              <a:rPr lang="it-IT" dirty="0">
                <a:latin typeface="+mj-lt"/>
              </a:rPr>
              <a:t>&gt;</a:t>
            </a: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</a:t>
            </a:r>
            <a:r>
              <a:rPr lang="it-IT" dirty="0" err="1">
                <a:latin typeface="+mj-lt"/>
              </a:rPr>
              <a:t>name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 della pagina”&gt;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&lt;meta name="viewport" content="width=device-width, initial-scale=1.0"&gt;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</a:t>
            </a:r>
            <a:r>
              <a:rPr lang="it-IT" dirty="0" err="1">
                <a:latin typeface="+mj-lt"/>
              </a:rPr>
              <a:t>name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keywords</a:t>
            </a:r>
            <a:r>
              <a:rPr lang="it-IT" dirty="0">
                <a:latin typeface="+mj-lt"/>
              </a:rPr>
              <a:t>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html,aaa,bbb</a:t>
            </a:r>
            <a:r>
              <a:rPr lang="it-IT" dirty="0">
                <a:latin typeface="+mj-lt"/>
              </a:rPr>
              <a:t>"&gt; </a:t>
            </a:r>
          </a:p>
          <a:p>
            <a:r>
              <a:rPr lang="it-IT" i="1" dirty="0">
                <a:latin typeface="+mj-lt"/>
              </a:rPr>
              <a:t>(keywords oramai in disuso)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name="</a:t>
            </a:r>
            <a:r>
              <a:rPr lang="it-IT" dirty="0" err="1">
                <a:latin typeface="+mj-lt"/>
              </a:rPr>
              <a:t>author</a:t>
            </a:r>
            <a:r>
              <a:rPr lang="it-IT" dirty="0">
                <a:latin typeface="+mj-lt"/>
              </a:rPr>
              <a:t>"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="Mauro"&gt;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A98B11-DEE2-2E62-55D7-2E5D5857702A}"/>
              </a:ext>
            </a:extLst>
          </p:cNvPr>
          <p:cNvSpPr txBox="1"/>
          <p:nvPr/>
        </p:nvSpPr>
        <p:spPr>
          <a:xfrm>
            <a:off x="4860032" y="4775504"/>
            <a:ext cx="3600399" cy="109260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1300" b="1" dirty="0"/>
              <a:t>&lt;meta&gt; </a:t>
            </a:r>
            <a:r>
              <a:rPr lang="it-IT" sz="1300" dirty="0"/>
              <a:t>non sono visualizzati nella pagina web ma vengono usati dal browser, dai motori di ricerca e da altri web services. Di solito riguardano la descrizione della pagina, l’autore, il </a:t>
            </a:r>
            <a:r>
              <a:rPr lang="it-IT" sz="1300" dirty="0" err="1"/>
              <a:t>viewport</a:t>
            </a:r>
            <a:r>
              <a:rPr lang="it-IT" sz="1300" dirty="0"/>
              <a:t>, il </a:t>
            </a:r>
            <a:r>
              <a:rPr lang="it-IT" sz="1300" dirty="0" err="1"/>
              <a:t>charset</a:t>
            </a:r>
            <a:r>
              <a:rPr lang="it-IT" sz="13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60911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DAC4A-1874-4090-B2FE-E883A7B3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Favicon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B4CBF9-4AD6-4A9A-BA2F-95B5DD00A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nel tag head</a:t>
            </a:r>
          </a:p>
          <a:p>
            <a:r>
              <a:rPr lang="it-IT" dirty="0"/>
              <a:t>dimensione 16x16 o 32x32</a:t>
            </a:r>
          </a:p>
          <a:p>
            <a:r>
              <a:rPr lang="it-IT" dirty="0"/>
              <a:t>&lt;link </a:t>
            </a:r>
            <a:r>
              <a:rPr lang="it-IT" i="1" dirty="0" err="1"/>
              <a:t>rel</a:t>
            </a:r>
            <a:r>
              <a:rPr lang="it-IT" dirty="0"/>
              <a:t>="</a:t>
            </a:r>
            <a:r>
              <a:rPr lang="it-IT" dirty="0" err="1"/>
              <a:t>icon</a:t>
            </a:r>
            <a:r>
              <a:rPr lang="it-IT" dirty="0"/>
              <a:t>" </a:t>
            </a:r>
            <a:r>
              <a:rPr lang="it-IT" i="1" dirty="0" err="1"/>
              <a:t>href</a:t>
            </a:r>
            <a:r>
              <a:rPr lang="it-IT" dirty="0"/>
              <a:t>="favicon.ico" &gt;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C625EDC-063B-ABBD-6820-109892BF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129481"/>
            <a:ext cx="636358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Metadata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701120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Fanno parte di questa categoria tutti gli elementi </a:t>
            </a:r>
            <a:r>
              <a:rPr lang="it-IT" b="1" dirty="0"/>
              <a:t>utili alla definizione del documento nel suo insieme</a:t>
            </a:r>
            <a:r>
              <a:rPr lang="it-IT" dirty="0"/>
              <a:t>: a livello di presentazione o di funzionamento</a:t>
            </a:r>
          </a:p>
          <a:p>
            <a:endParaRPr lang="it-IT" b="1" dirty="0"/>
          </a:p>
          <a:p>
            <a:r>
              <a:rPr lang="it-IT" b="1" dirty="0">
                <a:solidFill>
                  <a:srgbClr val="C00000"/>
                </a:solidFill>
              </a:rPr>
              <a:t>Base</a:t>
            </a:r>
          </a:p>
          <a:p>
            <a:r>
              <a:rPr lang="it-IT" sz="1400" dirty="0">
                <a:solidFill>
                  <a:srgbClr val="C00000"/>
                </a:solidFill>
              </a:rPr>
              <a:t>(specifica l’URL di base e/o l’obiettivo di tutti gli URL relativi in una pagina. Solo un base in un documento)</a:t>
            </a:r>
          </a:p>
          <a:p>
            <a:r>
              <a:rPr lang="it-IT" dirty="0"/>
              <a:t>&lt;head&gt;</a:t>
            </a:r>
            <a:br>
              <a:rPr lang="it-IT" dirty="0"/>
            </a:br>
            <a:r>
              <a:rPr lang="it-IT" dirty="0"/>
              <a:t>  &lt;</a:t>
            </a:r>
            <a:r>
              <a:rPr lang="it-IT" b="1" dirty="0"/>
              <a:t>base</a:t>
            </a:r>
            <a:r>
              <a:rPr lang="it-IT" dirty="0"/>
              <a:t> </a:t>
            </a:r>
            <a:r>
              <a:rPr lang="it-IT" dirty="0" err="1"/>
              <a:t>href</a:t>
            </a:r>
            <a:r>
              <a:rPr lang="it-IT" dirty="0"/>
              <a:t>="https://www.w3schools.com/images/" 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  <a:br>
              <a:rPr lang="it-IT" dirty="0"/>
            </a:br>
            <a:r>
              <a:rPr lang="it-IT" dirty="0"/>
              <a:t>&lt;/head&gt;</a:t>
            </a:r>
          </a:p>
          <a:p>
            <a:endParaRPr lang="it-IT" dirty="0"/>
          </a:p>
          <a:p>
            <a:r>
              <a:rPr lang="en-US" b="1" dirty="0">
                <a:solidFill>
                  <a:srgbClr val="C00000"/>
                </a:solidFill>
              </a:rPr>
              <a:t>Title</a:t>
            </a:r>
          </a:p>
          <a:p>
            <a:r>
              <a:rPr lang="it-IT" sz="1400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it-IT" sz="1400" dirty="0">
                <a:solidFill>
                  <a:srgbClr val="C00000"/>
                </a:solidFill>
                <a:latin typeface="+mj-lt"/>
              </a:rPr>
              <a:t>Titolo del documento. Visualizzato nella </a:t>
            </a:r>
            <a:r>
              <a:rPr lang="it-IT" sz="1400" dirty="0" err="1">
                <a:solidFill>
                  <a:srgbClr val="C00000"/>
                </a:solidFill>
                <a:latin typeface="+mj-lt"/>
              </a:rPr>
              <a:t>title</a:t>
            </a:r>
            <a:r>
              <a:rPr lang="it-IT" sz="1400" dirty="0">
                <a:solidFill>
                  <a:srgbClr val="C00000"/>
                </a:solidFill>
                <a:latin typeface="+mj-lt"/>
              </a:rPr>
              <a:t> bar del browser e nel tab della pagina. Molto importante per SEO perché è il titolo che appare nella pagina di ricerca Google. )</a:t>
            </a:r>
            <a:endParaRPr lang="it-IT" sz="1400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it-IT" dirty="0"/>
              <a:t> &lt;</a:t>
            </a:r>
            <a:r>
              <a:rPr lang="it-IT" b="1" dirty="0" err="1"/>
              <a:t>title</a:t>
            </a:r>
            <a:r>
              <a:rPr lang="it-IT" dirty="0"/>
              <a:t>&gt;HTML Reference&lt;/</a:t>
            </a:r>
            <a:r>
              <a:rPr lang="it-IT" dirty="0" err="1"/>
              <a:t>title</a:t>
            </a:r>
            <a:r>
              <a:rPr lang="it-IT" dirty="0"/>
              <a:t>&gt;</a:t>
            </a:r>
            <a:endParaRPr lang="it-IT" b="1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Link</a:t>
            </a:r>
          </a:p>
          <a:p>
            <a:r>
              <a:rPr lang="en-US" sz="1300" dirty="0">
                <a:solidFill>
                  <a:srgbClr val="C00000"/>
                </a:solidFill>
              </a:rPr>
              <a:t>(</a:t>
            </a:r>
            <a:r>
              <a:rPr lang="en-US" sz="1300" dirty="0" err="1">
                <a:solidFill>
                  <a:srgbClr val="C00000"/>
                </a:solidFill>
              </a:rPr>
              <a:t>definisce</a:t>
            </a:r>
            <a:r>
              <a:rPr lang="en-US" sz="1300" dirty="0">
                <a:solidFill>
                  <a:srgbClr val="C00000"/>
                </a:solidFill>
              </a:rPr>
              <a:t> la </a:t>
            </a:r>
            <a:r>
              <a:rPr lang="en-US" sz="1300" dirty="0" err="1">
                <a:solidFill>
                  <a:srgbClr val="C00000"/>
                </a:solidFill>
              </a:rPr>
              <a:t>relazione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tra</a:t>
            </a:r>
            <a:r>
              <a:rPr lang="en-US" sz="1300" dirty="0">
                <a:solidFill>
                  <a:srgbClr val="C00000"/>
                </a:solidFill>
              </a:rPr>
              <a:t> il </a:t>
            </a:r>
            <a:r>
              <a:rPr lang="en-US" sz="1300" dirty="0" err="1">
                <a:solidFill>
                  <a:srgbClr val="C00000"/>
                </a:solidFill>
              </a:rPr>
              <a:t>documento</a:t>
            </a:r>
            <a:r>
              <a:rPr lang="en-US" sz="1300" dirty="0">
                <a:solidFill>
                  <a:srgbClr val="C00000"/>
                </a:solidFill>
              </a:rPr>
              <a:t> e </a:t>
            </a:r>
            <a:r>
              <a:rPr lang="en-US" sz="1300" dirty="0" err="1">
                <a:solidFill>
                  <a:srgbClr val="C00000"/>
                </a:solidFill>
              </a:rPr>
              <a:t>una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risorsa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esterna</a:t>
            </a:r>
            <a:r>
              <a:rPr lang="en-US" sz="1300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b="1" dirty="0"/>
              <a:t>link </a:t>
            </a:r>
            <a:r>
              <a:rPr lang="en-US" dirty="0" err="1"/>
              <a:t>rel</a:t>
            </a:r>
            <a:r>
              <a:rPr lang="en-US" dirty="0"/>
              <a:t>="stylesheet" </a:t>
            </a:r>
            <a:r>
              <a:rPr lang="en-US" dirty="0" err="1"/>
              <a:t>href</a:t>
            </a:r>
            <a:r>
              <a:rPr lang="en-US" dirty="0"/>
              <a:t>="theme.css"&gt;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noscript</a:t>
            </a:r>
            <a:r>
              <a:rPr lang="en-US" b="1" dirty="0"/>
              <a:t> (alternative a chi ha script </a:t>
            </a:r>
            <a:r>
              <a:rPr lang="en-US" b="1" dirty="0" err="1"/>
              <a:t>disabilitati</a:t>
            </a:r>
            <a:r>
              <a:rPr lang="en-US" b="1" dirty="0"/>
              <a:t>)</a:t>
            </a:r>
          </a:p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document.write</a:t>
            </a:r>
            <a:r>
              <a:rPr lang="en-US" dirty="0"/>
              <a:t>("Hello World!")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 err="1"/>
              <a:t>noscript</a:t>
            </a:r>
            <a:r>
              <a:rPr lang="en-US" dirty="0"/>
              <a:t>&gt;Your browser does not support JavaScript!&lt;/</a:t>
            </a:r>
            <a:r>
              <a:rPr lang="en-US" dirty="0" err="1"/>
              <a:t>noscript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03024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13DBE-EDE2-46FE-BE4F-1B7DCE9E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8553F-3A90-4403-B212-8FCCE812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commenti</a:t>
            </a:r>
            <a:r>
              <a:rPr lang="it-IT" dirty="0"/>
              <a:t> in HTML, come in altri linguaggi, permettono di aggiungere al markup una serie di annotazioni che non incidono sul rendering della pagina. I browser comunque leggono queste annotazioni e grazie ad esse possiamo agire anche attivamente sulla resa grafica del documento.</a:t>
            </a:r>
          </a:p>
          <a:p>
            <a:endParaRPr lang="it-IT" dirty="0"/>
          </a:p>
          <a:p>
            <a:r>
              <a:rPr lang="it-IT" dirty="0"/>
              <a:t>Per aggiungere un commento la sintassi è piuttosto semplice, si racchiude il testo tra &lt;!-- e --&gt;:</a:t>
            </a:r>
          </a:p>
          <a:p>
            <a:endParaRPr lang="it-IT" dirty="0"/>
          </a:p>
          <a:p>
            <a:r>
              <a:rPr lang="it-IT" dirty="0"/>
              <a:t>&lt;!-- questo è un commento --&gt;</a:t>
            </a:r>
          </a:p>
          <a:p>
            <a:endParaRPr lang="it-IT" dirty="0"/>
          </a:p>
          <a:p>
            <a:r>
              <a:rPr lang="it-IT" dirty="0"/>
              <a:t>[CTRL+K+C] scorciatoia da tastiera</a:t>
            </a:r>
          </a:p>
          <a:p>
            <a:r>
              <a:rPr lang="it-IT" dirty="0"/>
              <a:t>[CTRL+K+U] scorciatoia da tastiera </a:t>
            </a:r>
            <a:br>
              <a:rPr lang="it-IT" dirty="0"/>
            </a:br>
            <a:r>
              <a:rPr lang="it-IT" dirty="0"/>
              <a:t>(x </a:t>
            </a:r>
            <a:r>
              <a:rPr lang="it-IT" dirty="0" err="1"/>
              <a:t>decommentare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24582" name="Picture 6" descr="http://www.html.it/wp-content/uploads/2016/06/commenti.png">
            <a:extLst>
              <a:ext uri="{FF2B5EF4-FFF2-40B4-BE49-F238E27FC236}">
                <a16:creationId xmlns:a16="http://schemas.microsoft.com/office/drawing/2014/main" id="{19B24D75-1575-4A59-8712-8C771B06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25" y="4293096"/>
            <a:ext cx="3773984" cy="18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D66F0-A44B-48EE-8543-C8614B1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9B2867-49BE-4E87-82F6-5AE202EF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Aggiungiamo questa parte per completezza. </a:t>
            </a:r>
            <a:r>
              <a:rPr lang="it-IT" b="1" u="sng" dirty="0"/>
              <a:t>In passato Internet Explorer non è stato sempre allineato agli standard HTML e CSS, questo handicap è costato caro al browser Microsoft e gli ha guadagnato la reputazione di browser più odiato</a:t>
            </a:r>
            <a:r>
              <a:rPr lang="it-IT" dirty="0"/>
              <a:t>, soprattutto nelle cerchie degli sviluppatori, che hanno dovuto trovare una serie di escamotage per ovviare a tutte le differenze introdotte nelle diverse versioni.</a:t>
            </a:r>
          </a:p>
          <a:p>
            <a:endParaRPr lang="it-IT" dirty="0"/>
          </a:p>
          <a:p>
            <a:r>
              <a:rPr lang="it-IT" b="1" dirty="0"/>
              <a:t>I commenti condizionali </a:t>
            </a:r>
            <a:r>
              <a:rPr lang="it-IT" dirty="0"/>
              <a:t>sono lo strumento più utile proprio ad adattare i siti alle passate bizzarrie di Explorer, perché consentono di riconoscere la versione di IE (es. la 6, la 7 e la 8) e di poter aggiungere del codice apposito, in genere librerie CSS o </a:t>
            </a:r>
            <a:r>
              <a:rPr lang="it-IT" dirty="0" err="1"/>
              <a:t>polyfiller</a:t>
            </a:r>
            <a:r>
              <a:rPr lang="it-IT" dirty="0"/>
              <a:t> JavaScript.</a:t>
            </a:r>
          </a:p>
          <a:p>
            <a:endParaRPr lang="it-IT" dirty="0"/>
          </a:p>
          <a:p>
            <a:r>
              <a:rPr lang="it-IT" dirty="0"/>
              <a:t>Si tratta in definitiva di </a:t>
            </a:r>
            <a:r>
              <a:rPr lang="it-IT" u="sng" dirty="0"/>
              <a:t>commenti con una sintassi specifica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&lt;!--[</a:t>
            </a:r>
            <a:r>
              <a:rPr lang="it-IT" dirty="0" err="1"/>
              <a:t>if</a:t>
            </a:r>
            <a:r>
              <a:rPr lang="it-IT" dirty="0"/>
              <a:t> IE 7]--&gt;</a:t>
            </a:r>
          </a:p>
          <a:p>
            <a:r>
              <a:rPr lang="it-IT" dirty="0"/>
              <a:t>&lt;link </a:t>
            </a:r>
            <a:r>
              <a:rPr lang="it-IT" dirty="0" err="1"/>
              <a:t>rel</a:t>
            </a:r>
            <a:r>
              <a:rPr lang="it-IT" dirty="0"/>
              <a:t>="</a:t>
            </a:r>
            <a:r>
              <a:rPr lang="it-IT" dirty="0" err="1"/>
              <a:t>stylesheet</a:t>
            </a:r>
            <a:r>
              <a:rPr lang="it-IT" dirty="0"/>
              <a:t>" </a:t>
            </a:r>
            <a:r>
              <a:rPr lang="it-IT" dirty="0" err="1"/>
              <a:t>type</a:t>
            </a:r>
            <a:r>
              <a:rPr lang="it-IT" dirty="0"/>
              <a:t>="text/CSS" </a:t>
            </a:r>
            <a:r>
              <a:rPr lang="it-IT" dirty="0" err="1"/>
              <a:t>href</a:t>
            </a:r>
            <a:r>
              <a:rPr lang="it-IT" dirty="0"/>
              <a:t>="stile-per-IE7.css"&gt;</a:t>
            </a:r>
          </a:p>
          <a:p>
            <a:r>
              <a:rPr lang="it-IT" dirty="0"/>
              <a:t>&lt;![</a:t>
            </a:r>
            <a:r>
              <a:rPr lang="it-IT" dirty="0" err="1"/>
              <a:t>endif</a:t>
            </a:r>
            <a:r>
              <a:rPr lang="it-IT" dirty="0"/>
              <a:t>]--&gt;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959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9951E-CE0A-4D46-8D73-591738A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603C219-C3AA-41CE-B55D-DE42706A52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1137" y="1851660"/>
          <a:ext cx="5572126" cy="429768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816616403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145714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Commento condizionale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Versione di IE riconosciuta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9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Internet Explorer (tutte le versioni)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8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versione 7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4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!IE 6]&gt;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tranne la 6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superiori alla 7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30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superiori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2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 IE 8]&gt;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inferiori alla 6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inferiori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1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68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FCF30C0-4E47-4AAB-B72E-D9F4322F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Blocco, In linea e Liste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C9CE8-E933-4F01-881D-762FC1BFA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tag HTML possono rappresentare oggetti (come ad esempio le immagini) o </a:t>
            </a:r>
            <a:r>
              <a:rPr lang="it-IT" b="1" dirty="0"/>
              <a:t>servire a suddividere la pagina in aree </a:t>
            </a:r>
            <a:r>
              <a:rPr lang="it-IT" dirty="0"/>
              <a:t>(come i ‘div’ o le ‘</a:t>
            </a:r>
            <a:r>
              <a:rPr lang="it-IT" dirty="0" err="1"/>
              <a:t>section</a:t>
            </a:r>
            <a:r>
              <a:rPr lang="it-IT" dirty="0"/>
              <a:t>’). Ci sono diverse tipologie di tag e conoscerle diventa determinante per usare il tag giusto al posto giusto e per applicare in seguito le regole CSS.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0D3290F-2D17-4DAA-BAD5-E3899ACC29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3211236"/>
              </p:ext>
            </p:extLst>
          </p:nvPr>
        </p:nvGraphicFramePr>
        <p:xfrm>
          <a:off x="999530" y="3140968"/>
          <a:ext cx="7072932" cy="2982383"/>
        </p:xfrm>
        <a:graphic>
          <a:graphicData uri="http://schemas.openxmlformats.org/drawingml/2006/table">
            <a:tbl>
              <a:tblPr/>
              <a:tblGrid>
                <a:gridCol w="1751462">
                  <a:extLst>
                    <a:ext uri="{9D8B030D-6E8A-4147-A177-3AD203B41FA5}">
                      <a16:colId xmlns:a16="http://schemas.microsoft.com/office/drawing/2014/main" val="3099781453"/>
                    </a:ext>
                  </a:extLst>
                </a:gridCol>
                <a:gridCol w="5321470">
                  <a:extLst>
                    <a:ext uri="{9D8B030D-6E8A-4147-A177-3AD203B41FA5}">
                      <a16:colId xmlns:a16="http://schemas.microsoft.com/office/drawing/2014/main" val="381879790"/>
                    </a:ext>
                  </a:extLst>
                </a:gridCol>
              </a:tblGrid>
              <a:tr h="1314502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dirty="0">
                          <a:effectLst/>
                        </a:rPr>
                        <a:t>Block </a:t>
                      </a:r>
                      <a:r>
                        <a:rPr lang="it-IT" sz="1600" dirty="0">
                          <a:effectLst/>
                        </a:rPr>
                        <a:t>(elementi blocco)</a:t>
                      </a:r>
                    </a:p>
                  </a:txBody>
                  <a:tcPr marL="125046" marR="125046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Elementi che </a:t>
                      </a:r>
                      <a:r>
                        <a:rPr lang="it-IT" sz="1600" b="1" dirty="0">
                          <a:effectLst/>
                        </a:rPr>
                        <a:t>costituiscono un blocco attorno a sé</a:t>
                      </a:r>
                      <a:r>
                        <a:rPr lang="it-IT" sz="1600" dirty="0">
                          <a:effectLst/>
                        </a:rPr>
                        <a:t>. Non fanno parte di un testo e </a:t>
                      </a:r>
                      <a:r>
                        <a:rPr lang="it-IT" sz="1600" b="1" dirty="0">
                          <a:effectLst/>
                        </a:rPr>
                        <a:t>di conseguenza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mandano a capo</a:t>
                      </a:r>
                      <a:r>
                        <a:rPr lang="it-IT" sz="1600" b="1" dirty="0">
                          <a:effectLst/>
                        </a:rPr>
                        <a:t>, come i paragrafi, i div o le </a:t>
                      </a:r>
                      <a:r>
                        <a:rPr lang="it-IT" sz="1600" b="1" dirty="0" err="1">
                          <a:effectLst/>
                        </a:rPr>
                        <a:t>section</a:t>
                      </a:r>
                      <a:r>
                        <a:rPr lang="it-IT" sz="1600" dirty="0">
                          <a:effectLst/>
                        </a:rPr>
                        <a:t>. In genere sono elementi contenitore nell’albero che abbiamo tracciato in alto.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23001"/>
                  </a:ext>
                </a:extLst>
              </a:tr>
              <a:tr h="857135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dirty="0" err="1">
                          <a:effectLst/>
                        </a:rPr>
                        <a:t>Inline</a:t>
                      </a:r>
                      <a:r>
                        <a:rPr lang="it-IT" sz="1600" b="1" dirty="0">
                          <a:effectLst/>
                        </a:rPr>
                        <a:t> </a:t>
                      </a:r>
                      <a:r>
                        <a:rPr lang="it-IT" sz="1600" dirty="0">
                          <a:effectLst/>
                        </a:rPr>
                        <a:t>(elementi “in linea”)</a:t>
                      </a:r>
                    </a:p>
                  </a:txBody>
                  <a:tcPr marL="125046" marR="125046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Elementi che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non vanno a capo </a:t>
                      </a:r>
                      <a:r>
                        <a:rPr lang="it-IT" sz="1600" b="1" dirty="0">
                          <a:effectLst/>
                        </a:rPr>
                        <a:t>e possono essere integrati nel testo, come i link, le immagini, oppure gli </a:t>
                      </a:r>
                      <a:r>
                        <a:rPr lang="it-IT" sz="1600" b="1" dirty="0" err="1">
                          <a:effectLst/>
                        </a:rPr>
                        <a:t>span</a:t>
                      </a:r>
                      <a:r>
                        <a:rPr lang="it-IT" sz="1600" b="1" dirty="0">
                          <a:effectLst/>
                        </a:rPr>
                        <a:t>.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50153"/>
                  </a:ext>
                </a:extLst>
              </a:tr>
              <a:tr h="810746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dirty="0">
                          <a:effectLst/>
                        </a:rPr>
                        <a:t>Liste</a:t>
                      </a:r>
                      <a:endParaRPr lang="it-IT" sz="1600" dirty="0">
                        <a:effectLst/>
                      </a:endParaRPr>
                    </a:p>
                  </a:txBody>
                  <a:tcPr marL="125046" marR="125046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Liste numerate o non numerate. Sono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simili agli elementi blocco </a:t>
                      </a:r>
                      <a:r>
                        <a:rPr lang="it-IT" sz="1600" dirty="0">
                          <a:effectLst/>
                        </a:rPr>
                        <a:t>con una struttura particolare, ideali per definire elenchi o menu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2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12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61C54-4356-48C3-81DD-80B28F6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201254-D3B3-490A-9E71-6AC062A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466728" cy="434108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 tag HTML </a:t>
            </a:r>
            <a:r>
              <a:rPr lang="it-IT" b="1" dirty="0"/>
              <a:t>possono essere corredati di uno o più attributi</a:t>
            </a:r>
            <a:r>
              <a:rPr lang="it-IT" dirty="0"/>
              <a:t>, che servono per meglio specificare la funzione o la tipologia dell’elemento, per memorizzare dati o per arricchire di significato il contenuto.</a:t>
            </a:r>
          </a:p>
          <a:p>
            <a:endParaRPr lang="it-IT" dirty="0"/>
          </a:p>
          <a:p>
            <a:r>
              <a:rPr lang="it-IT" dirty="0"/>
              <a:t>Un tag con attributi si scrive in questo modo:</a:t>
            </a:r>
          </a:p>
          <a:p>
            <a:endParaRPr lang="it-IT" dirty="0"/>
          </a:p>
          <a:p>
            <a:r>
              <a:rPr lang="it-IT" dirty="0"/>
              <a:t>&lt;tag attributo1="valore1" attributo2="valore2"&gt;</a:t>
            </a:r>
          </a:p>
          <a:p>
            <a:endParaRPr lang="it-IT" dirty="0"/>
          </a:p>
          <a:p>
            <a:r>
              <a:rPr lang="it-IT" dirty="0"/>
              <a:t>Esempio: </a:t>
            </a:r>
          </a:p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="img_girl.jpg"&gt;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54F8A-AF9A-488F-AE08-A5C54E798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In sostanza gli attributi:</a:t>
            </a:r>
          </a:p>
          <a:p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sono </a:t>
            </a:r>
            <a:r>
              <a:rPr lang="it-IT" dirty="0">
                <a:highlight>
                  <a:srgbClr val="FFFF00"/>
                </a:highlight>
              </a:rPr>
              <a:t>coppie chiave-valore </a:t>
            </a:r>
            <a:r>
              <a:rPr lang="it-IT" dirty="0"/>
              <a:t>separate dal carattere = (uguale);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i valori sono tipicamente racchiusi tra virgolette "", ma è possibile anche utilizzare gli apici ‘’;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si scrivono lasciando almeno uno spazio dopo il nome dell’elemento nel tag di apertura (o nell’unico tag nel caso di elementi non contenitori).</a:t>
            </a:r>
          </a:p>
        </p:txBody>
      </p:sp>
    </p:spTree>
    <p:extLst>
      <p:ext uri="{BB962C8B-B14F-4D97-AF65-F5344CB8AC3E}">
        <p14:creationId xmlns:p14="http://schemas.microsoft.com/office/powerpoint/2010/main" val="24546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CA68A-A421-4A89-80DE-9AAA2CFF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global </a:t>
            </a:r>
            <a:r>
              <a:rPr lang="it-IT" dirty="0" err="1"/>
              <a:t>attributes</a:t>
            </a:r>
            <a:r>
              <a:rPr lang="it-IT" dirty="0"/>
              <a:t> HTML</a:t>
            </a:r>
            <a:br>
              <a:rPr lang="it-IT" dirty="0"/>
            </a:br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B20DD6-981B-4696-BD21-1B46EB559B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Lo standard HTML prevede un insieme di attributi che </a:t>
            </a:r>
            <a:r>
              <a:rPr lang="it-IT" b="1" dirty="0"/>
              <a:t>possono essere applicati a tutti i tag</a:t>
            </a:r>
            <a:r>
              <a:rPr lang="it-IT" dirty="0"/>
              <a:t>. Possiamo suddividere questi attributi in due principali sottogruppi: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b="1" dirty="0"/>
              <a:t> attributi di base (core);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b="1" dirty="0"/>
              <a:t> attributi per la gestione eventi.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9F6730-6DF4-4AC7-A445-848D2D401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r>
              <a:rPr lang="it-IT" dirty="0"/>
              <a:t>, </a:t>
            </a:r>
            <a:r>
              <a:rPr lang="it-IT" dirty="0" err="1"/>
              <a:t>contenteditable</a:t>
            </a:r>
            <a:r>
              <a:rPr lang="it-IT" dirty="0"/>
              <a:t> ecc..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https://developer.mozilla.org/it/docs/Web/HTML/Global_attributes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31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85A7E-D6F2-4678-A269-121A9468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68" y="469370"/>
            <a:ext cx="8280918" cy="1198180"/>
          </a:xfrm>
        </p:spPr>
        <p:txBody>
          <a:bodyPr/>
          <a:lstStyle/>
          <a:p>
            <a:r>
              <a:rPr lang="it-IT" dirty="0"/>
              <a:t>Attributi di base (core)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EA14A7F-F607-49BA-8815-9B271F3D7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864347"/>
              </p:ext>
            </p:extLst>
          </p:nvPr>
        </p:nvGraphicFramePr>
        <p:xfrm>
          <a:off x="273768" y="1238175"/>
          <a:ext cx="7533720" cy="1280160"/>
        </p:xfrm>
        <a:graphic>
          <a:graphicData uri="http://schemas.openxmlformats.org/drawingml/2006/table">
            <a:tbl>
              <a:tblPr/>
              <a:tblGrid>
                <a:gridCol w="913857">
                  <a:extLst>
                    <a:ext uri="{9D8B030D-6E8A-4147-A177-3AD203B41FA5}">
                      <a16:colId xmlns:a16="http://schemas.microsoft.com/office/drawing/2014/main" val="3750374060"/>
                    </a:ext>
                  </a:extLst>
                </a:gridCol>
                <a:gridCol w="6619863">
                  <a:extLst>
                    <a:ext uri="{9D8B030D-6E8A-4147-A177-3AD203B41FA5}">
                      <a16:colId xmlns:a16="http://schemas.microsoft.com/office/drawing/2014/main" val="1646028581"/>
                    </a:ext>
                  </a:extLst>
                </a:gridCol>
              </a:tblGrid>
              <a:tr h="820755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title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Informazione che aiuta a descrivere il contenuto dell’elemento. Il testo viene spesso rappresentato in un </a:t>
                      </a:r>
                      <a:r>
                        <a:rPr lang="it-IT" dirty="0" err="1">
                          <a:effectLst/>
                          <a:highlight>
                            <a:srgbClr val="FFFF00"/>
                          </a:highlight>
                        </a:rPr>
                        <a:t>tooltip</a:t>
                      </a:r>
                      <a:r>
                        <a:rPr lang="it-IT" dirty="0">
                          <a:effectLst/>
                        </a:rPr>
                        <a:t> che viene mostrato al passaggio del mouse.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44243"/>
                  </a:ext>
                </a:extLst>
              </a:tr>
              <a:tr h="263291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lang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la lingua del contenuto. Es. &lt;p </a:t>
                      </a:r>
                      <a:r>
                        <a:rPr lang="it-IT" dirty="0" err="1">
                          <a:effectLst/>
                        </a:rPr>
                        <a:t>lang</a:t>
                      </a:r>
                      <a:r>
                        <a:rPr lang="it-IT" dirty="0">
                          <a:effectLst/>
                        </a:rPr>
                        <a:t>="it"&gt;ciao&lt;/p&gt;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51479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B212FFA-065E-48A1-901F-12D2DE7D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68582"/>
              </p:ext>
            </p:extLst>
          </p:nvPr>
        </p:nvGraphicFramePr>
        <p:xfrm>
          <a:off x="273768" y="2780928"/>
          <a:ext cx="7533720" cy="3344488"/>
        </p:xfrm>
        <a:graphic>
          <a:graphicData uri="http://schemas.openxmlformats.org/drawingml/2006/table">
            <a:tbl>
              <a:tblPr/>
              <a:tblGrid>
                <a:gridCol w="1201888">
                  <a:extLst>
                    <a:ext uri="{9D8B030D-6E8A-4147-A177-3AD203B41FA5}">
                      <a16:colId xmlns:a16="http://schemas.microsoft.com/office/drawing/2014/main" val="3187778964"/>
                    </a:ext>
                  </a:extLst>
                </a:gridCol>
                <a:gridCol w="6331832">
                  <a:extLst>
                    <a:ext uri="{9D8B030D-6E8A-4147-A177-3AD203B41FA5}">
                      <a16:colId xmlns:a16="http://schemas.microsoft.com/office/drawing/2014/main" val="60743242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id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Serve ad associare un identificatore univoco ad un elemento. Una volta assegnato un identificatore, non si dovrà assegnarlo a nessun altro elemento della pagina.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80977"/>
                  </a:ext>
                </a:extLst>
              </a:tr>
              <a:tr h="479977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class</a:t>
                      </a:r>
                      <a:endParaRPr lang="it-IT" sz="1600" dirty="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Serve a stabilire che l’elemento appartiene ad una serie di “classi”. Torneremo sull’argomento, per ora ci basti sapere che possiamo applicare a tutti gli elementi di una classe proprietà simili. Possiamo inserire quante classi vogliamo, tutte separate da uno spazio. Es. &lt;p class="saluto testo-chiaro"&gt;ciao&lt;/p&gt;, ha due classi: “saluto” e “testo-chiaro”.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957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style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Serve ad assegnare delle proprietà grafiche (Stili CSS) all’elemento, questo tipo di assegnamento degli stili viene detto stilizzazione “inline”. Anche di questo parleremo in seguito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02434"/>
                  </a:ext>
                </a:extLst>
              </a:tr>
              <a:tr h="436129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draggable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assumere i valori </a:t>
                      </a:r>
                      <a:r>
                        <a:rPr lang="it-IT" sz="1600" dirty="0" err="1">
                          <a:effectLst/>
                        </a:rPr>
                        <a:t>true</a:t>
                      </a:r>
                      <a:r>
                        <a:rPr lang="it-IT" sz="1600" dirty="0">
                          <a:effectLst/>
                        </a:rPr>
                        <a:t> o false e serve a stabilire se un elemento sia trascinabile per una operazione di drag-n-drop.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0477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8D8ADF52-3B28-471C-8C38-8B15E04B1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Eccone altri che consentono la selezione e l’applicazione di regole di stile per la rappresentazione grafica: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1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BFA69-7C00-4F94-BB9A-5E20EE4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estensione .html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C21CE1-4F6A-4A99-9CEE-300D7738A0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Estensione .html</a:t>
            </a:r>
          </a:p>
          <a:p>
            <a:r>
              <a:rPr lang="it-IT" dirty="0"/>
              <a:t>È la tipica estensione </a:t>
            </a:r>
            <a:r>
              <a:rPr lang="it-IT" dirty="0" err="1"/>
              <a:t>dell’html</a:t>
            </a:r>
            <a:r>
              <a:rPr lang="it-IT" dirty="0"/>
              <a:t>, se un file con estensione html viene aperto nel browser diviene leggibile</a:t>
            </a: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EED1DA1-7261-435E-AA7F-A129504DEE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24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1F757A-8F14-4D4A-B16C-1DA48174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Attributi per la gestione degli eventi (normalmente utilizzati con eventi </a:t>
            </a:r>
            <a:r>
              <a:rPr lang="it-IT" dirty="0" err="1"/>
              <a:t>javascript</a:t>
            </a:r>
            <a:r>
              <a:rPr lang="it-IT" dirty="0"/>
              <a:t>)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2E7AC51-D6D2-4CDF-90C9-DDDA05AE9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775127"/>
              </p:ext>
            </p:extLst>
          </p:nvPr>
        </p:nvGraphicFramePr>
        <p:xfrm>
          <a:off x="395288" y="1589088"/>
          <a:ext cx="8280400" cy="2835108"/>
        </p:xfrm>
        <a:graphic>
          <a:graphicData uri="http://schemas.openxmlformats.org/drawingml/2006/table">
            <a:tbl>
              <a:tblPr/>
              <a:tblGrid>
                <a:gridCol w="1263220">
                  <a:extLst>
                    <a:ext uri="{9D8B030D-6E8A-4147-A177-3AD203B41FA5}">
                      <a16:colId xmlns:a16="http://schemas.microsoft.com/office/drawing/2014/main" val="2588209127"/>
                    </a:ext>
                  </a:extLst>
                </a:gridCol>
                <a:gridCol w="7017180">
                  <a:extLst>
                    <a:ext uri="{9D8B030D-6E8A-4147-A177-3AD203B41FA5}">
                      <a16:colId xmlns:a16="http://schemas.microsoft.com/office/drawing/2014/main" val="432784785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effectLst/>
                        </a:rPr>
                        <a:t>Attributo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>
                          <a:effectLst/>
                        </a:rPr>
                        <a:t>Descrizione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2310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onclick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Rileva il click (o il </a:t>
                      </a:r>
                      <a:r>
                        <a:rPr lang="it-IT" sz="2000" dirty="0" err="1">
                          <a:effectLst/>
                        </a:rPr>
                        <a:t>tap</a:t>
                      </a:r>
                      <a:r>
                        <a:rPr lang="it-IT" sz="2000" dirty="0">
                          <a:effectLst/>
                        </a:rPr>
                        <a:t>) effettuato sull’elemento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15916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onload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Associa un comportamento alla conclusione del caricamento dell’elemento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00562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onscroll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Attiva un comportamento correlato allo scrolling della pagina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1927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ondrag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Si attiva quando iniziamo a trascinare un elemento che abbiamo indicato come </a:t>
                      </a:r>
                      <a:r>
                        <a:rPr lang="it-IT" sz="2000" dirty="0" err="1">
                          <a:effectLst/>
                        </a:rPr>
                        <a:t>draggable</a:t>
                      </a:r>
                      <a:r>
                        <a:rPr lang="it-IT" sz="2000" dirty="0">
                          <a:effectLst/>
                        </a:rPr>
                        <a:t>="</a:t>
                      </a:r>
                      <a:r>
                        <a:rPr lang="it-IT" sz="2000" dirty="0" err="1">
                          <a:effectLst/>
                        </a:rPr>
                        <a:t>true</a:t>
                      </a:r>
                      <a:r>
                        <a:rPr lang="it-IT" sz="2000" dirty="0">
                          <a:effectLst/>
                        </a:rPr>
                        <a:t>"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503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71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116C6-E942-4DD9-8F02-BF619BD0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054163"/>
          </a:xfrm>
        </p:spPr>
        <p:txBody>
          <a:bodyPr/>
          <a:lstStyle/>
          <a:p>
            <a:r>
              <a:rPr lang="it-IT" dirty="0"/>
              <a:t>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77A6BE-F261-48CA-A220-85DBB857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89055"/>
            <a:ext cx="8280919" cy="4648257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it-IT" dirty="0"/>
              <a:t>Rispetto alle definizione degli attributi HTML5 consente una libertà maggiore rispetto a XHTML, segnando di fatto un ritorno alla filosofia di HTML 4. In sintesi: non è più obbligatorio racchiudere i valori degli attributi tra virgolette.</a:t>
            </a:r>
          </a:p>
          <a:p>
            <a:pPr marL="114300" indent="0">
              <a:buNone/>
            </a:pPr>
            <a:endParaRPr lang="it-IT" b="1" dirty="0"/>
          </a:p>
          <a:p>
            <a:pPr marL="457200" indent="-342900">
              <a:buFont typeface="Wingdings" panose="05000000000000000000" pitchFamily="2" charset="2"/>
              <a:buChar char="§"/>
            </a:pPr>
            <a:r>
              <a:rPr lang="it-IT" b="1" dirty="0"/>
              <a:t>Attributi ‘vuoti’</a:t>
            </a:r>
            <a:r>
              <a:rPr lang="it-IT" dirty="0"/>
              <a:t>: non è necessario definire un valore per l’attributo, basta il nome, il valore si ricava implicitamente dalla stringa vuota. Un caso da manuale:</a:t>
            </a:r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endParaRPr lang="it-IT" dirty="0"/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/>
              <a:t>Attributi senza virgolette: </a:t>
            </a:r>
            <a:r>
              <a:rPr lang="it-IT" sz="2000" b="1" dirty="0"/>
              <a:t>è perfettamente lecito in HTML5 definire un attributo senza racchiudere il valore tra virgolette</a:t>
            </a:r>
            <a:r>
              <a:rPr lang="it-IT" sz="2000" dirty="0"/>
              <a:t>. Esempio:</a:t>
            </a:r>
          </a:p>
          <a:p>
            <a:pPr algn="ctr"/>
            <a:r>
              <a:rPr lang="it-IT" dirty="0"/>
              <a:t>&lt;div class= </a:t>
            </a:r>
            <a:r>
              <a:rPr lang="it-IT" b="1" dirty="0">
                <a:highlight>
                  <a:srgbClr val="FFFF00"/>
                </a:highlight>
              </a:rPr>
              <a:t>testata</a:t>
            </a:r>
            <a:r>
              <a:rPr lang="it-IT" dirty="0"/>
              <a:t>&gt;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b="1" dirty="0"/>
              <a:t>Attributi con apostrofo (singolo apice)</a:t>
            </a:r>
            <a:r>
              <a:rPr lang="it-IT" sz="2000" dirty="0"/>
              <a:t>: il valore di un attributo può essere racchiuso tra due apostrofi </a:t>
            </a:r>
          </a:p>
          <a:p>
            <a:pPr algn="ctr"/>
            <a:r>
              <a:rPr lang="it-IT" dirty="0"/>
              <a:t>&lt;div class=</a:t>
            </a:r>
            <a:r>
              <a:rPr lang="it-IT" dirty="0">
                <a:highlight>
                  <a:srgbClr val="00FF00"/>
                </a:highlight>
              </a:rPr>
              <a:t>'testata'</a:t>
            </a:r>
            <a:r>
              <a:rPr lang="it-IT" dirty="0"/>
              <a:t>&gt;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b="1" dirty="0"/>
              <a:t>Attributi con virgolette (doppio apice)</a:t>
            </a:r>
            <a:r>
              <a:rPr lang="it-IT" sz="2000" dirty="0"/>
              <a:t>: per concludere, è possibile usare la sintassi che prevede l’uso delle virgolette per racchiudere il valore di un attributo. Il codice:</a:t>
            </a:r>
          </a:p>
          <a:p>
            <a:pPr algn="ctr"/>
            <a:r>
              <a:rPr lang="it-IT" dirty="0"/>
              <a:t>&lt;div class=</a:t>
            </a:r>
            <a:r>
              <a:rPr lang="it-IT" dirty="0">
                <a:highlight>
                  <a:srgbClr val="00FFFF"/>
                </a:highlight>
              </a:rPr>
              <a:t>"testata"</a:t>
            </a:r>
            <a:r>
              <a:rPr lang="it-IT" dirty="0"/>
              <a:t>&gt;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590494-0FB0-0C6A-BBF0-B6B6C3EE43D6}"/>
              </a:ext>
            </a:extLst>
          </p:cNvPr>
          <p:cNvSpPr txBox="1"/>
          <p:nvPr/>
        </p:nvSpPr>
        <p:spPr>
          <a:xfrm>
            <a:off x="1619672" y="2869543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Secondo le regole XHTML:</a:t>
            </a:r>
          </a:p>
          <a:p>
            <a:r>
              <a:rPr lang="it-IT" sz="1600" dirty="0"/>
              <a:t>&lt;input </a:t>
            </a:r>
            <a:r>
              <a:rPr lang="it-IT" sz="1600" dirty="0" err="1"/>
              <a:t>checked</a:t>
            </a:r>
            <a:r>
              <a:rPr lang="it-IT" sz="1600" dirty="0"/>
              <a:t>="</a:t>
            </a:r>
            <a:r>
              <a:rPr lang="it-IT" sz="1600" dirty="0" err="1"/>
              <a:t>checked</a:t>
            </a:r>
            <a:r>
              <a:rPr lang="it-IT" sz="1600" dirty="0"/>
              <a:t>" /&gt;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11CFB0-0C3E-D252-BABB-E6295230F843}"/>
              </a:ext>
            </a:extLst>
          </p:cNvPr>
          <p:cNvSpPr txBox="1"/>
          <p:nvPr/>
        </p:nvSpPr>
        <p:spPr>
          <a:xfrm>
            <a:off x="4860034" y="286954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In HTML5:</a:t>
            </a:r>
          </a:p>
          <a:p>
            <a:r>
              <a:rPr lang="it-IT" sz="1600" dirty="0"/>
              <a:t>&lt;input </a:t>
            </a:r>
            <a:r>
              <a:rPr lang="it-IT" sz="1600" b="1" dirty="0" err="1">
                <a:highlight>
                  <a:srgbClr val="00FFFF"/>
                </a:highlight>
              </a:rPr>
              <a:t>checked</a:t>
            </a:r>
            <a:r>
              <a:rPr lang="it-IT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2992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98FC9-9A39-4DE3-B1D9-4F95E6FB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Colors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F936D-99DD-4F90-9686-22F3C36B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Tutti i browser moderni supportano i seguenti 140 nomi di colore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COLORNAME</a:t>
            </a: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AliceBlue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2"/>
              </a:rPr>
              <a:t>#F0F8FF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AntiqueWhite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3"/>
              </a:rPr>
              <a:t>#FAEBD7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Aqua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4"/>
              </a:rPr>
              <a:t>#00FFFF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…</a:t>
            </a: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WhiteSmoke - </a:t>
            </a:r>
            <a:r>
              <a:rPr lang="it-IT" b="1" i="0" u="none" strike="noStrike" dirty="0">
                <a:effectLst/>
                <a:latin typeface="xSegoe UI"/>
                <a:hlinkClick r:id="rId5"/>
              </a:rPr>
              <a:t>#F5F5F5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Yellow - </a:t>
            </a:r>
            <a:r>
              <a:rPr lang="it-IT" b="1" i="0" u="none" strike="noStrike" dirty="0">
                <a:effectLst/>
                <a:latin typeface="xSegoe UI"/>
                <a:hlinkClick r:id="rId6"/>
              </a:rPr>
              <a:t>#FFFF00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YellowGreen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7"/>
              </a:rPr>
              <a:t>#9ACD32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hlinkClick r:id="rId8"/>
              </a:rPr>
              <a:t>https://www.w3schools.com/colors/colors_names.asp</a:t>
            </a:r>
            <a:endParaRPr lang="it-IT" dirty="0"/>
          </a:p>
          <a:p>
            <a:endParaRPr lang="it-IT" dirty="0"/>
          </a:p>
          <a:p>
            <a:r>
              <a:rPr lang="it-IT" dirty="0">
                <a:highlight>
                  <a:srgbClr val="00FF00"/>
                </a:highlight>
              </a:rPr>
              <a:t>RGB</a:t>
            </a:r>
          </a:p>
          <a:p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#000000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,    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#000080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Navy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	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#006400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</a:t>
            </a:r>
            <a:r>
              <a:rPr lang="it-IT" b="1" i="0" u="none" strike="noStrike" dirty="0" err="1">
                <a:solidFill>
                  <a:schemeClr val="tx1"/>
                </a:solidFill>
                <a:effectLst/>
                <a:latin typeface="xSegoe UI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DarkGreen</a:t>
            </a:r>
            <a:endParaRPr lang="it-IT" b="1" i="0" u="none" strike="noStrike" dirty="0">
              <a:solidFill>
                <a:schemeClr val="tx1"/>
              </a:solidFill>
              <a:effectLst/>
              <a:latin typeface="xSegoe UI"/>
            </a:endParaRPr>
          </a:p>
          <a:p>
            <a:r>
              <a:rPr lang="it-IT" b="1" dirty="0">
                <a:solidFill>
                  <a:schemeClr val="tx1"/>
                </a:solidFill>
                <a:latin typeface="xSegoe UI"/>
              </a:rPr>
              <a:t>RRGGBB = </a:t>
            </a:r>
            <a:r>
              <a:rPr lang="it-IT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red, green, blue</a:t>
            </a:r>
          </a:p>
          <a:p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(255,255,255) = bianco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i="0" dirty="0">
                <a:solidFill>
                  <a:schemeClr val="tx1"/>
                </a:solidFill>
                <a:effectLst/>
                <a:latin typeface="xSegoe UI"/>
              </a:rPr>
              <a:t>https://www.w3schools.com/colors/colors_rgb.asp</a:t>
            </a:r>
          </a:p>
          <a:p>
            <a:endParaRPr lang="it-IT" b="1" i="0" dirty="0">
              <a:solidFill>
                <a:srgbClr val="FFFFFF"/>
              </a:solidFill>
              <a:effectLst/>
              <a:latin typeface="xSegoe UI"/>
            </a:endParaRPr>
          </a:p>
          <a:p>
            <a:r>
              <a:rPr lang="it-IT" dirty="0">
                <a:hlinkClick r:id="rId15"/>
              </a:rPr>
              <a:t>Colors 2021 (w3schools.com)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7944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8EEEA-4B40-4BB9-AE12-8E8F10B6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data- (data-</a:t>
            </a:r>
            <a:r>
              <a:rPr lang="it-IT" dirty="0" err="1"/>
              <a:t>attributes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6E94E-40A4-4555-B20E-5EF54B61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 standard HTML5 ha introdotto i cosiddetti “data-</a:t>
            </a:r>
            <a:r>
              <a:rPr lang="it-IT" dirty="0" err="1"/>
              <a:t>attributes</a:t>
            </a:r>
            <a:r>
              <a:rPr lang="it-IT" dirty="0"/>
              <a:t>”, ovvero degli attributi inseriti nei tag allo scopo di ritenere </a:t>
            </a:r>
            <a:r>
              <a:rPr lang="it-IT" b="1" dirty="0"/>
              <a:t>alcune informazioni utili alla gestione del layout </a:t>
            </a:r>
            <a:r>
              <a:rPr lang="it-IT" dirty="0"/>
              <a:t>o a supporto dell’interfaccia utente.</a:t>
            </a:r>
          </a:p>
          <a:p>
            <a:endParaRPr lang="it-IT" dirty="0"/>
          </a:p>
          <a:p>
            <a:r>
              <a:rPr lang="it-IT" dirty="0"/>
              <a:t>si legge in </a:t>
            </a:r>
            <a:r>
              <a:rPr lang="it-IT" dirty="0" err="1"/>
              <a:t>javascript</a:t>
            </a:r>
            <a:r>
              <a:rPr lang="it-IT" dirty="0"/>
              <a:t> da proprietà .dataset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055E2D-2663-4E77-8FAC-A7660909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212976"/>
            <a:ext cx="471601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"elenco"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"Piazza la lenza"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"3863535555"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&gt;Luca&lt;/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"Via le mani dal naso"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"3164192342"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&gt;Paolo&lt;/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"Largo la loggia"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"3213344314"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&gt;Umberto&lt;/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51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B60AA-F214-41EA-931F-5C315897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paragrafi &lt;p&gt;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AFDB6A-8F8B-4A2A-BFF5-D9806B55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paragrafo &lt;p&gt; è un </a:t>
            </a:r>
            <a:r>
              <a:rPr lang="it-IT" b="1" dirty="0"/>
              <a:t>elemento contenitore</a:t>
            </a:r>
            <a:r>
              <a:rPr lang="it-IT" dirty="0"/>
              <a:t> che al suo interno prevede l’inserimento di testo e di altri tag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4130CC8-FCC5-4384-B154-BC3580D9E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91015"/>
              </p:ext>
            </p:extLst>
          </p:nvPr>
        </p:nvGraphicFramePr>
        <p:xfrm>
          <a:off x="1571625" y="2766060"/>
          <a:ext cx="5391150" cy="1371600"/>
        </p:xfrm>
        <a:graphic>
          <a:graphicData uri="http://schemas.openxmlformats.org/drawingml/2006/table">
            <a:tbl>
              <a:tblPr/>
              <a:tblGrid>
                <a:gridCol w="5391150">
                  <a:extLst>
                    <a:ext uri="{9D8B030D-6E8A-4147-A177-3AD203B41FA5}">
                      <a16:colId xmlns:a16="http://schemas.microsoft.com/office/drawing/2014/main" val="203352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&lt;p&gt;Nel primo paragrafo di questa trattazione, ci occuperemo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dell'importanza del testo nel Web. Grazie ad un semplice esempio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possiamo sperimentare molte cose.&lt;/p&gt;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2638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8752896F-43F9-4A6A-B4A2-CF525966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95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22513-CAF4-45F6-B379-F95E85CE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Elemento di sezione &lt;div&gt;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E9E770-8798-4881-AE22-93389514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Definisce una sezione in un HTML </a:t>
            </a:r>
          </a:p>
          <a:p>
            <a:endParaRPr lang="it-IT" dirty="0"/>
          </a:p>
          <a:p>
            <a:r>
              <a:rPr lang="en-US" dirty="0"/>
              <a:t>&lt;div&gt;</a:t>
            </a:r>
            <a:br>
              <a:rPr lang="en-US" dirty="0"/>
            </a:br>
            <a:r>
              <a:rPr lang="en-US" dirty="0"/>
              <a:t>  &lt;h3&gt;This is a heading&lt;/h3&gt;</a:t>
            </a:r>
            <a:br>
              <a:rPr lang="en-US" dirty="0"/>
            </a:br>
            <a:r>
              <a:rPr lang="en-US" dirty="0"/>
              <a:t>  &lt;p&gt;This is a paragraph.&lt;/p&gt;</a:t>
            </a:r>
            <a:br>
              <a:rPr lang="en-US" dirty="0"/>
            </a:br>
            <a:r>
              <a:rPr lang="en-US" dirty="0"/>
              <a:t>&lt;/div&gt;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908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6431D-58FF-48B0-B4E2-2385D0FC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Andare a capo, 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4BB98-9F55-41D5-B328-9EB78211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br</a:t>
            </a:r>
            <a:r>
              <a:rPr lang="it-IT" b="1" dirty="0"/>
              <a:t>&gt;</a:t>
            </a:r>
            <a:r>
              <a:rPr lang="it-IT" dirty="0"/>
              <a:t> sta per </a:t>
            </a:r>
            <a:r>
              <a:rPr lang="it-IT" i="1" dirty="0"/>
              <a:t>break line</a:t>
            </a:r>
            <a:r>
              <a:rPr lang="it-IT" dirty="0"/>
              <a:t> e serve per andare a capo nel bel mezzo di un testo. Come è facile notare infatti, anche se andiamo a capo all’interno dell’editor, il testo nel browser non va a capo se non alla fine dello spazio disponibile per il suo contenitore</a:t>
            </a:r>
          </a:p>
          <a:p>
            <a:r>
              <a:rPr lang="it-IT" dirty="0"/>
              <a:t>Per retro-compatibilità con </a:t>
            </a:r>
            <a:r>
              <a:rPr lang="it-IT" dirty="0" err="1"/>
              <a:t>xhtml</a:t>
            </a:r>
            <a:r>
              <a:rPr lang="it-IT" dirty="0"/>
              <a:t> si può usare anche 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292B80-728D-48DB-A4E4-58588109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51" y="3429000"/>
            <a:ext cx="331404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è un testo che va a capo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spesso all'interno dell'editor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tuttavia i browser ignoreranno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fatto e considereranno &lt;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br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il testo come una singola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riga continua, che va a capo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solo quando incontra il limite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 proprio contenitore</a:t>
            </a:r>
            <a:endParaRPr kumimoji="0" lang="it-IT" altLang="it-I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00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7191C-0A78-495B-8153-CB7E6D84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Headings, i titoli h1, h2, h3, etc.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6CCAD4-1E91-4C49-96C5-BB8C24E6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titoli (</a:t>
            </a:r>
            <a:r>
              <a:rPr lang="it-IT" b="1" dirty="0" err="1"/>
              <a:t>headings</a:t>
            </a:r>
            <a:r>
              <a:rPr lang="it-IT" dirty="0"/>
              <a:t>) sono i tag che ci aiutano a definire il tema della pagina. In genere sono rappresentati in grassetto e con una dimensione del testo ingrandita. Anche questi sono elementi di tipo</a:t>
            </a:r>
            <a:r>
              <a:rPr lang="it-IT" dirty="0">
                <a:highlight>
                  <a:srgbClr val="00FFFF"/>
                </a:highlight>
              </a:rPr>
              <a:t> </a:t>
            </a:r>
            <a:r>
              <a:rPr lang="it-IT" i="1" dirty="0" err="1">
                <a:highlight>
                  <a:srgbClr val="00FFFF"/>
                </a:highlight>
              </a:rPr>
              <a:t>block</a:t>
            </a:r>
            <a:r>
              <a:rPr lang="it-IT" dirty="0">
                <a:highlight>
                  <a:srgbClr val="00FFFF"/>
                </a:highlight>
              </a:rPr>
              <a:t> </a:t>
            </a:r>
            <a:r>
              <a:rPr lang="it-IT" dirty="0"/>
              <a:t>e sia le dimensioni sia il margine applicato per default dal browser sono proporzionali all’importanza del titolo.</a:t>
            </a: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94EDCE-D61D-41CC-B53C-D348182FE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39" y="3068960"/>
            <a:ext cx="5003229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&gt;Acquistare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&gt;Le pratiche per l'acquisto di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&gt;Agenzie immobiliari, quali scegliere&lt;/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&gt;Arredare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&gt;Come scegliere la cucina per la nuova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&gt;Lampadari, tipologie e differenze&lt;/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2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0A85B-59E4-452B-BB7D-B80D7AF5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Grassetti e corsivi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07728F-43C3-456B-BDD3-591DF036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Fin dalle prime versioni di HTML, perché un testo apparisse in grassetto, è stato sufficiente inserirlo in un tag </a:t>
            </a:r>
            <a:r>
              <a:rPr lang="it-IT" b="1" dirty="0"/>
              <a:t>&lt;b&gt;</a:t>
            </a:r>
            <a:r>
              <a:rPr lang="it-IT" dirty="0"/>
              <a:t>, così come per mettere in corsivo una frase si è utilizzato il tag </a:t>
            </a:r>
            <a:r>
              <a:rPr lang="it-IT" b="1" dirty="0"/>
              <a:t>&lt;i&gt;</a:t>
            </a:r>
            <a:r>
              <a:rPr lang="it-IT" dirty="0"/>
              <a:t>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4370B30-F042-41C1-81F4-978E294F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46393"/>
              </p:ext>
            </p:extLst>
          </p:nvPr>
        </p:nvGraphicFramePr>
        <p:xfrm>
          <a:off x="1322965" y="2510346"/>
          <a:ext cx="7344815" cy="3841180"/>
        </p:xfrm>
        <a:graphic>
          <a:graphicData uri="http://schemas.openxmlformats.org/drawingml/2006/table">
            <a:tbl>
              <a:tblPr/>
              <a:tblGrid>
                <a:gridCol w="781363">
                  <a:extLst>
                    <a:ext uri="{9D8B030D-6E8A-4147-A177-3AD203B41FA5}">
                      <a16:colId xmlns:a16="http://schemas.microsoft.com/office/drawing/2014/main" val="2634396893"/>
                    </a:ext>
                  </a:extLst>
                </a:gridCol>
                <a:gridCol w="4063090">
                  <a:extLst>
                    <a:ext uri="{9D8B030D-6E8A-4147-A177-3AD203B41FA5}">
                      <a16:colId xmlns:a16="http://schemas.microsoft.com/office/drawing/2014/main" val="2106851201"/>
                    </a:ext>
                  </a:extLst>
                </a:gridCol>
                <a:gridCol w="2500362">
                  <a:extLst>
                    <a:ext uri="{9D8B030D-6E8A-4147-A177-3AD203B41FA5}">
                      <a16:colId xmlns:a16="http://schemas.microsoft.com/office/drawing/2014/main" val="3117406870"/>
                    </a:ext>
                  </a:extLst>
                </a:gridCol>
              </a:tblGrid>
              <a:tr h="238050">
                <a:tc>
                  <a:txBody>
                    <a:bodyPr/>
                    <a:lstStyle/>
                    <a:p>
                      <a:pPr algn="l"/>
                      <a:r>
                        <a:rPr lang="it-IT" sz="1200" dirty="0">
                          <a:effectLst/>
                        </a:rPr>
                        <a:t>Tag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Descrizione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Resa di base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88510"/>
                  </a:ext>
                </a:extLst>
              </a:tr>
              <a:tr h="1403727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&lt;strong&gt;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Attribuisce al testo una forte importanza, serietà o urgenza (ora </a:t>
                      </a:r>
                      <a:r>
                        <a:rPr lang="it-IT" sz="1200" i="1" dirty="0">
                          <a:effectLst/>
                        </a:rPr>
                        <a:t>strong</a:t>
                      </a:r>
                      <a:r>
                        <a:rPr lang="it-IT" sz="1200" dirty="0">
                          <a:effectLst/>
                        </a:rPr>
                        <a:t> sta per </a:t>
                      </a:r>
                      <a:r>
                        <a:rPr lang="it-IT" sz="1200" i="1" dirty="0" err="1">
                          <a:effectLst/>
                        </a:rPr>
                        <a:t>importance</a:t>
                      </a:r>
                      <a:r>
                        <a:rPr lang="it-IT" sz="1200" dirty="0">
                          <a:effectLst/>
                        </a:rPr>
                        <a:t>).</a:t>
                      </a:r>
                      <a:br>
                        <a:rPr lang="it-IT" sz="1200" dirty="0">
                          <a:effectLst/>
                        </a:rPr>
                      </a:br>
                      <a:r>
                        <a:rPr lang="it-IT" sz="1200" dirty="0">
                          <a:effectLst/>
                        </a:rPr>
                        <a:t>Aiuta a tematizzare la pagina e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può essere utilizzato anche per strategie </a:t>
                      </a:r>
                      <a:r>
                        <a:rPr lang="it-IT" sz="1200" b="1" dirty="0">
                          <a:effectLst/>
                          <a:highlight>
                            <a:srgbClr val="FFFF00"/>
                          </a:highlight>
                        </a:rPr>
                        <a:t>SEO</a:t>
                      </a:r>
                      <a:r>
                        <a:rPr lang="it-IT" sz="1200" dirty="0">
                          <a:effectLst/>
                        </a:rPr>
                        <a:t>, può essere utilizzato anche all’interno di </a:t>
                      </a:r>
                      <a:r>
                        <a:rPr lang="it-IT" sz="1200" dirty="0" err="1">
                          <a:effectLst/>
                        </a:rPr>
                        <a:t>headings</a:t>
                      </a:r>
                      <a:r>
                        <a:rPr lang="it-IT" sz="1200" dirty="0">
                          <a:effectLst/>
                        </a:rPr>
                        <a:t> per indicare la parte più importante di un titolo (es. &lt;h1&gt;Capitolo 1. &lt;strong&gt;La casa&lt;/strong&gt;&lt;/h1&gt;).</a:t>
                      </a:r>
                    </a:p>
                    <a:p>
                      <a:pPr fontAlgn="t"/>
                      <a:r>
                        <a:rPr lang="it-IT" sz="1200" b="1" dirty="0">
                          <a:effectLst/>
                        </a:rPr>
                        <a:t>HA VALORE SEMANTICO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91871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&lt;b&gt;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Offre una differenza stilistica rispetto al resto del contenuto,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senza attribuire un’importanza specifica al testo </a:t>
                      </a:r>
                      <a:r>
                        <a:rPr lang="it-IT" sz="1200" dirty="0">
                          <a:effectLst/>
                        </a:rPr>
                        <a:t>(</a:t>
                      </a:r>
                      <a:r>
                        <a:rPr lang="it-IT" sz="1200" b="1" dirty="0">
                          <a:effectLst/>
                        </a:rPr>
                        <a:t>nota:</a:t>
                      </a:r>
                      <a:r>
                        <a:rPr lang="it-IT" sz="1200" dirty="0">
                          <a:effectLst/>
                        </a:rPr>
                        <a:t> che sia </a:t>
                      </a:r>
                      <a:r>
                        <a:rPr lang="it-IT" sz="1200" dirty="0" err="1">
                          <a:effectLst/>
                        </a:rPr>
                        <a:t>bold</a:t>
                      </a:r>
                      <a:r>
                        <a:rPr lang="it-IT" sz="1200" dirty="0">
                          <a:effectLst/>
                        </a:rPr>
                        <a:t> o no non importa).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>
                          <a:effectLst/>
                        </a:rPr>
                        <a:t>NON HA VALORE SEMANTICO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7020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</a:t>
                      </a:r>
                      <a:r>
                        <a:rPr lang="it-IT" sz="1200" b="1" dirty="0" err="1">
                          <a:effectLst/>
                        </a:rPr>
                        <a:t>em</a:t>
                      </a:r>
                      <a:r>
                        <a:rPr lang="it-IT" sz="1200" b="1" dirty="0">
                          <a:effectLst/>
                        </a:rPr>
                        <a:t>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Simile a strong, serve a rappresentare un testo o una frase che si pronuncia in modo differente dal resto al testo. (da 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 diventa </a:t>
                      </a:r>
                      <a:r>
                        <a:rPr lang="it-IT" sz="1200" i="1" dirty="0">
                          <a:effectLst/>
                        </a:rPr>
                        <a:t>stress 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) 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>
                          <a:effectLst/>
                        </a:rPr>
                        <a:t>HA VALORE SEMANTICO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6929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&lt;i&gt;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Serve a rappresentare testo che esprima un tono, uno stato d’animo o qualcosa che si discosti dal resto del contenuto, senza aggiungere ulteriori significati o importanza.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3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71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9BC4B-4E35-4184-AE64-E6A7EA3C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Citazioni, acronimi, codice e altri elementi per il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6112D2-5620-44EF-BE5B-E726CFC8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sz="1800" dirty="0"/>
              <a:t>Nel testo può essere utile inserire citazioni di frasi celebri, apici e pedici, usare degli acronimi e delle abbreviazioni, codice sorgente o demarcare alcune parole. Esaminiamo gli elementi HTML più utilizzati per lavorare sui testi.</a:t>
            </a:r>
          </a:p>
          <a:p>
            <a:endParaRPr lang="it-IT" sz="1800" dirty="0"/>
          </a:p>
          <a:p>
            <a:r>
              <a:rPr lang="it-IT" sz="1800" b="1" dirty="0" err="1">
                <a:solidFill>
                  <a:srgbClr val="C00000"/>
                </a:solidFill>
              </a:rPr>
              <a:t>blockquote</a:t>
            </a:r>
            <a:endParaRPr lang="it-IT" sz="1800" b="1" dirty="0">
              <a:solidFill>
                <a:srgbClr val="C00000"/>
              </a:solidFill>
            </a:endParaRPr>
          </a:p>
          <a:p>
            <a:r>
              <a:rPr lang="it-IT" sz="1800" dirty="0"/>
              <a:t>Secondo la specifica HTML5 il </a:t>
            </a:r>
            <a:r>
              <a:rPr lang="it-IT" sz="1800" b="1" dirty="0"/>
              <a:t>&lt;</a:t>
            </a:r>
            <a:r>
              <a:rPr lang="it-IT" sz="1800" b="1" dirty="0" err="1"/>
              <a:t>blockquote</a:t>
            </a:r>
            <a:r>
              <a:rPr lang="it-IT" sz="1800" b="1" dirty="0"/>
              <a:t>&gt;</a:t>
            </a:r>
            <a:r>
              <a:rPr lang="it-IT" sz="1800" dirty="0"/>
              <a:t> è un elemento che </a:t>
            </a:r>
            <a:r>
              <a:rPr lang="it-IT" sz="1800" b="1" dirty="0">
                <a:highlight>
                  <a:srgbClr val="FFFF00"/>
                </a:highlight>
              </a:rPr>
              <a:t>ospita contenuti citati da altre fonti</a:t>
            </a:r>
            <a:r>
              <a:rPr lang="it-IT" sz="1800" dirty="0"/>
              <a:t>, fossero pure i commenti di altri utenti in un blog. Inoltre al suo interno possono apparire anche dei rimandi alla fonte contenuti in elementi </a:t>
            </a:r>
            <a:r>
              <a:rPr lang="it-IT" sz="1800" b="1" i="1" dirty="0" err="1"/>
              <a:t>cite</a:t>
            </a:r>
            <a:r>
              <a:rPr lang="it-IT" sz="1800" b="1" dirty="0"/>
              <a:t> o </a:t>
            </a:r>
            <a:r>
              <a:rPr lang="it-IT" sz="1800" b="1" i="1" dirty="0" err="1"/>
              <a:t>footer</a:t>
            </a:r>
            <a:r>
              <a:rPr lang="it-IT" sz="1800" dirty="0"/>
              <a:t>.</a:t>
            </a:r>
          </a:p>
          <a:p>
            <a:r>
              <a:rPr lang="it-IT" sz="1800" dirty="0">
                <a:highlight>
                  <a:srgbClr val="FFFF00"/>
                </a:highlight>
              </a:rPr>
              <a:t>Tutto il testo in </a:t>
            </a:r>
            <a:r>
              <a:rPr lang="it-IT" sz="1800" b="1" dirty="0" err="1">
                <a:highlight>
                  <a:srgbClr val="FFFF00"/>
                </a:highlight>
              </a:rPr>
              <a:t>blockquote</a:t>
            </a:r>
            <a:r>
              <a:rPr lang="it-IT" sz="1800" dirty="0">
                <a:highlight>
                  <a:srgbClr val="FFFF00"/>
                </a:highlight>
              </a:rPr>
              <a:t> </a:t>
            </a:r>
            <a:r>
              <a:rPr lang="it-IT" sz="1800" b="1" dirty="0">
                <a:highlight>
                  <a:srgbClr val="FFFF00"/>
                </a:highlight>
              </a:rPr>
              <a:t>rimane indentato </a:t>
            </a:r>
            <a:r>
              <a:rPr lang="it-IT" sz="1800" dirty="0">
                <a:highlight>
                  <a:srgbClr val="FFFF00"/>
                </a:highlight>
              </a:rPr>
              <a:t>rispetto al resto del testo</a:t>
            </a:r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116E27-ABA3-4BD0-9A83-56D047620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5" y="4617643"/>
            <a:ext cx="437194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&gt;[...] fatti non foste a viver come bruti, ma per seguir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virtute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canoscenza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&gt;Inferno Canto XXVI - La Divina Commedia&lt;/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DB93C2-336C-BDFB-71BE-EE92AB44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89" y="5106933"/>
            <a:ext cx="4651375" cy="9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1BC98-CFEB-4914-952C-1ABB5A2F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Editor di testo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6068F3D-2231-4844-AD79-CEBA2F01210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8869158"/>
              </p:ext>
            </p:extLst>
          </p:nvPr>
        </p:nvGraphicFramePr>
        <p:xfrm>
          <a:off x="457200" y="1536700"/>
          <a:ext cx="3657600" cy="259220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805436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78213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59787400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Editor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Piattaforma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Licenza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38758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2" tooltip="Atom.io"/>
                        </a:rPr>
                        <a:t>Atom.io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99361"/>
                  </a:ext>
                </a:extLst>
              </a:tr>
              <a:tr h="1680620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 dirty="0">
                          <a:solidFill>
                            <a:srgbClr val="215CC8"/>
                          </a:solidFill>
                          <a:effectLst/>
                        </a:rPr>
                        <a:t>Visual Studio Code</a:t>
                      </a:r>
                      <a:endParaRPr lang="it-IT" sz="1200" dirty="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Gratuito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47988"/>
                  </a:ext>
                </a:extLst>
              </a:tr>
              <a:tr h="24008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3" tooltip="Notepad++"/>
                        </a:rPr>
                        <a:t>Notepad++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95921"/>
                  </a:ext>
                </a:extLst>
              </a:tr>
            </a:tbl>
          </a:graphicData>
        </a:graphic>
      </p:graphicFrame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7CAAA823-7A03-484B-88CC-E11DF220F0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scelta dell’editor (IDE = </a:t>
            </a:r>
            <a:r>
              <a:rPr lang="it-IT" alt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Environment) è piuttosto importante, è il principale compagno di strada in questo percorso e tipicamente diventa un’estensione naturale del pensiero. Gli editor che risultano tra i più utilizzati sono:</a:t>
            </a:r>
            <a:endParaRPr lang="it-IT" altLang="it-IT" sz="12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it-IT" altLang="it-IT" sz="3600" dirty="0"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B65AE8-7507-4DC8-8CC0-15226009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384" y="126743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7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EBFE3-1945-4156-8932-9BC6A943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Cite</a:t>
            </a:r>
            <a:r>
              <a:rPr lang="it-IT" dirty="0"/>
              <a:t> e q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054AFF-7150-49B6-89F7-8B9E7FF8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cite</a:t>
            </a:r>
            <a:r>
              <a:rPr lang="it-IT" b="1" dirty="0"/>
              <a:t>&gt;</a:t>
            </a:r>
            <a:r>
              <a:rPr lang="it-IT" dirty="0"/>
              <a:t> serve per riportare il nome di un’opera di ingegno, ad esempio </a:t>
            </a:r>
            <a:r>
              <a:rPr lang="it-IT" dirty="0">
                <a:highlight>
                  <a:srgbClr val="FFFF00"/>
                </a:highlight>
              </a:rPr>
              <a:t>il titolo di un libro, di un film o di una canzone dalla quale si è tratta una citazione</a:t>
            </a:r>
            <a:r>
              <a:rPr lang="it-IT" dirty="0"/>
              <a:t>, oppure ancora il nome di un autore o del personaggio che ha coniato una frase. </a:t>
            </a:r>
            <a:r>
              <a:rPr lang="it-IT" b="1" dirty="0"/>
              <a:t>È un elemento </a:t>
            </a:r>
            <a:r>
              <a:rPr lang="it-IT" b="1" i="1" dirty="0" err="1"/>
              <a:t>inline</a:t>
            </a:r>
            <a:r>
              <a:rPr lang="it-IT" b="1" dirty="0"/>
              <a:t> e di base </a:t>
            </a:r>
            <a:r>
              <a:rPr lang="it-IT" b="1" dirty="0">
                <a:highlight>
                  <a:srgbClr val="00FF00"/>
                </a:highlight>
              </a:rPr>
              <a:t>appare in corsivo</a:t>
            </a:r>
            <a:r>
              <a:rPr lang="it-IT" dirty="0"/>
              <a:t>.</a:t>
            </a:r>
          </a:p>
          <a:p>
            <a:r>
              <a:rPr lang="it-IT" dirty="0">
                <a:highlight>
                  <a:srgbClr val="FFFF00"/>
                </a:highlight>
              </a:rPr>
              <a:t>Se vogliamo inserire delle citazioni direttamente all’interno di un testo, possiamo utilizzare il tag </a:t>
            </a:r>
            <a:r>
              <a:rPr lang="it-IT" b="1" dirty="0">
                <a:highlight>
                  <a:srgbClr val="FFFF00"/>
                </a:highlight>
              </a:rPr>
              <a:t>&lt;q&gt;</a:t>
            </a:r>
          </a:p>
          <a:p>
            <a:r>
              <a:rPr lang="it-IT" b="1" dirty="0">
                <a:highlight>
                  <a:srgbClr val="00FF00"/>
                </a:highlight>
              </a:rPr>
              <a:t>INSERISCE IL DOPPIO APICE</a:t>
            </a:r>
            <a:endParaRPr lang="it-IT" dirty="0">
              <a:highlight>
                <a:srgbClr val="00FF00"/>
              </a:highlight>
            </a:endParaRP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4AFF98-65C7-4CC4-8117-FA01F6012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95" y="5085184"/>
            <a:ext cx="73250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&gt;Avrei spronato i miei colleghi a fare di più, li avrei incalzati citando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&gt;Dante Alighieri&lt;/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&gt;: 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&gt;Fatti non foste a viver come bruti&lt;/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DE42F7-6F49-43B0-838E-3FC35740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149080"/>
            <a:ext cx="46577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1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FB110-B2AC-4CCE-B150-52D98BCF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Acronimi e abbreviazioni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C5D87-AFF9-4783-A1E2-E2576700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passato per le sigle o gli acronimi era possibile utilizzare il tag </a:t>
            </a:r>
            <a:r>
              <a:rPr lang="it-IT" i="1" dirty="0" err="1"/>
              <a:t>acronym</a:t>
            </a:r>
            <a:r>
              <a:rPr lang="it-IT" dirty="0"/>
              <a:t> che è stato poi deprecato e soppiantato dal tag </a:t>
            </a:r>
            <a:r>
              <a:rPr lang="it-IT" b="1" dirty="0"/>
              <a:t>&lt;</a:t>
            </a:r>
            <a:r>
              <a:rPr lang="it-IT" b="1" dirty="0" err="1"/>
              <a:t>abbr</a:t>
            </a:r>
            <a:r>
              <a:rPr lang="it-IT" b="1" dirty="0"/>
              <a:t>&gt;</a:t>
            </a:r>
            <a:r>
              <a:rPr lang="it-IT" dirty="0"/>
              <a:t> prima previsto solo per le abbreviazioni.</a:t>
            </a:r>
          </a:p>
          <a:p>
            <a:endParaRPr lang="it-IT" dirty="0"/>
          </a:p>
          <a:p>
            <a:r>
              <a:rPr lang="it-IT" b="1" dirty="0" err="1"/>
              <a:t>abbr</a:t>
            </a:r>
            <a:endParaRPr lang="it-IT" b="1" dirty="0"/>
          </a:p>
          <a:p>
            <a:endParaRPr lang="it-IT" dirty="0"/>
          </a:p>
          <a:p>
            <a:r>
              <a:rPr lang="it-IT" dirty="0"/>
              <a:t>Questo tag viene utilizzato sia per abbreviazioni come </a:t>
            </a:r>
            <a:r>
              <a:rPr lang="it-IT" i="1" dirty="0"/>
              <a:t>“Sig.”</a:t>
            </a:r>
            <a:r>
              <a:rPr lang="it-IT" dirty="0"/>
              <a:t>, </a:t>
            </a:r>
            <a:r>
              <a:rPr lang="it-IT" i="1" dirty="0"/>
              <a:t>“Ven.”</a:t>
            </a:r>
            <a:r>
              <a:rPr lang="it-IT" dirty="0"/>
              <a:t>, sia per le sigle come </a:t>
            </a:r>
            <a:r>
              <a:rPr lang="it-IT" i="1" dirty="0"/>
              <a:t>CSS</a:t>
            </a:r>
            <a:r>
              <a:rPr lang="it-IT" dirty="0"/>
              <a:t> o </a:t>
            </a:r>
            <a:r>
              <a:rPr lang="it-IT" i="1" dirty="0"/>
              <a:t>FIFA</a:t>
            </a:r>
            <a:r>
              <a:rPr lang="it-IT" dirty="0"/>
              <a:t>. In ogni caso lo utilizziamo quando scriviamo la versione breve di una frase o una parola. </a:t>
            </a:r>
            <a:br>
              <a:rPr lang="it-IT" dirty="0"/>
            </a:br>
            <a:r>
              <a:rPr lang="it-IT" dirty="0"/>
              <a:t>Passando con il mouse sopra il testo abbreviato, apparirà la sua versione estesa in un </a:t>
            </a:r>
            <a:r>
              <a:rPr lang="it-IT" dirty="0" err="1"/>
              <a:t>tooltip</a:t>
            </a:r>
            <a:r>
              <a:rPr lang="it-IT" dirty="0"/>
              <a:t>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1790FA-FF05-4859-95D1-246070CB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4941168"/>
            <a:ext cx="77053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 questa guida approfondiamo l'&lt;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highlight>
                  <a:srgbClr val="00FF00"/>
                </a:highlight>
                <a:latin typeface="Monaco"/>
              </a:rPr>
              <a:t>abbr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00FF00"/>
                </a:highlight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"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HyperText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 Markup Language"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abbr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ne esploriamo i tag e le potenzialità espressive.&lt;/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AEBD2C-39C6-47AF-93FF-16B4D9C1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15" y="2604942"/>
            <a:ext cx="3316049" cy="9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9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9A1A5-BAB8-443D-8D98-092C1496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Apici e pedici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847A9-C56D-4507-BA83-025EC7CA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un apice o un pedice è qualcosa che ha a che fare con la tipografia o con l’aspetto? Non siamo nemmeno troppo a metà strada, pensiamo all’utilizzo dei pedici ad esempio, per inserire la numerazione nelle variabili in matematica, è qualcosa che è strettamente correlato con il contenuto.</a:t>
            </a:r>
          </a:p>
          <a:p>
            <a:r>
              <a:rPr lang="it-IT" dirty="0" err="1"/>
              <a:t>sup</a:t>
            </a:r>
            <a:r>
              <a:rPr lang="it-IT" dirty="0"/>
              <a:t> e sub</a:t>
            </a:r>
          </a:p>
          <a:p>
            <a:pPr algn="just"/>
            <a:r>
              <a:rPr lang="it-IT" dirty="0"/>
              <a:t>I tag che utilizziamo sono </a:t>
            </a:r>
            <a:r>
              <a:rPr lang="it-IT" b="1" dirty="0"/>
              <a:t>&lt;</a:t>
            </a:r>
            <a:r>
              <a:rPr lang="it-IT" b="1" dirty="0" err="1"/>
              <a:t>sup</a:t>
            </a:r>
            <a:r>
              <a:rPr lang="it-IT" b="1" dirty="0"/>
              <a:t>&gt;</a:t>
            </a:r>
            <a:r>
              <a:rPr lang="it-IT" dirty="0"/>
              <a:t> per gli apici e </a:t>
            </a:r>
            <a:r>
              <a:rPr lang="it-IT" b="1" dirty="0"/>
              <a:t>&lt;sub&gt;</a:t>
            </a:r>
            <a:r>
              <a:rPr lang="it-IT" dirty="0"/>
              <a:t> per i pedici. Sono entrambi </a:t>
            </a:r>
            <a:r>
              <a:rPr lang="it-IT" b="1" dirty="0"/>
              <a:t>elementi </a:t>
            </a:r>
            <a:r>
              <a:rPr lang="it-IT" b="1" dirty="0" err="1"/>
              <a:t>inline</a:t>
            </a:r>
            <a:r>
              <a:rPr lang="it-IT" b="1" dirty="0"/>
              <a:t> </a:t>
            </a:r>
            <a:r>
              <a:rPr lang="it-IT" dirty="0"/>
              <a:t>e la rappresentazione di default sui browser è quella che ci aspettiamo, carattere rimpicciolito e posto più in alto o più in basso a seconda che si tratti di un apice o di un pedice.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6660A-0F17-4247-8A2F-067A6898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873" y="4561318"/>
            <a:ext cx="23042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= mc&lt;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9" name="Picture 5" descr="http://www.html.it/wp-content/uploads/2016/05/09.sup_.png">
            <a:extLst>
              <a:ext uri="{FF2B5EF4-FFF2-40B4-BE49-F238E27FC236}">
                <a16:creationId xmlns:a16="http://schemas.microsoft.com/office/drawing/2014/main" id="{89213DE0-F411-4245-8E18-9F6449032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70"/>
          <a:stretch/>
        </p:blipFill>
        <p:spPr bwMode="auto">
          <a:xfrm>
            <a:off x="1024366" y="4911809"/>
            <a:ext cx="3043578" cy="9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0E7AE81-864E-059F-5BF3-51A90797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187102"/>
            <a:ext cx="1152686" cy="37152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0816E9-5F29-32F4-DD8D-FEF5106B6474}"/>
              </a:ext>
            </a:extLst>
          </p:cNvPr>
          <p:cNvSpPr txBox="1"/>
          <p:nvPr/>
        </p:nvSpPr>
        <p:spPr>
          <a:xfrm>
            <a:off x="4840790" y="4529335"/>
            <a:ext cx="3835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p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</a:t>
            </a:r>
            <a:r>
              <a:rPr lang="it-IT" sz="1600" b="0" dirty="0">
                <a:solidFill>
                  <a:srgbClr val="D4D4D4"/>
                </a:solidFill>
                <a:effectLst/>
                <a:latin typeface="Monaco"/>
              </a:rPr>
              <a:t> </a:t>
            </a:r>
            <a:r>
              <a:rPr lang="it-IT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/>
              </a:rPr>
              <a:t>Questo è un 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sub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</a:t>
            </a:r>
            <a:r>
              <a:rPr lang="it-IT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/>
              </a:rPr>
              <a:t>pedice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sub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p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Monaco"/>
            </a:endParaRPr>
          </a:p>
          <a:p>
            <a:endParaRPr lang="it-IT" sz="1600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79162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DE97C-7B15-456D-82B1-5BA3D985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e testo </a:t>
            </a:r>
            <a:r>
              <a:rPr lang="it-IT" dirty="0" err="1"/>
              <a:t>pre</a:t>
            </a:r>
            <a:r>
              <a:rPr lang="it-IT" dirty="0"/>
              <a:t>-formattato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42B7F7A-5FCB-4BB9-B11E-321265015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530837"/>
              </p:ext>
            </p:extLst>
          </p:nvPr>
        </p:nvGraphicFramePr>
        <p:xfrm>
          <a:off x="755576" y="1680788"/>
          <a:ext cx="7709792" cy="228600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637593121"/>
                    </a:ext>
                  </a:extLst>
                </a:gridCol>
                <a:gridCol w="5621560">
                  <a:extLst>
                    <a:ext uri="{9D8B030D-6E8A-4147-A177-3AD203B41FA5}">
                      <a16:colId xmlns:a16="http://schemas.microsoft.com/office/drawing/2014/main" val="3153612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&lt;code&gt;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Descrive brani di codice sorgente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49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kbd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il testo inserito dagli utenti. Il contenuto è visualizzato con il font </a:t>
                      </a:r>
                      <a:r>
                        <a:rPr lang="it-IT" dirty="0" err="1">
                          <a:effectLst/>
                        </a:rPr>
                        <a:t>monospace</a:t>
                      </a:r>
                      <a:r>
                        <a:rPr lang="it-IT" dirty="0">
                          <a:effectLst/>
                        </a:rPr>
                        <a:t> di default del browser. 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22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samp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Rappresenta l’output di un programma o di una riga di comando. Contenuto visualizzato con il font </a:t>
                      </a:r>
                      <a:r>
                        <a:rPr lang="it-IT" dirty="0" err="1">
                          <a:effectLst/>
                        </a:rPr>
                        <a:t>monospace</a:t>
                      </a:r>
                      <a:r>
                        <a:rPr lang="it-IT" dirty="0">
                          <a:effectLst/>
                        </a:rPr>
                        <a:t> di default del browser. 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23386"/>
                  </a:ext>
                </a:extLst>
              </a:tr>
            </a:tbl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7A4A1A29-4BDA-48DA-8125-96E56AE2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2" y="4437112"/>
            <a:ext cx="3046154" cy="90971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8C9778-AEFD-4FDA-A3CD-EC97A345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346823"/>
            <a:ext cx="3423057" cy="9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6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E4165-AD5D-4DB3-8858-F94E553C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elementi per la formattazione del testo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23F948B-5429-44C7-BADA-D6A36CEF1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26367"/>
              </p:ext>
            </p:extLst>
          </p:nvPr>
        </p:nvGraphicFramePr>
        <p:xfrm>
          <a:off x="683568" y="1600201"/>
          <a:ext cx="7393632" cy="4235843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3549269767"/>
                    </a:ext>
                  </a:extLst>
                </a:gridCol>
                <a:gridCol w="6091630">
                  <a:extLst>
                    <a:ext uri="{9D8B030D-6E8A-4147-A177-3AD203B41FA5}">
                      <a16:colId xmlns:a16="http://schemas.microsoft.com/office/drawing/2014/main" val="3522002261"/>
                    </a:ext>
                  </a:extLst>
                </a:gridCol>
                <a:gridCol w="77866">
                  <a:extLst>
                    <a:ext uri="{9D8B030D-6E8A-4147-A177-3AD203B41FA5}">
                      <a16:colId xmlns:a16="http://schemas.microsoft.com/office/drawing/2014/main" val="950797312"/>
                    </a:ext>
                  </a:extLst>
                </a:gridCol>
              </a:tblGrid>
              <a:tr h="257454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effectLst/>
                        </a:rPr>
                        <a:t>Tag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Descrizione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4059234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&lt;del&gt;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Descrive un contenuto che </a:t>
                      </a:r>
                      <a:r>
                        <a:rPr lang="it-IT" sz="1600" b="1" dirty="0">
                          <a:effectLst/>
                        </a:rPr>
                        <a:t>vogliamo togliere dal documento</a:t>
                      </a:r>
                      <a:r>
                        <a:rPr lang="it-IT" sz="1600" dirty="0">
                          <a:effectLst/>
                        </a:rPr>
                        <a:t>, tipicamente traccia una barra sul testo e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sostituisce 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&lt;strike&gt;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, già deprecato</a:t>
                      </a:r>
                      <a:r>
                        <a:rPr lang="it-IT" sz="1600" dirty="0">
                          <a:effectLst/>
                        </a:rPr>
                        <a:t>. Una alternativa a del è </a:t>
                      </a:r>
                      <a:r>
                        <a:rPr lang="it-IT" sz="1600" b="1" dirty="0">
                          <a:effectLst/>
                        </a:rPr>
                        <a:t>&lt;s&gt;</a:t>
                      </a:r>
                      <a:r>
                        <a:rPr lang="it-IT" sz="1600" dirty="0">
                          <a:effectLst/>
                        </a:rPr>
                        <a:t> che indica un testo di nessuna importanza all’interno del documento.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3636387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ins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essere utile per definire degli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aggiornamenti al documento</a:t>
                      </a:r>
                      <a:r>
                        <a:rPr lang="it-IT" sz="1600" dirty="0">
                          <a:effectLst/>
                        </a:rPr>
                        <a:t>: grazie all’attributo 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 possiamo infatti assegnare una data specifica a una porzione del testo.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722676"/>
                  </a:ext>
                </a:extLst>
              </a:tr>
              <a:tr h="447096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mark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Rende il testo “evidenziato”, rappresentato non a caso con un colore di sfondo giallino “evidenziatore”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44786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&lt;time&gt;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Grazie </a:t>
                      </a:r>
                      <a:r>
                        <a:rPr lang="it-IT" sz="1600" b="1" dirty="0">
                          <a:effectLst/>
                        </a:rPr>
                        <a:t>all’attributo </a:t>
                      </a:r>
                      <a:r>
                        <a:rPr lang="it-IT" sz="1600" b="1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, consente di specificare in modo formale la data e l’ora di un elemento che riporta una data in un formato qualsiasi (es. &lt;time 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="2016-05-31"&gt;il trentun maggio&lt;/time&gt;). Non fa nulla di particolare..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2813003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&lt;small&gt;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Indica un testo che ha una importanza minore rispetto al resto del documento </a:t>
                      </a:r>
                      <a:r>
                        <a:rPr lang="it-IT" sz="1600" dirty="0">
                          <a:effectLst/>
                        </a:rPr>
                        <a:t>e viene spesso rappresentato con un carattere più piccolo.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54993471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F99925CD-B15E-4BCC-BC98-2B6500A9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5708242"/>
            <a:ext cx="3875862" cy="8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92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30AFA-0EBE-4089-9FA8-3F86058D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&lt;</a:t>
            </a:r>
            <a:r>
              <a:rPr lang="it-IT" dirty="0" err="1"/>
              <a:t>pre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C93C79-19A4-4AC4-AC97-0E4784E03E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tag &lt;</a:t>
            </a:r>
            <a:r>
              <a:rPr lang="it-IT" dirty="0" err="1"/>
              <a:t>pre</a:t>
            </a:r>
            <a:r>
              <a:rPr lang="it-IT" dirty="0"/>
              <a:t>&gt; definisce il testo preformattato. Il testo in un elemento &lt;</a:t>
            </a:r>
            <a:r>
              <a:rPr lang="it-IT" dirty="0" err="1"/>
              <a:t>pre</a:t>
            </a:r>
            <a:r>
              <a:rPr lang="it-IT" dirty="0"/>
              <a:t>&gt; viene </a:t>
            </a:r>
            <a:r>
              <a:rPr lang="it-IT" dirty="0">
                <a:highlight>
                  <a:srgbClr val="FFFF00"/>
                </a:highlight>
              </a:rPr>
              <a:t>visualizzato in un font a larghezza fissa (in genere </a:t>
            </a:r>
            <a:r>
              <a:rPr lang="it-IT" dirty="0" err="1">
                <a:highlight>
                  <a:srgbClr val="FFFF00"/>
                </a:highlight>
              </a:rPr>
              <a:t>Courier</a:t>
            </a:r>
            <a:r>
              <a:rPr lang="it-IT" dirty="0">
                <a:highlight>
                  <a:srgbClr val="FFFF00"/>
                </a:highlight>
              </a:rPr>
              <a:t>) e 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conserva spazi e interruzioni di riga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201B9D9-D126-05C7-CA39-D1292AB9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4" y="3548253"/>
            <a:ext cx="3991532" cy="24292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13F8221-161A-4C74-BF26-AF14CF7D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290" y="2799991"/>
            <a:ext cx="416300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0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5CB2-E893-4123-9C4E-8A9F4A07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address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0F8B5-2878-4C04-B946-2C23D0391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Il tag &lt;address&gt; definisce le informazioni di contatto dell'autore / proprietario di un documento o di un articolo.</a:t>
            </a:r>
          </a:p>
          <a:p>
            <a:endParaRPr lang="it-IT" dirty="0"/>
          </a:p>
          <a:p>
            <a:r>
              <a:rPr lang="it-IT" dirty="0"/>
              <a:t>Se l'elemento &lt;address&gt; si trova all'interno dell'elemento &lt;body&gt;, rappresenta le </a:t>
            </a:r>
            <a:r>
              <a:rPr lang="it-IT" b="1" dirty="0"/>
              <a:t>informazioni di contatto per il documento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Se l'elemento &lt;address&gt; si trova all'interno di un elemento &lt;article&gt;, rappresenta le </a:t>
            </a:r>
            <a:r>
              <a:rPr lang="it-IT" b="1" dirty="0"/>
              <a:t>informazioni di contatto per quell'articolo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>
                <a:highlight>
                  <a:srgbClr val="00FF00"/>
                </a:highlight>
              </a:rPr>
              <a:t>è un tag semantico e i crawler lo interpretano come tale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BBA051-EA81-44FB-815A-5DC865FFC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&lt;address&gt;</a:t>
            </a:r>
          </a:p>
          <a:p>
            <a:r>
              <a:rPr lang="it-IT" dirty="0"/>
              <a:t>Azienda</a:t>
            </a:r>
          </a:p>
          <a:p>
            <a:r>
              <a:rPr lang="it-IT" dirty="0"/>
              <a:t>via della repubblica 450,</a:t>
            </a:r>
          </a:p>
          <a:p>
            <a:r>
              <a:rPr lang="it-IT" dirty="0"/>
              <a:t>00100 Milano (MI)</a:t>
            </a:r>
          </a:p>
          <a:p>
            <a:r>
              <a:rPr lang="it-IT" dirty="0"/>
              <a:t>&lt;/address&gt;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09F4C1-13DF-4E1C-93BE-30198F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80" y="3429000"/>
            <a:ext cx="4448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85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B7A1A-9755-405F-A231-FF163642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htmlentities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B44AF0-B08D-4EF2-BE9F-4EF46160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1896091"/>
          </a:xfrm>
        </p:spPr>
        <p:txBody>
          <a:bodyPr>
            <a:normAutofit/>
          </a:bodyPr>
          <a:lstStyle/>
          <a:p>
            <a:r>
              <a:rPr lang="it-IT" dirty="0"/>
              <a:t>simboli che hanno un significato speciale per le pagine web</a:t>
            </a:r>
          </a:p>
          <a:p>
            <a:r>
              <a:rPr lang="it-IT" dirty="0"/>
              <a:t>rappresentare ad esempio</a:t>
            </a:r>
          </a:p>
          <a:p>
            <a:r>
              <a:rPr lang="it-IT" dirty="0"/>
              <a:t>&lt;&gt;, spazio, &amp;</a:t>
            </a:r>
          </a:p>
          <a:p>
            <a:r>
              <a:rPr lang="it-IT" dirty="0"/>
              <a:t>potrebbe essere un problema in quanto il browser interpreta &lt; &gt; come tag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http://www.asciitable.com/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5694A8-633D-42C7-9027-86D76B4EDE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4CF2DEA-F44F-40E8-BF8A-E7BCB2FB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63415"/>
              </p:ext>
            </p:extLst>
          </p:nvPr>
        </p:nvGraphicFramePr>
        <p:xfrm>
          <a:off x="827584" y="3457848"/>
          <a:ext cx="7156996" cy="3328456"/>
        </p:xfrm>
        <a:graphic>
          <a:graphicData uri="http://schemas.openxmlformats.org/drawingml/2006/table">
            <a:tbl>
              <a:tblPr/>
              <a:tblGrid>
                <a:gridCol w="1789249">
                  <a:extLst>
                    <a:ext uri="{9D8B030D-6E8A-4147-A177-3AD203B41FA5}">
                      <a16:colId xmlns:a16="http://schemas.microsoft.com/office/drawing/2014/main" val="3346758656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2887639831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3572109284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4284283641"/>
                    </a:ext>
                  </a:extLst>
                </a:gridCol>
              </a:tblGrid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Result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Description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Name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Number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4188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endParaRPr lang="it-IT" sz="1000">
                        <a:effectLst/>
                      </a:endParaRP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non-breaking space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nbsp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772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&lt;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less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&amp;lt;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5463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&gt;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greater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gt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7365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ampersand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amp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&amp;#38;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927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"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double quotation 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&amp;quot;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4891"/>
                  </a:ext>
                </a:extLst>
              </a:tr>
              <a:tr h="357213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'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single quotation mark (apostrophe)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&amp;apos;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207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¢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cent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&amp;cent;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980324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£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pound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&amp;pound;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&amp;#163;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9238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¥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yen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&amp;yen;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&amp;#165;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75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€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euro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&amp;euro;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&amp;#8364;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25726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©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copyright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&amp;copy;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1205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®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 err="1">
                          <a:effectLst/>
                        </a:rPr>
                        <a:t>registered</a:t>
                      </a:r>
                      <a:r>
                        <a:rPr lang="it-IT" sz="1000" dirty="0">
                          <a:effectLst/>
                        </a:rPr>
                        <a:t> trademark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&amp;reg;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&amp;#174;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18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245CE-51FF-49FE-B529-7AAA1DD8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Contrassegnare la chiusura dei tag: div e non solo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A09ED-461A-4855-8C6C-4B10C4BB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Tra le pratiche più usate, c’è quella di </a:t>
            </a:r>
            <a:r>
              <a:rPr lang="it-IT" b="1" dirty="0"/>
              <a:t>sfruttare i commenti per contrassegnare la fine di un blocco</a:t>
            </a:r>
            <a:r>
              <a:rPr lang="it-IT" dirty="0"/>
              <a:t>: spesso si tratta di elementi blocco come i &lt;div&gt; che definiscono la struttura (layout) della pagina.</a:t>
            </a:r>
          </a:p>
          <a:p>
            <a:endParaRPr lang="it-IT" dirty="0"/>
          </a:p>
          <a:p>
            <a:r>
              <a:rPr lang="it-IT" dirty="0">
                <a:latin typeface="Consolas" panose="020B0609020204030204" pitchFamily="49" charset="0"/>
              </a:rPr>
              <a:t>&lt;div id="</a:t>
            </a:r>
            <a:r>
              <a:rPr lang="it-IT" dirty="0" err="1">
                <a:latin typeface="Consolas" panose="020B0609020204030204" pitchFamily="49" charset="0"/>
              </a:rPr>
              <a:t>main</a:t>
            </a:r>
            <a:r>
              <a:rPr lang="it-IT" dirty="0">
                <a:latin typeface="Consolas" panose="020B0609020204030204" pitchFamily="49" charset="0"/>
              </a:rPr>
              <a:t>"&gt;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&lt;</a:t>
            </a:r>
            <a:r>
              <a:rPr lang="it-IT" dirty="0" err="1">
                <a:latin typeface="Consolas" panose="020B0609020204030204" pitchFamily="49" charset="0"/>
              </a:rPr>
              <a:t>article</a:t>
            </a:r>
            <a:r>
              <a:rPr lang="it-IT" dirty="0">
                <a:latin typeface="Consolas" panose="020B0609020204030204" pitchFamily="49" charset="0"/>
              </a:rPr>
              <a:t>&gt; </a:t>
            </a:r>
          </a:p>
          <a:p>
            <a:r>
              <a:rPr lang="it-IT" dirty="0">
                <a:latin typeface="Consolas" panose="020B0609020204030204" pitchFamily="49" charset="0"/>
              </a:rPr>
              <a:t>       ... </a:t>
            </a:r>
          </a:p>
          <a:p>
            <a:r>
              <a:rPr lang="it-IT" dirty="0">
                <a:latin typeface="Consolas" panose="020B0609020204030204" pitchFamily="49" charset="0"/>
              </a:rPr>
              <a:t>       contenuto </a:t>
            </a:r>
          </a:p>
          <a:p>
            <a:r>
              <a:rPr lang="it-IT" dirty="0">
                <a:latin typeface="Consolas" panose="020B0609020204030204" pitchFamily="49" charset="0"/>
              </a:rPr>
              <a:t>    &lt;/</a:t>
            </a:r>
            <a:r>
              <a:rPr lang="it-IT" dirty="0" err="1">
                <a:latin typeface="Consolas" panose="020B0609020204030204" pitchFamily="49" charset="0"/>
              </a:rPr>
              <a:t>article</a:t>
            </a:r>
            <a:r>
              <a:rPr lang="it-IT" dirty="0"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&lt;div class="</a:t>
            </a:r>
            <a:r>
              <a:rPr lang="it-IT" dirty="0" err="1">
                <a:latin typeface="Consolas" panose="020B0609020204030204" pitchFamily="49" charset="0"/>
              </a:rPr>
              <a:t>mybox</a:t>
            </a:r>
            <a:r>
              <a:rPr lang="it-IT" dirty="0">
                <a:latin typeface="Consolas" panose="020B0609020204030204" pitchFamily="49" charset="0"/>
              </a:rPr>
              <a:t>"&gt;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    &lt;</a:t>
            </a:r>
            <a:r>
              <a:rPr lang="it-IT" dirty="0" err="1">
                <a:latin typeface="Consolas" panose="020B0609020204030204" pitchFamily="49" charset="0"/>
              </a:rPr>
              <a:t>ul</a:t>
            </a:r>
            <a:r>
              <a:rPr lang="it-IT" dirty="0">
                <a:latin typeface="Consolas" panose="020B0609020204030204" pitchFamily="49" charset="0"/>
              </a:rPr>
              <a:t>&gt; </a:t>
            </a:r>
          </a:p>
          <a:p>
            <a:r>
              <a:rPr lang="it-IT" dirty="0">
                <a:latin typeface="Consolas" panose="020B0609020204030204" pitchFamily="49" charset="0"/>
              </a:rPr>
              <a:t>           &lt;li&gt;... &lt;/li&gt;</a:t>
            </a:r>
          </a:p>
          <a:p>
            <a:r>
              <a:rPr lang="it-IT" dirty="0">
                <a:latin typeface="Consolas" panose="020B0609020204030204" pitchFamily="49" charset="0"/>
              </a:rPr>
              <a:t>           &lt;li&gt;contenuto&lt;/li&gt;</a:t>
            </a:r>
          </a:p>
          <a:p>
            <a:r>
              <a:rPr lang="it-IT" dirty="0">
                <a:latin typeface="Consolas" panose="020B0609020204030204" pitchFamily="49" charset="0"/>
              </a:rPr>
              <a:t>        &lt;/</a:t>
            </a:r>
            <a:r>
              <a:rPr lang="it-IT" dirty="0" err="1">
                <a:latin typeface="Consolas" panose="020B0609020204030204" pitchFamily="49" charset="0"/>
              </a:rPr>
              <a:t>ul</a:t>
            </a:r>
            <a:r>
              <a:rPr lang="it-IT" dirty="0"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&lt;/div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&lt;!--/.</a:t>
            </a:r>
            <a:r>
              <a:rPr lang="it-IT" dirty="0" err="1">
                <a:solidFill>
                  <a:srgbClr val="00B050"/>
                </a:solidFill>
                <a:latin typeface="Consolas" panose="020B0609020204030204" pitchFamily="49" charset="0"/>
              </a:rPr>
              <a:t>mybox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it-IT" dirty="0">
                <a:latin typeface="Consolas" panose="020B0609020204030204" pitchFamily="49" charset="0"/>
              </a:rPr>
              <a:t>&lt;/div&gt; </a:t>
            </a:r>
            <a:r>
              <a:rPr lang="it-IT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&lt;!--/#main--&gt;</a:t>
            </a:r>
          </a:p>
        </p:txBody>
      </p:sp>
    </p:spTree>
    <p:extLst>
      <p:ext uri="{BB962C8B-B14F-4D97-AF65-F5344CB8AC3E}">
        <p14:creationId xmlns:p14="http://schemas.microsoft.com/office/powerpoint/2010/main" val="2304662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5F11E-E9EB-4582-B5C0-EED72066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Elenchi puntati e numerati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7FFB15-AE56-4FA4-843E-C1F5A7A0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elenchi giocano un ruolo molto importante nei testi, ma anche nella definizione di elementi strutturali delle pagine HTML.</a:t>
            </a:r>
          </a:p>
          <a:p>
            <a:r>
              <a:rPr lang="it-IT" dirty="0"/>
              <a:t>e tre tipologie di elenco disponibili in HTML:</a:t>
            </a:r>
          </a:p>
          <a:p>
            <a:r>
              <a:rPr lang="it-IT" dirty="0"/>
              <a:t>Elenchi </a:t>
            </a:r>
            <a:r>
              <a:rPr lang="it-IT" b="1" dirty="0"/>
              <a:t>ordinati</a:t>
            </a:r>
            <a:endParaRPr lang="it-IT" dirty="0"/>
          </a:p>
          <a:p>
            <a:r>
              <a:rPr lang="it-IT" dirty="0"/>
              <a:t>Elenchi </a:t>
            </a:r>
            <a:r>
              <a:rPr lang="it-IT" b="1" dirty="0"/>
              <a:t>non ordinati</a:t>
            </a:r>
            <a:endParaRPr lang="it-IT" dirty="0"/>
          </a:p>
          <a:p>
            <a:r>
              <a:rPr lang="it-IT" dirty="0"/>
              <a:t>Elenchi di </a:t>
            </a:r>
            <a:r>
              <a:rPr lang="it-IT" b="1" dirty="0"/>
              <a:t>definizioni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863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31E98-3B50-4E4B-8BF9-2C85F532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Syntax</a:t>
            </a:r>
            <a:r>
              <a:rPr lang="it-IT" dirty="0"/>
              <a:t> </a:t>
            </a:r>
            <a:r>
              <a:rPr lang="it-IT" dirty="0" err="1"/>
              <a:t>Highlighting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53E3A-883F-43A9-8647-C561241CAF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 a </a:t>
            </a:r>
            <a:r>
              <a:rPr lang="it-IT" b="1" dirty="0"/>
              <a:t>evidenziare la sintassi del linguaggio e rendere più leggibile il codice sorgente</a:t>
            </a:r>
            <a:r>
              <a:rPr lang="it-IT" dirty="0"/>
              <a:t>. Ogni tag, attributo, numero o parola chiave assume uno specifico colore e diventa subito riconoscibile. Grazie a questa caratteristica emergono più facilmente eventuali errori di battitura e diventa anche più chiara la struttura della pagina</a:t>
            </a:r>
          </a:p>
        </p:txBody>
      </p:sp>
      <p:pic>
        <p:nvPicPr>
          <p:cNvPr id="3074" name="Picture 2" descr="http://www.html.it/wp-content/uploads/2006/03/syntax.png">
            <a:extLst>
              <a:ext uri="{FF2B5EF4-FFF2-40B4-BE49-F238E27FC236}">
                <a16:creationId xmlns:a16="http://schemas.microsoft.com/office/drawing/2014/main" id="{E0734229-8FC0-47AD-88B4-9C8F181294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3302411"/>
            <a:ext cx="3657600" cy="10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21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8BE9B-EE6A-4012-8B44-F6B8FB88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UL, gli elenchi non ordinati (o elenchi puntati)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C35AFB-A538-4FFB-8999-482A32E27A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L’elenco non ordinato (</a:t>
            </a:r>
            <a:r>
              <a:rPr lang="it-IT" sz="1600" b="1" dirty="0" err="1">
                <a:solidFill>
                  <a:srgbClr val="C00000"/>
                </a:solidFill>
              </a:rPr>
              <a:t>unordered</a:t>
            </a:r>
            <a:r>
              <a:rPr lang="it-IT" sz="1600" b="1" dirty="0">
                <a:solidFill>
                  <a:srgbClr val="C00000"/>
                </a:solidFill>
              </a:rPr>
              <a:t> list</a:t>
            </a:r>
            <a:r>
              <a:rPr lang="it-IT" sz="1600" dirty="0"/>
              <a:t>) è forse il più usato e si descrive utilizzando il tag </a:t>
            </a:r>
            <a:r>
              <a:rPr lang="it-IT" sz="1600" b="1" dirty="0"/>
              <a:t>&lt;</a:t>
            </a:r>
            <a:r>
              <a:rPr lang="it-IT" sz="1600" b="1" dirty="0" err="1"/>
              <a:t>ul</a:t>
            </a:r>
            <a:r>
              <a:rPr lang="it-IT" sz="1600" b="1" dirty="0"/>
              <a:t>&gt;. </a:t>
            </a:r>
            <a:br>
              <a:rPr lang="it-IT" sz="1600" dirty="0"/>
            </a:br>
            <a:r>
              <a:rPr lang="it-IT" sz="1600" dirty="0"/>
              <a:t>Al suo interno possiamo inserire gli elementi della lista (</a:t>
            </a:r>
            <a:r>
              <a:rPr lang="it-IT" sz="1600" b="1" dirty="0">
                <a:solidFill>
                  <a:srgbClr val="C00000"/>
                </a:solidFill>
              </a:rPr>
              <a:t>list item</a:t>
            </a:r>
            <a:r>
              <a:rPr lang="it-IT" sz="1600" dirty="0"/>
              <a:t>) utilizzando il tag </a:t>
            </a:r>
            <a:r>
              <a:rPr lang="it-IT" sz="1600" b="1" dirty="0"/>
              <a:t>&lt;li&gt;. </a:t>
            </a:r>
            <a:r>
              <a:rPr lang="it-IT" sz="1600" dirty="0"/>
              <a:t>E</a:t>
            </a:r>
            <a:br>
              <a:rPr lang="it-IT" sz="1600" dirty="0"/>
            </a:br>
            <a:r>
              <a:rPr lang="it-IT" sz="1600" dirty="0"/>
              <a:t>Ecco un semplice esempio</a:t>
            </a:r>
          </a:p>
          <a:p>
            <a:r>
              <a:rPr lang="it-IT" sz="1600" b="1" dirty="0" err="1">
                <a:highlight>
                  <a:srgbClr val="FFFF00"/>
                </a:highlight>
              </a:rPr>
              <a:t>Type</a:t>
            </a:r>
            <a:r>
              <a:rPr lang="it-IT" sz="1600" b="1" dirty="0">
                <a:highlight>
                  <a:srgbClr val="FFFF00"/>
                </a:highlight>
              </a:rPr>
              <a:t>: deprecato in html5, sostituito da style="</a:t>
            </a:r>
            <a:r>
              <a:rPr lang="it-IT" sz="1600" b="1" dirty="0" err="1">
                <a:highlight>
                  <a:srgbClr val="FFFF00"/>
                </a:highlight>
              </a:rPr>
              <a:t>list-style-type:disc</a:t>
            </a:r>
            <a:r>
              <a:rPr lang="it-IT" sz="1600" b="1" dirty="0">
                <a:highlight>
                  <a:srgbClr val="FFFF00"/>
                </a:highlight>
              </a:rPr>
              <a:t>"</a:t>
            </a:r>
          </a:p>
          <a:p>
            <a:endParaRPr lang="it-IT" sz="1600" dirty="0"/>
          </a:p>
          <a:p>
            <a:r>
              <a:rPr lang="it-IT" sz="1400" dirty="0"/>
              <a:t>&lt;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  <a:p>
            <a:r>
              <a:rPr lang="it-IT" sz="1400" dirty="0"/>
              <a:t>  &lt;li&gt;primo elemento&lt;/li&gt;</a:t>
            </a:r>
          </a:p>
          <a:p>
            <a:r>
              <a:rPr lang="it-IT" sz="1400" dirty="0"/>
              <a:t>  &lt;li&gt;secondo elemento&lt;/li&gt;</a:t>
            </a:r>
          </a:p>
          <a:p>
            <a:r>
              <a:rPr lang="it-IT" sz="1400" dirty="0"/>
              <a:t>  &lt;li&gt;terzo elemento&lt;/li&gt;</a:t>
            </a:r>
          </a:p>
          <a:p>
            <a:r>
              <a:rPr lang="it-IT" sz="1400" dirty="0"/>
              <a:t>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96FB2F8-1064-4C1F-A5B1-0347C9B84E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500" b="1" dirty="0"/>
              <a:t>Annidare le liste non numerate</a:t>
            </a:r>
          </a:p>
          <a:p>
            <a:r>
              <a:rPr lang="it-IT" sz="1500" dirty="0"/>
              <a:t>&lt;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&lt;li&gt;primo della 1a lista&lt;/li&gt;</a:t>
            </a:r>
          </a:p>
          <a:p>
            <a:r>
              <a:rPr lang="it-IT" sz="1500" dirty="0"/>
              <a:t>    &lt;li&gt;secondo della 1a lista</a:t>
            </a:r>
          </a:p>
          <a:p>
            <a:r>
              <a:rPr lang="it-IT" sz="1500" dirty="0"/>
              <a:t>        &lt;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        &lt;li&gt;primo della 2a lista&lt;/li&gt;</a:t>
            </a:r>
          </a:p>
          <a:p>
            <a:r>
              <a:rPr lang="it-IT" sz="1500" dirty="0"/>
              <a:t>            &lt;li&gt;secondo della 2a lista</a:t>
            </a:r>
          </a:p>
          <a:p>
            <a:r>
              <a:rPr lang="it-IT" sz="1500" dirty="0"/>
              <a:t>                &lt;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                &lt;li&gt;primo della 3a lista&lt;/li&gt;</a:t>
            </a:r>
          </a:p>
          <a:p>
            <a:r>
              <a:rPr lang="it-IT" sz="1500" dirty="0"/>
              <a:t>                &lt;/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        &lt;/li&gt;</a:t>
            </a:r>
          </a:p>
          <a:p>
            <a:r>
              <a:rPr lang="it-IT" sz="1500" dirty="0"/>
              <a:t>            &lt;li&gt;terzo della 2a lista&lt;/li&gt;</a:t>
            </a:r>
          </a:p>
          <a:p>
            <a:r>
              <a:rPr lang="it-IT" sz="1500" dirty="0"/>
              <a:t>        &lt;/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&lt;/li&gt;</a:t>
            </a:r>
          </a:p>
          <a:p>
            <a:r>
              <a:rPr lang="it-IT" sz="1400" dirty="0"/>
              <a:t>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A39E6B8-5400-45C7-93BC-742318E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35622"/>
              </p:ext>
            </p:extLst>
          </p:nvPr>
        </p:nvGraphicFramePr>
        <p:xfrm>
          <a:off x="1125452" y="5047929"/>
          <a:ext cx="3240360" cy="1510926"/>
        </p:xfrm>
        <a:graphic>
          <a:graphicData uri="http://schemas.openxmlformats.org/drawingml/2006/table">
            <a:tbl>
              <a:tblPr/>
              <a:tblGrid>
                <a:gridCol w="1020716">
                  <a:extLst>
                    <a:ext uri="{9D8B030D-6E8A-4147-A177-3AD203B41FA5}">
                      <a16:colId xmlns:a16="http://schemas.microsoft.com/office/drawing/2014/main" val="25428449"/>
                    </a:ext>
                  </a:extLst>
                </a:gridCol>
                <a:gridCol w="2219644">
                  <a:extLst>
                    <a:ext uri="{9D8B030D-6E8A-4147-A177-3AD203B41FA5}">
                      <a16:colId xmlns:a16="http://schemas.microsoft.com/office/drawing/2014/main" val="2162604204"/>
                    </a:ext>
                  </a:extLst>
                </a:gridCol>
              </a:tblGrid>
              <a:tr h="39988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Type</a:t>
                      </a:r>
                      <a:r>
                        <a:rPr lang="it-IT" sz="1200" dirty="0">
                          <a:effectLst/>
                        </a:rPr>
                        <a:t> (deprecato)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Description</a:t>
                      </a:r>
                      <a:endParaRPr lang="it-IT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95769"/>
                  </a:ext>
                </a:extLst>
              </a:tr>
              <a:tr h="413646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disc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Default. A </a:t>
                      </a:r>
                      <a:r>
                        <a:rPr lang="it-IT" sz="1200" dirty="0" err="1">
                          <a:effectLst/>
                        </a:rPr>
                        <a:t>filled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circle</a:t>
                      </a:r>
                      <a:endParaRPr lang="it-IT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97821"/>
                  </a:ext>
                </a:extLst>
              </a:tr>
              <a:tr h="262318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circle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An unfilled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63707"/>
                  </a:ext>
                </a:extLst>
              </a:tr>
              <a:tr h="262318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square</a:t>
                      </a:r>
                      <a:endParaRPr lang="it-IT" sz="1200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A </a:t>
                      </a:r>
                      <a:r>
                        <a:rPr lang="it-IT" sz="1200" dirty="0" err="1">
                          <a:effectLst/>
                        </a:rPr>
                        <a:t>filled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square</a:t>
                      </a:r>
                      <a:endParaRPr lang="it-IT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8797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A41962-590D-E09D-64D2-4BF258717955}"/>
              </a:ext>
            </a:extLst>
          </p:cNvPr>
          <p:cNvSpPr txBox="1"/>
          <p:nvPr/>
        </p:nvSpPr>
        <p:spPr>
          <a:xfrm>
            <a:off x="5302968" y="6005160"/>
            <a:ext cx="386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hlinkClick r:id="rId2"/>
              </a:rPr>
              <a:t>W3Schools CSS list-style-</a:t>
            </a:r>
            <a:r>
              <a:rPr lang="it-IT" sz="1200" i="1" dirty="0" err="1">
                <a:hlinkClick r:id="rId2"/>
              </a:rPr>
              <a:t>type</a:t>
            </a:r>
            <a:r>
              <a:rPr lang="it-IT" sz="1200" i="1" dirty="0">
                <a:hlinkClick r:id="rId2"/>
              </a:rPr>
              <a:t> </a:t>
            </a:r>
            <a:r>
              <a:rPr lang="it-IT" sz="1200" i="1" dirty="0" err="1">
                <a:hlinkClick r:id="rId2"/>
              </a:rPr>
              <a:t>demonstration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1424570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9E4BE-8E43-4716-8BC9-0E9CCC79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OL, gli elenchi ordinati (o elenchi numerati)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E08DAE-EB42-48F9-968E-BD75DEF5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Gli elenchi ordinati (</a:t>
            </a:r>
            <a:r>
              <a:rPr lang="it-IT" dirty="0" err="1"/>
              <a:t>ordered</a:t>
            </a:r>
            <a:r>
              <a:rPr lang="it-IT" dirty="0"/>
              <a:t> list) sono contraddistinti dall’enumerazione  della lista. Il tag da utilizzare per aprire un elenco ordinato è </a:t>
            </a:r>
            <a:r>
              <a:rPr lang="it-IT" b="1" dirty="0">
                <a:solidFill>
                  <a:srgbClr val="C00000"/>
                </a:solidFill>
              </a:rPr>
              <a:t>&lt;</a:t>
            </a:r>
            <a:r>
              <a:rPr lang="it-IT" b="1" dirty="0" err="1">
                <a:solidFill>
                  <a:srgbClr val="C00000"/>
                </a:solidFill>
              </a:rPr>
              <a:t>ol</a:t>
            </a:r>
            <a:r>
              <a:rPr lang="it-IT" b="1" dirty="0">
                <a:solidFill>
                  <a:srgbClr val="C00000"/>
                </a:solidFill>
              </a:rPr>
              <a:t>&gt; </a:t>
            </a:r>
            <a:r>
              <a:rPr lang="it-IT" dirty="0"/>
              <a:t>e anche in questo caso gli elementi sono individuati dal tag </a:t>
            </a:r>
            <a:r>
              <a:rPr lang="it-IT" b="1" dirty="0">
                <a:solidFill>
                  <a:srgbClr val="C00000"/>
                </a:solidFill>
              </a:rPr>
              <a:t>&lt;li&gt;: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BF9621-6CD2-45E6-B071-ABD6D8C25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b="1" dirty="0"/>
              <a:t>Attributo </a:t>
            </a:r>
            <a:r>
              <a:rPr lang="it-IT" sz="1800" b="1" dirty="0" err="1"/>
              <a:t>type</a:t>
            </a:r>
            <a:r>
              <a:rPr lang="it-IT" sz="1800" b="1" dirty="0"/>
              <a:t>, per descrivere il tipo di elenco</a:t>
            </a:r>
          </a:p>
          <a:p>
            <a:r>
              <a:rPr lang="it-IT" sz="1800" dirty="0" err="1">
                <a:highlight>
                  <a:srgbClr val="FFFF00"/>
                </a:highlight>
              </a:rPr>
              <a:t>Type</a:t>
            </a:r>
            <a:r>
              <a:rPr lang="it-IT" sz="1800" dirty="0">
                <a:highlight>
                  <a:srgbClr val="FFFF00"/>
                </a:highlight>
              </a:rPr>
              <a:t>: deprecato in html5, sostituito da </a:t>
            </a:r>
            <a:r>
              <a:rPr lang="it-IT" sz="1800" b="1" dirty="0">
                <a:highlight>
                  <a:srgbClr val="FFFF00"/>
                </a:highlight>
              </a:rPr>
              <a:t>style="</a:t>
            </a:r>
            <a:r>
              <a:rPr lang="it-IT" sz="1800" b="1" dirty="0" err="1">
                <a:highlight>
                  <a:srgbClr val="FFFF00"/>
                </a:highlight>
              </a:rPr>
              <a:t>list-style-type:lower-alpha</a:t>
            </a:r>
            <a:r>
              <a:rPr lang="it-IT" sz="1800" b="1" dirty="0">
                <a:highlight>
                  <a:srgbClr val="FFFF00"/>
                </a:highlight>
              </a:rPr>
              <a:t>" </a:t>
            </a:r>
            <a:r>
              <a:rPr lang="it-IT" sz="1800" dirty="0">
                <a:highlight>
                  <a:srgbClr val="FFFF00"/>
                </a:highlight>
              </a:rPr>
              <a:t>in CSS</a:t>
            </a:r>
          </a:p>
          <a:p>
            <a:endParaRPr lang="it-IT" b="1" dirty="0"/>
          </a:p>
          <a:p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B908C26-5439-4414-8791-2CEEA00CEC27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174616970"/>
              </p:ext>
            </p:extLst>
          </p:nvPr>
        </p:nvGraphicFramePr>
        <p:xfrm>
          <a:off x="4694348" y="3115011"/>
          <a:ext cx="3800419" cy="3456384"/>
        </p:xfrm>
        <a:graphic>
          <a:graphicData uri="http://schemas.openxmlformats.org/drawingml/2006/table">
            <a:tbl>
              <a:tblPr/>
              <a:tblGrid>
                <a:gridCol w="1124378">
                  <a:extLst>
                    <a:ext uri="{9D8B030D-6E8A-4147-A177-3AD203B41FA5}">
                      <a16:colId xmlns:a16="http://schemas.microsoft.com/office/drawing/2014/main" val="3456532607"/>
                    </a:ext>
                  </a:extLst>
                </a:gridCol>
                <a:gridCol w="1283864">
                  <a:extLst>
                    <a:ext uri="{9D8B030D-6E8A-4147-A177-3AD203B41FA5}">
                      <a16:colId xmlns:a16="http://schemas.microsoft.com/office/drawing/2014/main" val="2568239381"/>
                    </a:ext>
                  </a:extLst>
                </a:gridCol>
                <a:gridCol w="1392177">
                  <a:extLst>
                    <a:ext uri="{9D8B030D-6E8A-4147-A177-3AD203B41FA5}">
                      <a16:colId xmlns:a16="http://schemas.microsoft.com/office/drawing/2014/main" val="3760394"/>
                    </a:ext>
                  </a:extLst>
                </a:gridCol>
              </a:tblGrid>
              <a:tr h="464342"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effectLst/>
                        </a:rPr>
                        <a:t>Valore di </a:t>
                      </a:r>
                      <a:r>
                        <a:rPr lang="it-IT" sz="1400" b="1" dirty="0" err="1">
                          <a:effectLst/>
                        </a:rPr>
                        <a:t>type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effectLst/>
                        </a:rPr>
                        <a:t>Descrizione</a:t>
                      </a: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effectLst/>
                        </a:rPr>
                        <a:t>List-style-</a:t>
                      </a:r>
                      <a:r>
                        <a:rPr lang="it-IT" sz="1400" b="1" dirty="0" err="1">
                          <a:effectLst/>
                        </a:rPr>
                        <a:t>type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  <a:r>
                        <a:rPr lang="it-IT" sz="1400" b="1" dirty="0" err="1">
                          <a:effectLst/>
                        </a:rPr>
                        <a:t>value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481520"/>
                  </a:ext>
                </a:extLst>
              </a:tr>
              <a:tr h="687786"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type</a:t>
                      </a:r>
                      <a:r>
                        <a:rPr lang="it-IT" sz="1400" dirty="0">
                          <a:effectLst/>
                        </a:rPr>
                        <a:t>="1"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interi “arabi” (valore di default)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400" dirty="0">
                        <a:effectLst/>
                      </a:endParaRP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26894"/>
                  </a:ext>
                </a:extLst>
              </a:tr>
              <a:tr h="464342"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type</a:t>
                      </a:r>
                      <a:r>
                        <a:rPr lang="it-IT" sz="1400" dirty="0">
                          <a:effectLst/>
                        </a:rPr>
                        <a:t>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alfabeto minuscolo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Lower-alpha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9020"/>
                  </a:ext>
                </a:extLst>
              </a:tr>
              <a:tr h="464342">
                <a:tc>
                  <a:txBody>
                    <a:bodyPr/>
                    <a:lstStyle/>
                    <a:p>
                      <a:pPr fontAlgn="t"/>
                      <a:r>
                        <a:rPr lang="it-IT" sz="1400">
                          <a:effectLst/>
                        </a:rPr>
                        <a:t>type="A"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alfabeto maiuscolo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Upper</a:t>
                      </a:r>
                      <a:r>
                        <a:rPr lang="it-IT" sz="1400" dirty="0">
                          <a:effectLst/>
                        </a:rPr>
                        <a:t>-alpha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1051"/>
                  </a:ext>
                </a:extLst>
              </a:tr>
              <a:tr h="687786">
                <a:tc>
                  <a:txBody>
                    <a:bodyPr/>
                    <a:lstStyle/>
                    <a:p>
                      <a:pPr fontAlgn="t"/>
                      <a:r>
                        <a:rPr lang="it-IT" sz="1400">
                          <a:effectLst/>
                        </a:rPr>
                        <a:t>type="i"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>
                          <a:effectLst/>
                        </a:rPr>
                        <a:t>numeri numeri romani minuscoli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Lower-</a:t>
                      </a:r>
                      <a:r>
                        <a:rPr lang="it-IT" sz="1400" dirty="0" err="1">
                          <a:effectLst/>
                        </a:rPr>
                        <a:t>roman</a:t>
                      </a:r>
                      <a:endParaRPr lang="it-IT" sz="1400" dirty="0">
                        <a:effectLst/>
                      </a:endParaRP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07803"/>
                  </a:ext>
                </a:extLst>
              </a:tr>
              <a:tr h="687786"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type</a:t>
                      </a:r>
                      <a:r>
                        <a:rPr lang="it-IT" sz="1400" dirty="0">
                          <a:effectLst/>
                        </a:rPr>
                        <a:t>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</a:t>
                      </a:r>
                      <a:r>
                        <a:rPr lang="it-IT" sz="1400" dirty="0" err="1">
                          <a:effectLst/>
                        </a:rPr>
                        <a:t>numeri</a:t>
                      </a:r>
                      <a:r>
                        <a:rPr lang="it-IT" sz="1400" dirty="0">
                          <a:effectLst/>
                        </a:rPr>
                        <a:t> romani maiuscoli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Upper-roman</a:t>
                      </a:r>
                      <a:endParaRPr lang="it-IT" sz="1400" dirty="0">
                        <a:effectLst/>
                      </a:endParaRP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54506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D66D15-9FB7-8347-7F2B-CA923879EFB9}"/>
              </a:ext>
            </a:extLst>
          </p:cNvPr>
          <p:cNvSpPr txBox="1"/>
          <p:nvPr/>
        </p:nvSpPr>
        <p:spPr>
          <a:xfrm>
            <a:off x="493061" y="3831336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primo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secondo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terzo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690893-1EAC-184C-5DA9-13E20EAFA35A}"/>
              </a:ext>
            </a:extLst>
          </p:cNvPr>
          <p:cNvSpPr txBox="1"/>
          <p:nvPr/>
        </p:nvSpPr>
        <p:spPr>
          <a:xfrm>
            <a:off x="251520" y="6021288"/>
            <a:ext cx="386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hlinkClick r:id="rId2"/>
              </a:rPr>
              <a:t>W3Schools CSS list-style-</a:t>
            </a:r>
            <a:r>
              <a:rPr lang="it-IT" sz="1200" i="1" dirty="0" err="1">
                <a:hlinkClick r:id="rId2"/>
              </a:rPr>
              <a:t>type</a:t>
            </a:r>
            <a:r>
              <a:rPr lang="it-IT" sz="1200" i="1" dirty="0">
                <a:hlinkClick r:id="rId2"/>
              </a:rPr>
              <a:t> </a:t>
            </a:r>
            <a:r>
              <a:rPr lang="it-IT" sz="1200" i="1" dirty="0" err="1">
                <a:hlinkClick r:id="rId2"/>
              </a:rPr>
              <a:t>demonstration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1258855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2C508-4F16-4352-8D65-93C3281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OL: Start e </a:t>
            </a:r>
            <a:r>
              <a:rPr lang="it-IT" dirty="0" err="1"/>
              <a:t>value</a:t>
            </a:r>
            <a:r>
              <a:rPr lang="it-IT" dirty="0"/>
              <a:t>, riprendere o gestire la </a:t>
            </a:r>
            <a:r>
              <a:rPr lang="it-IT"/>
              <a:t>numerazione </a:t>
            </a:r>
            <a:r>
              <a:rPr lang="it-IT">
                <a:highlight>
                  <a:srgbClr val="FFFF00"/>
                </a:highlight>
              </a:rPr>
              <a:t>DEPRECATI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D8433-4320-498D-BE9C-C92C74D8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Può capitare che per esigenze diverse vogliamo far partire la numerazione da un certo valore (default start = 1), in questo caso ci serviamo di due attributi:</a:t>
            </a:r>
          </a:p>
          <a:p>
            <a:r>
              <a:rPr lang="it-IT" sz="1600" dirty="0" err="1"/>
              <a:t>Type</a:t>
            </a:r>
            <a:r>
              <a:rPr lang="it-IT" sz="1600" dirty="0"/>
              <a:t>: deprecato in html5, sostituito da style="</a:t>
            </a:r>
            <a:r>
              <a:rPr lang="it-IT" sz="1600" b="1" dirty="0" err="1"/>
              <a:t>list-style-type:lower-alpha</a:t>
            </a:r>
            <a:endParaRPr lang="it-IT" sz="1600" dirty="0"/>
          </a:p>
          <a:p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F75CBA4-30CE-4500-8697-A3CC72EF7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8805"/>
              </p:ext>
            </p:extLst>
          </p:nvPr>
        </p:nvGraphicFramePr>
        <p:xfrm>
          <a:off x="467546" y="2543006"/>
          <a:ext cx="8208908" cy="2214003"/>
        </p:xfrm>
        <a:graphic>
          <a:graphicData uri="http://schemas.openxmlformats.org/drawingml/2006/table">
            <a:tbl>
              <a:tblPr/>
              <a:tblGrid>
                <a:gridCol w="1661609">
                  <a:extLst>
                    <a:ext uri="{9D8B030D-6E8A-4147-A177-3AD203B41FA5}">
                      <a16:colId xmlns:a16="http://schemas.microsoft.com/office/drawing/2014/main" val="2772008564"/>
                    </a:ext>
                  </a:extLst>
                </a:gridCol>
                <a:gridCol w="1475018">
                  <a:extLst>
                    <a:ext uri="{9D8B030D-6E8A-4147-A177-3AD203B41FA5}">
                      <a16:colId xmlns:a16="http://schemas.microsoft.com/office/drawing/2014/main" val="535901480"/>
                    </a:ext>
                  </a:extLst>
                </a:gridCol>
                <a:gridCol w="5072281">
                  <a:extLst>
                    <a:ext uri="{9D8B030D-6E8A-4147-A177-3AD203B41FA5}">
                      <a16:colId xmlns:a16="http://schemas.microsoft.com/office/drawing/2014/main" val="2112572143"/>
                    </a:ext>
                  </a:extLst>
                </a:gridCol>
              </a:tblGrid>
              <a:tr h="566568"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Attributo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Si applica al tag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Descrizione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250339"/>
                  </a:ext>
                </a:extLst>
              </a:tr>
              <a:tr h="583175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Start</a:t>
                      </a:r>
                    </a:p>
                    <a:p>
                      <a:pPr fontAlgn="t"/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DEPRECATO</a:t>
                      </a:r>
                      <a:endParaRPr lang="it-IT" sz="16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 dirty="0" err="1">
                          <a:effectLst/>
                        </a:rPr>
                        <a:t>ol</a:t>
                      </a:r>
                      <a:endParaRPr lang="it-IT" sz="1600" dirty="0">
                        <a:effectLst/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valore iniziale </a:t>
                      </a:r>
                      <a:r>
                        <a:rPr lang="it-IT" sz="1600" dirty="0">
                          <a:effectLst/>
                        </a:rPr>
                        <a:t>da cui far partire la numerazione della lista. </a:t>
                      </a:r>
                      <a:r>
                        <a:rPr lang="it-IT" sz="1600" dirty="0">
                          <a:effectLst/>
                          <a:highlight>
                            <a:srgbClr val="00FFFF"/>
                          </a:highlight>
                        </a:rPr>
                        <a:t>Alternativa CSS: counter-reset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55147"/>
                  </a:ext>
                </a:extLst>
              </a:tr>
              <a:tr h="1045779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Value</a:t>
                      </a:r>
                    </a:p>
                    <a:p>
                      <a:pPr fontAlgn="t"/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DEPRECATO</a:t>
                      </a:r>
                      <a:endParaRPr lang="it-IT" sz="16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 dirty="0">
                          <a:effectLst/>
                        </a:rPr>
                        <a:t>li</a:t>
                      </a:r>
                      <a:br>
                        <a:rPr lang="it-IT" sz="1600" dirty="0">
                          <a:effectLst/>
                        </a:rPr>
                      </a:br>
                      <a:r>
                        <a:rPr lang="it-IT" sz="1600" dirty="0">
                          <a:effectLst/>
                        </a:rPr>
                        <a:t>(solo se è all’interno di un </a:t>
                      </a:r>
                      <a:r>
                        <a:rPr lang="it-IT" sz="1600" i="1" dirty="0" err="1">
                          <a:effectLst/>
                        </a:rPr>
                        <a:t>ol</a:t>
                      </a:r>
                      <a:r>
                        <a:rPr lang="it-IT" sz="1600" dirty="0">
                          <a:effectLst/>
                        </a:rPr>
                        <a:t>)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valore applicato alla numerazione di un certo elemento </a:t>
                      </a:r>
                      <a:r>
                        <a:rPr lang="it-IT" sz="1600" dirty="0">
                          <a:effectLst/>
                        </a:rPr>
                        <a:t>e modifica la numerazione anche degli elementi successivi nella lista.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48487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81E49348-49A2-48A0-A6DE-42815A99F69B}"/>
              </a:ext>
            </a:extLst>
          </p:cNvPr>
          <p:cNvSpPr/>
          <p:nvPr/>
        </p:nvSpPr>
        <p:spPr>
          <a:xfrm>
            <a:off x="315684" y="4812561"/>
            <a:ext cx="43428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start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"C"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"list-style-		</a:t>
            </a:r>
            <a:r>
              <a:rPr lang="it-IT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type:decimal-leading-zero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 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primo elemento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secondo elemento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«8"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terzo elemento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3CAC27-8E0B-499F-B1B8-862822CA7524}"/>
              </a:ext>
            </a:extLst>
          </p:cNvPr>
          <p:cNvSpPr txBox="1"/>
          <p:nvPr/>
        </p:nvSpPr>
        <p:spPr>
          <a:xfrm>
            <a:off x="4665168" y="5028004"/>
            <a:ext cx="3760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ul.a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sz="1400" dirty="0"/>
            </a:b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ul.b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sz="1400" dirty="0"/>
            </a:b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ol.c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upper-roman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sz="1400" dirty="0"/>
            </a:b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ol.d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-alpha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789459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97253A-8E55-7306-2890-2D1A8C68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err="1"/>
              <a:t>ol</a:t>
            </a:r>
            <a:r>
              <a:rPr lang="it-IT" dirty="0"/>
              <a:t> li con </a:t>
            </a:r>
            <a:br>
              <a:rPr lang="it-IT" dirty="0"/>
            </a:br>
            <a:r>
              <a:rPr lang="it-IT" dirty="0"/>
              <a:t>counter-reset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3CB2AD-EAA9-191C-CE6B-3F5608D8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404664"/>
            <a:ext cx="5040560" cy="5904656"/>
          </a:xfrm>
        </p:spPr>
        <p:txBody>
          <a:bodyPr>
            <a:normAutofit fontScale="92500" lnSpcReduction="10000"/>
          </a:bodyPr>
          <a:lstStyle/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ol#primo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none;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counter-reset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 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ol#primo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li:before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counter(li) 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ol#secondo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none;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counter-reset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 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ol#secondo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li:before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counter(li, 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-alpha) 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"primo"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Buy 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Feed the dog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Drink coffee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"secondo"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Buy 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Feed the dog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Drink coffee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9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055257-4BEB-A9C3-E55A-3E31AB85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2257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74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E6A2E-A48B-4BC8-88A9-73EF61EF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889"/>
            <a:ext cx="7620000" cy="1143000"/>
          </a:xfrm>
        </p:spPr>
        <p:txBody>
          <a:bodyPr/>
          <a:lstStyle/>
          <a:p>
            <a:r>
              <a:rPr lang="it-IT" dirty="0"/>
              <a:t>Liste di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32DE35-15ED-4A71-9049-90FF336D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liste di definizione sono lo strumento ideale per elenchi in cui è necessario associare ad ogni voce anche una testo descrittivo. Definiamo le liste (</a:t>
            </a:r>
            <a:r>
              <a:rPr lang="it-IT" b="1" i="1" dirty="0">
                <a:solidFill>
                  <a:srgbClr val="C00000"/>
                </a:solidFill>
              </a:rPr>
              <a:t>definition list</a:t>
            </a:r>
            <a:r>
              <a:rPr lang="it-IT" dirty="0"/>
              <a:t>) con il tag </a:t>
            </a:r>
            <a:r>
              <a:rPr lang="it-IT" b="1" dirty="0"/>
              <a:t>&lt;dl&gt;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750542B-5703-48AE-BF3E-A2CE3853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23149"/>
              </p:ext>
            </p:extLst>
          </p:nvPr>
        </p:nvGraphicFramePr>
        <p:xfrm>
          <a:off x="439382" y="2996952"/>
          <a:ext cx="3829744" cy="2952329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1986269054"/>
                    </a:ext>
                  </a:extLst>
                </a:gridCol>
                <a:gridCol w="3181672">
                  <a:extLst>
                    <a:ext uri="{9D8B030D-6E8A-4147-A177-3AD203B41FA5}">
                      <a16:colId xmlns:a16="http://schemas.microsoft.com/office/drawing/2014/main" val="2653817114"/>
                    </a:ext>
                  </a:extLst>
                </a:gridCol>
              </a:tblGrid>
              <a:tr h="820091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48888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&lt;dt&gt;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b="1" i="1" dirty="0">
                          <a:solidFill>
                            <a:srgbClr val="C00000"/>
                          </a:solidFill>
                          <a:effectLst/>
                        </a:rPr>
                        <a:t>definition </a:t>
                      </a:r>
                      <a:r>
                        <a:rPr lang="it-IT" sz="1400" b="1" i="1" dirty="0" err="1">
                          <a:solidFill>
                            <a:srgbClr val="C00000"/>
                          </a:solidFill>
                          <a:effectLst/>
                        </a:rPr>
                        <a:t>term</a:t>
                      </a:r>
                      <a:r>
                        <a:rPr lang="it-IT" sz="1400" dirty="0">
                          <a:effectLst/>
                        </a:rPr>
                        <a:t>), indica il termine da definire. A differenza dell’elemento </a:t>
                      </a:r>
                      <a:r>
                        <a:rPr lang="it-IT" sz="1400" i="1" dirty="0">
                          <a:effectLst/>
                        </a:rPr>
                        <a:t>&lt;li&gt; </a:t>
                      </a:r>
                      <a:r>
                        <a:rPr lang="it-IT" sz="1400" b="1" dirty="0">
                          <a:effectLst/>
                        </a:rPr>
                        <a:t>non è rappresentato con rientro a sinistra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97683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&lt;dd&gt;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b="1" i="1" dirty="0" err="1">
                          <a:solidFill>
                            <a:srgbClr val="C00000"/>
                          </a:solidFill>
                          <a:effectLst/>
                        </a:rPr>
                        <a:t>definition</a:t>
                      </a:r>
                      <a:r>
                        <a:rPr lang="it-IT" sz="1400" b="1" i="1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it-IT" sz="1400" b="1" i="1" dirty="0" err="1">
                          <a:solidFill>
                            <a:srgbClr val="C00000"/>
                          </a:solidFill>
                          <a:effectLst/>
                        </a:rPr>
                        <a:t>description</a:t>
                      </a:r>
                      <a:r>
                        <a:rPr lang="it-IT" sz="1400" dirty="0">
                          <a:effectLst/>
                        </a:rPr>
                        <a:t>), è la definizione vera e propria del termine. In genere questo elemento è reso con un rientro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6343"/>
                  </a:ext>
                </a:extLst>
              </a:tr>
            </a:tbl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D04CB2A8-8C66-40B5-91A4-FE9BCB8C2E4A}"/>
              </a:ext>
            </a:extLst>
          </p:cNvPr>
          <p:cNvSpPr/>
          <p:nvPr/>
        </p:nvSpPr>
        <p:spPr>
          <a:xfrm>
            <a:off x="4788024" y="2274838"/>
            <a:ext cx="307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CE01C6-D283-4F3E-BD26-8E90CC2A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716" y="4369112"/>
            <a:ext cx="1692979" cy="19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04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7980E9-B24E-4DA5-8101-B9CCB6D7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89055"/>
            <a:ext cx="3744415" cy="450423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Le tabelle sono componenti importanti in HTML: nate agli inizi del Web per impaginare dati aggregati, si sono poi trasformate in uno strumento indispensabile per gestire i layout grafici, per tornare, già nell’epoca dei CSS, ad essere elementi utilissimi per rappresentare informazioni.</a:t>
            </a:r>
          </a:p>
          <a:p>
            <a:r>
              <a:rPr lang="it-IT" dirty="0"/>
              <a:t>Come sempre in questa guida ci rifacciamo allo standard attuale, per cui l’</a:t>
            </a:r>
            <a:r>
              <a:rPr lang="it-IT" b="1" dirty="0"/>
              <a:t>elemento &lt;</a:t>
            </a:r>
            <a:r>
              <a:rPr lang="it-IT" b="1" dirty="0" err="1"/>
              <a:t>table</a:t>
            </a:r>
            <a:r>
              <a:rPr lang="it-IT" b="1" dirty="0"/>
              <a:t>&gt;</a:t>
            </a:r>
            <a:r>
              <a:rPr lang="it-IT" dirty="0"/>
              <a:t> serve alla rappresentazione di dati, anche “in più dimensioni”, sotto forma di tabelle.</a:t>
            </a:r>
          </a:p>
          <a:p>
            <a:r>
              <a:rPr lang="it-IT" dirty="0"/>
              <a:t>In HTML una tabella è formata da celle all’interno di righe e colonne.</a:t>
            </a:r>
          </a:p>
          <a:p>
            <a:endParaRPr lang="it-I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BFC08F-2B75-406D-8789-D7540257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1625179"/>
            <a:ext cx="324036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216000"/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&gt;</a:t>
            </a:r>
          </a:p>
          <a:p>
            <a:pPr lvl="0" defTabSz="216000"/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&lt;</a:t>
            </a:r>
            <a:r>
              <a:rPr lang="it-IT" altLang="it-IT" sz="1600" b="1" dirty="0" err="1">
                <a:solidFill>
                  <a:srgbClr val="006699"/>
                </a:solidFill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	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	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	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4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6704A79-8169-44A9-8BBC-003852676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180734"/>
              </p:ext>
            </p:extLst>
          </p:nvPr>
        </p:nvGraphicFramePr>
        <p:xfrm>
          <a:off x="1979712" y="2276872"/>
          <a:ext cx="5572126" cy="25603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1467328428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842476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0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it-IT" b="1">
                          <a:effectLst/>
                        </a:rPr>
                        <a:t>&lt;table&gt;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il contenitore di tutta la tabella e la definisce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1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it-IT" b="1">
                          <a:effectLst/>
                        </a:rPr>
                        <a:t>&lt;tr&gt;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</a:t>
                      </a:r>
                      <a:r>
                        <a:rPr lang="it-IT" i="1" dirty="0" err="1">
                          <a:effectLst/>
                        </a:rPr>
                        <a:t>row</a:t>
                      </a:r>
                      <a:r>
                        <a:rPr lang="it-IT" i="1" dirty="0">
                          <a:effectLst/>
                        </a:rPr>
                        <a:t>”</a:t>
                      </a:r>
                      <a:r>
                        <a:rPr lang="it-IT" dirty="0">
                          <a:effectLst/>
                        </a:rPr>
                        <a:t> Contiene una riga della tabella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8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td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data”</a:t>
                      </a:r>
                      <a:r>
                        <a:rPr lang="it-IT" dirty="0">
                          <a:effectLst/>
                        </a:rPr>
                        <a:t> Una cella che contiene i valori all’interno di una riga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32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838139"/>
          </a:xfrm>
        </p:spPr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9D17CE-EABC-4BDE-B3DF-2F2D7DA2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scrivere una tabella che fornisca una rappresentazione più chiara dei dati introduciamo un template leggermente più ricco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9378970-2820-4C5C-A834-FEFB815AE211}"/>
              </a:ext>
            </a:extLst>
          </p:cNvPr>
          <p:cNvSpPr/>
          <p:nvPr/>
        </p:nvSpPr>
        <p:spPr>
          <a:xfrm>
            <a:off x="611560" y="2132856"/>
            <a:ext cx="44632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&gt;titolo della tabella&lt;/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it-IT" sz="12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&gt;titolo colonna 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&gt;titolo colonna 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it-IT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&gt;1.1&lt;/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&gt;1.2&lt;/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&gt;2.1&lt;/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&gt;2.2&lt;/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&gt;Tot 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&gt;Tot 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b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endParaRPr lang="it-IT" sz="12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08ABCC-0B02-465C-9FF8-CB4C510F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858" y="3068960"/>
            <a:ext cx="3242755" cy="177125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A4C3A9B-5682-CE0E-995D-CC242BB89C23}"/>
              </a:ext>
            </a:extLst>
          </p:cNvPr>
          <p:cNvCxnSpPr/>
          <p:nvPr/>
        </p:nvCxnSpPr>
        <p:spPr>
          <a:xfrm flipV="1">
            <a:off x="2339752" y="4437112"/>
            <a:ext cx="280831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8E5CC40-DEF4-0F00-D3D9-9E06768AF64B}"/>
              </a:ext>
            </a:extLst>
          </p:cNvPr>
          <p:cNvCxnSpPr>
            <a:endCxn id="5" idx="1"/>
          </p:cNvCxnSpPr>
          <p:nvPr/>
        </p:nvCxnSpPr>
        <p:spPr>
          <a:xfrm>
            <a:off x="2051720" y="3429000"/>
            <a:ext cx="3023138" cy="525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960E897-865C-0EE4-7197-83F181342144}"/>
              </a:ext>
            </a:extLst>
          </p:cNvPr>
          <p:cNvCxnSpPr/>
          <p:nvPr/>
        </p:nvCxnSpPr>
        <p:spPr>
          <a:xfrm>
            <a:off x="3779912" y="2564904"/>
            <a:ext cx="2016224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4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9BCE637-5EA6-453C-BEBA-57096DDD2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089140"/>
              </p:ext>
            </p:extLst>
          </p:nvPr>
        </p:nvGraphicFramePr>
        <p:xfrm>
          <a:off x="1043608" y="1600200"/>
          <a:ext cx="6264696" cy="483489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366746983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391209754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effectLst/>
                        </a:rPr>
                        <a:t>Tag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>
                          <a:effectLst/>
                        </a:rPr>
                        <a:t>Descrizione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443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&lt;caption&gt;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È una didascalia che ci permette di dare una contestualizzazione ai dati e rendere più chiaro il loro significato.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055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&lt;thead&gt;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Serve per raggruppare le righe che rappresentano l’intestazione della tabella.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46533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i="1" dirty="0">
                          <a:effectLst/>
                        </a:rPr>
                        <a:t>“</a:t>
                      </a:r>
                      <a:r>
                        <a:rPr lang="it-IT" sz="1800" i="1" dirty="0" err="1">
                          <a:effectLst/>
                        </a:rPr>
                        <a:t>table</a:t>
                      </a:r>
                      <a:r>
                        <a:rPr lang="it-IT" sz="1800" i="1" dirty="0">
                          <a:effectLst/>
                        </a:rPr>
                        <a:t> </a:t>
                      </a:r>
                      <a:r>
                        <a:rPr lang="it-IT" sz="1800" i="1" dirty="0" err="1">
                          <a:effectLst/>
                        </a:rPr>
                        <a:t>header</a:t>
                      </a:r>
                      <a:r>
                        <a:rPr lang="it-IT" sz="1800" i="1" dirty="0">
                          <a:effectLst/>
                        </a:rPr>
                        <a:t>”</a:t>
                      </a:r>
                      <a:r>
                        <a:rPr lang="it-IT" sz="1800" dirty="0">
                          <a:effectLst/>
                        </a:rPr>
                        <a:t> Indica una cella che contiene un intestazione (ad esempio il titolo di una colonna o di una riga) e serve a dare una definizione dei dati cui si riferisce.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0369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&lt;tbody&gt;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Raggruppa le righe che contengono il corpo della tabella, spesso con i dati veri e propri.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60977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tfoot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Racchiude le righe che utilizziamo come </a:t>
                      </a:r>
                      <a:r>
                        <a:rPr lang="it-IT" sz="1800" dirty="0" err="1">
                          <a:effectLst/>
                        </a:rPr>
                        <a:t>footer</a:t>
                      </a:r>
                      <a:r>
                        <a:rPr lang="it-IT" sz="1800" dirty="0">
                          <a:effectLst/>
                        </a:rPr>
                        <a:t> della tabella, in cui si possono inserire dei dati di riepilogo, somme, medie, etc.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4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86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C1CAC-36F7-42C4-A0F4-4748CB1F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colgroup</a:t>
            </a:r>
            <a:r>
              <a:rPr lang="it-IT" dirty="0"/>
              <a:t> e col, raggruppare gli stili delle colonne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77F16A-4555-42D1-88E2-3BE2AD5E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162827"/>
            <a:ext cx="2305050" cy="11239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A12BC4-EFFB-E350-AEB9-92A9CF6DD28E}"/>
              </a:ext>
            </a:extLst>
          </p:cNvPr>
          <p:cNvSpPr txBox="1"/>
          <p:nvPr/>
        </p:nvSpPr>
        <p:spPr>
          <a:xfrm>
            <a:off x="467544" y="1628800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Colgroup</a:t>
            </a:r>
            <a:r>
              <a:rPr lang="it-IT" dirty="0"/>
              <a:t> serve a raggruppare le colonne di una tabella. Il tag </a:t>
            </a:r>
            <a:r>
              <a:rPr lang="it-IT" dirty="0" err="1"/>
              <a:t>colgroup</a:t>
            </a:r>
            <a:r>
              <a:rPr lang="it-IT" dirty="0"/>
              <a:t> deve essere inserito tra il </a:t>
            </a:r>
            <a:r>
              <a:rPr lang="it-IT" dirty="0" err="1"/>
              <a:t>caption</a:t>
            </a:r>
            <a:r>
              <a:rPr lang="it-IT" dirty="0"/>
              <a:t> (se presente) e qualsiasi altro raggruppamento per riga (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r>
              <a:rPr lang="it-IT" dirty="0"/>
              <a:t>). </a:t>
            </a:r>
          </a:p>
          <a:p>
            <a:r>
              <a:rPr lang="it-IT" dirty="0"/>
              <a:t>Tramite il tag </a:t>
            </a:r>
            <a:r>
              <a:rPr lang="it-IT" b="1" dirty="0">
                <a:highlight>
                  <a:srgbClr val="FFFF00"/>
                </a:highlight>
              </a:rPr>
              <a:t>col</a:t>
            </a:r>
            <a:r>
              <a:rPr lang="it-IT" dirty="0"/>
              <a:t>, si definiscono </a:t>
            </a:r>
            <a:r>
              <a:rPr lang="it-IT" b="1" dirty="0"/>
              <a:t>le colonne che si vogliono includere nel gruppo</a:t>
            </a:r>
            <a:r>
              <a:rPr lang="it-IT" dirty="0"/>
              <a:t> grazie all’attributo </a:t>
            </a:r>
            <a:r>
              <a:rPr lang="it-IT" dirty="0" err="1"/>
              <a:t>span</a:t>
            </a:r>
            <a:r>
              <a:rPr lang="it-IT" dirty="0"/>
              <a:t> nel quale viene indicato il numero di colonne facente parte di quel gruppo. </a:t>
            </a:r>
          </a:p>
          <a:p>
            <a:r>
              <a:rPr lang="it-IT" dirty="0"/>
              <a:t>Ad ogni col appartiene un gruppo di colonne. </a:t>
            </a:r>
          </a:p>
          <a:p>
            <a:r>
              <a:rPr lang="it-IT" dirty="0"/>
              <a:t>Le colonne vengono considerate da sinistra verso destra.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73AAFB7-B73F-71EB-175D-D217277986CF}"/>
              </a:ext>
            </a:extLst>
          </p:cNvPr>
          <p:cNvSpPr txBox="1"/>
          <p:nvPr/>
        </p:nvSpPr>
        <p:spPr>
          <a:xfrm>
            <a:off x="4535996" y="4509120"/>
            <a:ext cx="4284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#FF0000"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6FDF9-7DDC-4B24-B2F1-18F2A10D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Autocompletamento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D6717-C39B-40EB-854B-FE518D095C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Mentre scriviamo il codice l’editor propone di completare automaticamente la parola o il comando che stiamo digitando. Ci sono diversi livelli di </a:t>
            </a:r>
            <a:r>
              <a:rPr lang="it-IT" dirty="0" err="1"/>
              <a:t>autocompletamento</a:t>
            </a:r>
            <a:r>
              <a:rPr lang="it-IT" dirty="0"/>
              <a:t> anche in base ai linguaggi.</a:t>
            </a:r>
          </a:p>
          <a:p>
            <a:endParaRPr lang="it-IT" dirty="0"/>
          </a:p>
          <a:p>
            <a:r>
              <a:rPr lang="it-IT" dirty="0"/>
              <a:t>Visual Studio Code ha gli </a:t>
            </a:r>
            <a:r>
              <a:rPr lang="it-IT" dirty="0" err="1"/>
              <a:t>emmet</a:t>
            </a:r>
            <a:r>
              <a:rPr lang="it-IT" dirty="0"/>
              <a:t> </a:t>
            </a:r>
            <a:r>
              <a:rPr lang="it-IT" dirty="0" err="1"/>
              <a:t>snippets</a:t>
            </a:r>
            <a:r>
              <a:rPr lang="it-IT" dirty="0"/>
              <a:t> integrati, non sono necessarie estensioni aggiuntive</a:t>
            </a:r>
          </a:p>
        </p:txBody>
      </p:sp>
      <p:pic>
        <p:nvPicPr>
          <p:cNvPr id="4098" name="Picture 2" descr="http://www.html.it/wp-content/uploads/2006/03/autocomplete.png">
            <a:extLst>
              <a:ext uri="{FF2B5EF4-FFF2-40B4-BE49-F238E27FC236}">
                <a16:creationId xmlns:a16="http://schemas.microsoft.com/office/drawing/2014/main" id="{0A77B8BE-9F76-4A54-9E58-1A9185CACC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7082" y="2907377"/>
            <a:ext cx="2762636" cy="184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3833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C1CAC-36F7-42C4-A0F4-4748CB1F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colgroup</a:t>
            </a:r>
            <a:r>
              <a:rPr lang="it-IT" dirty="0"/>
              <a:t> e col, raggruppare gli stili delle colonne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A12BC4-EFFB-E350-AEB9-92A9CF6DD28E}"/>
              </a:ext>
            </a:extLst>
          </p:cNvPr>
          <p:cNvSpPr txBox="1"/>
          <p:nvPr/>
        </p:nvSpPr>
        <p:spPr>
          <a:xfrm>
            <a:off x="409692" y="1554637"/>
            <a:ext cx="5818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a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with a col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spans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over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style for the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100%"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"4"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"background-color: #d6eeee"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"2"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"background-color: #d6ffff"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"1"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"background-color: #d68888"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SAT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98C9C-8723-692A-FFAB-E6C65523AAA5}"/>
              </a:ext>
            </a:extLst>
          </p:cNvPr>
          <p:cNvSpPr txBox="1"/>
          <p:nvPr/>
        </p:nvSpPr>
        <p:spPr>
          <a:xfrm>
            <a:off x="6084168" y="1634988"/>
            <a:ext cx="23762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25737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4741DB0-1C59-D613-3442-909C5317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" y="1481425"/>
            <a:ext cx="9144000" cy="1947575"/>
          </a:xfrm>
          <a:prstGeom prst="rect">
            <a:avLst/>
          </a:prstGeom>
        </p:spPr>
      </p:pic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26B8CF67-4E18-CA7B-9387-2E3569C4CB66}"/>
              </a:ext>
            </a:extLst>
          </p:cNvPr>
          <p:cNvSpPr/>
          <p:nvPr/>
        </p:nvSpPr>
        <p:spPr>
          <a:xfrm rot="5400000">
            <a:off x="2368561" y="877871"/>
            <a:ext cx="734469" cy="5490356"/>
          </a:xfrm>
          <a:prstGeom prst="rightBrace">
            <a:avLst>
              <a:gd name="adj1" fmla="val 8333"/>
              <a:gd name="adj2" fmla="val 4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CB2DD2D9-CACA-E459-3CC2-99BD53F08631}"/>
              </a:ext>
            </a:extLst>
          </p:cNvPr>
          <p:cNvSpPr/>
          <p:nvPr/>
        </p:nvSpPr>
        <p:spPr>
          <a:xfrm rot="5400000">
            <a:off x="6328999" y="2569968"/>
            <a:ext cx="734469" cy="2088233"/>
          </a:xfrm>
          <a:prstGeom prst="rightBrace">
            <a:avLst>
              <a:gd name="adj1" fmla="val 8333"/>
              <a:gd name="adj2" fmla="val 496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CB06E0BF-9EC3-D375-D840-E4049500B498}"/>
              </a:ext>
            </a:extLst>
          </p:cNvPr>
          <p:cNvSpPr/>
          <p:nvPr/>
        </p:nvSpPr>
        <p:spPr>
          <a:xfrm rot="5400000">
            <a:off x="8098041" y="2958663"/>
            <a:ext cx="734469" cy="1310844"/>
          </a:xfrm>
          <a:prstGeom prst="rightBrace">
            <a:avLst>
              <a:gd name="adj1" fmla="val 8333"/>
              <a:gd name="adj2" fmla="val 49673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003DD2-6D5F-3B7B-46FC-AFDC27943E8A}"/>
              </a:ext>
            </a:extLst>
          </p:cNvPr>
          <p:cNvSpPr txBox="1"/>
          <p:nvPr/>
        </p:nvSpPr>
        <p:spPr>
          <a:xfrm>
            <a:off x="2195736" y="40059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 </a:t>
            </a:r>
            <a:r>
              <a:rPr lang="it-IT" dirty="0" err="1"/>
              <a:t>span</a:t>
            </a:r>
            <a:r>
              <a:rPr lang="it-IT" dirty="0"/>
              <a:t>=4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BE96FE-9C15-71F8-B64D-2B6AD5D30D87}"/>
              </a:ext>
            </a:extLst>
          </p:cNvPr>
          <p:cNvSpPr txBox="1"/>
          <p:nvPr/>
        </p:nvSpPr>
        <p:spPr>
          <a:xfrm>
            <a:off x="6084168" y="40574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 </a:t>
            </a:r>
            <a:r>
              <a:rPr lang="it-IT" dirty="0" err="1"/>
              <a:t>span</a:t>
            </a:r>
            <a:r>
              <a:rPr lang="it-IT" dirty="0"/>
              <a:t>=2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172CAB5-6146-D4C3-30EC-6B12C5142019}"/>
              </a:ext>
            </a:extLst>
          </p:cNvPr>
          <p:cNvSpPr txBox="1"/>
          <p:nvPr/>
        </p:nvSpPr>
        <p:spPr>
          <a:xfrm>
            <a:off x="7752546" y="406051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 </a:t>
            </a:r>
            <a:r>
              <a:rPr lang="it-IT" dirty="0" err="1"/>
              <a:t>span</a:t>
            </a:r>
            <a:r>
              <a:rPr lang="it-IT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8640813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B2AA4-E1CE-4D0B-87E5-1149C5C4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Annidare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A6C6DF-A4A3-40D6-B501-98D4FBE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Chiudiamo mostrando come è possibile annidare le tabelle le une dentro le altre</a:t>
            </a:r>
          </a:p>
          <a:p>
            <a:endParaRPr lang="it-IT" dirty="0"/>
          </a:p>
          <a:p>
            <a:pPr marL="114300" indent="0" defTabSz="108000">
              <a:buNone/>
            </a:pPr>
            <a:r>
              <a:rPr lang="en-US" dirty="0"/>
              <a:t>&lt;table&gt;</a:t>
            </a:r>
          </a:p>
          <a:p>
            <a:pPr marL="114300" indent="0" defTabSz="108000">
              <a:buNone/>
            </a:pPr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			&lt;tr&gt;</a:t>
            </a:r>
          </a:p>
          <a:p>
            <a:pPr marL="114300" indent="0" defTabSz="108000">
              <a:buNone/>
            </a:pPr>
            <a:r>
              <a:rPr lang="en-US" dirty="0"/>
              <a:t>				&lt;</a:t>
            </a:r>
            <a:r>
              <a:rPr lang="en-US" dirty="0" err="1"/>
              <a:t>th</a:t>
            </a:r>
            <a:r>
              <a:rPr lang="en-US" dirty="0"/>
              <a:t>&gt;Campo&lt;/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				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Tabella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			&lt;/tr&gt;</a:t>
            </a:r>
          </a:p>
          <a:p>
            <a:pPr marL="114300" indent="0" defTabSz="108000">
              <a:buNone/>
            </a:pPr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        &lt;td&gt;Campo1&lt;/td&gt;</a:t>
            </a:r>
          </a:p>
          <a:p>
            <a:pPr marL="114300" indent="0" defTabSz="108000">
              <a:buNone/>
            </a:pPr>
            <a:r>
              <a:rPr lang="en-US" dirty="0"/>
              <a:t>            </a:t>
            </a:r>
            <a:r>
              <a:rPr lang="en-US" dirty="0">
                <a:highlight>
                  <a:srgbClr val="FFFF00"/>
                </a:highlight>
              </a:rPr>
              <a:t>&lt;td&gt;</a:t>
            </a:r>
          </a:p>
          <a:p>
            <a:pPr marL="114300" indent="0" defTabSz="108000">
              <a:buNone/>
            </a:pPr>
            <a:r>
              <a:rPr lang="en-US" dirty="0"/>
              <a:t>                </a:t>
            </a:r>
            <a:r>
              <a:rPr lang="en-US" b="1" dirty="0">
                <a:solidFill>
                  <a:srgbClr val="C00000"/>
                </a:solidFill>
              </a:rPr>
              <a:t>&lt;table&gt;</a:t>
            </a:r>
          </a:p>
          <a:p>
            <a:pPr marL="114300" indent="0" defTabSz="108000"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   &lt;</a:t>
            </a:r>
            <a:r>
              <a:rPr lang="en-US" b="1" dirty="0" err="1">
                <a:solidFill>
                  <a:srgbClr val="C00000"/>
                </a:solidFill>
              </a:rPr>
              <a:t>thead</a:t>
            </a:r>
            <a:r>
              <a:rPr lang="en-US" b="1" dirty="0">
                <a:solidFill>
                  <a:srgbClr val="C00000"/>
                </a:solidFill>
              </a:rPr>
              <a:t>&gt;&lt;tr&gt;&lt;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&gt;Campo&lt;/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&gt;&lt;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  <a:r>
              <a:rPr lang="en-US" b="1" dirty="0" err="1">
                <a:solidFill>
                  <a:srgbClr val="C00000"/>
                </a:solidFill>
              </a:rPr>
              <a:t>Descrizione</a:t>
            </a:r>
            <a:r>
              <a:rPr lang="en-US" b="1" dirty="0">
                <a:solidFill>
                  <a:srgbClr val="C00000"/>
                </a:solidFill>
              </a:rPr>
              <a:t>&lt;/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&gt;&lt;/tr&gt;&lt;/</a:t>
            </a:r>
            <a:r>
              <a:rPr lang="en-US" b="1" dirty="0" err="1">
                <a:solidFill>
                  <a:srgbClr val="C00000"/>
                </a:solidFill>
              </a:rPr>
              <a:t>thead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pPr marL="114300" indent="0" defTabSz="108000"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   &lt;</a:t>
            </a:r>
            <a:r>
              <a:rPr lang="en-US" b="1" dirty="0" err="1">
                <a:solidFill>
                  <a:srgbClr val="C00000"/>
                </a:solidFill>
              </a:rPr>
              <a:t>tbody</a:t>
            </a:r>
            <a:r>
              <a:rPr lang="en-US" b="1" dirty="0">
                <a:solidFill>
                  <a:srgbClr val="C00000"/>
                </a:solidFill>
              </a:rPr>
              <a:t>&gt;&lt;</a:t>
            </a:r>
            <a:r>
              <a:rPr lang="en-US" b="1" dirty="0" err="1">
                <a:solidFill>
                  <a:srgbClr val="C00000"/>
                </a:solidFill>
              </a:rPr>
              <a:t>tr</a:t>
            </a:r>
            <a:r>
              <a:rPr lang="en-US" b="1" dirty="0">
                <a:solidFill>
                  <a:srgbClr val="C00000"/>
                </a:solidFill>
              </a:rPr>
              <a:t>&gt;&lt;td&gt;Campo1&lt;/td&gt;&lt;td&gt;Descrizione1&lt;/td&gt;&lt;/</a:t>
            </a:r>
            <a:r>
              <a:rPr lang="en-US" b="1" dirty="0" err="1">
                <a:solidFill>
                  <a:srgbClr val="C00000"/>
                </a:solidFill>
              </a:rPr>
              <a:t>tr</a:t>
            </a:r>
            <a:r>
              <a:rPr lang="en-US" b="1" dirty="0">
                <a:solidFill>
                  <a:srgbClr val="C00000"/>
                </a:solidFill>
              </a:rPr>
              <a:t>&gt;&lt;/</a:t>
            </a:r>
            <a:r>
              <a:rPr lang="en-US" b="1" dirty="0" err="1">
                <a:solidFill>
                  <a:srgbClr val="C00000"/>
                </a:solidFill>
              </a:rPr>
              <a:t>tbody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pPr marL="114300" indent="0" defTabSz="108000"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&lt;/table&gt;</a:t>
            </a:r>
          </a:p>
          <a:p>
            <a:pPr marL="114300" indent="0" defTabSz="108000">
              <a:buNone/>
            </a:pPr>
            <a:r>
              <a:rPr lang="en-US" dirty="0"/>
              <a:t>            </a:t>
            </a:r>
            <a:r>
              <a:rPr lang="en-US" dirty="0">
                <a:highlight>
                  <a:srgbClr val="FFFF00"/>
                </a:highlight>
              </a:rPr>
              <a:t>&lt;/td&gt;</a:t>
            </a:r>
          </a:p>
          <a:p>
            <a:pPr marL="114300" indent="0" defTabSz="108000">
              <a:buNone/>
            </a:pPr>
            <a:r>
              <a:rPr lang="en-US" dirty="0"/>
              <a:t>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&lt;/table&gt;</a:t>
            </a:r>
            <a:endParaRPr lang="it-IT" dirty="0"/>
          </a:p>
        </p:txBody>
      </p:sp>
      <p:pic>
        <p:nvPicPr>
          <p:cNvPr id="38914" name="Picture 2" descr="http://www.html.it/wp-content/uploads/2006/03/12.table_.nested.png">
            <a:extLst>
              <a:ext uri="{FF2B5EF4-FFF2-40B4-BE49-F238E27FC236}">
                <a16:creationId xmlns:a16="http://schemas.microsoft.com/office/drawing/2014/main" id="{C1AEBED9-116E-4D8B-BB96-194682D03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26"/>
          <a:stretch/>
        </p:blipFill>
        <p:spPr bwMode="auto">
          <a:xfrm>
            <a:off x="4860032" y="1915525"/>
            <a:ext cx="3816422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112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1390C-F409-4BEC-99AC-22E95AF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colspan</a:t>
            </a:r>
            <a:r>
              <a:rPr lang="it-IT" dirty="0"/>
              <a:t> (</a:t>
            </a:r>
            <a:r>
              <a:rPr lang="it-IT" dirty="0" err="1"/>
              <a:t>attr</a:t>
            </a:r>
            <a:r>
              <a:rPr lang="it-IT" dirty="0"/>
              <a:t> del </a:t>
            </a:r>
            <a:r>
              <a:rPr lang="it-IT" dirty="0" err="1"/>
              <a:t>td</a:t>
            </a:r>
            <a:r>
              <a:rPr lang="it-IT" dirty="0"/>
              <a:t> e </a:t>
            </a:r>
            <a:r>
              <a:rPr lang="it-IT" dirty="0" err="1"/>
              <a:t>th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86CEEB-B43A-4D9F-95EC-29C62B65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ottenere una </a:t>
            </a:r>
            <a:r>
              <a:rPr lang="it-IT" dirty="0">
                <a:highlight>
                  <a:srgbClr val="FFFF00"/>
                </a:highlight>
              </a:rPr>
              <a:t>cella che occupi più colonne</a:t>
            </a:r>
            <a:r>
              <a:rPr lang="it-IT" dirty="0"/>
              <a:t> utilizziamo l’attributo </a:t>
            </a:r>
            <a:r>
              <a:rPr lang="it-IT" dirty="0" err="1"/>
              <a:t>colspan</a:t>
            </a:r>
            <a:r>
              <a:rPr lang="it-IT" dirty="0"/>
              <a:t> che si applica a </a:t>
            </a:r>
            <a:r>
              <a:rPr lang="it-IT" dirty="0" err="1">
                <a:highlight>
                  <a:srgbClr val="FFFF00"/>
                </a:highlight>
              </a:rPr>
              <a:t>td</a:t>
            </a:r>
            <a:r>
              <a:rPr lang="it-IT" dirty="0"/>
              <a:t> e a </a:t>
            </a:r>
            <a:r>
              <a:rPr lang="it-IT" dirty="0" err="1">
                <a:highlight>
                  <a:srgbClr val="FFFF00"/>
                </a:highlight>
              </a:rPr>
              <a:t>th</a:t>
            </a:r>
            <a:r>
              <a:rPr lang="it-IT" dirty="0"/>
              <a:t> come nel nostro caso.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&gt;Lunedì&lt;/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&gt;Mercoledì&lt;/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&gt;Venerdì&lt;/</a:t>
            </a:r>
            <a:r>
              <a:rPr lang="it-IT" sz="1600" dirty="0" err="1"/>
              <a:t>th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>
                <a:highlight>
                  <a:srgbClr val="00FFFF"/>
                </a:highlight>
              </a:rPr>
              <a:t>td</a:t>
            </a:r>
            <a:r>
              <a:rPr lang="it-IT" sz="1600" dirty="0">
                <a:highlight>
                  <a:srgbClr val="00FFFF"/>
                </a:highlight>
              </a:rPr>
              <a:t> </a:t>
            </a:r>
            <a:r>
              <a:rPr lang="it-IT" sz="1600" dirty="0" err="1">
                <a:highlight>
                  <a:srgbClr val="00FFFF"/>
                </a:highlight>
              </a:rPr>
              <a:t>colspan</a:t>
            </a:r>
            <a:r>
              <a:rPr lang="it-IT" sz="1600" dirty="0">
                <a:highlight>
                  <a:srgbClr val="00FFFF"/>
                </a:highlight>
              </a:rPr>
              <a:t>="3"</a:t>
            </a:r>
            <a:r>
              <a:rPr lang="it-IT" sz="1600" dirty="0"/>
              <a:t>&gt;Cyclette&lt;/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&gt;Esercizi spalle&lt;/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&gt;Pettorali&lt;/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&gt;Tricipiti&lt;/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</a:t>
            </a:r>
            <a:r>
              <a:rPr lang="it-IT" sz="1600" dirty="0" err="1"/>
              <a:t>Squat</a:t>
            </a:r>
            <a:r>
              <a:rPr lang="it-IT" sz="1600" dirty="0"/>
              <a:t>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&gt;Estensioni gambe&lt;/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&gt;Polpacci&lt;/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       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</p:txBody>
      </p:sp>
      <p:pic>
        <p:nvPicPr>
          <p:cNvPr id="39939" name="Picture 3" descr="colspan-scheda">
            <a:extLst>
              <a:ext uri="{FF2B5EF4-FFF2-40B4-BE49-F238E27FC236}">
                <a16:creationId xmlns:a16="http://schemas.microsoft.com/office/drawing/2014/main" id="{ADF509DA-A927-4765-A5AB-C13D2F5E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10793"/>
            <a:ext cx="50101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07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9037D-8CDD-4457-928F-4BF9148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rowspan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A0B748-2A68-485B-BE24-AF794DA2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ottenere una cella che si estenda </a:t>
            </a:r>
            <a:r>
              <a:rPr lang="it-IT" dirty="0">
                <a:highlight>
                  <a:srgbClr val="FFFF00"/>
                </a:highlight>
              </a:rPr>
              <a:t>su più di una riga </a:t>
            </a:r>
            <a:r>
              <a:rPr lang="it-IT" dirty="0"/>
              <a:t>utilizziamo l’attributo </a:t>
            </a:r>
            <a:r>
              <a:rPr lang="it-IT" b="1" dirty="0" err="1">
                <a:highlight>
                  <a:srgbClr val="FFFF00"/>
                </a:highlight>
              </a:rPr>
              <a:t>rowspan</a:t>
            </a:r>
            <a:endParaRPr lang="it-IT" b="1" dirty="0">
              <a:highlight>
                <a:srgbClr val="FFFF00"/>
              </a:highlight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&lt;table&gt;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latin typeface="Consolas" panose="020B0609020204030204" pitchFamily="49" charset="0"/>
              </a:rPr>
              <a:t>thead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&gt;head&lt;/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&gt;head&lt;/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&gt;head&lt;/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&lt;/</a:t>
            </a:r>
            <a:r>
              <a:rPr lang="en-US" sz="1400" dirty="0" err="1">
                <a:latin typeface="Consolas" panose="020B0609020204030204" pitchFamily="49" charset="0"/>
              </a:rPr>
              <a:t>thead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latin typeface="Consolas" panose="020B0609020204030204" pitchFamily="49" charset="0"/>
              </a:rPr>
              <a:t>tbody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td </a:t>
            </a:r>
            <a:r>
              <a:rPr lang="en-US" sz="1400" dirty="0" err="1">
                <a:highlight>
                  <a:srgbClr val="00FFFF"/>
                </a:highlight>
                <a:latin typeface="Consolas" panose="020B0609020204030204" pitchFamily="49" charset="0"/>
              </a:rPr>
              <a:t>rowspan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="2"&gt;</a:t>
            </a:r>
            <a:r>
              <a:rPr lang="en-US" sz="1400" dirty="0">
                <a:latin typeface="Consolas" panose="020B0609020204030204" pitchFamily="49" charset="0"/>
              </a:rPr>
              <a:t>double row cell&lt;/td&gt;&lt;td&gt;cell&lt;/td&gt;&lt;td&gt;cell&lt;/td&gt;&lt;/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&gt;&lt;td&gt;cell&lt;/td&gt;&lt;td&gt;cell&lt;/td&gt;&lt;/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&gt;&lt;td&gt;cell&lt;/td&gt;&lt;td&gt;cell&lt;/td&gt;&lt;td&gt;cell&lt;/td&gt;&lt;/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&lt;/</a:t>
            </a:r>
            <a:r>
              <a:rPr lang="en-US" sz="1400" dirty="0" err="1">
                <a:latin typeface="Consolas" panose="020B0609020204030204" pitchFamily="49" charset="0"/>
              </a:rPr>
              <a:t>tbody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&lt;/table&gt;</a:t>
            </a:r>
            <a:endParaRPr lang="it-IT" sz="1400" dirty="0">
              <a:latin typeface="Consolas" panose="020B0609020204030204" pitchFamily="49" charset="0"/>
            </a:endParaRPr>
          </a:p>
        </p:txBody>
      </p:sp>
      <p:pic>
        <p:nvPicPr>
          <p:cNvPr id="40962" name="Picture 2" descr="rowspan">
            <a:extLst>
              <a:ext uri="{FF2B5EF4-FFF2-40B4-BE49-F238E27FC236}">
                <a16:creationId xmlns:a16="http://schemas.microsoft.com/office/drawing/2014/main" id="{B512508C-364F-492A-9960-6FF23719D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6"/>
          <a:stretch/>
        </p:blipFill>
        <p:spPr bwMode="auto">
          <a:xfrm>
            <a:off x="5508104" y="4211670"/>
            <a:ext cx="3024336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291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3F1C2FB-AFAC-4E29-A957-CA4154D9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cellpadding</a:t>
            </a:r>
            <a:r>
              <a:rPr lang="it-IT" dirty="0"/>
              <a:t> e </a:t>
            </a:r>
            <a:r>
              <a:rPr lang="it-IT" dirty="0" err="1"/>
              <a:t>cellspacing</a:t>
            </a:r>
            <a:r>
              <a:rPr lang="it-IT" dirty="0"/>
              <a:t> (deprecati)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0B06D2C-353B-46B3-B2C3-3E831C9F0A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questi attributi permettono di regolare le distanze tra i margini della tabella (o della cella)</a:t>
            </a:r>
          </a:p>
          <a:p>
            <a:r>
              <a:rPr lang="it-IT" dirty="0">
                <a:highlight>
                  <a:srgbClr val="FFFF00"/>
                </a:highlight>
              </a:rPr>
              <a:t>DEPRECATI IN HTML5</a:t>
            </a:r>
          </a:p>
        </p:txBody>
      </p:sp>
      <p:pic>
        <p:nvPicPr>
          <p:cNvPr id="3074" name="Picture 2" descr="figura">
            <a:extLst>
              <a:ext uri="{FF2B5EF4-FFF2-40B4-BE49-F238E27FC236}">
                <a16:creationId xmlns:a16="http://schemas.microsoft.com/office/drawing/2014/main" id="{C52AC382-476F-468A-BF11-5B3B99F161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4571766" cy="26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309DFA-DEDD-4898-BC86-104259E2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2666495"/>
            <a:ext cx="3623952" cy="168850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2EE2F2-5A69-4816-89BF-E4BFA385B5CA}"/>
              </a:ext>
            </a:extLst>
          </p:cNvPr>
          <p:cNvSpPr txBox="1"/>
          <p:nvPr/>
        </p:nvSpPr>
        <p:spPr>
          <a:xfrm>
            <a:off x="4444638" y="1700808"/>
            <a:ext cx="34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&lt;table width=”75%” border=”1″ cellpadding=”10″ </a:t>
            </a:r>
            <a:r>
              <a:rPr lang="en-US" dirty="0" err="1"/>
              <a:t>cellspacing</a:t>
            </a:r>
            <a:r>
              <a:rPr lang="en-US" dirty="0"/>
              <a:t>=”0″&gt;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80E347-9DA9-6CD9-3011-16F76B3A017E}"/>
              </a:ext>
            </a:extLst>
          </p:cNvPr>
          <p:cNvSpPr txBox="1"/>
          <p:nvPr/>
        </p:nvSpPr>
        <p:spPr>
          <a:xfrm>
            <a:off x="5290902" y="5664815"/>
            <a:ext cx="370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LISTA DEGLI ATTRIBUTI HTML DEPRECATI: </a:t>
            </a:r>
          </a:p>
          <a:p>
            <a:r>
              <a:rPr lang="en-US" sz="1200" dirty="0">
                <a:hlinkClick r:id="rId4"/>
              </a:rPr>
              <a:t>Deprecated HTML Attributes (w3docs.com)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713816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C200C-8E1A-4A51-9111-D39B61D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width</a:t>
            </a:r>
            <a:r>
              <a:rPr lang="it-IT" dirty="0"/>
              <a:t> e </a:t>
            </a:r>
            <a:r>
              <a:rPr lang="it-IT" dirty="0" err="1"/>
              <a:t>height</a:t>
            </a:r>
            <a:br>
              <a:rPr lang="it-IT" dirty="0"/>
            </a:br>
            <a:r>
              <a:rPr lang="it-IT" dirty="0"/>
              <a:t>deprecato in HTML (solo per le tabelle)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9B1F-A5D7-46ED-B743-67CE56C0C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Utilizzati per definire la larghezza e l'altezza di celle e tabelle.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B14D3D-4CEB-4E2A-8E4C-42099255B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alt="Smiley face" </a:t>
            </a:r>
            <a:r>
              <a:rPr lang="en-US" dirty="0">
                <a:highlight>
                  <a:srgbClr val="FFFF00"/>
                </a:highlight>
              </a:rPr>
              <a:t>height</a:t>
            </a:r>
            <a:r>
              <a:rPr lang="en-US" dirty="0"/>
              <a:t>="42px" </a:t>
            </a:r>
            <a:r>
              <a:rPr lang="en-US" dirty="0">
                <a:highlight>
                  <a:srgbClr val="FFFF00"/>
                </a:highlight>
              </a:rPr>
              <a:t>width</a:t>
            </a:r>
            <a:r>
              <a:rPr lang="en-US" dirty="0"/>
              <a:t>="42px"&gt;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1030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C214F-143D-4DB6-BFF8-B96C757D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 HTML, l’ipertesto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A9384-AF3E-4439-A98A-637E354C7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250704" cy="4590288"/>
          </a:xfrm>
        </p:spPr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link</a:t>
            </a:r>
            <a:r>
              <a:rPr lang="it-IT" dirty="0"/>
              <a:t> sono “il ponte” che consente di passare da un testo all’altro. In quanto tali, i link sono formati da due componenti: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il </a:t>
            </a:r>
            <a:r>
              <a:rPr lang="it-IT" dirty="0">
                <a:highlight>
                  <a:srgbClr val="FFFF00"/>
                </a:highlight>
              </a:rPr>
              <a:t>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la </a:t>
            </a:r>
            <a:r>
              <a:rPr lang="it-IT" dirty="0">
                <a:highlight>
                  <a:srgbClr val="00FFFF"/>
                </a:highlight>
              </a:rPr>
              <a:t>risorsa</a:t>
            </a:r>
          </a:p>
          <a:p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C2CE35-FB9C-4512-823D-57760CC5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1575" y="2187125"/>
            <a:ext cx="4834880" cy="956704"/>
          </a:xfrm>
        </p:spPr>
        <p:txBody>
          <a:bodyPr/>
          <a:lstStyle/>
          <a:p>
            <a:r>
              <a:rPr lang="pt-BR" dirty="0"/>
              <a:t>&lt;a </a:t>
            </a:r>
            <a:r>
              <a:rPr lang="pt-BR" dirty="0">
                <a:highlight>
                  <a:srgbClr val="00FFFF"/>
                </a:highlight>
              </a:rPr>
              <a:t>href="http://www.html.it/"</a:t>
            </a:r>
            <a:r>
              <a:rPr lang="pt-BR" dirty="0"/>
              <a:t>&gt;</a:t>
            </a:r>
            <a:r>
              <a:rPr lang="pt-BR" dirty="0">
                <a:highlight>
                  <a:srgbClr val="FFFF00"/>
                </a:highlight>
              </a:rPr>
              <a:t>HTML.it</a:t>
            </a:r>
            <a:r>
              <a:rPr lang="pt-BR" dirty="0"/>
              <a:t>&lt;/a&gt;.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AC8E9FB-52FD-4B1B-BC70-A91C812D3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26493"/>
              </p:ext>
            </p:extLst>
          </p:nvPr>
        </p:nvGraphicFramePr>
        <p:xfrm>
          <a:off x="1979712" y="3573016"/>
          <a:ext cx="5572126" cy="21031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3378406611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1824049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Il contenuto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La risorsa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2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la parte visibile del link, e proprio per questo l’utente deve essere sempre in grado di capire quali sono i collegamenti da cliccare all’interno della pagina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tratta di un’altra pagina (sullo stesso server o su un server diverso), oppure è un collegamento interno a un punto della pagina stessa</a:t>
                      </a:r>
                      <a:endParaRPr lang="it-IT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755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32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0F12683-3B2A-43B4-B7EC-51491F3C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percorsi assoluti e relativi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452D5E5-3510-443E-A194-04828DFF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538736" cy="3116944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 progetti HTML e i siti web sono dunque organizzati in strutture ordinate: non a caso si parla di </a:t>
            </a:r>
            <a:r>
              <a:rPr lang="it-IT" b="1" dirty="0"/>
              <a:t>albero di un sito.</a:t>
            </a:r>
          </a:p>
          <a:p>
            <a:endParaRPr lang="it-IT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 Percorso assoluto</a:t>
            </a:r>
            <a:r>
              <a:rPr lang="it-IT" dirty="0"/>
              <a:t> significa indicare per esteso l’indirizzo di un certo documento, elencando tutte le directory e sottodirectory che dobbiamo attraversare per raggiungerlo</a:t>
            </a:r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</a:t>
            </a:r>
            <a:r>
              <a:rPr lang="it-IT" dirty="0">
                <a:solidFill>
                  <a:srgbClr val="C00000"/>
                </a:solidFill>
              </a:rPr>
              <a:t>https://www.html.it/css/index.html</a:t>
            </a:r>
            <a:r>
              <a:rPr lang="it-IT" dirty="0"/>
              <a:t>"&gt;fogli di stile&lt;/a&gt;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44950F9-F8F6-4E6B-8519-B3DE16E54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80792" cy="311694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I </a:t>
            </a:r>
            <a:r>
              <a:rPr lang="it-IT" b="1" dirty="0"/>
              <a:t>percorsi relativi</a:t>
            </a:r>
            <a:r>
              <a:rPr lang="it-IT" dirty="0"/>
              <a:t> fanno riferimento alla posizione degli altri file rispetto al documento in cui ci si trova in quel momento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</a:t>
            </a:r>
            <a:r>
              <a:rPr lang="it-IT" dirty="0">
                <a:solidFill>
                  <a:srgbClr val="C00000"/>
                </a:solidFill>
              </a:rPr>
              <a:t>cartella/paginaDaLinkare.html</a:t>
            </a:r>
            <a:r>
              <a:rPr lang="it-IT" dirty="0"/>
              <a:t>"&gt;ANCORA</a:t>
            </a:r>
          </a:p>
          <a:p>
            <a:pPr marL="114300" indent="0">
              <a:buNone/>
            </a:pPr>
            <a:r>
              <a:rPr lang="it-IT" dirty="0"/>
              <a:t>&lt;/a&gt;</a:t>
            </a:r>
          </a:p>
          <a:p>
            <a:endParaRPr lang="it-IT" dirty="0"/>
          </a:p>
          <a:p>
            <a:r>
              <a:rPr lang="it-IT" dirty="0"/>
              <a:t>è consigliabile non lasciare spazi vuoti nei nomi dei file, MEGLIO USARE IL –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/ = fare riferimento alla root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3ED6CF-92CE-9654-8B68-D1760E653FDA}"/>
              </a:ext>
            </a:extLst>
          </p:cNvPr>
          <p:cNvSpPr txBox="1"/>
          <p:nvPr/>
        </p:nvSpPr>
        <p:spPr>
          <a:xfrm>
            <a:off x="2771800" y="4869160"/>
            <a:ext cx="381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it-IT" sz="1800" dirty="0">
                <a:highlight>
                  <a:srgbClr val="00FF00"/>
                </a:highlight>
              </a:rPr>
              <a:t>./image/</a:t>
            </a:r>
            <a:r>
              <a:rPr lang="it-IT" sz="1800" dirty="0"/>
              <a:t> o </a:t>
            </a:r>
            <a:r>
              <a:rPr lang="it-IT" sz="1800" dirty="0">
                <a:highlight>
                  <a:srgbClr val="00FF00"/>
                </a:highlight>
              </a:rPr>
              <a:t>image/ </a:t>
            </a:r>
            <a:r>
              <a:rPr lang="it-IT" sz="1800" dirty="0"/>
              <a:t>= </a:t>
            </a:r>
            <a:r>
              <a:rPr lang="it-IT" sz="1800" dirty="0">
                <a:highlight>
                  <a:srgbClr val="00FF00"/>
                </a:highlight>
              </a:rPr>
              <a:t>stessa cartella</a:t>
            </a:r>
          </a:p>
          <a:p>
            <a:pPr marL="114300" indent="0">
              <a:buNone/>
            </a:pPr>
            <a:r>
              <a:rPr lang="it-IT" sz="1800" dirty="0">
                <a:highlight>
                  <a:srgbClr val="FFFF00"/>
                </a:highlight>
              </a:rPr>
              <a:t>/image </a:t>
            </a:r>
            <a:r>
              <a:rPr lang="it-IT" sz="1800" dirty="0"/>
              <a:t>= dalla </a:t>
            </a:r>
            <a:r>
              <a:rPr lang="it-IT" sz="1800" dirty="0">
                <a:highlight>
                  <a:srgbClr val="FFFF00"/>
                </a:highlight>
              </a:rPr>
              <a:t>root</a:t>
            </a:r>
          </a:p>
          <a:p>
            <a:pPr marL="114300" indent="0">
              <a:buNone/>
            </a:pPr>
            <a:r>
              <a:rPr lang="it-IT" sz="1800" dirty="0">
                <a:highlight>
                  <a:srgbClr val="00FFFF"/>
                </a:highlight>
              </a:rPr>
              <a:t>../image </a:t>
            </a:r>
            <a:r>
              <a:rPr lang="it-IT" sz="1800" dirty="0"/>
              <a:t>= dalla </a:t>
            </a:r>
            <a:r>
              <a:rPr lang="it-IT" sz="1800" dirty="0">
                <a:highlight>
                  <a:srgbClr val="00FFFF"/>
                </a:highlight>
              </a:rPr>
              <a:t>cartella precedente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33412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AF4EA-6420-47AB-93F7-EC44000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interni o ancore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952DC-97B0-491E-8F94-3F2DEAC90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Possiamo sfruttare il meccanismo dei link anche per creare un indice interno al documento, utilizzando le </a:t>
            </a:r>
            <a:r>
              <a:rPr lang="it-IT" dirty="0" err="1"/>
              <a:t>àncore</a:t>
            </a:r>
            <a:r>
              <a:rPr lang="it-IT" dirty="0"/>
              <a:t>. Ciascuna àncora può avere infatti un nome univoco. 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id="top"&gt;&lt;/div&gt;</a:t>
            </a:r>
          </a:p>
          <a:p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="#top"&gt;Vai su&lt;/a&gt; 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56BE71-33AD-4D38-9FE7-D92EB381D2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href</a:t>
            </a:r>
            <a:r>
              <a:rPr lang="it-IT" dirty="0"/>
              <a:t>="#primo"&gt;vai al primo paragrafo&lt;/a&gt;</a:t>
            </a:r>
          </a:p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name</a:t>
            </a:r>
            <a:r>
              <a:rPr lang="it-IT" dirty="0"/>
              <a:t>="primo"&gt;Stiamo per esaminare la struttura… Eccetera…&lt;/a&gt;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</a:t>
            </a:r>
            <a:r>
              <a:rPr lang="it-IT" dirty="0">
                <a:highlight>
                  <a:srgbClr val="FFFF00"/>
                </a:highlight>
              </a:rPr>
              <a:t>id</a:t>
            </a:r>
            <a:r>
              <a:rPr lang="it-IT" dirty="0"/>
              <a:t>="top"&gt;Stiamo per esaminare la struttura… Eccetera…&lt;/a&gt;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69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49B92-4149-4D30-9482-0F7B1DC3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dove copiare il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88DDC2-50AC-448E-BC74-B7DEF26169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https://lipsum.com/</a:t>
            </a:r>
            <a:endParaRPr lang="it-IT" dirty="0"/>
          </a:p>
          <a:p>
            <a:r>
              <a:rPr lang="it-IT" dirty="0"/>
              <a:t>serve per prendere del testo da copiare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683F47A-30C6-37EF-480C-9AC1A20CE4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95936" y="2051761"/>
            <a:ext cx="4436085" cy="3282623"/>
          </a:xfrm>
        </p:spPr>
      </p:pic>
    </p:spTree>
    <p:extLst>
      <p:ext uri="{BB962C8B-B14F-4D97-AF65-F5344CB8AC3E}">
        <p14:creationId xmlns:p14="http://schemas.microsoft.com/office/powerpoint/2010/main" val="1332679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BFB69-156A-4ACB-87F9-9279B8A8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C202B7-2DA8-4B71-8ADB-8C1991350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C00000"/>
                </a:solidFill>
              </a:rPr>
              <a:t>title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L’attributo </a:t>
            </a:r>
            <a:r>
              <a:rPr lang="it-IT" b="1" dirty="0" err="1"/>
              <a:t>title</a:t>
            </a:r>
            <a:r>
              <a:rPr lang="it-IT" dirty="0"/>
              <a:t> è molto importante, e serve per specificare </a:t>
            </a:r>
            <a:r>
              <a:rPr lang="it-IT" dirty="0">
                <a:highlight>
                  <a:srgbClr val="FFFF00"/>
                </a:highlight>
              </a:rPr>
              <a:t>un testo esplicativo per l’elemento a cui l’attributo è riferito</a:t>
            </a:r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C00000"/>
                </a:solidFill>
              </a:rPr>
              <a:t>hreflang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Con “</a:t>
            </a:r>
            <a:r>
              <a:rPr lang="it-IT" dirty="0" err="1"/>
              <a:t>hreflang</a:t>
            </a:r>
            <a:r>
              <a:rPr lang="it-IT" dirty="0"/>
              <a:t>” si indica </a:t>
            </a:r>
            <a:r>
              <a:rPr lang="it-IT" dirty="0">
                <a:highlight>
                  <a:srgbClr val="FFFF00"/>
                </a:highlight>
              </a:rPr>
              <a:t>la lingua del documento</a:t>
            </a:r>
            <a:r>
              <a:rPr lang="it-IT" dirty="0"/>
              <a:t>: si tratta di un attributo che migliora l’accessibilità del sito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6F209F-D116-403D-8B40-6255B1B37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target</a:t>
            </a:r>
          </a:p>
          <a:p>
            <a:r>
              <a:rPr lang="it-IT" dirty="0"/>
              <a:t>È anche possibile specificare in </a:t>
            </a:r>
            <a:r>
              <a:rPr lang="it-IT" b="1" dirty="0"/>
              <a:t>quale finestra </a:t>
            </a:r>
            <a:r>
              <a:rPr lang="it-IT" dirty="0"/>
              <a:t>la pagina linkata deve essere aperta: di </a:t>
            </a:r>
            <a:r>
              <a:rPr lang="it-IT" b="1" dirty="0"/>
              <a:t>default </a:t>
            </a:r>
            <a:r>
              <a:rPr lang="it-IT" dirty="0"/>
              <a:t>infatti la pagina viene aperta </a:t>
            </a:r>
            <a:r>
              <a:rPr lang="it-IT" b="1" dirty="0"/>
              <a:t>all’interno del documento stesso</a:t>
            </a:r>
            <a:r>
              <a:rPr lang="it-IT" dirty="0"/>
              <a:t>, ma è possibile specificare che la pagina sia aperta in una nuova finestra:</a:t>
            </a:r>
          </a:p>
          <a:p>
            <a:pPr marL="0" indent="0" algn="ctr">
              <a:buNone/>
            </a:pPr>
            <a:r>
              <a:rPr lang="en-US" sz="1700" dirty="0"/>
              <a:t>Target </a:t>
            </a:r>
          </a:p>
          <a:p>
            <a:pPr marL="0" indent="0" algn="ctr">
              <a:buNone/>
            </a:pPr>
            <a:r>
              <a:rPr lang="en-US" sz="1700" b="1" dirty="0"/>
              <a:t>_blank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in </a:t>
            </a: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nuova</a:t>
            </a:r>
            <a:r>
              <a:rPr lang="en-US" sz="1700" dirty="0"/>
              <a:t> </a:t>
            </a:r>
            <a:r>
              <a:rPr lang="en-US" sz="1700" dirty="0" err="1"/>
              <a:t>finestra</a:t>
            </a:r>
            <a:r>
              <a:rPr lang="en-US" sz="1700" dirty="0"/>
              <a:t> o </a:t>
            </a:r>
            <a:r>
              <a:rPr lang="en-US" sz="1700" dirty="0" err="1"/>
              <a:t>scheda</a:t>
            </a:r>
            <a:r>
              <a:rPr lang="en-US" sz="1700" dirty="0"/>
              <a:t>)</a:t>
            </a:r>
          </a:p>
          <a:p>
            <a:pPr algn="ctr"/>
            <a:r>
              <a:rPr lang="en-US" sz="1700" b="1" dirty="0"/>
              <a:t>_parent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</a:t>
            </a:r>
            <a:r>
              <a:rPr lang="en-US" sz="1700" dirty="0" err="1"/>
              <a:t>nell’eventuale</a:t>
            </a:r>
            <a:r>
              <a:rPr lang="en-US" sz="1700" dirty="0"/>
              <a:t> </a:t>
            </a:r>
            <a:r>
              <a:rPr lang="en-US" sz="1700" dirty="0" err="1"/>
              <a:t>collegamento</a:t>
            </a:r>
            <a:r>
              <a:rPr lang="en-US" sz="1700" dirty="0"/>
              <a:t> </a:t>
            </a:r>
            <a:r>
              <a:rPr lang="en-US" sz="1700" dirty="0" err="1"/>
              <a:t>principale</a:t>
            </a:r>
            <a:r>
              <a:rPr lang="en-US" sz="1700" dirty="0"/>
              <a:t>)</a:t>
            </a:r>
          </a:p>
          <a:p>
            <a:pPr algn="ctr"/>
            <a:r>
              <a:rPr lang="en-US" sz="1700" b="1" dirty="0"/>
              <a:t>_self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</a:t>
            </a:r>
            <a:r>
              <a:rPr lang="en-US" sz="1700" dirty="0" err="1"/>
              <a:t>nella</a:t>
            </a:r>
            <a:r>
              <a:rPr lang="en-US" sz="1700" dirty="0"/>
              <a:t> </a:t>
            </a:r>
            <a:r>
              <a:rPr lang="en-US" sz="1700" dirty="0" err="1"/>
              <a:t>stessa</a:t>
            </a:r>
            <a:r>
              <a:rPr lang="en-US" sz="1700" dirty="0"/>
              <a:t> </a:t>
            </a:r>
            <a:r>
              <a:rPr lang="en-US" sz="1700" dirty="0" err="1"/>
              <a:t>finestra</a:t>
            </a:r>
            <a:r>
              <a:rPr lang="en-US" sz="1700" dirty="0"/>
              <a:t>. Default)</a:t>
            </a:r>
          </a:p>
          <a:p>
            <a:pPr algn="ctr"/>
            <a:r>
              <a:rPr lang="en-US" sz="1700" b="1" dirty="0"/>
              <a:t>_top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a </a:t>
            </a:r>
            <a:r>
              <a:rPr lang="en-US" sz="1700" dirty="0" err="1"/>
              <a:t>tutta</a:t>
            </a:r>
            <a:r>
              <a:rPr lang="en-US" sz="1700" dirty="0"/>
              <a:t> </a:t>
            </a:r>
            <a:r>
              <a:rPr lang="en-US" sz="1700" dirty="0" err="1"/>
              <a:t>finestra</a:t>
            </a:r>
            <a:r>
              <a:rPr lang="en-US" sz="1700" dirty="0"/>
              <a:t>)</a:t>
            </a:r>
          </a:p>
          <a:p>
            <a:pPr algn="ctr"/>
            <a:r>
              <a:rPr lang="en-US" sz="1700" b="1" dirty="0" err="1"/>
              <a:t>framename</a:t>
            </a:r>
            <a:r>
              <a:rPr lang="en-US" sz="1700" b="1" dirty="0"/>
              <a:t> </a:t>
            </a:r>
            <a:r>
              <a:rPr lang="en-US" sz="1700" dirty="0"/>
              <a:t>(</a:t>
            </a:r>
            <a:r>
              <a:rPr lang="en-US" sz="1700" dirty="0" err="1"/>
              <a:t>permette</a:t>
            </a:r>
            <a:r>
              <a:rPr lang="en-US" sz="1700" dirty="0"/>
              <a:t> di </a:t>
            </a:r>
            <a:r>
              <a:rPr lang="en-US" sz="1700" dirty="0" err="1"/>
              <a:t>aprire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in uno specific </a:t>
            </a:r>
            <a:r>
              <a:rPr lang="en-US" sz="1700" dirty="0" err="1"/>
              <a:t>riquadro</a:t>
            </a:r>
            <a:r>
              <a:rPr lang="en-US" sz="1700" dirty="0"/>
              <a:t> – frame)</a:t>
            </a:r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C00000"/>
                </a:solidFill>
              </a:rPr>
              <a:t>accesskey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Le </a:t>
            </a:r>
            <a:r>
              <a:rPr lang="it-IT" b="1" dirty="0" err="1"/>
              <a:t>accesskey</a:t>
            </a:r>
            <a:r>
              <a:rPr lang="it-IT" dirty="0"/>
              <a:t> sono delle scorciatoie “da tastiera”  da mettere nel tag a</a:t>
            </a:r>
          </a:p>
          <a:p>
            <a:r>
              <a:rPr lang="it-IT" dirty="0"/>
              <a:t>(</a:t>
            </a:r>
            <a:r>
              <a:rPr lang="it-IT" dirty="0" err="1"/>
              <a:t>accesskey</a:t>
            </a:r>
            <a:r>
              <a:rPr lang="it-IT" dirty="0"/>
              <a:t>=«h») PER ATTIVARE </a:t>
            </a:r>
            <a:r>
              <a:rPr lang="it-IT" dirty="0" err="1"/>
              <a:t>alt+h</a:t>
            </a:r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F01D0A-33CA-4AAA-A259-22E9DF7CACFE}"/>
              </a:ext>
            </a:extLst>
          </p:cNvPr>
          <p:cNvSpPr/>
          <p:nvPr/>
        </p:nvSpPr>
        <p:spPr>
          <a:xfrm>
            <a:off x="457200" y="5229200"/>
            <a:ext cx="3473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pagina.html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titolo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target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blank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|_self|_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parent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|_top|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b="1" dirty="0" err="1"/>
              <a:t>hreflang</a:t>
            </a:r>
            <a:r>
              <a:rPr lang="it-IT" b="1" dirty="0"/>
              <a:t>="en"</a:t>
            </a:r>
            <a:r>
              <a:rPr lang="it-IT" sz="1200" b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link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9DA0A5-203C-4ACF-9747-03E752796EEF}"/>
              </a:ext>
            </a:extLst>
          </p:cNvPr>
          <p:cNvSpPr/>
          <p:nvPr/>
        </p:nvSpPr>
        <p:spPr>
          <a:xfrm>
            <a:off x="4788024" y="5758939"/>
            <a:ext cx="3705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miaancora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vai a ancora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119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36F01-04FC-45CD-A50F-3694ED8C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180171-3CFB-492D-82FC-D601545E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 </a:t>
            </a:r>
            <a:r>
              <a:rPr lang="it-IT" b="1" dirty="0">
                <a:solidFill>
                  <a:srgbClr val="C00000"/>
                </a:solidFill>
              </a:rPr>
              <a:t>&lt;base&gt;</a:t>
            </a:r>
          </a:p>
          <a:p>
            <a:r>
              <a:rPr lang="it-IT" dirty="0"/>
              <a:t>I </a:t>
            </a:r>
            <a:r>
              <a:rPr lang="it-IT" b="1" dirty="0"/>
              <a:t>percorsi relativi </a:t>
            </a:r>
            <a:r>
              <a:rPr lang="it-IT" dirty="0"/>
              <a:t>fanno di norma riferimento alla directory in cui si trova il file HTML che stiamo scrivendo. Se tuttavia vogliamo </a:t>
            </a:r>
            <a:r>
              <a:rPr lang="it-IT" dirty="0">
                <a:highlight>
                  <a:srgbClr val="00FFFF"/>
                </a:highlight>
              </a:rPr>
              <a:t>far riferimento a un differente percorso per tutti i percorsi relativi</a:t>
            </a:r>
            <a:r>
              <a:rPr lang="it-IT" dirty="0"/>
              <a:t>, possiamo farlo </a:t>
            </a:r>
            <a:r>
              <a:rPr lang="it-IT" dirty="0">
                <a:highlight>
                  <a:srgbClr val="00FFFF"/>
                </a:highlight>
              </a:rPr>
              <a:t>specificandolo grazie al tag &lt;base&gt;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anche inserendo una immagine verrà presa da quella cartella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CDF0062-7775-43E3-A2B9-C9E528379B20}"/>
              </a:ext>
            </a:extLst>
          </p:cNvPr>
          <p:cNvSpPr/>
          <p:nvPr/>
        </p:nvSpPr>
        <p:spPr>
          <a:xfrm>
            <a:off x="395536" y="321298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base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http://localhost/enaip/html/miacartella/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5ED96A-F058-43CC-B377-E4A9BEBAA876}"/>
              </a:ext>
            </a:extLst>
          </p:cNvPr>
          <p:cNvSpPr/>
          <p:nvPr/>
        </p:nvSpPr>
        <p:spPr>
          <a:xfrm>
            <a:off x="400145" y="3867017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miofile.html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vai a miofile.html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E557FE6-7423-4DF3-BC9A-61143485C65F}"/>
              </a:ext>
            </a:extLst>
          </p:cNvPr>
          <p:cNvSpPr/>
          <p:nvPr/>
        </p:nvSpPr>
        <p:spPr>
          <a:xfrm>
            <a:off x="431940" y="5268945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655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F3B69-0274-4D80-8196-B1F04964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le immagini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5D94E4-0506-40D7-9F84-A954DBFC8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C00000"/>
                </a:solidFill>
              </a:rPr>
              <a:t>img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img</a:t>
            </a:r>
            <a:r>
              <a:rPr lang="it-IT" b="1" dirty="0"/>
              <a:t>&gt;</a:t>
            </a:r>
            <a:r>
              <a:rPr lang="it-IT" dirty="0"/>
              <a:t> rappresenta il principale elemento per inserire un’immagine in una pagina HTML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>
                <a:highlight>
                  <a:srgbClr val="00FFFF"/>
                </a:highlight>
              </a:rPr>
              <a:t>&lt;</a:t>
            </a:r>
            <a:r>
              <a:rPr lang="it-IT" b="1" dirty="0" err="1">
                <a:highlight>
                  <a:srgbClr val="00FFFF"/>
                </a:highlight>
              </a:rPr>
              <a:t>img</a:t>
            </a:r>
            <a:r>
              <a:rPr lang="it-IT" b="1" dirty="0">
                <a:highlight>
                  <a:srgbClr val="00FFFF"/>
                </a:highlight>
              </a:rPr>
              <a:t> </a:t>
            </a:r>
            <a:r>
              <a:rPr lang="it-IT" dirty="0" err="1"/>
              <a:t>src</a:t>
            </a:r>
            <a:r>
              <a:rPr lang="it-IT" dirty="0"/>
              <a:t>="https://miosito.it/miaImmagine.png" alt="Mia Immagine"&gt;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5652CF-F7DC-44A2-8949-88C23EAE6F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 </a:t>
            </a:r>
            <a:r>
              <a:rPr lang="it-IT" b="1" dirty="0" err="1"/>
              <a:t>img</a:t>
            </a:r>
            <a:br>
              <a:rPr lang="it-IT" b="1" dirty="0"/>
            </a:br>
            <a:r>
              <a:rPr lang="it-IT" dirty="0"/>
              <a:t>È il nome del tag, abbreviazione di image (immagine)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b="1" dirty="0" err="1"/>
              <a:t>src</a:t>
            </a:r>
            <a:r>
              <a:rPr lang="it-IT" b="1" dirty="0"/>
              <a:t>	</a:t>
            </a:r>
            <a:br>
              <a:rPr lang="it-IT" b="1" dirty="0"/>
            </a:br>
            <a:r>
              <a:rPr lang="it-IT" dirty="0"/>
              <a:t>Sta per source (origine), è l’indirizzo (URL) del file che vogliamo mostrare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 alt</a:t>
            </a:r>
            <a:r>
              <a:rPr lang="it-IT" dirty="0"/>
              <a:t>	È il testo alternativo, ovvero il testo </a:t>
            </a:r>
            <a:r>
              <a:rPr lang="it-IT" dirty="0">
                <a:highlight>
                  <a:srgbClr val="00FF00"/>
                </a:highlight>
              </a:rPr>
              <a:t>che appare se, per qualche motivo, il client non riesce a mostrare l’immagine</a:t>
            </a:r>
            <a:r>
              <a:rPr lang="it-IT" dirty="0"/>
              <a:t>. Possiamo anche omettere questo attributo, ma risulta utile per l’accessibilità e per i motori di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4B949C-3FAC-D8CF-52CE-1FABA5D62A92}"/>
              </a:ext>
            </a:extLst>
          </p:cNvPr>
          <p:cNvSpPr txBox="1"/>
          <p:nvPr/>
        </p:nvSpPr>
        <p:spPr>
          <a:xfrm>
            <a:off x="457202" y="465313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https://dummyimage.com/</a:t>
            </a:r>
            <a:endParaRPr lang="it-IT" dirty="0"/>
          </a:p>
          <a:p>
            <a:r>
              <a:rPr lang="it-IT" dirty="0">
                <a:hlinkClick r:id="rId3"/>
              </a:rPr>
              <a:t>https://picsum.photos/200/300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9208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D8836-B62A-4967-B7AC-B07A8736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Img </a:t>
            </a:r>
            <a:r>
              <a:rPr lang="it-IT" dirty="0" err="1"/>
              <a:t>src</a:t>
            </a:r>
            <a:r>
              <a:rPr lang="it-IT" dirty="0"/>
              <a:t>, inserire le immagini nel markup (base64, SVG, WEBP)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32D1B-896D-44E3-99CE-FCF4048606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In HTML possiamo inserire le immagini indicando </a:t>
            </a:r>
            <a:r>
              <a:rPr lang="it-IT" b="1" dirty="0"/>
              <a:t>la sorgente dei dati che le comporranno. Quasi sempre si tratta di file esterni ma possiamo inserire queste informazioni anche direttamente all’interno del markup</a:t>
            </a:r>
          </a:p>
          <a:p>
            <a:endParaRPr lang="it-IT" b="1" dirty="0"/>
          </a:p>
          <a:p>
            <a:r>
              <a:rPr lang="it-IT" b="1" dirty="0">
                <a:solidFill>
                  <a:srgbClr val="C00000"/>
                </a:solidFill>
              </a:rPr>
              <a:t>base64 e bitmap</a:t>
            </a:r>
          </a:p>
          <a:p>
            <a:r>
              <a:rPr lang="it-IT" dirty="0"/>
              <a:t>Per le immagini bitmap (le foto per intenderci) possiamo inserire i dati sfruttando una codifica chiamata “base64“, che </a:t>
            </a:r>
            <a:r>
              <a:rPr lang="it-IT" b="1" dirty="0"/>
              <a:t>trasforma i file binari in codice ASCII</a:t>
            </a:r>
            <a:r>
              <a:rPr lang="it-IT" dirty="0"/>
              <a:t>. La sintassi dell’attributo </a:t>
            </a:r>
            <a:r>
              <a:rPr lang="it-IT" dirty="0" err="1"/>
              <a:t>src</a:t>
            </a:r>
            <a:r>
              <a:rPr lang="it-IT" dirty="0"/>
              <a:t> diventa: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</a:t>
            </a:r>
            <a:r>
              <a:rPr lang="it-IT" dirty="0" err="1"/>
              <a:t>data:image</a:t>
            </a:r>
            <a:r>
              <a:rPr lang="it-IT" dirty="0"/>
              <a:t>/png;base64,iVBORw0KGgoAAAANSU ..."&gt;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E4A417-A67E-4D8C-8C38-E00991929E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SVG</a:t>
            </a:r>
          </a:p>
          <a:p>
            <a:r>
              <a:rPr lang="it-IT" sz="1900" dirty="0"/>
              <a:t>Le immagini vettoriali si prestano molto di più ad essere inserite direttamente nell’HTML, del resto il formato SVG stesso è un formato di markup</a:t>
            </a:r>
          </a:p>
          <a:p>
            <a:endParaRPr lang="it-IT" sz="1900" dirty="0"/>
          </a:p>
          <a:p>
            <a:r>
              <a:rPr lang="it-IT" sz="1900" dirty="0">
                <a:highlight>
                  <a:srgbClr val="FFFF00"/>
                </a:highlight>
              </a:rPr>
              <a:t>&lt;</a:t>
            </a:r>
            <a:r>
              <a:rPr lang="it-IT" sz="1900" dirty="0" err="1">
                <a:highlight>
                  <a:srgbClr val="FFFF00"/>
                </a:highlight>
              </a:rPr>
              <a:t>img</a:t>
            </a:r>
            <a:r>
              <a:rPr lang="it-IT" sz="1900" dirty="0">
                <a:highlight>
                  <a:srgbClr val="FFFF00"/>
                </a:highlight>
              </a:rPr>
              <a:t> </a:t>
            </a:r>
            <a:r>
              <a:rPr lang="it-IT" sz="1900" i="1" dirty="0" err="1">
                <a:highlight>
                  <a:srgbClr val="FFFF00"/>
                </a:highlight>
              </a:rPr>
              <a:t>src</a:t>
            </a:r>
            <a:r>
              <a:rPr lang="it-IT" sz="1900" dirty="0">
                <a:highlight>
                  <a:srgbClr val="FFFF00"/>
                </a:highlight>
              </a:rPr>
              <a:t>="sk28.svg" </a:t>
            </a:r>
            <a:r>
              <a:rPr lang="it-IT" sz="1900" i="1" dirty="0" err="1">
                <a:highlight>
                  <a:srgbClr val="FFFF00"/>
                </a:highlight>
              </a:rPr>
              <a:t>width</a:t>
            </a:r>
            <a:r>
              <a:rPr lang="it-IT" sz="1900" dirty="0">
                <a:highlight>
                  <a:srgbClr val="FFFF00"/>
                </a:highlight>
              </a:rPr>
              <a:t>="100%"&gt;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1D84322-86C3-4870-8651-465150DC2705}"/>
              </a:ext>
            </a:extLst>
          </p:cNvPr>
          <p:cNvSpPr/>
          <p:nvPr/>
        </p:nvSpPr>
        <p:spPr>
          <a:xfrm>
            <a:off x="6225576" y="5946453"/>
            <a:ext cx="2156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highlight>
                  <a:srgbClr val="FFFF00"/>
                </a:highlight>
              </a:rPr>
              <a:t>https://www.base64-image.de</a:t>
            </a:r>
            <a:r>
              <a:rPr lang="it-IT" sz="1200" dirty="0"/>
              <a:t>/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3BB8A7-44BC-4A36-BF02-B86BCAB205A3}"/>
              </a:ext>
            </a:extLst>
          </p:cNvPr>
          <p:cNvSpPr/>
          <p:nvPr/>
        </p:nvSpPr>
        <p:spPr>
          <a:xfrm>
            <a:off x="3464068" y="5958993"/>
            <a:ext cx="221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highlight>
                  <a:srgbClr val="FFFF00"/>
                </a:highlight>
              </a:rPr>
              <a:t>https://convertio.co/it/jpeg-svg/</a:t>
            </a:r>
          </a:p>
        </p:txBody>
      </p:sp>
    </p:spTree>
    <p:extLst>
      <p:ext uri="{BB962C8B-B14F-4D97-AF65-F5344CB8AC3E}">
        <p14:creationId xmlns:p14="http://schemas.microsoft.com/office/powerpoint/2010/main" val="19288444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Audio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tag &lt;audio&gt; è stato introdotto con HTML5</a:t>
            </a:r>
          </a:p>
          <a:p>
            <a:endParaRPr lang="it-IT" dirty="0"/>
          </a:p>
          <a:p>
            <a:r>
              <a:rPr lang="it-IT" sz="1600" dirty="0"/>
              <a:t>&lt;audio </a:t>
            </a:r>
            <a:r>
              <a:rPr lang="it-IT" sz="1600" dirty="0" err="1"/>
              <a:t>controls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&lt;source </a:t>
            </a:r>
            <a:r>
              <a:rPr lang="it-IT" sz="1600" dirty="0" err="1"/>
              <a:t>src</a:t>
            </a:r>
            <a:r>
              <a:rPr lang="it-IT" sz="1600" dirty="0"/>
              <a:t>="musica.mp3" </a:t>
            </a:r>
            <a:r>
              <a:rPr lang="it-IT" sz="1600" dirty="0" err="1"/>
              <a:t>type</a:t>
            </a:r>
            <a:r>
              <a:rPr lang="it-IT" sz="1600" dirty="0"/>
              <a:t>="audio/mp3"&gt;</a:t>
            </a:r>
          </a:p>
          <a:p>
            <a:r>
              <a:rPr lang="it-IT" sz="1600" dirty="0"/>
              <a:t>  &lt;source </a:t>
            </a:r>
            <a:r>
              <a:rPr lang="it-IT" sz="1600" dirty="0" err="1"/>
              <a:t>src</a:t>
            </a:r>
            <a:r>
              <a:rPr lang="it-IT" sz="1600" dirty="0"/>
              <a:t>="musica2.ogg" </a:t>
            </a:r>
            <a:r>
              <a:rPr lang="it-IT" sz="1600" dirty="0" err="1"/>
              <a:t>type</a:t>
            </a:r>
            <a:r>
              <a:rPr lang="it-IT" sz="1600" dirty="0"/>
              <a:t>="audio/</a:t>
            </a:r>
            <a:r>
              <a:rPr lang="it-IT" sz="1600" dirty="0" err="1"/>
              <a:t>ogg</a:t>
            </a:r>
            <a:r>
              <a:rPr lang="it-IT" sz="1600" dirty="0"/>
              <a:t>"&gt;</a:t>
            </a:r>
          </a:p>
          <a:p>
            <a:r>
              <a:rPr lang="it-IT" sz="1600" dirty="0"/>
              <a:t>Il browser non supporta il tag audio</a:t>
            </a:r>
          </a:p>
          <a:p>
            <a:r>
              <a:rPr lang="it-IT" sz="1600" dirty="0"/>
              <a:t>&lt;/audio&gt; </a:t>
            </a:r>
          </a:p>
          <a:p>
            <a:endParaRPr lang="it-IT" sz="1600" dirty="0"/>
          </a:p>
          <a:p>
            <a:r>
              <a:rPr lang="it-IT" dirty="0"/>
              <a:t>Oppure</a:t>
            </a:r>
          </a:p>
          <a:p>
            <a:endParaRPr lang="it-IT" dirty="0"/>
          </a:p>
          <a:p>
            <a:r>
              <a:rPr lang="it-IT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"mp3.mp3"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240815C-7F81-4FF6-91AE-7BF025B7A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9202" y="3546237"/>
            <a:ext cx="29622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52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&lt;video&gt; è stato introdotto con HTML5. 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09C3B21-67BC-44B5-985F-C856FACC30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2060" y="2714842"/>
            <a:ext cx="3190875" cy="216217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D72BF55-D890-4831-A945-C42E8F2ABA7E}"/>
              </a:ext>
            </a:extLst>
          </p:cNvPr>
          <p:cNvSpPr/>
          <p:nvPr/>
        </p:nvSpPr>
        <p:spPr>
          <a:xfrm>
            <a:off x="457200" y="2512928"/>
            <a:ext cx="3968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400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controls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autoplay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video.mp4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1B3E0"/>
                </a:solidFill>
                <a:latin typeface="Consolas" panose="020B0609020204030204" pitchFamily="49" charset="0"/>
              </a:rPr>
              <a:t>Oppure</a:t>
            </a:r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"mp4.mp4"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878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Colorare e vecchi attributi html (body)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1" dirty="0" err="1"/>
              <a:t>bgcolor</a:t>
            </a:r>
            <a:r>
              <a:rPr lang="it-IT" b="1" dirty="0"/>
              <a:t> </a:t>
            </a:r>
          </a:p>
          <a:p>
            <a:r>
              <a:rPr lang="it-IT" dirty="0"/>
              <a:t>Colore di sfondo: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body </a:t>
            </a:r>
            <a:r>
              <a:rPr lang="it-IT" b="1" dirty="0" err="1">
                <a:highlight>
                  <a:srgbClr val="FFFF00"/>
                </a:highlight>
              </a:rPr>
              <a:t>bgcolor</a:t>
            </a:r>
            <a:r>
              <a:rPr lang="it-IT" dirty="0">
                <a:highlight>
                  <a:srgbClr val="FFFF00"/>
                </a:highlight>
              </a:rPr>
              <a:t>="blue</a:t>
            </a:r>
            <a:r>
              <a:rPr lang="it-IT" dirty="0"/>
              <a:t>"&gt; </a:t>
            </a:r>
          </a:p>
          <a:p>
            <a:endParaRPr lang="it-IT" dirty="0"/>
          </a:p>
          <a:p>
            <a:r>
              <a:rPr lang="it-IT" b="1" dirty="0"/>
              <a:t>color</a:t>
            </a:r>
          </a:p>
          <a:p>
            <a:r>
              <a:rPr lang="it-IT" dirty="0"/>
              <a:t>Colore carattere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 </a:t>
            </a:r>
            <a:r>
              <a:rPr lang="it-IT" b="1" dirty="0">
                <a:highlight>
                  <a:srgbClr val="FFFF00"/>
                </a:highlight>
              </a:rPr>
              <a:t>color</a:t>
            </a:r>
            <a:r>
              <a:rPr lang="it-IT" dirty="0">
                <a:highlight>
                  <a:srgbClr val="FFFF00"/>
                </a:highlight>
              </a:rPr>
              <a:t>="red</a:t>
            </a:r>
            <a:r>
              <a:rPr lang="it-IT" dirty="0"/>
              <a:t>"&gt;</a:t>
            </a:r>
          </a:p>
          <a:p>
            <a:r>
              <a:rPr lang="it-IT" dirty="0"/>
              <a:t>immagine di sfondo</a:t>
            </a:r>
          </a:p>
          <a:p>
            <a:endParaRPr lang="it-IT" dirty="0"/>
          </a:p>
          <a:p>
            <a:r>
              <a:rPr lang="it-IT" b="1" dirty="0"/>
              <a:t>background</a:t>
            </a:r>
          </a:p>
          <a:p>
            <a:r>
              <a:rPr lang="it-IT" dirty="0"/>
              <a:t>&lt;body </a:t>
            </a:r>
            <a:r>
              <a:rPr lang="it-IT" b="1" dirty="0">
                <a:highlight>
                  <a:srgbClr val="FFFF00"/>
                </a:highlight>
              </a:rPr>
              <a:t>background</a:t>
            </a:r>
            <a:r>
              <a:rPr lang="it-IT" dirty="0"/>
              <a:t>=”imgSfondo.gif”&gt;</a:t>
            </a:r>
          </a:p>
          <a:p>
            <a:r>
              <a:rPr lang="it-IT" dirty="0"/>
              <a:t>&lt;body </a:t>
            </a:r>
            <a:r>
              <a:rPr lang="it-IT" dirty="0" err="1"/>
              <a:t>bgcolor</a:t>
            </a:r>
            <a:r>
              <a:rPr lang="it-IT" dirty="0"/>
              <a:t>="#0000ff" text="#</a:t>
            </a:r>
            <a:r>
              <a:rPr lang="it-IT" dirty="0" err="1"/>
              <a:t>ffffff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b="1" dirty="0" err="1"/>
              <a:t>leftmargin</a:t>
            </a:r>
            <a:r>
              <a:rPr lang="it-IT" b="1" dirty="0"/>
              <a:t> e </a:t>
            </a:r>
            <a:r>
              <a:rPr lang="it-IT" b="1" dirty="0" err="1"/>
              <a:t>topmargin</a:t>
            </a:r>
            <a:endParaRPr lang="it-IT" b="1" dirty="0"/>
          </a:p>
          <a:p>
            <a:r>
              <a:rPr lang="it-IT" dirty="0"/>
              <a:t>Eliminare i margini delle pagine</a:t>
            </a:r>
          </a:p>
          <a:p>
            <a:r>
              <a:rPr lang="it-IT" dirty="0"/>
              <a:t>&lt;body </a:t>
            </a:r>
            <a:r>
              <a:rPr lang="it-IT" b="1" dirty="0" err="1"/>
              <a:t>leftmargin</a:t>
            </a:r>
            <a:r>
              <a:rPr lang="it-IT" dirty="0"/>
              <a:t>="0" </a:t>
            </a:r>
            <a:r>
              <a:rPr lang="it-IT" b="1" dirty="0" err="1"/>
              <a:t>topmargin</a:t>
            </a:r>
            <a:r>
              <a:rPr lang="it-IT" dirty="0"/>
              <a:t>="0"&gt;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8254FD-1931-47B0-9232-BD85E5B98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b="1" dirty="0" err="1"/>
              <a:t>alink</a:t>
            </a:r>
            <a:r>
              <a:rPr lang="it-IT" b="1" dirty="0"/>
              <a:t> – </a:t>
            </a:r>
            <a:r>
              <a:rPr lang="it-IT" b="1" dirty="0" err="1"/>
              <a:t>vlink</a:t>
            </a:r>
            <a:r>
              <a:rPr lang="it-IT" b="1" dirty="0"/>
              <a:t>- link</a:t>
            </a:r>
          </a:p>
          <a:p>
            <a:r>
              <a:rPr lang="it-IT" dirty="0"/>
              <a:t>colore del testo e dei link per tutta la pagina</a:t>
            </a:r>
          </a:p>
          <a:p>
            <a:r>
              <a:rPr lang="it-IT" dirty="0">
                <a:highlight>
                  <a:srgbClr val="FFFF00"/>
                </a:highlight>
              </a:rPr>
              <a:t>&lt;body link="red" </a:t>
            </a:r>
            <a:r>
              <a:rPr lang="it-IT" b="1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="</a:t>
            </a:r>
            <a:r>
              <a:rPr lang="it-IT" dirty="0" err="1">
                <a:highlight>
                  <a:srgbClr val="FFFF00"/>
                </a:highlight>
              </a:rPr>
              <a:t>yellow</a:t>
            </a:r>
            <a:r>
              <a:rPr lang="it-IT" dirty="0">
                <a:highlight>
                  <a:srgbClr val="FFFF00"/>
                </a:highlight>
              </a:rPr>
              <a:t>" </a:t>
            </a:r>
            <a:r>
              <a:rPr lang="it-IT" b="1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="green"&gt;</a:t>
            </a:r>
          </a:p>
          <a:p>
            <a:r>
              <a:rPr lang="it-IT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visited</a:t>
            </a:r>
            <a:r>
              <a:rPr lang="it-IT" dirty="0">
                <a:highlight>
                  <a:srgbClr val="FFFF00"/>
                </a:highlight>
              </a:rPr>
              <a:t>, </a:t>
            </a:r>
            <a:r>
              <a:rPr lang="it-IT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active</a:t>
            </a: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b="1" dirty="0"/>
              <a:t>Text</a:t>
            </a:r>
          </a:p>
          <a:p>
            <a:r>
              <a:rPr lang="it-IT" dirty="0"/>
              <a:t>Colore del testo</a:t>
            </a:r>
          </a:p>
          <a:p>
            <a:r>
              <a:rPr lang="it-IT" dirty="0"/>
              <a:t>&lt;body text="#0000FF«&gt;</a:t>
            </a:r>
          </a:p>
          <a:p>
            <a:endParaRPr lang="it-IT" dirty="0"/>
          </a:p>
          <a:p>
            <a:r>
              <a:rPr lang="it-IT" b="1" dirty="0"/>
              <a:t>face</a:t>
            </a:r>
          </a:p>
          <a:p>
            <a:r>
              <a:rPr lang="it-IT" dirty="0"/>
              <a:t>scegliere il font</a:t>
            </a:r>
          </a:p>
          <a:p>
            <a:r>
              <a:rPr lang="it-IT" dirty="0"/>
              <a:t>&lt;font </a:t>
            </a:r>
            <a:r>
              <a:rPr lang="it-IT" b="1" dirty="0">
                <a:highlight>
                  <a:srgbClr val="FFFF00"/>
                </a:highlight>
              </a:rPr>
              <a:t>face</a:t>
            </a:r>
            <a:r>
              <a:rPr lang="it-IT" dirty="0"/>
              <a:t>=”</a:t>
            </a:r>
            <a:r>
              <a:rPr lang="it-IT" dirty="0" err="1"/>
              <a:t>Arial</a:t>
            </a:r>
            <a:r>
              <a:rPr lang="it-IT" dirty="0"/>
              <a:t>”&gt;testo in </a:t>
            </a:r>
            <a:r>
              <a:rPr lang="it-IT" dirty="0" err="1"/>
              <a:t>Arial</a:t>
            </a:r>
            <a:r>
              <a:rPr lang="it-IT" dirty="0"/>
              <a:t>&lt;/font&gt;</a:t>
            </a:r>
          </a:p>
          <a:p>
            <a:endParaRPr lang="it-IT" dirty="0"/>
          </a:p>
          <a:p>
            <a:r>
              <a:rPr lang="it-IT" dirty="0"/>
              <a:t>Scegliere il colore del testo</a:t>
            </a:r>
          </a:p>
          <a:p>
            <a:r>
              <a:rPr lang="it-IT" dirty="0"/>
              <a:t>&lt;font color="blue"&gt;testo blu&lt;/font&gt;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ovvero: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&lt;font color="#0000FF"&gt;testo blu&lt;/font&gt;</a:t>
            </a:r>
          </a:p>
        </p:txBody>
      </p:sp>
    </p:spTree>
    <p:extLst>
      <p:ext uri="{BB962C8B-B14F-4D97-AF65-F5344CB8AC3E}">
        <p14:creationId xmlns:p14="http://schemas.microsoft.com/office/powerpoint/2010/main" val="30012400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dimensioni e vecchi tag html di FONT </a:t>
            </a: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Le dimensioni del testo</a:t>
            </a:r>
          </a:p>
          <a:p>
            <a:r>
              <a:rPr lang="it-IT" dirty="0"/>
              <a:t>valori interi da 1 a 7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</a:t>
            </a:r>
            <a:r>
              <a:rPr lang="it-IT" dirty="0"/>
              <a:t> </a:t>
            </a:r>
            <a:r>
              <a:rPr lang="it-IT" b="1" dirty="0" err="1"/>
              <a:t>size</a:t>
            </a:r>
            <a:r>
              <a:rPr lang="it-IT" dirty="0"/>
              <a:t>="1"&gt;testo di grandezza 1&lt;/font&gt;&lt;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="2"&gt;testo di grandezza 2&lt;/font&gt;&lt;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="3"&gt;testo di grandezza 3&lt;/font&gt;&lt;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="4"&gt;testo di grandezza 4&lt;/font&gt;&lt;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="5"&gt;testo di grandezza 5&lt;/font&gt;&lt;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="6"&gt;testo di grandezza 6&lt;/font&gt;&lt;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="7"&gt;testo di grandezza 7&lt;/font&gt;</a:t>
            </a:r>
          </a:p>
          <a:p>
            <a:endParaRPr lang="it-IT" dirty="0"/>
          </a:p>
        </p:txBody>
      </p:sp>
      <p:pic>
        <p:nvPicPr>
          <p:cNvPr id="8195" name="Picture 3" descr="http://www.html.it/guide/img/guida_html/fig04.png">
            <a:extLst>
              <a:ext uri="{FF2B5EF4-FFF2-40B4-BE49-F238E27FC236}">
                <a16:creationId xmlns:a16="http://schemas.microsoft.com/office/drawing/2014/main" id="{DD675570-0DCC-47F4-A0EB-35A1867DEF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0" y="2140744"/>
            <a:ext cx="22098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8194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819E6-EF52-4D6B-8CD5-FE986599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Disporre le immagini in un contesto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B0BA6F-38AE-489A-8EC0-E661467BBD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http://www.html.it/pag/16052/disporre-le-immagini-in-un-contesto/</a:t>
            </a:r>
            <a:endParaRPr lang="it-IT" dirty="0"/>
          </a:p>
          <a:p>
            <a:endParaRPr lang="it-IT" dirty="0"/>
          </a:p>
          <a:p>
            <a:r>
              <a:rPr lang="it-IT" dirty="0"/>
              <a:t>Era possibile allineare l’</a:t>
            </a:r>
            <a:r>
              <a:rPr lang="it-IT" dirty="0" err="1"/>
              <a:t>mmagine</a:t>
            </a:r>
            <a:r>
              <a:rPr lang="it-IT" dirty="0"/>
              <a:t> e il testo come preferiamo, utilizzando l’attributo</a:t>
            </a:r>
            <a:r>
              <a:rPr lang="it-IT" b="1" dirty="0"/>
              <a:t> </a:t>
            </a:r>
            <a:r>
              <a:rPr lang="it-IT" b="1" dirty="0" err="1"/>
              <a:t>align</a:t>
            </a:r>
            <a:r>
              <a:rPr lang="it-IT" dirty="0"/>
              <a:t>. 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</a:t>
            </a:r>
            <a:r>
              <a:rPr lang="it-IT" b="1" dirty="0" err="1"/>
              <a:t>left</a:t>
            </a:r>
            <a:r>
              <a:rPr lang="it-IT" b="1" dirty="0"/>
              <a:t>”</a:t>
            </a:r>
            <a:r>
              <a:rPr lang="it-IT" dirty="0"/>
              <a:t> 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=”right”</a:t>
            </a:r>
            <a:r>
              <a:rPr lang="it-IT" dirty="0"/>
              <a:t>: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305E11-ACDE-4E31-B142-0DF77BEC0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i="1" dirty="0" err="1"/>
              <a:t>src</a:t>
            </a:r>
            <a:r>
              <a:rPr lang="it-IT" dirty="0"/>
              <a:t>="sfondo.jpg" </a:t>
            </a:r>
            <a:r>
              <a:rPr lang="it-IT" i="1" dirty="0" err="1"/>
              <a:t>width</a:t>
            </a:r>
            <a:r>
              <a:rPr lang="it-IT" dirty="0"/>
              <a:t>="224" </a:t>
            </a:r>
            <a:r>
              <a:rPr lang="it-IT" i="1" dirty="0" err="1"/>
              <a:t>height</a:t>
            </a:r>
            <a:r>
              <a:rPr lang="it-IT" dirty="0"/>
              <a:t>="69" </a:t>
            </a:r>
            <a:r>
              <a:rPr lang="it-IT" i="1" dirty="0" err="1"/>
              <a:t>border</a:t>
            </a:r>
            <a:r>
              <a:rPr lang="it-IT" dirty="0"/>
              <a:t>="1" </a:t>
            </a:r>
            <a:r>
              <a:rPr lang="it-IT" i="1" dirty="0" err="1">
                <a:highlight>
                  <a:srgbClr val="FFFF00"/>
                </a:highlight>
              </a:rPr>
              <a:t>align</a:t>
            </a:r>
            <a:r>
              <a:rPr lang="it-IT" dirty="0">
                <a:highlight>
                  <a:srgbClr val="FFFF00"/>
                </a:highlight>
              </a:rPr>
              <a:t>="right"</a:t>
            </a:r>
            <a:r>
              <a:rPr lang="it-IT" dirty="0"/>
              <a:t>&gt;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DF75E2-ABF9-4AA8-A3DE-1B50F495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005064"/>
            <a:ext cx="4504953" cy="17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96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B86AA-A8F1-479B-A8E8-FD0A6CA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mappe di 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3935710-0C6C-466A-9A8D-909DFD4520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delle mappe di link inseriti su di una immagine o un link inserito in una sola porzione di immagine. </a:t>
            </a:r>
          </a:p>
          <a:p>
            <a:endParaRPr lang="it-IT" dirty="0"/>
          </a:p>
          <a:p>
            <a:r>
              <a:rPr lang="it-IT" dirty="0"/>
              <a:t>Si applica l’attributo </a:t>
            </a:r>
            <a:r>
              <a:rPr lang="it-IT" dirty="0" err="1"/>
              <a:t>usemap</a:t>
            </a:r>
            <a:r>
              <a:rPr lang="it-IT" dirty="0"/>
              <a:t>= "</a:t>
            </a:r>
            <a:r>
              <a:rPr lang="it-IT" dirty="0" err="1"/>
              <a:t>nomeMappa</a:t>
            </a:r>
            <a:r>
              <a:rPr lang="it-IT" dirty="0"/>
              <a:t>" al tag "</a:t>
            </a:r>
            <a:r>
              <a:rPr lang="it-IT" dirty="0" err="1"/>
              <a:t>img</a:t>
            </a:r>
            <a:r>
              <a:rPr lang="it-IT" dirty="0"/>
              <a:t>".</a:t>
            </a:r>
          </a:p>
          <a:p>
            <a:r>
              <a:rPr lang="it-IT" dirty="0">
                <a:cs typeface="Courier New" panose="02070309020205020404" pitchFamily="49" charset="0"/>
              </a:rPr>
              <a:t>Si utilizza poi un tag </a:t>
            </a:r>
            <a:r>
              <a:rPr lang="it-IT" dirty="0"/>
              <a:t>"</a:t>
            </a:r>
            <a:r>
              <a:rPr lang="it-IT" dirty="0">
                <a:cs typeface="Courier New" panose="02070309020205020404" pitchFamily="49" charset="0"/>
              </a:rPr>
              <a:t>area</a:t>
            </a:r>
            <a:r>
              <a:rPr lang="it-IT" dirty="0"/>
              <a:t>" per ogni zona che si vuole creare. </a:t>
            </a:r>
            <a:endParaRPr lang="it-IT" dirty="0"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818727-B6A8-405B-9743-682065DBB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00B050"/>
                </a:solidFill>
              </a:rPr>
              <a:t>&lt;!-- Image </a:t>
            </a:r>
            <a:r>
              <a:rPr lang="it-IT" dirty="0" err="1">
                <a:solidFill>
                  <a:srgbClr val="00B050"/>
                </a:solidFill>
              </a:rPr>
              <a:t>Map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Generated</a:t>
            </a:r>
            <a:r>
              <a:rPr lang="it-IT" dirty="0">
                <a:solidFill>
                  <a:srgbClr val="00B050"/>
                </a:solidFill>
              </a:rPr>
              <a:t> by http://www.image-map.net/ --&gt;</a:t>
            </a:r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="d111_2.jpg" </a:t>
            </a:r>
            <a:r>
              <a:rPr lang="it-IT" b="1" dirty="0" err="1">
                <a:highlight>
                  <a:srgbClr val="00FFFF"/>
                </a:highlight>
              </a:rPr>
              <a:t>usemap</a:t>
            </a:r>
            <a:r>
              <a:rPr lang="it-IT" dirty="0"/>
              <a:t>="#image-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b="1" dirty="0" err="1">
                <a:highlight>
                  <a:srgbClr val="FFFF00"/>
                </a:highlight>
              </a:rPr>
              <a:t>map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="image-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r>
              <a:rPr lang="it-IT" dirty="0"/>
              <a:t>    &lt;</a:t>
            </a:r>
            <a:r>
              <a:rPr lang="it-IT" b="1" dirty="0">
                <a:highlight>
                  <a:srgbClr val="00FF00"/>
                </a:highlight>
              </a:rPr>
              <a:t>area</a:t>
            </a:r>
            <a:r>
              <a:rPr lang="it-IT" dirty="0"/>
              <a:t>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="89,58,50"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circle</a:t>
            </a:r>
            <a:r>
              <a:rPr lang="it-IT" dirty="0"/>
              <a:t>"&gt;</a:t>
            </a:r>
          </a:p>
          <a:p>
            <a:r>
              <a:rPr lang="it-IT" dirty="0"/>
              <a:t>    &lt;</a:t>
            </a:r>
            <a:r>
              <a:rPr lang="it-IT" b="1" dirty="0">
                <a:highlight>
                  <a:srgbClr val="00FF00"/>
                </a:highlight>
              </a:rPr>
              <a:t>area</a:t>
            </a:r>
            <a:r>
              <a:rPr lang="it-IT" dirty="0"/>
              <a:t>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="10,37,29,37,19,73,44,60,58,44,57,30,52,23,37,10,21,15"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poly</a:t>
            </a:r>
            <a:r>
              <a:rPr lang="it-IT" dirty="0"/>
              <a:t>"&gt;</a:t>
            </a:r>
          </a:p>
          <a:p>
            <a:r>
              <a:rPr lang="it-IT" dirty="0"/>
              <a:t>    &lt;</a:t>
            </a:r>
            <a:r>
              <a:rPr lang="it-IT" b="1" dirty="0">
                <a:highlight>
                  <a:srgbClr val="00FF00"/>
                </a:highlight>
              </a:rPr>
              <a:t>area</a:t>
            </a:r>
            <a:r>
              <a:rPr lang="it-IT" dirty="0"/>
              <a:t>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="70,23,93,50"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rect</a:t>
            </a:r>
            <a:r>
              <a:rPr lang="it-IT" dirty="0"/>
              <a:t>"&gt;</a:t>
            </a:r>
          </a:p>
          <a:p>
            <a:r>
              <a:rPr lang="it-IT" dirty="0"/>
              <a:t>&lt;/</a:t>
            </a:r>
            <a:r>
              <a:rPr lang="it-IT" dirty="0" err="1"/>
              <a:t>map</a:t>
            </a:r>
            <a:r>
              <a:rPr lang="it-IT" dirty="0"/>
              <a:t>&gt;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8976DE-BB21-4F21-88A3-8CCAC240410C}"/>
              </a:ext>
            </a:extLst>
          </p:cNvPr>
          <p:cNvSpPr txBox="1"/>
          <p:nvPr/>
        </p:nvSpPr>
        <p:spPr>
          <a:xfrm>
            <a:off x="701824" y="494116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crearle:</a:t>
            </a:r>
          </a:p>
          <a:p>
            <a:r>
              <a:rPr lang="it-IT" dirty="0">
                <a:highlight>
                  <a:srgbClr val="FFFF00"/>
                </a:highlight>
                <a:hlinkClick r:id="rId3"/>
              </a:rPr>
              <a:t>https://www.image-map.net/</a:t>
            </a:r>
            <a:endParaRPr lang="it-IT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699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60D2E-27EB-422F-907A-0D2797B3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7620000" cy="1143000"/>
          </a:xfrm>
        </p:spPr>
        <p:txBody>
          <a:bodyPr/>
          <a:lstStyle/>
          <a:p>
            <a:r>
              <a:rPr lang="it-IT" dirty="0"/>
              <a:t>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87ACB-A1C5-4D8F-991B-06E986310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programma che </a:t>
            </a:r>
            <a:r>
              <a:rPr lang="it-IT" b="1" dirty="0"/>
              <a:t>interpreta</a:t>
            </a:r>
            <a:r>
              <a:rPr lang="it-IT" dirty="0"/>
              <a:t> il markup delle nostre pagine </a:t>
            </a:r>
            <a:r>
              <a:rPr lang="it-IT" b="1" dirty="0"/>
              <a:t>HTML</a:t>
            </a:r>
            <a:r>
              <a:rPr lang="it-IT" dirty="0"/>
              <a:t> e mostra a video tutto ciò che indichiamo si chiama </a:t>
            </a:r>
            <a:r>
              <a:rPr lang="it-IT" b="1" dirty="0"/>
              <a:t>Browser</a:t>
            </a:r>
          </a:p>
          <a:p>
            <a:r>
              <a:rPr lang="it-IT" dirty="0"/>
              <a:t>Tra i compiti svolti dal browser, sono due quelli che ci interessano di più: il caricamento e la visualizzazione (rendering) della pagina HTML.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E3F588-1D5E-432F-B4AA-F46EC893F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fase di caricamento della pagina </a:t>
            </a:r>
            <a:r>
              <a:rPr lang="it-IT" b="1" dirty="0"/>
              <a:t>è il primo punto cruciale quando si parla di </a:t>
            </a:r>
            <a:r>
              <a:rPr lang="it-IT" b="1" dirty="0" err="1"/>
              <a:t>perfomance</a:t>
            </a:r>
            <a:r>
              <a:rPr lang="it-IT" dirty="0"/>
              <a:t>: perché un sito o una applicazione risultino gradevoli da utilizzare bisognerà fare in modo di minimizzare quanto più possibile i </a:t>
            </a:r>
            <a:r>
              <a:rPr lang="it-IT" b="1" dirty="0"/>
              <a:t>tempi di caricamento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0190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ABCE2-5DA0-4E4C-9196-39B89493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4E7DC-F048-4454-B71A-035B0E516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Utilizzati per raccogliere i dati dell’utente.</a:t>
            </a:r>
          </a:p>
          <a:p>
            <a:pPr marL="0" indent="0">
              <a:buNone/>
            </a:pPr>
            <a:r>
              <a:rPr lang="it-IT" dirty="0"/>
              <a:t>L’invio dei dati è solitamente organizzato in due parti: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una </a:t>
            </a:r>
            <a:r>
              <a:rPr lang="it-IT" b="1" dirty="0">
                <a:solidFill>
                  <a:srgbClr val="C00000"/>
                </a:solidFill>
              </a:rPr>
              <a:t>pagina principale</a:t>
            </a:r>
            <a:r>
              <a:rPr lang="it-IT" dirty="0">
                <a:solidFill>
                  <a:srgbClr val="C00000"/>
                </a:solidFill>
              </a:rPr>
              <a:t> </a:t>
            </a:r>
            <a:r>
              <a:rPr lang="it-IT" dirty="0"/>
              <a:t>che contiene i vari campi dei </a:t>
            </a:r>
            <a:r>
              <a:rPr lang="it-IT" dirty="0" err="1"/>
              <a:t>form</a:t>
            </a:r>
            <a:r>
              <a:rPr lang="it-IT" dirty="0"/>
              <a:t>, che consentono all’utente di effettuare delle scelte, scrivere del testo, inserire un’immagine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Una </a:t>
            </a:r>
            <a:r>
              <a:rPr lang="it-IT" b="1" dirty="0">
                <a:solidFill>
                  <a:srgbClr val="C00000"/>
                </a:solidFill>
              </a:rPr>
              <a:t>pagina secondaria</a:t>
            </a:r>
            <a:r>
              <a:rPr lang="it-IT" dirty="0">
                <a:solidFill>
                  <a:srgbClr val="C00000"/>
                </a:solidFill>
              </a:rPr>
              <a:t> </a:t>
            </a:r>
            <a:r>
              <a:rPr lang="it-IT" dirty="0"/>
              <a:t>che viene richiamata dalla principale e che effettua “il lavoro” vero e proprio di processare e raccogliere i dati. Di norma si tratta di una pagina di programmazione che si trova sul server.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E421A1-3E04-4386-87F2-23394D041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>
                <a:solidFill>
                  <a:srgbClr val="C00000"/>
                </a:solidFill>
              </a:rPr>
              <a:t>Name</a:t>
            </a:r>
            <a:r>
              <a:rPr lang="it-IT" b="1" dirty="0">
                <a:solidFill>
                  <a:srgbClr val="C00000"/>
                </a:solidFill>
              </a:rPr>
              <a:t> e </a:t>
            </a:r>
            <a:r>
              <a:rPr lang="it-IT" b="1" dirty="0" err="1">
                <a:solidFill>
                  <a:srgbClr val="C00000"/>
                </a:solidFill>
              </a:rPr>
              <a:t>action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>
                <a:highlight>
                  <a:srgbClr val="00FFFF"/>
                </a:highlight>
              </a:rPr>
              <a:t>name</a:t>
            </a:r>
            <a:r>
              <a:rPr lang="it-IT" dirty="0"/>
              <a:t>=”</a:t>
            </a:r>
            <a:r>
              <a:rPr lang="it-IT" dirty="0" err="1"/>
              <a:t>datiUtenti</a:t>
            </a:r>
            <a:r>
              <a:rPr lang="it-IT" dirty="0"/>
              <a:t>” </a:t>
            </a:r>
            <a:r>
              <a:rPr lang="it-IT" dirty="0">
                <a:highlight>
                  <a:srgbClr val="00FFFF"/>
                </a:highlight>
              </a:rPr>
              <a:t>action</a:t>
            </a:r>
            <a:r>
              <a:rPr lang="it-IT" dirty="0"/>
              <a:t>=”</a:t>
            </a:r>
            <a:r>
              <a:rPr lang="it-IT" dirty="0" err="1"/>
              <a:t>paginaRisposta.php</a:t>
            </a:r>
            <a:r>
              <a:rPr lang="it-IT" dirty="0"/>
              <a:t>” </a:t>
            </a:r>
            <a:r>
              <a:rPr lang="it-IT" dirty="0" err="1">
                <a:highlight>
                  <a:srgbClr val="00FFFF"/>
                </a:highlight>
              </a:rPr>
              <a:t>method</a:t>
            </a:r>
            <a:r>
              <a:rPr lang="it-IT" dirty="0"/>
              <a:t>=”GET” </a:t>
            </a:r>
            <a:r>
              <a:rPr lang="it-IT" dirty="0" err="1">
                <a:highlight>
                  <a:srgbClr val="00FFFF"/>
                </a:highlight>
              </a:rPr>
              <a:t>enctype</a:t>
            </a:r>
            <a:r>
              <a:rPr lang="it-IT" dirty="0"/>
              <a:t>=”</a:t>
            </a:r>
            <a:r>
              <a:rPr lang="it-IT" dirty="0" err="1"/>
              <a:t>multipart</a:t>
            </a:r>
            <a:r>
              <a:rPr lang="it-IT" dirty="0"/>
              <a:t>/</a:t>
            </a:r>
            <a:r>
              <a:rPr lang="it-IT" dirty="0" err="1"/>
              <a:t>form</a:t>
            </a:r>
            <a:r>
              <a:rPr lang="it-IT" dirty="0"/>
              <a:t>-data</a:t>
            </a:r>
            <a:r>
              <a:rPr lang="it-IT" u="sng" dirty="0"/>
              <a:t>”&gt;</a:t>
            </a:r>
            <a:br>
              <a:rPr lang="it-IT" dirty="0"/>
            </a:br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b="1" dirty="0">
                <a:solidFill>
                  <a:srgbClr val="C00000"/>
                </a:solidFill>
              </a:rPr>
              <a:t>Method</a:t>
            </a:r>
          </a:p>
          <a:p>
            <a:r>
              <a:rPr lang="it-IT" dirty="0"/>
              <a:t>due metodi di invio: </a:t>
            </a:r>
            <a:r>
              <a:rPr lang="it-IT" b="1" dirty="0" err="1"/>
              <a:t>GET</a:t>
            </a:r>
            <a:r>
              <a:rPr lang="it-IT" dirty="0" err="1"/>
              <a:t>e</a:t>
            </a:r>
            <a:r>
              <a:rPr lang="it-IT" dirty="0"/>
              <a:t> </a:t>
            </a:r>
            <a:r>
              <a:rPr lang="it-IT" b="1" dirty="0"/>
              <a:t>POST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Enctype</a:t>
            </a:r>
            <a:r>
              <a:rPr lang="it-IT" b="1" dirty="0">
                <a:solidFill>
                  <a:srgbClr val="C00000"/>
                </a:solidFill>
              </a:rPr>
              <a:t> </a:t>
            </a:r>
          </a:p>
          <a:p>
            <a:r>
              <a:rPr lang="it-IT" dirty="0"/>
              <a:t>non è necessario utilizzarlo se non quando si passano file allegati</a:t>
            </a:r>
          </a:p>
        </p:txBody>
      </p:sp>
    </p:spTree>
    <p:extLst>
      <p:ext uri="{BB962C8B-B14F-4D97-AF65-F5344CB8AC3E}">
        <p14:creationId xmlns:p14="http://schemas.microsoft.com/office/powerpoint/2010/main" val="22912063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653E5-16AB-4E89-8FB5-B0A13C75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Raggruppare i moduli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E01EE-9608-481B-AD01-F5AAC87ABE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Tramite il tag </a:t>
            </a:r>
            <a:r>
              <a:rPr lang="it-IT" b="1" dirty="0"/>
              <a:t>&lt;</a:t>
            </a:r>
            <a:r>
              <a:rPr lang="it-IT" b="1" dirty="0" err="1"/>
              <a:t>fieldset</a:t>
            </a:r>
            <a:r>
              <a:rPr lang="it-IT" b="1" dirty="0"/>
              <a:t>&gt;</a:t>
            </a:r>
            <a:r>
              <a:rPr lang="it-IT" dirty="0"/>
              <a:t> possiamo creare delle macro-aree all’interno dei </a:t>
            </a:r>
            <a:r>
              <a:rPr lang="it-IT" dirty="0" err="1"/>
              <a:t>form</a:t>
            </a:r>
            <a:r>
              <a:rPr lang="it-IT" dirty="0"/>
              <a:t>, e grazie al tag </a:t>
            </a:r>
            <a:r>
              <a:rPr lang="it-IT" b="1" dirty="0"/>
              <a:t>&lt;</a:t>
            </a:r>
            <a:r>
              <a:rPr lang="it-IT" b="1" dirty="0" err="1"/>
              <a:t>legend</a:t>
            </a:r>
            <a:r>
              <a:rPr lang="it-IT" b="1" dirty="0"/>
              <a:t>&gt;</a:t>
            </a:r>
            <a:r>
              <a:rPr lang="it-IT" dirty="0"/>
              <a:t>, possiamo indicare il nome di </a:t>
            </a:r>
            <a:r>
              <a:rPr lang="it-IT" dirty="0" err="1"/>
              <a:t>ciascunamacro</a:t>
            </a:r>
            <a:r>
              <a:rPr lang="it-IT" dirty="0"/>
              <a:t>-area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DA4FA-A6E4-46B5-9A10-B3E418F80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action="#"&gt;</a:t>
            </a:r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</a:t>
            </a:r>
            <a:r>
              <a:rPr lang="it-IT" dirty="0">
                <a:highlight>
                  <a:srgbClr val="FFFF00"/>
                </a:highlight>
              </a:rPr>
              <a:t>&lt;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  <a:r>
              <a:rPr lang="it-IT" dirty="0" err="1">
                <a:highlight>
                  <a:srgbClr val="FFFF00"/>
                </a:highlight>
              </a:rPr>
              <a:t>Datianagrafici</a:t>
            </a:r>
            <a:r>
              <a:rPr lang="it-IT" dirty="0">
                <a:highlight>
                  <a:srgbClr val="FFFF00"/>
                </a:highlight>
              </a:rPr>
              <a:t>&lt;/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</a:p>
          <a:p>
            <a:r>
              <a:rPr lang="it-IT" dirty="0"/>
              <a:t>  &lt;label&gt;&lt;/label&gt;&lt;input&gt;</a:t>
            </a:r>
          </a:p>
          <a:p>
            <a:r>
              <a:rPr lang="it-IT" dirty="0"/>
              <a:t> &lt;label&gt;&lt;/label&gt;&lt;input&gt;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 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legend</a:t>
            </a:r>
            <a:r>
              <a:rPr lang="it-IT" dirty="0"/>
              <a:t>&gt;Residenza&lt;/</a:t>
            </a:r>
            <a:r>
              <a:rPr lang="it-IT" dirty="0" err="1"/>
              <a:t>legend</a:t>
            </a:r>
            <a:r>
              <a:rPr lang="it-IT" dirty="0"/>
              <a:t>&gt;</a:t>
            </a:r>
          </a:p>
          <a:p>
            <a:r>
              <a:rPr lang="it-IT" dirty="0"/>
              <a:t>  &lt;label&gt;&lt;/label&gt;&lt;input&gt;</a:t>
            </a:r>
          </a:p>
          <a:p>
            <a:r>
              <a:rPr lang="it-IT" dirty="0"/>
              <a:t> &lt;label&gt;&lt;/label&gt;&lt;input&gt;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dirty="0"/>
              <a:t>…..</a:t>
            </a:r>
          </a:p>
          <a:p>
            <a:endParaRPr lang="it-IT" dirty="0"/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63DDE8-64FD-471A-19CF-8062A516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2971800"/>
            <a:ext cx="3719263" cy="8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7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6210D-6CA4-4755-9238-E847E268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Identifica l’etichetta di un campo</a:t>
            </a:r>
          </a:p>
          <a:p>
            <a:endParaRPr lang="it-IT" dirty="0"/>
          </a:p>
          <a:p>
            <a:r>
              <a:rPr lang="it-IT"/>
              <a:t>l’attributo </a:t>
            </a:r>
            <a:r>
              <a:rPr lang="it-IT" b="1"/>
              <a:t>for</a:t>
            </a:r>
            <a:r>
              <a:rPr lang="it-IT"/>
              <a:t> </a:t>
            </a:r>
            <a:r>
              <a:rPr lang="it-IT" dirty="0"/>
              <a:t>serve ad indicare l’id del suo control. Deve quindi essere uguale all’id dell’elemento al quale il label si riferisce.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FB6C58B-C1F8-429A-A3E3-C3B606CC1037}"/>
              </a:ext>
            </a:extLst>
          </p:cNvPr>
          <p:cNvSpPr/>
          <p:nvPr/>
        </p:nvSpPr>
        <p:spPr>
          <a:xfrm>
            <a:off x="611560" y="3861048"/>
            <a:ext cx="6246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10987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6210D-6CA4-4755-9238-E847E268A2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più utilizzato è l’</a:t>
            </a:r>
            <a:r>
              <a:rPr lang="it-IT" b="1" dirty="0"/>
              <a:t>&lt;input&gt;</a:t>
            </a:r>
            <a:r>
              <a:rPr lang="it-IT" dirty="0"/>
              <a:t>, che è senza chiusura. </a:t>
            </a:r>
          </a:p>
          <a:p>
            <a:r>
              <a:rPr lang="it-IT" dirty="0"/>
              <a:t>Specifica un campo di input nel quale l’utente può inserire dati. </a:t>
            </a:r>
          </a:p>
          <a:p>
            <a:r>
              <a:rPr lang="it-IT" dirty="0"/>
              <a:t>Si presenta in diversi modi a seconda del valore dell’attributo </a:t>
            </a:r>
            <a:r>
              <a:rPr lang="it-IT" dirty="0" err="1"/>
              <a:t>type</a:t>
            </a:r>
            <a:r>
              <a:rPr lang="it-IT" dirty="0"/>
              <a:t>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1B460C-883B-4119-8530-AC456646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0072" y="1504013"/>
            <a:ext cx="3657600" cy="4590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&lt;input type=”text”&gt;  DEFAULT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&lt;input type=”button”&gt;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=«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button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=«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checkbox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="color"&gt;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="date"&gt;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datetime-local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="email"&gt;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="file"&gt;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hidden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month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number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="password"&gt;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="radio"&gt;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="range"&gt;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="reset"&gt;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search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submit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tel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="time"&gt;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url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="week"&gt;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968BB4B-3EA3-49BC-9AF6-67A95FDEC3DD}"/>
              </a:ext>
            </a:extLst>
          </p:cNvPr>
          <p:cNvSpPr/>
          <p:nvPr/>
        </p:nvSpPr>
        <p:spPr>
          <a:xfrm>
            <a:off x="457200" y="3933056"/>
            <a:ext cx="5526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per tutti gli attributi:</a:t>
            </a:r>
          </a:p>
          <a:p>
            <a:r>
              <a:rPr lang="it-IT" dirty="0">
                <a:hlinkClick r:id="rId2"/>
              </a:rPr>
              <a:t>https://www.w3schools.com/tags/tag_input.asp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7778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4CC8A-3C34-43E1-A59D-35D608AE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bottoni (</a:t>
            </a:r>
            <a:r>
              <a:rPr lang="it-IT" dirty="0" err="1"/>
              <a:t>sumbit</a:t>
            </a:r>
            <a:r>
              <a:rPr lang="it-IT" dirty="0"/>
              <a:t>, reset, </a:t>
            </a:r>
            <a:r>
              <a:rPr lang="it-IT" dirty="0" err="1"/>
              <a:t>button</a:t>
            </a:r>
            <a:r>
              <a:rPr lang="it-IT" dirty="0"/>
              <a:t>, image)</a:t>
            </a:r>
            <a:br>
              <a:rPr lang="it-IT" dirty="0"/>
            </a:br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6F6D7A-A320-4237-A012-B5474E11D4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Tag per creare </a:t>
            </a:r>
            <a:r>
              <a:rPr lang="it-IT" dirty="0" err="1"/>
              <a:t>submit</a:t>
            </a:r>
            <a:r>
              <a:rPr lang="it-IT" dirty="0"/>
              <a:t> o bottoni generici.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L’attributo </a:t>
            </a:r>
            <a:r>
              <a:rPr lang="it-IT" dirty="0" err="1"/>
              <a:t>type</a:t>
            </a:r>
            <a:r>
              <a:rPr lang="it-IT" dirty="0"/>
              <a:t> indica di che tipo di </a:t>
            </a:r>
            <a:r>
              <a:rPr lang="it-IT" dirty="0" err="1"/>
              <a:t>button</a:t>
            </a:r>
            <a:r>
              <a:rPr lang="it-IT" dirty="0"/>
              <a:t> si tratta: </a:t>
            </a:r>
            <a:r>
              <a:rPr lang="it-IT" dirty="0" err="1"/>
              <a:t>button</a:t>
            </a:r>
            <a:r>
              <a:rPr lang="it-IT" dirty="0"/>
              <a:t>, reset, </a:t>
            </a:r>
            <a:r>
              <a:rPr lang="it-IT" dirty="0" err="1"/>
              <a:t>submit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Grazie all’attributo </a:t>
            </a:r>
            <a:r>
              <a:rPr lang="it-IT" b="1" dirty="0">
                <a:solidFill>
                  <a:srgbClr val="C00000"/>
                </a:solidFill>
              </a:rPr>
              <a:t>“</a:t>
            </a:r>
            <a:r>
              <a:rPr lang="it-IT" b="1" dirty="0" err="1">
                <a:solidFill>
                  <a:srgbClr val="C00000"/>
                </a:solidFill>
              </a:rPr>
              <a:t>disable</a:t>
            </a:r>
            <a:r>
              <a:rPr lang="it-IT" b="1" dirty="0">
                <a:solidFill>
                  <a:srgbClr val="C00000"/>
                </a:solidFill>
              </a:rPr>
              <a:t>”</a:t>
            </a:r>
            <a:r>
              <a:rPr lang="it-IT" dirty="0"/>
              <a:t> è infine possibile disabilitare i bottoni.</a:t>
            </a:r>
          </a:p>
          <a:p>
            <a:r>
              <a:rPr lang="it-IT" dirty="0"/>
              <a:t>Es: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=”</a:t>
            </a:r>
            <a:r>
              <a:rPr lang="it-IT" dirty="0" err="1"/>
              <a:t>submit</a:t>
            </a:r>
            <a:r>
              <a:rPr lang="it-IT" dirty="0"/>
              <a:t>” </a:t>
            </a:r>
            <a:r>
              <a:rPr lang="it-IT" dirty="0" err="1"/>
              <a:t>value</a:t>
            </a:r>
            <a:r>
              <a:rPr lang="it-IT" dirty="0"/>
              <a:t>=”invia” </a:t>
            </a:r>
            <a:r>
              <a:rPr lang="it-IT" b="1" dirty="0" err="1">
                <a:solidFill>
                  <a:srgbClr val="C00000"/>
                </a:solidFill>
              </a:rPr>
              <a:t>disabled</a:t>
            </a:r>
            <a:r>
              <a:rPr lang="it-IT" dirty="0"/>
              <a:t>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5FD385-D684-47BE-895C-3B43E3992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action=http://www.html.ittarget="_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="text"&gt;&lt;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b="1" dirty="0" err="1">
                <a:highlight>
                  <a:srgbClr val="FFFF00"/>
                </a:highlight>
              </a:rPr>
              <a:t>button</a:t>
            </a:r>
            <a:r>
              <a:rPr lang="it-IT" b="1" dirty="0">
                <a:highlight>
                  <a:srgbClr val="FFFF00"/>
                </a:highlight>
              </a:rPr>
              <a:t> </a:t>
            </a:r>
            <a:r>
              <a:rPr lang="it-IT" b="1" dirty="0" err="1">
                <a:highlight>
                  <a:srgbClr val="FFFF00"/>
                </a:highlight>
              </a:rPr>
              <a:t>type</a:t>
            </a:r>
            <a:r>
              <a:rPr lang="it-IT" b="1" dirty="0">
                <a:highlight>
                  <a:srgbClr val="FFFF00"/>
                </a:highlight>
              </a:rPr>
              <a:t>="</a:t>
            </a:r>
            <a:r>
              <a:rPr lang="it-IT" b="1" dirty="0" err="1">
                <a:highlight>
                  <a:srgbClr val="FFFF00"/>
                </a:highlight>
              </a:rPr>
              <a:t>button</a:t>
            </a:r>
            <a:r>
              <a:rPr lang="it-IT" b="1" dirty="0">
                <a:highlight>
                  <a:srgbClr val="FFFF00"/>
                </a:highlight>
              </a:rPr>
              <a:t>"&gt;</a:t>
            </a:r>
          </a:p>
          <a:p>
            <a:r>
              <a:rPr lang="it-IT" dirty="0"/>
              <a:t>bottone generico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b="1" dirty="0" err="1">
                <a:highlight>
                  <a:srgbClr val="00FFFF"/>
                </a:highlight>
              </a:rPr>
              <a:t>type</a:t>
            </a:r>
            <a:r>
              <a:rPr lang="it-IT" b="1" dirty="0">
                <a:highlight>
                  <a:srgbClr val="00FFFF"/>
                </a:highlight>
              </a:rPr>
              <a:t>="reset"</a:t>
            </a:r>
            <a:r>
              <a:rPr lang="it-IT" dirty="0"/>
              <a:t>&gt;</a:t>
            </a:r>
          </a:p>
          <a:p>
            <a:r>
              <a:rPr lang="it-IT" dirty="0"/>
              <a:t>cancella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b="1" dirty="0" err="1">
                <a:highlight>
                  <a:srgbClr val="00FFFF"/>
                </a:highlight>
              </a:rPr>
              <a:t>type</a:t>
            </a:r>
            <a:r>
              <a:rPr lang="it-IT" b="1" dirty="0">
                <a:highlight>
                  <a:srgbClr val="00FFFF"/>
                </a:highlight>
              </a:rPr>
              <a:t>="</a:t>
            </a:r>
            <a:r>
              <a:rPr lang="it-IT" b="1" dirty="0" err="1">
                <a:highlight>
                  <a:srgbClr val="00FFFF"/>
                </a:highlight>
              </a:rPr>
              <a:t>submit</a:t>
            </a:r>
            <a:r>
              <a:rPr lang="it-IT" b="1" dirty="0">
                <a:highlight>
                  <a:srgbClr val="00FFFF"/>
                </a:highlight>
              </a:rPr>
              <a:t>"</a:t>
            </a:r>
            <a:r>
              <a:rPr lang="it-IT" dirty="0"/>
              <a:t>&gt;</a:t>
            </a:r>
          </a:p>
          <a:p>
            <a:r>
              <a:rPr lang="it-IT" dirty="0"/>
              <a:t>invia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254383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2C5AC-D821-4042-A908-C9337A80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Inserire testo (campo testo, </a:t>
            </a:r>
            <a:r>
              <a:rPr lang="it-IT" dirty="0" err="1"/>
              <a:t>textarea</a:t>
            </a:r>
            <a:r>
              <a:rPr lang="it-IT" dirty="0"/>
              <a:t>, password)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B3402-AF94-4F00-A9AF-BF536BC225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Per consentire all’utente di inserire del testo è possibile </a:t>
            </a:r>
            <a:r>
              <a:rPr lang="it-IT" b="1" dirty="0"/>
              <a:t>utilizzare un ‘campo </a:t>
            </a:r>
            <a:r>
              <a:rPr lang="it-IT" b="1" dirty="0" err="1"/>
              <a:t>testo’</a:t>
            </a:r>
            <a:endParaRPr lang="it-IT" b="1" u="sng" dirty="0"/>
          </a:p>
          <a:p>
            <a:endParaRPr lang="it-IT" b="1" u="sng" dirty="0"/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&lt;input name="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mioTesto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lang="it-IT" sz="1500" dirty="0" err="1"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lang="it-IT" sz="1500" dirty="0"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="text"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="qui il tuo testo" </a:t>
            </a:r>
            <a:r>
              <a:rPr lang="it-IT" sz="1500" b="1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="40" </a:t>
            </a:r>
            <a:r>
              <a:rPr lang="it-IT" sz="1500" b="1" dirty="0" err="1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maxlength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="200" /&gt;</a:t>
            </a:r>
          </a:p>
          <a:p>
            <a:endParaRPr lang="it-IT" dirty="0"/>
          </a:p>
          <a:p>
            <a:r>
              <a:rPr lang="it-IT" b="1" u="sng" dirty="0">
                <a:solidFill>
                  <a:srgbClr val="C00000"/>
                </a:solidFill>
              </a:rPr>
              <a:t>TEXTAREA</a:t>
            </a:r>
          </a:p>
          <a:p>
            <a:r>
              <a:rPr lang="it-IT" dirty="0"/>
              <a:t>Campo di input di testo multilinea. Le dimensioni sono specificate dagli attributi </a:t>
            </a:r>
            <a:r>
              <a:rPr lang="it-IT" b="1" dirty="0" err="1"/>
              <a:t>rows</a:t>
            </a:r>
            <a:r>
              <a:rPr lang="it-IT" dirty="0"/>
              <a:t> e </a:t>
            </a:r>
            <a:r>
              <a:rPr lang="it-IT" b="1" dirty="0" err="1"/>
              <a:t>cols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textarea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="testo" 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rows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="5" 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="40"&gt;</a:t>
            </a:r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 qui puoi scrivere il tuo testo</a:t>
            </a:r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textarea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D1F32F-BB48-4CFF-8B1B-7113DAF0E9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u="sng" dirty="0">
                <a:solidFill>
                  <a:srgbClr val="C00000"/>
                </a:solidFill>
              </a:rPr>
              <a:t>INPUT TYPE PASSWORD</a:t>
            </a:r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&lt;input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="password"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maxlength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="8" size="18"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mia_password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" name="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mioTesto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" /&gt;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0F39EA-5426-A506-9436-405A192BB950}"/>
              </a:ext>
            </a:extLst>
          </p:cNvPr>
          <p:cNvSpPr txBox="1"/>
          <p:nvPr/>
        </p:nvSpPr>
        <p:spPr>
          <a:xfrm>
            <a:off x="2951820" y="5987980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hlinkClick r:id="rId2"/>
              </a:rPr>
              <a:t>https://www.w3schools.com/tags/tag_input.asp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773304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DE1E3-8E88-4F71-999D-D7C74542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Checkbox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51C4FF-5F33-440A-B7C8-83F85F2537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 le </a:t>
            </a:r>
            <a:r>
              <a:rPr lang="it-IT" b="1" dirty="0" err="1"/>
              <a:t>checkbox</a:t>
            </a:r>
            <a:r>
              <a:rPr lang="it-IT" dirty="0"/>
              <a:t> possiamo consentire all’utente di operare delle scelte multiple. Ad esempio: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Checked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Valori spuntati di default</a:t>
            </a:r>
          </a:p>
          <a:p>
            <a:pPr lvl="1"/>
            <a:r>
              <a:rPr lang="it-IT" dirty="0" err="1"/>
              <a:t>checked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</a:t>
            </a:r>
          </a:p>
          <a:p>
            <a:pPr lvl="1"/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disabled</a:t>
            </a:r>
            <a:r>
              <a:rPr lang="it-IT" dirty="0">
                <a:solidFill>
                  <a:srgbClr val="C00000"/>
                </a:solidFill>
              </a:rPr>
              <a:t> </a:t>
            </a:r>
          </a:p>
          <a:p>
            <a:r>
              <a:rPr lang="it-IT" dirty="0"/>
              <a:t>rendere una casella non accessibile</a:t>
            </a:r>
          </a:p>
          <a:p>
            <a:pPr lvl="1"/>
            <a:r>
              <a:rPr lang="it-IT" dirty="0" err="1"/>
              <a:t>disabled</a:t>
            </a:r>
            <a:r>
              <a:rPr lang="it-IT" dirty="0"/>
              <a:t>="</a:t>
            </a:r>
            <a:r>
              <a:rPr lang="it-IT" dirty="0" err="1"/>
              <a:t>disabled</a:t>
            </a:r>
            <a:r>
              <a:rPr lang="it-IT" dirty="0"/>
              <a:t>"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458029-A3C5-47BA-868A-E03863CD7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Linguaggi conosciuti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html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JavaScript 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DB97EB3-076A-4BBE-8599-08288B72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92896"/>
            <a:ext cx="1333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67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11C608-0F4A-4F05-A0C0-E21B0989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Radio </a:t>
            </a:r>
            <a:r>
              <a:rPr lang="it-IT" dirty="0" err="1"/>
              <a:t>button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AFA8FD-B2BF-4E4C-BFA3-44EE079C9A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b="1" dirty="0"/>
              <a:t>radio </a:t>
            </a:r>
            <a:r>
              <a:rPr lang="it-IT" sz="1600" b="1" dirty="0" err="1"/>
              <a:t>button</a:t>
            </a:r>
            <a:r>
              <a:rPr lang="it-IT" sz="1600" dirty="0"/>
              <a:t> (</a:t>
            </a:r>
            <a:r>
              <a:rPr lang="it-IT" sz="1600" b="1" dirty="0"/>
              <a:t>“bottoni circolari”</a:t>
            </a:r>
            <a:r>
              <a:rPr lang="it-IT" sz="1600" dirty="0"/>
              <a:t>) invece consentono di effettuare una scelta esclusiva. </a:t>
            </a:r>
            <a:br>
              <a:rPr lang="it-IT" sz="1600" dirty="0"/>
            </a:br>
            <a:r>
              <a:rPr lang="it-IT" sz="1600" dirty="0"/>
              <a:t>Generalmente usato in gruppi di radio </a:t>
            </a:r>
            <a:r>
              <a:rPr lang="it-IT" sz="1600" dirty="0" err="1"/>
              <a:t>button</a:t>
            </a:r>
            <a:r>
              <a:rPr lang="it-IT" sz="1600" dirty="0"/>
              <a:t> che descrivono una serie di opzioni. Ai radio </a:t>
            </a:r>
            <a:r>
              <a:rPr lang="it-IT" sz="1600" dirty="0" err="1"/>
              <a:t>button</a:t>
            </a:r>
            <a:r>
              <a:rPr lang="it-IT" sz="1600" dirty="0"/>
              <a:t> appartenenti allo stesso gruppo deve essere dato lo </a:t>
            </a:r>
            <a:r>
              <a:rPr lang="it-IT" sz="1600" b="1" dirty="0">
                <a:solidFill>
                  <a:srgbClr val="C00000"/>
                </a:solidFill>
              </a:rPr>
              <a:t>stesso name, </a:t>
            </a:r>
            <a:r>
              <a:rPr lang="it-IT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 </a:t>
            </a:r>
            <a:r>
              <a:rPr lang="it-IT" sz="1600" b="1" dirty="0" err="1">
                <a:solidFill>
                  <a:srgbClr val="C00000"/>
                </a:solidFill>
              </a:rPr>
              <a:t>value</a:t>
            </a:r>
            <a:r>
              <a:rPr lang="it-IT" sz="1600" b="1" dirty="0">
                <a:solidFill>
                  <a:srgbClr val="C00000"/>
                </a:solidFill>
              </a:rPr>
              <a:t> differenti.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5511DE-7EF9-48A2-9E08-287DEEC26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4616896" cy="459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latin typeface="Consolas" panose="020B0609020204030204" pitchFamily="49" charset="0"/>
              </a:rPr>
              <a:t>form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action</a:t>
            </a:r>
            <a:r>
              <a:rPr lang="it-IT" sz="1600" dirty="0">
                <a:latin typeface="Consolas" panose="020B0609020204030204" pitchFamily="49" charset="0"/>
              </a:rPr>
              <a:t>=""&gt;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&lt;</a:t>
            </a:r>
            <a:r>
              <a:rPr lang="it-IT" sz="1600" dirty="0" err="1">
                <a:latin typeface="Consolas" panose="020B0609020204030204" pitchFamily="49" charset="0"/>
              </a:rPr>
              <a:t>fieldset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&lt;</a:t>
            </a:r>
            <a:r>
              <a:rPr lang="it-IT" sz="1600" dirty="0" err="1">
                <a:latin typeface="Consolas" panose="020B0609020204030204" pitchFamily="49" charset="0"/>
              </a:rPr>
              <a:t>legend</a:t>
            </a:r>
            <a:r>
              <a:rPr lang="it-IT" sz="1600" dirty="0">
                <a:latin typeface="Consolas" panose="020B0609020204030204" pitchFamily="49" charset="0"/>
              </a:rPr>
              <a:t>&gt;Linguaggi 				conosciuti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&lt;/</a:t>
            </a:r>
            <a:r>
              <a:rPr lang="it-IT" sz="1600" dirty="0" err="1">
                <a:latin typeface="Consolas" panose="020B0609020204030204" pitchFamily="49" charset="0"/>
              </a:rPr>
              <a:t>legend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HTML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&lt;input </a:t>
            </a:r>
            <a:r>
              <a:rPr lang="it-IT" sz="1600" dirty="0" err="1">
                <a:latin typeface="Consolas" panose="020B0609020204030204" pitchFamily="49" charset="0"/>
              </a:rPr>
              <a:t>type</a:t>
            </a:r>
            <a:r>
              <a:rPr lang="it-IT" sz="1600" dirty="0">
                <a:latin typeface="Consolas" panose="020B0609020204030204" pitchFamily="49" charset="0"/>
              </a:rPr>
              <a:t>="radio" 	name="</a:t>
            </a:r>
            <a:r>
              <a:rPr lang="it-IT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linguaggio</a:t>
            </a:r>
            <a:r>
              <a:rPr lang="it-IT" sz="1600" dirty="0">
                <a:latin typeface="Consolas" panose="020B0609020204030204" pitchFamily="49" charset="0"/>
              </a:rPr>
              <a:t>" </a:t>
            </a:r>
            <a:r>
              <a:rPr lang="it-IT" sz="1600" dirty="0" err="1">
                <a:latin typeface="Consolas" panose="020B0609020204030204" pitchFamily="49" charset="0"/>
              </a:rPr>
              <a:t>value</a:t>
            </a:r>
            <a:r>
              <a:rPr lang="it-IT" sz="1600" dirty="0">
                <a:latin typeface="Consolas" panose="020B0609020204030204" pitchFamily="49" charset="0"/>
              </a:rPr>
              <a:t>="html"/&gt;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CSS 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&lt;input </a:t>
            </a:r>
            <a:r>
              <a:rPr lang="it-IT" sz="1600" dirty="0" err="1">
                <a:latin typeface="Consolas" panose="020B0609020204030204" pitchFamily="49" charset="0"/>
              </a:rPr>
              <a:t>type</a:t>
            </a:r>
            <a:r>
              <a:rPr lang="it-IT" sz="1600" dirty="0">
                <a:latin typeface="Consolas" panose="020B0609020204030204" pitchFamily="49" charset="0"/>
              </a:rPr>
              <a:t>="radio" 	name="</a:t>
            </a:r>
            <a:r>
              <a:rPr lang="it-IT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linguaggio</a:t>
            </a:r>
            <a:r>
              <a:rPr lang="it-IT" sz="1600" dirty="0">
                <a:latin typeface="Consolas" panose="020B0609020204030204" pitchFamily="49" charset="0"/>
              </a:rPr>
              <a:t>" </a:t>
            </a:r>
            <a:r>
              <a:rPr lang="it-IT" sz="1600" dirty="0" err="1">
                <a:latin typeface="Consolas" panose="020B0609020204030204" pitchFamily="49" charset="0"/>
              </a:rPr>
              <a:t>value</a:t>
            </a:r>
            <a:r>
              <a:rPr lang="it-IT" sz="1600" dirty="0">
                <a:latin typeface="Consolas" panose="020B0609020204030204" pitchFamily="49" charset="0"/>
              </a:rPr>
              <a:t>="</a:t>
            </a:r>
            <a:r>
              <a:rPr lang="it-IT" sz="1600" dirty="0" err="1">
                <a:latin typeface="Consolas" panose="020B0609020204030204" pitchFamily="49" charset="0"/>
              </a:rPr>
              <a:t>css</a:t>
            </a:r>
            <a:r>
              <a:rPr lang="it-IT" sz="1600" dirty="0"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JavaScript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&lt;input </a:t>
            </a:r>
            <a:r>
              <a:rPr lang="it-IT" sz="1600" dirty="0" err="1">
                <a:latin typeface="Consolas" panose="020B0609020204030204" pitchFamily="49" charset="0"/>
              </a:rPr>
              <a:t>type</a:t>
            </a:r>
            <a:r>
              <a:rPr lang="it-IT" sz="1600" dirty="0">
                <a:latin typeface="Consolas" panose="020B0609020204030204" pitchFamily="49" charset="0"/>
              </a:rPr>
              <a:t>="radio" 	name="</a:t>
            </a:r>
            <a:r>
              <a:rPr lang="it-IT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linguaggio</a:t>
            </a:r>
            <a:r>
              <a:rPr lang="it-IT" sz="1600" dirty="0">
                <a:latin typeface="Consolas" panose="020B0609020204030204" pitchFamily="49" charset="0"/>
              </a:rPr>
              <a:t>" 	</a:t>
            </a:r>
            <a:r>
              <a:rPr lang="it-IT" sz="1600" dirty="0" err="1">
                <a:latin typeface="Consolas" panose="020B0609020204030204" pitchFamily="49" charset="0"/>
              </a:rPr>
              <a:t>value</a:t>
            </a:r>
            <a:r>
              <a:rPr lang="it-IT" sz="1600" dirty="0">
                <a:latin typeface="Consolas" panose="020B0609020204030204" pitchFamily="49" charset="0"/>
              </a:rPr>
              <a:t>="</a:t>
            </a:r>
            <a:r>
              <a:rPr lang="it-IT" sz="1600" dirty="0" err="1">
                <a:latin typeface="Consolas" panose="020B0609020204030204" pitchFamily="49" charset="0"/>
              </a:rPr>
              <a:t>javascript</a:t>
            </a:r>
            <a:r>
              <a:rPr lang="it-IT" sz="1600" dirty="0"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&lt;/</a:t>
            </a:r>
            <a:r>
              <a:rPr lang="it-IT" sz="1600" dirty="0" err="1">
                <a:latin typeface="Consolas" panose="020B0609020204030204" pitchFamily="49" charset="0"/>
              </a:rPr>
              <a:t>fieldset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latin typeface="Consolas" panose="020B0609020204030204" pitchFamily="49" charset="0"/>
              </a:rPr>
              <a:t>form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81552F-0A74-4A40-8838-3F98FD51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0955"/>
            <a:ext cx="2209800" cy="2952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A14340E-6CEB-4388-9C3B-228610AFC0EB}"/>
              </a:ext>
            </a:extLst>
          </p:cNvPr>
          <p:cNvSpPr/>
          <p:nvPr/>
        </p:nvSpPr>
        <p:spPr>
          <a:xfrm>
            <a:off x="377571" y="429309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r1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705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E3BD-E609-4C9B-9491-91C112A8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select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5D6116-6D56-4A4D-8F7D-990673C213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Grazie al tag </a:t>
            </a:r>
            <a:r>
              <a:rPr lang="it-IT" b="1" dirty="0"/>
              <a:t>&lt;</a:t>
            </a:r>
            <a:r>
              <a:rPr lang="it-IT" b="1" dirty="0" err="1"/>
              <a:t>select</a:t>
            </a:r>
            <a:r>
              <a:rPr lang="it-IT" b="1" dirty="0"/>
              <a:t>&gt;</a:t>
            </a:r>
            <a:r>
              <a:rPr lang="it-IT" dirty="0"/>
              <a:t> è possibile costruire dei menu di opzioni. In questo caso ciascuna voce deve essere compresa all’interno del tag </a:t>
            </a:r>
            <a:r>
              <a:rPr lang="it-IT" b="1" dirty="0"/>
              <a:t>&lt;option&gt;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dirty="0"/>
              <a:t>Con l’attributo </a:t>
            </a:r>
            <a:r>
              <a:rPr lang="it-IT" b="1" dirty="0"/>
              <a:t>“</a:t>
            </a:r>
            <a:r>
              <a:rPr lang="it-IT" b="1" dirty="0" err="1"/>
              <a:t>selected</a:t>
            </a:r>
            <a:r>
              <a:rPr lang="it-IT" b="1" dirty="0"/>
              <a:t>”</a:t>
            </a:r>
            <a:r>
              <a:rPr lang="it-IT" dirty="0"/>
              <a:t> si può indicare una scelta predefinita:</a:t>
            </a:r>
          </a:p>
          <a:p>
            <a:r>
              <a:rPr lang="it-IT" dirty="0" err="1"/>
              <a:t>selected</a:t>
            </a:r>
            <a:r>
              <a:rPr lang="it-IT" dirty="0"/>
              <a:t>="</a:t>
            </a:r>
            <a:r>
              <a:rPr lang="it-IT" dirty="0" err="1"/>
              <a:t>selected</a:t>
            </a:r>
            <a:r>
              <a:rPr lang="it-IT" dirty="0"/>
              <a:t>"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73EC017-FFCB-466B-8723-E2F166A342CD}"/>
              </a:ext>
            </a:extLst>
          </p:cNvPr>
          <p:cNvSpPr/>
          <p:nvPr/>
        </p:nvSpPr>
        <p:spPr>
          <a:xfrm>
            <a:off x="4572000" y="1545260"/>
            <a:ext cx="33661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Siti per webmaster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siti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http://www.sito1.it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sito1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http://www.sito2.it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sito2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http://www.sito3.it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sito3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80CEFC-5BD9-4170-A93E-1D6411BF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86" y="551951"/>
            <a:ext cx="1202234" cy="22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61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D5657-F816-4A66-B3FC-8E9591FB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7A731F-03F3-466B-A915-DD95093E8C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Utilizzato per raggruppare le option di una select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DF89D2-70BB-4180-ABD2-CEDFA1AD40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&lt;select&gt;</a:t>
            </a:r>
          </a:p>
          <a:p>
            <a:pPr marL="201168" lvl="1" indent="0">
              <a:buNone/>
            </a:pPr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</a:t>
            </a:r>
            <a:r>
              <a:rPr lang="it-IT" dirty="0">
                <a:highlight>
                  <a:srgbClr val="FFFF00"/>
                </a:highlight>
              </a:rPr>
              <a:t>label</a:t>
            </a:r>
            <a:r>
              <a:rPr lang="it-IT" dirty="0"/>
              <a:t>="</a:t>
            </a:r>
            <a:r>
              <a:rPr lang="it-IT" dirty="0" err="1"/>
              <a:t>Swedish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>
                <a:highlight>
                  <a:srgbClr val="FFFF00"/>
                </a:highlight>
              </a:rPr>
              <a:t>value</a:t>
            </a:r>
            <a:r>
              <a:rPr lang="it-IT" dirty="0"/>
              <a:t>="volvo"&gt;Volvo&lt;/option&gt;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saab</a:t>
            </a:r>
            <a:r>
              <a:rPr lang="it-IT" dirty="0"/>
              <a:t>"&gt;Saab&lt;/option&gt;</a:t>
            </a:r>
          </a:p>
          <a:p>
            <a:pPr marL="201168" lvl="1" indent="0">
              <a:buNone/>
            </a:pPr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pPr marL="201168" lvl="1" indent="0">
              <a:buNone/>
            </a:pPr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label="</a:t>
            </a:r>
            <a:r>
              <a:rPr lang="it-IT" dirty="0" err="1"/>
              <a:t>German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mercedes</a:t>
            </a:r>
            <a:r>
              <a:rPr lang="it-IT" dirty="0"/>
              <a:t>"&gt;Mercedes&lt;/option&gt;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audi</a:t>
            </a:r>
            <a:r>
              <a:rPr lang="it-IT" dirty="0"/>
              <a:t>"&gt;Audi&lt;/option&gt;</a:t>
            </a:r>
          </a:p>
          <a:p>
            <a:pPr marL="201168" lvl="1" indent="0">
              <a:buNone/>
            </a:pPr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&lt;/select&gt;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7F727F8-A9D9-477C-8450-B656D84C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88373"/>
            <a:ext cx="1944216" cy="22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1A28F-CE66-4A49-BBC7-122B5940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Rendering della pagina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396791-0C2F-41C9-9D75-FEC154FB5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La seconda fase cruciale è quella della visualizzazione ovvero del cosiddetto </a:t>
            </a:r>
            <a:r>
              <a:rPr lang="it-IT" i="1" dirty="0"/>
              <a:t>rendering </a:t>
            </a:r>
            <a:r>
              <a:rPr lang="it-IT" dirty="0"/>
              <a:t>della pagina, la fase in cui il browser </a:t>
            </a:r>
            <a:r>
              <a:rPr lang="it-IT" b="1" dirty="0"/>
              <a:t>interpreta i documenti HTML e dispone sullo schermo gli elementi </a:t>
            </a:r>
            <a:r>
              <a:rPr lang="it-IT" dirty="0"/>
              <a:t>(testi, immagini, filmati) a seconda delle indicazioni ivi contenute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88B36A7-4A00-4BC8-BF96-5658FFBB53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434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3D2B8-7C5B-4724-B27C-766DD476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Campi file e </a:t>
            </a:r>
            <a:r>
              <a:rPr lang="it-IT" dirty="0" err="1"/>
              <a:t>hidden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4F3DC7-9B09-4C1D-8877-1990AC1F7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CAMPI HIDDEN</a:t>
            </a:r>
          </a:p>
          <a:p>
            <a:r>
              <a:rPr lang="it-IT" dirty="0"/>
              <a:t>Servono per passare dei parametri “di servizio”, senza far percepire la loro presenza all’utente</a:t>
            </a:r>
          </a:p>
          <a:p>
            <a:endParaRPr lang="it-IT" dirty="0"/>
          </a:p>
          <a:p>
            <a:r>
              <a:rPr lang="en-US" dirty="0"/>
              <a:t>&lt;input </a:t>
            </a:r>
            <a:r>
              <a:rPr lang="en-US" dirty="0">
                <a:highlight>
                  <a:srgbClr val="00FF00"/>
                </a:highlight>
              </a:rPr>
              <a:t>type="hidden" </a:t>
            </a:r>
            <a:r>
              <a:rPr lang="en-US" dirty="0"/>
              <a:t>name="</a:t>
            </a:r>
            <a:r>
              <a:rPr lang="en-US" dirty="0" err="1"/>
              <a:t>urlDiProvenienza</a:t>
            </a:r>
            <a:r>
              <a:rPr lang="en-US" dirty="0"/>
              <a:t>" value="www.sito1.it"&gt;</a:t>
            </a:r>
          </a:p>
          <a:p>
            <a:endParaRPr lang="en-US" dirty="0"/>
          </a:p>
          <a:p>
            <a:r>
              <a:rPr lang="it-IT" b="1" dirty="0">
                <a:solidFill>
                  <a:srgbClr val="C00000"/>
                </a:solidFill>
              </a:rPr>
              <a:t>CAMPO FILE</a:t>
            </a:r>
          </a:p>
          <a:p>
            <a:r>
              <a:rPr lang="it-IT" dirty="0"/>
              <a:t>Il campo “file”, consente invece di inviare uno o più file sul server</a:t>
            </a:r>
          </a:p>
          <a:p>
            <a:endParaRPr lang="it-IT" dirty="0"/>
          </a:p>
          <a:p>
            <a:r>
              <a:rPr lang="en-US" dirty="0"/>
              <a:t>&lt;input </a:t>
            </a:r>
            <a:r>
              <a:rPr lang="en-US" dirty="0">
                <a:highlight>
                  <a:srgbClr val="00FFFF"/>
                </a:highlight>
              </a:rPr>
              <a:t>type=“file" </a:t>
            </a:r>
            <a:r>
              <a:rPr lang="en-US" dirty="0"/>
              <a:t>name=“</a:t>
            </a:r>
            <a:r>
              <a:rPr lang="en-US" dirty="0" err="1"/>
              <a:t>mioallegato</a:t>
            </a:r>
            <a:r>
              <a:rPr lang="en-US" dirty="0"/>
              <a:t>" &gt;</a:t>
            </a:r>
            <a:endParaRPr lang="it-IT" dirty="0"/>
          </a:p>
          <a:p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FB9A04-8A70-4D4C-B64A-50E87FD8E8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u="sng" dirty="0"/>
              <a:t>Alcuni attributi dell’input </a:t>
            </a:r>
            <a:r>
              <a:rPr lang="it-IT" b="1" u="sng" dirty="0" err="1"/>
              <a:t>type</a:t>
            </a:r>
            <a:r>
              <a:rPr lang="it-IT" b="1" u="sng" dirty="0"/>
              <a:t>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="audio/*,video/*» </a:t>
            </a:r>
            <a:r>
              <a:rPr lang="it-IT" b="1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=specifica i formati di file accettati. Lista separata da virgole. </a:t>
            </a:r>
            <a:br>
              <a:rPr lang="it-IT" dirty="0">
                <a:solidFill>
                  <a:schemeClr val="tx2"/>
                </a:solidFill>
              </a:rPr>
            </a:br>
            <a:endParaRPr lang="it-IT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Multiple: se presente, accetta più file.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4ECDF7-BB3E-4DBA-8932-E0FFAD67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157192"/>
            <a:ext cx="3215226" cy="7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52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1E81B-0E7B-4BD7-89AC-9B9C7C8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 image, </a:t>
            </a:r>
            <a:r>
              <a:rPr lang="it-IT" dirty="0" err="1"/>
              <a:t>month</a:t>
            </a:r>
            <a:r>
              <a:rPr lang="it-IT" dirty="0"/>
              <a:t>, color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F3FD4C-3999-4EE0-82D8-638C1C6B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4023169" cy="459028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IMAGE</a:t>
            </a:r>
          </a:p>
          <a:p>
            <a:r>
              <a:rPr lang="it-IT" dirty="0"/>
              <a:t>image: serve ad inserire una immagine come 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submit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button</a:t>
            </a:r>
            <a:r>
              <a:rPr lang="it-IT" dirty="0">
                <a:highlight>
                  <a:srgbClr val="FFFF00"/>
                </a:highlight>
              </a:rPr>
              <a:t>. </a:t>
            </a:r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Se cliccata invia il </a:t>
            </a:r>
            <a:r>
              <a:rPr lang="it-IT" dirty="0" err="1">
                <a:highlight>
                  <a:srgbClr val="FFFF00"/>
                </a:highlight>
              </a:rPr>
              <a:t>form</a:t>
            </a:r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sz="1200" dirty="0">
                <a:hlinkClick r:id="rId2"/>
              </a:rPr>
              <a:t>https://developer.mozilla.org/en-US/docs/Web/HTML/Element/input/image</a:t>
            </a:r>
            <a:endParaRPr lang="it-IT" sz="1200" dirty="0"/>
          </a:p>
          <a:p>
            <a:pPr marL="0" indent="0">
              <a:buNone/>
            </a:pP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b="1" dirty="0">
                <a:solidFill>
                  <a:srgbClr val="C00000"/>
                </a:solidFill>
              </a:rPr>
              <a:t>COLOR</a:t>
            </a:r>
          </a:p>
          <a:p>
            <a:r>
              <a:rPr lang="it-IT" dirty="0"/>
              <a:t>color: apre un </a:t>
            </a:r>
            <a:r>
              <a:rPr lang="it-IT" dirty="0" err="1"/>
              <a:t>colorpicker</a:t>
            </a:r>
            <a:endParaRPr lang="it-IT" dirty="0"/>
          </a:p>
          <a:p>
            <a:endParaRPr lang="it-IT" dirty="0"/>
          </a:p>
          <a:p>
            <a:r>
              <a:rPr lang="it-IT" b="1" dirty="0">
                <a:solidFill>
                  <a:srgbClr val="C00000"/>
                </a:solidFill>
              </a:rPr>
              <a:t>MONTH</a:t>
            </a:r>
          </a:p>
          <a:p>
            <a:r>
              <a:rPr lang="it-IT" dirty="0" err="1"/>
              <a:t>month</a:t>
            </a:r>
            <a:r>
              <a:rPr lang="it-IT" dirty="0"/>
              <a:t>: apre il selettore di mese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405FE8F-A5FE-4ECD-A68B-72DE93C0BA02}"/>
              </a:ext>
            </a:extLst>
          </p:cNvPr>
          <p:cNvSpPr/>
          <p:nvPr/>
        </p:nvSpPr>
        <p:spPr>
          <a:xfrm>
            <a:off x="4572000" y="170907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"Accedi"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"https://cdn.pixabay.com/photo/2012/04/12/20/00/key-30417_960_720.png"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A5A2F9B-6FA0-4FF2-92C1-47BBC2566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1" y="3603390"/>
            <a:ext cx="1599258" cy="110338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3AE536F-A3AC-4318-A265-38778892F8C6}"/>
              </a:ext>
            </a:extLst>
          </p:cNvPr>
          <p:cNvSpPr/>
          <p:nvPr/>
        </p:nvSpPr>
        <p:spPr>
          <a:xfrm>
            <a:off x="4535996" y="4155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#33cc66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B7263C-0E25-4A6A-AE93-0392E51B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951" y="4974456"/>
            <a:ext cx="1271979" cy="101180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FFD49E18-2468-4C70-971D-1158C38A52FE}"/>
              </a:ext>
            </a:extLst>
          </p:cNvPr>
          <p:cNvSpPr/>
          <p:nvPr/>
        </p:nvSpPr>
        <p:spPr>
          <a:xfrm>
            <a:off x="4572000" y="5157192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2018-11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A614D77-DBFE-8839-B8FE-530780136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48" y="1516396"/>
            <a:ext cx="1371251" cy="115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67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6CF67-45F7-44A1-9FCD-47D7DB71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 </a:t>
            </a:r>
            <a:r>
              <a:rPr lang="it-IT" dirty="0" err="1"/>
              <a:t>tabindex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9F0456-6F4C-44C1-9214-3A4FC7CAF8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Utilizzando il tasto </a:t>
            </a:r>
            <a:r>
              <a:rPr lang="it-IT" b="1" dirty="0"/>
              <a:t>“tab”</a:t>
            </a:r>
            <a:r>
              <a:rPr lang="it-IT" dirty="0"/>
              <a:t> della tastiera l’utente può passare da un campo del </a:t>
            </a:r>
            <a:r>
              <a:rPr lang="it-IT" dirty="0" err="1"/>
              <a:t>form</a:t>
            </a:r>
            <a:r>
              <a:rPr lang="it-IT" dirty="0"/>
              <a:t> all’altro. </a:t>
            </a:r>
          </a:p>
          <a:p>
            <a:r>
              <a:rPr lang="it-IT" dirty="0"/>
              <a:t>Un valore negativo significa che l’elemento non è raggiungibile tramite navigazione sequenziale da tastiera.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537862-AE4D-4FB9-A1C7-5831D75A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162326"/>
            <a:ext cx="4000500" cy="132397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102ED16-7BB1-41A3-82A9-CDF6A80B8A1D}"/>
              </a:ext>
            </a:extLst>
          </p:cNvPr>
          <p:cNvSpPr/>
          <p:nvPr/>
        </p:nvSpPr>
        <p:spPr>
          <a:xfrm>
            <a:off x="4572000" y="205217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Campo1: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Campo2: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Campo3: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823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0CF27-579E-4BEB-A4FF-86F4CC76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</a:t>
            </a:r>
            <a:r>
              <a:rPr lang="it-IT" dirty="0" err="1"/>
              <a:t>javascript</a:t>
            </a:r>
            <a:r>
              <a:rPr lang="it-IT" dirty="0"/>
              <a:t> o </a:t>
            </a:r>
            <a:r>
              <a:rPr lang="it-IT" dirty="0" err="1"/>
              <a:t>css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5902E0-39D5-46EE-A909-AF99C7C34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Includere script JavaScript o CSS esterni</a:t>
            </a:r>
          </a:p>
          <a:p>
            <a:pPr marL="0" indent="0">
              <a:buNone/>
            </a:pPr>
            <a:r>
              <a:rPr lang="it-IT" dirty="0"/>
              <a:t>JavaScript è un linguaggio di scripting, eseguito dal browser, che permette di creare interattività all’interno della pagina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Css</a:t>
            </a:r>
            <a:r>
              <a:rPr lang="it-IT" dirty="0"/>
              <a:t> permette di formattare e applicare stili alla pagina ed ai suoi elementi. 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in XHTML era:</a:t>
            </a:r>
          </a:p>
          <a:p>
            <a:r>
              <a:rPr lang="it-IT" dirty="0"/>
              <a:t>&lt;style </a:t>
            </a:r>
            <a:r>
              <a:rPr lang="it-IT" dirty="0" err="1"/>
              <a:t>type</a:t>
            </a:r>
            <a:r>
              <a:rPr lang="it-IT" dirty="0"/>
              <a:t>=”text/</a:t>
            </a:r>
            <a:r>
              <a:rPr lang="it-IT" dirty="0" err="1"/>
              <a:t>css</a:t>
            </a:r>
            <a:r>
              <a:rPr lang="it-IT" dirty="0"/>
              <a:t>”&gt;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&lt;/style&gt;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F83588-D478-4333-9B66-5DA832E2CE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&lt;script </a:t>
            </a:r>
            <a:r>
              <a:rPr lang="it-IT" dirty="0" err="1"/>
              <a:t>type</a:t>
            </a:r>
            <a:r>
              <a:rPr lang="it-IT" dirty="0"/>
              <a:t>="text/</a:t>
            </a:r>
            <a:r>
              <a:rPr lang="it-IT" dirty="0" err="1"/>
              <a:t>javascript</a:t>
            </a:r>
            <a:r>
              <a:rPr lang="it-IT" dirty="0"/>
              <a:t>"&gt;</a:t>
            </a:r>
          </a:p>
          <a:p>
            <a:r>
              <a:rPr lang="it-IT" dirty="0" err="1"/>
              <a:t>function</a:t>
            </a:r>
            <a:r>
              <a:rPr lang="it-IT" dirty="0"/>
              <a:t> ciao()</a:t>
            </a:r>
          </a:p>
          <a:p>
            <a:r>
              <a:rPr lang="it-IT" dirty="0"/>
              <a:t>{</a:t>
            </a:r>
          </a:p>
          <a:p>
            <a:r>
              <a:rPr lang="it-IT" dirty="0"/>
              <a:t>  </a:t>
            </a:r>
            <a:r>
              <a:rPr lang="it-IT" dirty="0" err="1"/>
              <a:t>alert</a:t>
            </a:r>
            <a:r>
              <a:rPr lang="it-IT" dirty="0"/>
              <a:t> ("ciao");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>&lt;/script&gt; 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button</a:t>
            </a:r>
            <a:r>
              <a:rPr lang="it-IT" dirty="0"/>
              <a:t>" </a:t>
            </a:r>
            <a:r>
              <a:rPr lang="it-IT" dirty="0" err="1"/>
              <a:t>value</a:t>
            </a:r>
            <a:r>
              <a:rPr lang="it-IT" dirty="0"/>
              <a:t>="clicca" </a:t>
            </a:r>
            <a:r>
              <a:rPr lang="it-IT" dirty="0" err="1"/>
              <a:t>onClick</a:t>
            </a:r>
            <a:r>
              <a:rPr lang="it-IT" dirty="0"/>
              <a:t>="ciao()"&gt;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In HTML5 possiamo farne a meno del </a:t>
            </a:r>
            <a:r>
              <a:rPr lang="it-IT" dirty="0" err="1">
                <a:highlight>
                  <a:srgbClr val="FFFF00"/>
                </a:highlight>
              </a:rPr>
              <a:t>type</a:t>
            </a:r>
            <a:r>
              <a:rPr lang="it-IT" dirty="0">
                <a:highlight>
                  <a:srgbClr val="FFFF00"/>
                </a:highlight>
              </a:rPr>
              <a:t> (DEPRECATO), scrivendo dunque:</a:t>
            </a:r>
          </a:p>
          <a:p>
            <a:r>
              <a:rPr lang="it-IT" b="1" dirty="0"/>
              <a:t>&lt;style&gt; regole CSS... &lt;/style&gt;  </a:t>
            </a:r>
          </a:p>
          <a:p>
            <a:r>
              <a:rPr lang="it-IT" b="1" dirty="0"/>
              <a:t>&lt;script </a:t>
            </a:r>
            <a:r>
              <a:rPr lang="it-IT" b="1" dirty="0" err="1"/>
              <a:t>src</a:t>
            </a:r>
            <a:r>
              <a:rPr lang="it-IT" b="1" dirty="0"/>
              <a:t>="script.js"&gt; &lt;/script&gt;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89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384EFE-B937-427A-81DC-807D52AB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1D05DE-26FF-41A8-ADFE-920CF0B68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esistono diversi tipi di attributi per i tag 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 Attributi booleani</a:t>
            </a:r>
            <a:r>
              <a:rPr lang="it-IT" dirty="0"/>
              <a:t>: questi tipi di attributi </a:t>
            </a:r>
            <a:r>
              <a:rPr lang="it-IT" b="1" dirty="0"/>
              <a:t>hanno due stati</a:t>
            </a:r>
            <a:r>
              <a:rPr lang="it-IT" dirty="0"/>
              <a:t>, lo stato </a:t>
            </a:r>
            <a:r>
              <a:rPr lang="it-IT" b="1" dirty="0"/>
              <a:t>vero</a:t>
            </a:r>
            <a:r>
              <a:rPr lang="it-IT" dirty="0"/>
              <a:t> e lo stato </a:t>
            </a:r>
            <a:r>
              <a:rPr lang="it-IT" b="1" dirty="0"/>
              <a:t>falso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Il primo è rappresentato dalla presenza dell’attributo mentre il secondo, lo stato falso, è rappresentato dalla sua assenza (ed: </a:t>
            </a:r>
            <a:r>
              <a:rPr lang="it-IT" dirty="0" err="1"/>
              <a:t>disabled</a:t>
            </a:r>
            <a:r>
              <a:rPr lang="it-IT" dirty="0"/>
              <a:t>)</a:t>
            </a:r>
          </a:p>
          <a:p>
            <a:r>
              <a:rPr lang="it-IT" dirty="0"/>
              <a:t>Possiamo però anche usare:</a:t>
            </a:r>
          </a:p>
          <a:p>
            <a:r>
              <a:rPr lang="it-IT" dirty="0" err="1"/>
              <a:t>disabled</a:t>
            </a:r>
            <a:r>
              <a:rPr lang="it-IT" dirty="0"/>
              <a:t>=""</a:t>
            </a:r>
          </a:p>
          <a:p>
            <a:r>
              <a:rPr lang="en-US" dirty="0"/>
              <a:t>disabled=disabled </a:t>
            </a:r>
          </a:p>
          <a:p>
            <a:r>
              <a:rPr lang="en-US" dirty="0"/>
              <a:t>disabled="disabled"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F403A6-BE09-4875-8FE0-66A943698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b="1" dirty="0"/>
              <a:t>Attributi enumerati:</a:t>
            </a:r>
            <a:r>
              <a:rPr lang="it-IT" dirty="0"/>
              <a:t> questi tipi di attributi possono prendere come valore un </a:t>
            </a:r>
            <a:r>
              <a:rPr lang="it-IT" b="1" dirty="0"/>
              <a:t>insieme finito di parole </a:t>
            </a:r>
            <a:r>
              <a:rPr lang="it-IT" dirty="0"/>
              <a:t>chiavi (es</a:t>
            </a:r>
            <a:r>
              <a:rPr lang="it-IT" b="1" dirty="0"/>
              <a:t>. l’attributo </a:t>
            </a:r>
            <a:r>
              <a:rPr lang="it-IT" b="1" dirty="0" err="1"/>
              <a:t>type</a:t>
            </a:r>
            <a:r>
              <a:rPr lang="it-IT" b="1" dirty="0"/>
              <a:t> per il tag input può assumere i valori text, </a:t>
            </a:r>
            <a:r>
              <a:rPr lang="it-IT" b="1" dirty="0" err="1"/>
              <a:t>number</a:t>
            </a:r>
            <a:r>
              <a:rPr lang="it-IT" b="1" dirty="0"/>
              <a:t>, password,..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b="1" dirty="0"/>
              <a:t>Attributi generici</a:t>
            </a:r>
            <a:r>
              <a:rPr lang="it-IT" dirty="0"/>
              <a:t>: questo tipo di attributo, invece, può prendere </a:t>
            </a:r>
            <a:r>
              <a:rPr lang="it-IT" b="1" dirty="0"/>
              <a:t>qualsiasi valore</a:t>
            </a:r>
            <a:r>
              <a:rPr lang="it-IT" dirty="0"/>
              <a:t>. Esempi di questi attributi sono </a:t>
            </a:r>
            <a:r>
              <a:rPr lang="it-IT" b="1" dirty="0"/>
              <a:t>class, id e </a:t>
            </a:r>
            <a:r>
              <a:rPr lang="it-IT" b="1" dirty="0" err="1"/>
              <a:t>placeholder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485391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autofocus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14F0F-915D-419E-AC85-627A3BEA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L’attributo autofocus è un attributo booleano e serve a impostare il focus su uno specifico elemento del </a:t>
            </a:r>
            <a:r>
              <a:rPr lang="it-IT" dirty="0" err="1"/>
              <a:t>form</a:t>
            </a:r>
            <a:r>
              <a:rPr lang="it-IT" dirty="0"/>
              <a:t> appena la pagina è caricata.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2311AE-7788-45BF-87BC-DCACBFF7A689}"/>
              </a:ext>
            </a:extLst>
          </p:cNvPr>
          <p:cNvSpPr/>
          <p:nvPr/>
        </p:nvSpPr>
        <p:spPr>
          <a:xfrm>
            <a:off x="683568" y="2710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autofocus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096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placeholder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14F0F-915D-419E-AC85-627A3BEA5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dell’attributo </a:t>
            </a:r>
            <a:r>
              <a:rPr lang="it-IT" dirty="0" err="1"/>
              <a:t>placeholder</a:t>
            </a:r>
            <a:r>
              <a:rPr lang="it-IT" dirty="0"/>
              <a:t> è visualizzato all’interno di un input, o di una </a:t>
            </a:r>
            <a:r>
              <a:rPr lang="it-IT" dirty="0" err="1"/>
              <a:t>textarea</a:t>
            </a:r>
            <a:r>
              <a:rPr lang="it-IT" dirty="0"/>
              <a:t>, fin quando il campo è vuoto e non guadagna il focus (tramite il click o spostandosi su di esso il tasto </a:t>
            </a:r>
            <a:r>
              <a:rPr lang="it-IT" dirty="0" err="1"/>
              <a:t>Tab</a:t>
            </a:r>
            <a:r>
              <a:rPr lang="it-IT" dirty="0"/>
              <a:t>).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8EC636-B982-458B-AB7F-38A290731A54}"/>
              </a:ext>
            </a:extLst>
          </p:cNvPr>
          <p:cNvSpPr/>
          <p:nvPr/>
        </p:nvSpPr>
        <p:spPr>
          <a:xfrm>
            <a:off x="4557252" y="1525330"/>
            <a:ext cx="3870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885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0C3EBB-C170-4A67-87F9-B2AE1A1D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65CF51-FA0A-43DD-BF96-A6B10D79B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err="1"/>
              <a:t>required</a:t>
            </a:r>
            <a:r>
              <a:rPr lang="it-IT" dirty="0"/>
              <a:t> è un attributo booleano e serve a </a:t>
            </a:r>
            <a:r>
              <a:rPr lang="it-IT" b="1" dirty="0"/>
              <a:t>rendere obbligatoria la compilazione dell’elemento a cui è applicato</a:t>
            </a:r>
            <a:r>
              <a:rPr lang="it-IT" dirty="0"/>
              <a:t>. La condizione viene valutata al </a:t>
            </a:r>
            <a:r>
              <a:rPr lang="it-IT" dirty="0" err="1"/>
              <a:t>submit</a:t>
            </a:r>
            <a:r>
              <a:rPr lang="it-IT" dirty="0"/>
              <a:t> del </a:t>
            </a:r>
            <a:r>
              <a:rPr lang="it-IT" dirty="0" err="1"/>
              <a:t>form</a:t>
            </a:r>
            <a:r>
              <a:rPr lang="it-IT" dirty="0"/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0621248-D04D-495C-BBA4-F6CA7A5D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6" y="4797152"/>
            <a:ext cx="3792349" cy="808831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2DF8F8E-515E-4C3F-8F9A-7AB7B2174958}"/>
              </a:ext>
            </a:extLst>
          </p:cNvPr>
          <p:cNvSpPr/>
          <p:nvPr/>
        </p:nvSpPr>
        <p:spPr>
          <a:xfrm>
            <a:off x="4788024" y="1772816"/>
            <a:ext cx="32221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Messaggio: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messaggio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Scrivi qui il tuo messaggio (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 300 caratteri)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300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677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B6B57-E3FC-46EC-BE33-D3424337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C55F7B-0171-4567-AC50-C5CF52609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autocomplete</a:t>
            </a:r>
            <a:r>
              <a:rPr lang="it-IT" dirty="0"/>
              <a:t>  è un attributo enumerato. In particolare i valori che accetta sono: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b="1" dirty="0"/>
              <a:t>on:</a:t>
            </a:r>
            <a:r>
              <a:rPr lang="it-IT" sz="1500" dirty="0"/>
              <a:t> indica che il valore non è particolarmente sensibile e che il browser può compilarlo in maniera automatica;</a:t>
            </a:r>
            <a:br>
              <a:rPr lang="it-IT" sz="1500" dirty="0"/>
            </a:br>
            <a:endParaRPr lang="it-IT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b="1" dirty="0"/>
              <a:t>off</a:t>
            </a:r>
            <a:r>
              <a:rPr lang="it-IT" sz="1500" dirty="0"/>
              <a:t>: indica che il valore è particolarmente sensibile o con un tempo di scadenza (il codice di attivazione di un servizio, per esempio) e che quindi l’utente deve inserirlo manualmente ogni volta che lo compila;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b="1" dirty="0"/>
              <a:t>nessun valore</a:t>
            </a:r>
            <a:r>
              <a:rPr lang="it-IT" sz="1500" dirty="0"/>
              <a:t>: indica in questo caso di usare il valore di default scelto dal browser (normalmente on).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DA1776-0324-4C1F-831C-FA5A013E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06" y="4239272"/>
            <a:ext cx="2786498" cy="142197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5DAA604-A0BA-4B9E-92D2-71C1987947E7}"/>
              </a:ext>
            </a:extLst>
          </p:cNvPr>
          <p:cNvSpPr/>
          <p:nvPr/>
        </p:nvSpPr>
        <p:spPr>
          <a:xfrm>
            <a:off x="4211960" y="19309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101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9EC56-9C7E-40C0-A93D-D32B64E4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29BE0A-2273-4AEC-9942-76CBE8CCF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È possibile </a:t>
            </a:r>
            <a:r>
              <a:rPr lang="it-IT" b="1" dirty="0"/>
              <a:t>inserire più valori per lo stesso input, valori separati da virgole.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432800D-F5FC-4CDF-9726-0E0067B8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59" y="4005064"/>
            <a:ext cx="8065124" cy="1218091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5FC8087-087A-44FC-9425-368ABEAE4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702498"/>
            <a:ext cx="2267744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&gt;eMail a cui inviare l'invito: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"email"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multiple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"friendEmail"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&lt;/label&gt;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"reset"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"Resetta il form"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"submit"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"Invia"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68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26CBA7B9-647B-424A-B4DB-00377F9718D4}" vid="{D25215F3-C2FA-406A-8F88-2606268F099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soluzionesoftware2</Template>
  <TotalTime>6817</TotalTime>
  <Words>18158</Words>
  <Application>Microsoft Office PowerPoint</Application>
  <PresentationFormat>Presentazione su schermo (4:3)</PresentationFormat>
  <Paragraphs>1996</Paragraphs>
  <Slides>145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145</vt:i4>
      </vt:variant>
    </vt:vector>
  </HeadingPairs>
  <TitlesOfParts>
    <vt:vector size="156" baseType="lpstr">
      <vt:lpstr>Arial</vt:lpstr>
      <vt:lpstr>Arial</vt:lpstr>
      <vt:lpstr>Calibri</vt:lpstr>
      <vt:lpstr>Calibri Light</vt:lpstr>
      <vt:lpstr>Consolas</vt:lpstr>
      <vt:lpstr>Courier New</vt:lpstr>
      <vt:lpstr>Monaco</vt:lpstr>
      <vt:lpstr>Verdana</vt:lpstr>
      <vt:lpstr>Wingdings</vt:lpstr>
      <vt:lpstr>xSegoe UI</vt:lpstr>
      <vt:lpstr>Tema1</vt:lpstr>
      <vt:lpstr>   HTML 5</vt:lpstr>
      <vt:lpstr>HTML</vt:lpstr>
      <vt:lpstr>estensione .html</vt:lpstr>
      <vt:lpstr>Editor di testo</vt:lpstr>
      <vt:lpstr>Syntax Highlighting</vt:lpstr>
      <vt:lpstr>Autocompletamento</vt:lpstr>
      <vt:lpstr>da dove copiare il testo</vt:lpstr>
      <vt:lpstr>Browser</vt:lpstr>
      <vt:lpstr>Rendering della pagina</vt:lpstr>
      <vt:lpstr>Strumenti di sviluppo del browser</vt:lpstr>
      <vt:lpstr>Mobile View</vt:lpstr>
      <vt:lpstr>Console</vt:lpstr>
      <vt:lpstr>I browser non sono tutti uguali </vt:lpstr>
      <vt:lpstr>Elementi e tag in HTML</vt:lpstr>
      <vt:lpstr>Come è fatto un tag</vt:lpstr>
      <vt:lpstr>Elementi contenitori e autonomi, il DOM</vt:lpstr>
      <vt:lpstr>Indentare il codice</vt:lpstr>
      <vt:lpstr>I tag &lt;head&gt; e &lt;body&gt;</vt:lpstr>
      <vt:lpstr>Charset</vt:lpstr>
      <vt:lpstr>I meta tag</vt:lpstr>
      <vt:lpstr>Favicon</vt:lpstr>
      <vt:lpstr>Metadata content</vt:lpstr>
      <vt:lpstr>Commenti in HTML</vt:lpstr>
      <vt:lpstr>Commenti condizionali</vt:lpstr>
      <vt:lpstr>Commenti Condizionali</vt:lpstr>
      <vt:lpstr>Elementi di Blocco, In linea e Liste</vt:lpstr>
      <vt:lpstr>Gli attributi</vt:lpstr>
      <vt:lpstr>global attributes HTML title, lang, id, class, style, draggable </vt:lpstr>
      <vt:lpstr>Attributi di base (core)</vt:lpstr>
      <vt:lpstr>Attributi per la gestione degli eventi (normalmente utilizzati con eventi javascript)</vt:lpstr>
      <vt:lpstr>Attributi</vt:lpstr>
      <vt:lpstr>HTML Colors</vt:lpstr>
      <vt:lpstr>Gli attributi data- (data-attributes)</vt:lpstr>
      <vt:lpstr>I paragrafi &lt;p&gt;</vt:lpstr>
      <vt:lpstr>Elemento di sezione &lt;div&gt;</vt:lpstr>
      <vt:lpstr>Andare a capo, &lt;br&gt;</vt:lpstr>
      <vt:lpstr>Headings, i titoli h1, h2, h3, etc.</vt:lpstr>
      <vt:lpstr>Grassetti e corsivi</vt:lpstr>
      <vt:lpstr>Citazioni, acronimi, codice e altri elementi per il testo</vt:lpstr>
      <vt:lpstr>Cite e q</vt:lpstr>
      <vt:lpstr>Acronimi e abbreviazioni</vt:lpstr>
      <vt:lpstr>Apici e pedici</vt:lpstr>
      <vt:lpstr>Codice e testo pre-formattato</vt:lpstr>
      <vt:lpstr>Altri elementi per la formattazione del testo</vt:lpstr>
      <vt:lpstr>tag &lt;pre&gt;</vt:lpstr>
      <vt:lpstr>tag address</vt:lpstr>
      <vt:lpstr>htmlentities</vt:lpstr>
      <vt:lpstr>Contrassegnare la chiusura dei tag: div e non solo</vt:lpstr>
      <vt:lpstr>Elenchi puntati e numerati</vt:lpstr>
      <vt:lpstr>UL, gli elenchi non ordinati (o elenchi puntati)</vt:lpstr>
      <vt:lpstr>OL, gli elenchi ordinati (o elenchi numerati)</vt:lpstr>
      <vt:lpstr>OL: Start e value, riprendere o gestire la numerazione DEPRECATI</vt:lpstr>
      <vt:lpstr>Esempio ol li con  counter-reset</vt:lpstr>
      <vt:lpstr>Liste di definizione</vt:lpstr>
      <vt:lpstr>Tabella: struttura di base</vt:lpstr>
      <vt:lpstr>Tabella: struttura di base</vt:lpstr>
      <vt:lpstr>caption, thead, tbody, tfoot</vt:lpstr>
      <vt:lpstr>caption, thead, tbody, tfoot</vt:lpstr>
      <vt:lpstr>colgroup e col, raggruppare gli stili delle colonne</vt:lpstr>
      <vt:lpstr>colgroup e col, raggruppare gli stili delle colonne</vt:lpstr>
      <vt:lpstr>Presentazione standard di PowerPoint</vt:lpstr>
      <vt:lpstr>Annidare tabelle</vt:lpstr>
      <vt:lpstr>colspan (attr del td e th)</vt:lpstr>
      <vt:lpstr>rowspan</vt:lpstr>
      <vt:lpstr>cellpadding e cellspacing (deprecati)</vt:lpstr>
      <vt:lpstr>width e height deprecato in HTML (solo per le tabelle)</vt:lpstr>
      <vt:lpstr>I link in HTML, l’ipertesto</vt:lpstr>
      <vt:lpstr>I percorsi assoluti e relativi</vt:lpstr>
      <vt:lpstr>I link interni o ancore</vt:lpstr>
      <vt:lpstr>Gli attributi dei link</vt:lpstr>
      <vt:lpstr>Gli attributi dei link</vt:lpstr>
      <vt:lpstr>Inserire le immagini</vt:lpstr>
      <vt:lpstr>Img src, inserire le immagini nel markup (base64, SVG, WEBP)</vt:lpstr>
      <vt:lpstr>Includere un file Audio</vt:lpstr>
      <vt:lpstr>Includere un file Video</vt:lpstr>
      <vt:lpstr>Colorare e vecchi attributi html (body) deprecato in html5</vt:lpstr>
      <vt:lpstr>dimensioni e vecchi tag html di FONT deprecato in html5</vt:lpstr>
      <vt:lpstr>Disporre le immagini in un contesto deprecato in html5</vt:lpstr>
      <vt:lpstr>Le mappe di immagine</vt:lpstr>
      <vt:lpstr>Form</vt:lpstr>
      <vt:lpstr>Raggruppare i moduli</vt:lpstr>
      <vt:lpstr>label</vt:lpstr>
      <vt:lpstr>input</vt:lpstr>
      <vt:lpstr>I bottoni (sumbit, reset, button, image) &lt;button&gt;</vt:lpstr>
      <vt:lpstr>Inserire testo (campo testo, textarea, password)</vt:lpstr>
      <vt:lpstr>Checkbox</vt:lpstr>
      <vt:lpstr>Radio button</vt:lpstr>
      <vt:lpstr>select</vt:lpstr>
      <vt:lpstr>optgroup</vt:lpstr>
      <vt:lpstr>Campi file e hidden</vt:lpstr>
      <vt:lpstr>Input type image, month, color</vt:lpstr>
      <vt:lpstr>Attributo tabindex</vt:lpstr>
      <vt:lpstr>Includere javascript o css</vt:lpstr>
      <vt:lpstr>Form in HTML5</vt:lpstr>
      <vt:lpstr>autofocus</vt:lpstr>
      <vt:lpstr>placeholder</vt:lpstr>
      <vt:lpstr>Required</vt:lpstr>
      <vt:lpstr>autocomplete</vt:lpstr>
      <vt:lpstr>multiple</vt:lpstr>
      <vt:lpstr>pattern</vt:lpstr>
      <vt:lpstr>min e max (input type=number)</vt:lpstr>
      <vt:lpstr>step</vt:lpstr>
      <vt:lpstr>novalidate</vt:lpstr>
      <vt:lpstr>Input type: tel</vt:lpstr>
      <vt:lpstr>Input type: date</vt:lpstr>
      <vt:lpstr>Input type: search</vt:lpstr>
      <vt:lpstr>Input type: url</vt:lpstr>
      <vt:lpstr>Input type: email</vt:lpstr>
      <vt:lpstr>Input type: range</vt:lpstr>
      <vt:lpstr>datalist</vt:lpstr>
      <vt:lpstr>contenteditable=true</vt:lpstr>
      <vt:lpstr>data-*</vt:lpstr>
      <vt:lpstr>hidden: attributo globale</vt:lpstr>
      <vt:lpstr>Tag semantici</vt:lpstr>
      <vt:lpstr>Perché tag semantici</vt:lpstr>
      <vt:lpstr>Lista Tag Semantici</vt:lpstr>
      <vt:lpstr>Un nuovo content model per HTML5</vt:lpstr>
      <vt:lpstr>Un nuovo content model per HTML5</vt:lpstr>
      <vt:lpstr>Sectioning content</vt:lpstr>
      <vt:lpstr>hgroup</vt:lpstr>
      <vt:lpstr>Phrasing content</vt:lpstr>
      <vt:lpstr>Phrasing content  </vt:lpstr>
      <vt:lpstr>Phrasing content</vt:lpstr>
      <vt:lpstr>Header</vt:lpstr>
      <vt:lpstr>Footer</vt:lpstr>
      <vt:lpstr>Section</vt:lpstr>
      <vt:lpstr>Article</vt:lpstr>
      <vt:lpstr>Article</vt:lpstr>
      <vt:lpstr>Nav</vt:lpstr>
      <vt:lpstr>Aside</vt:lpstr>
      <vt:lpstr>Details</vt:lpstr>
      <vt:lpstr>Hgroup</vt:lpstr>
      <vt:lpstr>Mark</vt:lpstr>
      <vt:lpstr>&lt;figure&gt; e &lt;figcaption&gt;</vt:lpstr>
      <vt:lpstr>Snippet e Rich Snippet</vt:lpstr>
      <vt:lpstr>Microdati</vt:lpstr>
      <vt:lpstr>itemtype</vt:lpstr>
      <vt:lpstr>Microdati</vt:lpstr>
      <vt:lpstr>Testare i dati strutturati</vt:lpstr>
      <vt:lpstr>Esempio di Persona</vt:lpstr>
      <vt:lpstr>Esempio di Evento</vt:lpstr>
      <vt:lpstr>Esempio di Prodotto in offerta </vt:lpstr>
      <vt:lpstr>Altri esempi</vt:lpstr>
      <vt:lpstr>Elementi e attributi non più previsti nelle specifiche</vt:lpstr>
      <vt:lpstr>Riferimenti bibliografici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</dc:creator>
  <cp:lastModifiedBy>Mauro Casadei</cp:lastModifiedBy>
  <cp:revision>481</cp:revision>
  <dcterms:created xsi:type="dcterms:W3CDTF">2015-12-28T12:54:34Z</dcterms:created>
  <dcterms:modified xsi:type="dcterms:W3CDTF">2023-12-11T21:25:52Z</dcterms:modified>
</cp:coreProperties>
</file>