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27-Jun-19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27-Jun-19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Bias in a family of quantum </a:t>
            </a:r>
            <a:r>
              <a:rPr lang="en-US" dirty="0" err="1" smtClean="0"/>
              <a:t>rng</a:t>
            </a:r>
            <a:r>
              <a:rPr lang="en-US" cap="none" dirty="0" err="1" smtClean="0"/>
              <a:t>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4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6800" y="1076985"/>
            <a:ext cx="151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4" y="1481934"/>
            <a:ext cx="9858049" cy="761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4" y="2243328"/>
            <a:ext cx="9890920" cy="204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47725"/>
            <a:ext cx="67056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8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842962"/>
            <a:ext cx="66008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857250"/>
            <a:ext cx="6667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4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75" y="1977390"/>
            <a:ext cx="6600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46" y="1548384"/>
            <a:ext cx="8891818" cy="36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11478" y="914400"/>
            <a:ext cx="1039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deterministic mathematical constructs to generate RN -&gt; PRNG</a:t>
            </a:r>
          </a:p>
          <a:p>
            <a:r>
              <a:rPr lang="en-US" dirty="0" smtClean="0"/>
              <a:t>Using physical (here quantum) phenomena to generate RN -&gt; TRNG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29" y="2183892"/>
            <a:ext cx="6441250" cy="359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4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040" y="1426464"/>
            <a:ext cx="9180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 </a:t>
            </a:r>
            <a:r>
              <a:rPr lang="en-US" dirty="0" err="1"/>
              <a:t>Quantique</a:t>
            </a:r>
            <a:r>
              <a:rPr lang="en-US" dirty="0"/>
              <a:t> were the first to harness quantum phenomena as an entropy</a:t>
            </a:r>
            <a:br>
              <a:rPr lang="en-US" dirty="0"/>
            </a:br>
            <a:r>
              <a:rPr lang="en-US" dirty="0"/>
              <a:t>source in a commercial product, in </a:t>
            </a:r>
            <a:r>
              <a:rPr lang="en-US" dirty="0" smtClean="0"/>
              <a:t>2001.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dirty="0" smtClean="0"/>
              <a:t>company </a:t>
            </a:r>
            <a:r>
              <a:rPr lang="en-US" dirty="0"/>
              <a:t>has commercialized devices that use an optical quantum process as a source of </a:t>
            </a:r>
            <a:r>
              <a:rPr lang="en-US" dirty="0" smtClean="0"/>
              <a:t>randomness.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has allowed them to generate random numbers at a speed of 4Mbit/s</a:t>
            </a:r>
            <a:br>
              <a:rPr lang="en-US" dirty="0"/>
            </a:br>
            <a:r>
              <a:rPr lang="en-US" dirty="0"/>
              <a:t>and 16Mbit/s on PCI-E and USB hardware devices.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97" y="3893439"/>
            <a:ext cx="6991350" cy="2533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100" y="4815308"/>
            <a:ext cx="3117869" cy="34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8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1248" y="670560"/>
            <a:ext cx="293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batteries of tests: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DIEHARDER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NIST STS 2.1.2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8928" y="2511552"/>
            <a:ext cx="9582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Quantis</a:t>
            </a:r>
            <a:r>
              <a:rPr lang="en-US" dirty="0" smtClean="0"/>
              <a:t> </a:t>
            </a:r>
            <a:r>
              <a:rPr lang="en-US" dirty="0"/>
              <a:t>devices, particularly the PCI-E 16M, PCI-E 4M, and USB 4M, have</a:t>
            </a:r>
            <a:br>
              <a:rPr lang="en-US" dirty="0"/>
            </a:br>
            <a:r>
              <a:rPr lang="en-US" dirty="0"/>
              <a:t>been </a:t>
            </a:r>
            <a:r>
              <a:rPr lang="en-US" i="1" dirty="0"/>
              <a:t>certified </a:t>
            </a:r>
            <a:r>
              <a:rPr lang="en-US" dirty="0" smtClean="0"/>
              <a:t>internally.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</a:t>
            </a:r>
            <a:r>
              <a:rPr lang="en-US" dirty="0"/>
              <a:t>certification by the Swiss Federal Office </a:t>
            </a:r>
            <a:r>
              <a:rPr lang="en-US" dirty="0" smtClean="0"/>
              <a:t>of Metrology </a:t>
            </a:r>
            <a:r>
              <a:rPr lang="en-US" dirty="0"/>
              <a:t>(METAS) has also been awarded, with the Diehard </a:t>
            </a:r>
            <a:r>
              <a:rPr lang="en-US" dirty="0" smtClean="0"/>
              <a:t>tests </a:t>
            </a:r>
            <a:r>
              <a:rPr lang="en-US" dirty="0"/>
              <a:t>forming </a:t>
            </a:r>
            <a:r>
              <a:rPr lang="en-US" dirty="0" smtClean="0"/>
              <a:t>the basis </a:t>
            </a:r>
            <a:r>
              <a:rPr lang="en-US" dirty="0"/>
              <a:t>of their testing </a:t>
            </a:r>
            <a:r>
              <a:rPr lang="en-US" dirty="0" smtClean="0"/>
              <a:t>strategy.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Indeed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results over the </a:t>
            </a:r>
            <a:r>
              <a:rPr lang="en-US" dirty="0" smtClean="0"/>
              <a:t>DIEHARDER </a:t>
            </a:r>
            <a:r>
              <a:rPr lang="en-US" dirty="0"/>
              <a:t>and NIST batteries confirm </a:t>
            </a:r>
            <a:r>
              <a:rPr lang="en-US" dirty="0" smtClean="0"/>
              <a:t>acceptable </a:t>
            </a:r>
            <a:r>
              <a:rPr lang="en-US" dirty="0"/>
              <a:t>performance on both </a:t>
            </a:r>
            <a:r>
              <a:rPr lang="en-US" dirty="0" smtClean="0"/>
              <a:t>sets of </a:t>
            </a:r>
            <a:r>
              <a:rPr lang="en-US" dirty="0"/>
              <a:t>tests.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</a:t>
            </a:r>
            <a:r>
              <a:rPr lang="en-US" dirty="0"/>
              <a:t>, ENT finds strong evidence of significant biases in </a:t>
            </a:r>
            <a:r>
              <a:rPr lang="en-US" dirty="0" smtClean="0"/>
              <a:t>the </a:t>
            </a:r>
            <a:r>
              <a:rPr lang="en-US" dirty="0" err="1" smtClean="0"/>
              <a:t>Quantis</a:t>
            </a:r>
            <a:r>
              <a:rPr lang="en-US" dirty="0" smtClean="0"/>
              <a:t> </a:t>
            </a:r>
            <a:r>
              <a:rPr lang="en-US" dirty="0"/>
              <a:t>devices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Comparative analysis is provided through a study of the Chaos Key TRNG (a hardware </a:t>
            </a:r>
            <a:r>
              <a:rPr lang="en-US" dirty="0" smtClean="0"/>
              <a:t>RNG </a:t>
            </a:r>
            <a:r>
              <a:rPr lang="en-US" dirty="0"/>
              <a:t>in a USB package), and </a:t>
            </a:r>
            <a:r>
              <a:rPr lang="en-US" i="1" dirty="0" err="1" smtClean="0"/>
              <a:t>urandom</a:t>
            </a:r>
            <a:r>
              <a:rPr lang="en-US" i="1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2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1248" y="597408"/>
            <a:ext cx="9912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both Windows 10 and Ubuntu 16.04, the </a:t>
            </a:r>
            <a:r>
              <a:rPr lang="en-US" dirty="0" err="1"/>
              <a:t>Quantis</a:t>
            </a:r>
            <a:r>
              <a:rPr lang="en-US" dirty="0"/>
              <a:t> ’Easy </a:t>
            </a:r>
            <a:r>
              <a:rPr lang="en-US" dirty="0" err="1"/>
              <a:t>Quantis</a:t>
            </a:r>
            <a:r>
              <a:rPr lang="en-US" dirty="0"/>
              <a:t>’ application was used to collect </a:t>
            </a:r>
            <a:r>
              <a:rPr lang="en-US" dirty="0" smtClean="0"/>
              <a:t>2GB (maximum size allowed) of </a:t>
            </a:r>
            <a:r>
              <a:rPr lang="en-US" dirty="0"/>
              <a:t>random data from each module.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from Chaos </a:t>
            </a:r>
            <a:r>
              <a:rPr lang="en-US" dirty="0"/>
              <a:t>Key and </a:t>
            </a:r>
            <a:r>
              <a:rPr lang="en-US" i="1" dirty="0" err="1"/>
              <a:t>urandom</a:t>
            </a:r>
            <a:r>
              <a:rPr lang="en-US" i="1" dirty="0"/>
              <a:t> </a:t>
            </a:r>
            <a:r>
              <a:rPr lang="en-US" dirty="0" smtClean="0"/>
              <a:t>involved the </a:t>
            </a:r>
            <a:r>
              <a:rPr lang="en-US" dirty="0"/>
              <a:t>use of the "</a:t>
            </a:r>
            <a:r>
              <a:rPr lang="en-US" dirty="0" err="1"/>
              <a:t>dd</a:t>
            </a:r>
            <a:r>
              <a:rPr lang="en-US" dirty="0"/>
              <a:t>" utility to </a:t>
            </a:r>
            <a:r>
              <a:rPr lang="en-US" dirty="0" smtClean="0"/>
              <a:t>print random </a:t>
            </a:r>
            <a:r>
              <a:rPr lang="en-US" dirty="0"/>
              <a:t>values from each device to a </a:t>
            </a:r>
            <a:r>
              <a:rPr lang="en-US" dirty="0" smtClean="0"/>
              <a:t>binary file</a:t>
            </a:r>
            <a:r>
              <a:rPr lang="en-US" dirty="0"/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Sequences of 128 bytes were extracted 16,406,250 times to achieve a </a:t>
            </a:r>
            <a:r>
              <a:rPr lang="en-US" dirty="0" smtClean="0"/>
              <a:t>final file </a:t>
            </a:r>
            <a:r>
              <a:rPr lang="en-US" dirty="0"/>
              <a:t>size of 2GB for both RNGs.</a:t>
            </a: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en-US" dirty="0" smtClean="0"/>
              <a:t>3 of the Linux kernel was used for </a:t>
            </a:r>
            <a:r>
              <a:rPr lang="en-US" dirty="0" err="1" smtClean="0"/>
              <a:t>ChaosKey</a:t>
            </a:r>
            <a:r>
              <a:rPr lang="en-US" dirty="0" smtClean="0"/>
              <a:t>, </a:t>
            </a:r>
            <a:r>
              <a:rPr lang="en-US" dirty="0" err="1" smtClean="0"/>
              <a:t>urandom</a:t>
            </a:r>
            <a:r>
              <a:rPr lang="en-US" dirty="0" smtClean="0"/>
              <a:t>, and </a:t>
            </a:r>
            <a:r>
              <a:rPr lang="en-US" dirty="0" err="1" smtClean="0"/>
              <a:t>Quantis</a:t>
            </a:r>
            <a:r>
              <a:rPr lang="en-US" dirty="0" smtClean="0"/>
              <a:t> devices because the latter require 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time taken for the USB and 4M modules to provide a 2 GB</a:t>
            </a:r>
            <a:br>
              <a:rPr lang="en-US" dirty="0"/>
            </a:br>
            <a:r>
              <a:rPr lang="en-US" dirty="0"/>
              <a:t>sample was 1 hour and 7 minutes.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</a:t>
            </a:r>
            <a:r>
              <a:rPr lang="en-US" dirty="0"/>
              <a:t>comparison, the 16M generated 2GB of</a:t>
            </a:r>
            <a:r>
              <a:rPr lang="en-US" dirty="0"/>
              <a:t> </a:t>
            </a:r>
            <a:r>
              <a:rPr lang="en-US" dirty="0"/>
              <a:t>data in approximately 17 minutes.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41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9328" y="719328"/>
            <a:ext cx="10692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Chaos Key performs </a:t>
            </a:r>
            <a:r>
              <a:rPr lang="en-US" dirty="0"/>
              <a:t>almost as quickly as the 4M modules, while </a:t>
            </a:r>
            <a:r>
              <a:rPr lang="en-US" i="1" dirty="0" err="1"/>
              <a:t>urandom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dirty="0" smtClean="0"/>
              <a:t>significantly faster</a:t>
            </a:r>
            <a:r>
              <a:rPr lang="en-US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issue with </a:t>
            </a:r>
            <a:r>
              <a:rPr lang="en-US" i="1" dirty="0" err="1"/>
              <a:t>urandom</a:t>
            </a:r>
            <a:r>
              <a:rPr lang="en-US" i="1" dirty="0"/>
              <a:t> </a:t>
            </a:r>
            <a:r>
              <a:rPr lang="en-US" dirty="0"/>
              <a:t>is, of course, that </a:t>
            </a:r>
            <a:r>
              <a:rPr lang="en-US" dirty="0">
                <a:solidFill>
                  <a:srgbClr val="FF0000"/>
                </a:solidFill>
              </a:rPr>
              <a:t>it does not wait </a:t>
            </a:r>
            <a:r>
              <a:rPr lang="en-US" dirty="0" smtClean="0">
                <a:solidFill>
                  <a:srgbClr val="FF0000"/>
                </a:solidFill>
              </a:rPr>
              <a:t>for its </a:t>
            </a:r>
            <a:r>
              <a:rPr lang="en-US" dirty="0">
                <a:solidFill>
                  <a:srgbClr val="FF0000"/>
                </a:solidFill>
              </a:rPr>
              <a:t>entropy pool to replenish (it is </a:t>
            </a:r>
            <a:r>
              <a:rPr lang="en-US" dirty="0" err="1">
                <a:solidFill>
                  <a:srgbClr val="FF0000"/>
                </a:solidFill>
              </a:rPr>
              <a:t>nonblocking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larger samples</a:t>
            </a:r>
            <a:r>
              <a:rPr lang="en-US" dirty="0"/>
              <a:t>, and in low entropic environments such as virtual machines, it may</a:t>
            </a:r>
            <a:br>
              <a:rPr lang="en-US" dirty="0"/>
            </a:br>
            <a:r>
              <a:rPr lang="en-US" dirty="0"/>
              <a:t>generate low-quality </a:t>
            </a:r>
            <a:r>
              <a:rPr lang="en-US" dirty="0" smtClean="0"/>
              <a:t>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Though </a:t>
            </a:r>
            <a:r>
              <a:rPr lang="en-US" dirty="0" smtClean="0">
                <a:solidFill>
                  <a:srgbClr val="00B050"/>
                </a:solidFill>
              </a:rPr>
              <a:t>this </a:t>
            </a:r>
            <a:r>
              <a:rPr lang="en-US" dirty="0">
                <a:solidFill>
                  <a:srgbClr val="00B050"/>
                </a:solidFill>
              </a:rPr>
              <a:t>was not observed</a:t>
            </a:r>
            <a:r>
              <a:rPr lang="en-US" dirty="0"/>
              <a:t> during our experiments.</a:t>
            </a: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819" y="3785425"/>
            <a:ext cx="7805401" cy="26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3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7" y="1840992"/>
            <a:ext cx="11255993" cy="30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8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1456" y="316992"/>
            <a:ext cx="1682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RESULTS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90016" y="1570501"/>
            <a:ext cx="935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Chaos Key and </a:t>
            </a:r>
            <a:r>
              <a:rPr lang="en-US" dirty="0" err="1" smtClean="0"/>
              <a:t>urandom</a:t>
            </a:r>
            <a:r>
              <a:rPr lang="en-US" dirty="0" smtClean="0"/>
              <a:t> pass the </a:t>
            </a:r>
            <a:r>
              <a:rPr lang="en-US" dirty="0" err="1" smtClean="0"/>
              <a:t>Dieharder</a:t>
            </a:r>
            <a:r>
              <a:rPr lang="en-US" dirty="0" smtClean="0"/>
              <a:t> battery with good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general the </a:t>
            </a:r>
            <a:r>
              <a:rPr lang="en-US" dirty="0" err="1" smtClean="0"/>
              <a:t>Quantis</a:t>
            </a:r>
            <a:r>
              <a:rPr lang="en-US" dirty="0" smtClean="0"/>
              <a:t> Devices </a:t>
            </a:r>
            <a:r>
              <a:rPr lang="en-US" dirty="0" err="1" smtClean="0"/>
              <a:t>perfom</a:t>
            </a:r>
            <a:r>
              <a:rPr lang="en-US" dirty="0"/>
              <a:t> </a:t>
            </a:r>
            <a:r>
              <a:rPr lang="en-US" dirty="0" smtClean="0"/>
              <a:t>well on </a:t>
            </a:r>
            <a:r>
              <a:rPr lang="en-US" dirty="0" err="1" smtClean="0"/>
              <a:t>Dieharder</a:t>
            </a:r>
            <a:r>
              <a:rPr lang="en-US" dirty="0" smtClean="0"/>
              <a:t> battery.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" y="2618015"/>
            <a:ext cx="9966272" cy="1872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0" y="1076985"/>
            <a:ext cx="151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DIEHARDER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9" y="4533735"/>
            <a:ext cx="9966272" cy="167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6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0" y="1076985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NIST STS 2.1.2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240534" y="2133600"/>
            <a:ext cx="945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11" y="1901952"/>
            <a:ext cx="10036678" cy="23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5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101</TotalTime>
  <Words>213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Bias in a family of quantum rngs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maheshwarishantam@gmail.com</dc:creator>
  <cp:lastModifiedBy>maheshwarishantam@gmail.com</cp:lastModifiedBy>
  <cp:revision>12</cp:revision>
  <dcterms:created xsi:type="dcterms:W3CDTF">2019-06-26T22:51:45Z</dcterms:created>
  <dcterms:modified xsi:type="dcterms:W3CDTF">2019-06-27T00:33:22Z</dcterms:modified>
</cp:coreProperties>
</file>