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16"/>
  </p:notesMasterIdLst>
  <p:sldIdLst>
    <p:sldId id="256" r:id="rId2"/>
    <p:sldId id="257" r:id="rId3"/>
    <p:sldId id="260" r:id="rId4"/>
    <p:sldId id="258" r:id="rId5"/>
    <p:sldId id="264" r:id="rId6"/>
    <p:sldId id="259" r:id="rId7"/>
    <p:sldId id="261" r:id="rId8"/>
    <p:sldId id="265" r:id="rId9"/>
    <p:sldId id="266" r:id="rId10"/>
    <p:sldId id="267" r:id="rId11"/>
    <p:sldId id="262" r:id="rId12"/>
    <p:sldId id="263"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2AA9B-5A15-4594-9C43-A551FE8C9ACC}" v="6" dt="2020-11-07T18:41:18.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966" autoAdjust="0"/>
  </p:normalViewPr>
  <p:slideViewPr>
    <p:cSldViewPr snapToGrid="0" snapToObjects="1">
      <p:cViewPr varScale="1">
        <p:scale>
          <a:sx n="90" d="100"/>
          <a:sy n="90" d="100"/>
        </p:scale>
        <p:origin x="29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5327D-D419-4DD6-BA6D-C1EB71B98666}"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BCE17-955A-428C-A207-06EFABAC748C}" type="slidenum">
              <a:rPr lang="en-US" smtClean="0"/>
              <a:t>‹#›</a:t>
            </a:fld>
            <a:endParaRPr lang="en-US"/>
          </a:p>
        </p:txBody>
      </p:sp>
    </p:spTree>
    <p:extLst>
      <p:ext uri="{BB962C8B-B14F-4D97-AF65-F5344CB8AC3E}">
        <p14:creationId xmlns:p14="http://schemas.microsoft.com/office/powerpoint/2010/main" val="400671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PHP?</a:t>
            </a:r>
          </a:p>
          <a:p>
            <a:r>
              <a:rPr lang="en-US" sz="1200" dirty="0"/>
              <a:t>PHP is a global rotating savings plan that wishes to provide low cost, access to borrowing to marginalized, ”underbanked” communities</a:t>
            </a:r>
          </a:p>
          <a:p>
            <a:endParaRPr lang="en-US" sz="1200" dirty="0"/>
          </a:p>
          <a:p>
            <a:r>
              <a:rPr lang="en-US" sz="1200" dirty="0"/>
              <a:t>What is their requirement?</a:t>
            </a:r>
          </a:p>
          <a:p>
            <a:r>
              <a:rPr lang="en-US" sz="1200" dirty="0"/>
              <a:t>The primary ask from the management is to identify regions that would benefit from PHP’s lending plans</a:t>
            </a:r>
          </a:p>
          <a:p>
            <a:r>
              <a:rPr lang="en-US" sz="1200" dirty="0"/>
              <a:t>Identify target communities within the regions – this would be like rural/urban or male/female ratios borrowing money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Identify the existing costs of borrowing for the above targeted entities</a:t>
            </a:r>
          </a:p>
          <a:p>
            <a:endParaRPr lang="en-US" sz="1200" dirty="0"/>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2</a:t>
            </a:fld>
            <a:endParaRPr lang="en-US"/>
          </a:p>
        </p:txBody>
      </p:sp>
    </p:spTree>
    <p:extLst>
      <p:ext uri="{BB962C8B-B14F-4D97-AF65-F5344CB8AC3E}">
        <p14:creationId xmlns:p14="http://schemas.microsoft.com/office/powerpoint/2010/main" val="72682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debated and researched around 10 hours to identify various data sources in the internet. This was the most tricky part. Once we got one of the metrics the other metrics were not available. A lot of effort went to downloading and analyzing the data from multiple sites. Luck was on our side and we located MIX data from World Bank</a:t>
            </a:r>
          </a:p>
        </p:txBody>
      </p:sp>
      <p:sp>
        <p:nvSpPr>
          <p:cNvPr id="4" name="Slide Number Placeholder 3"/>
          <p:cNvSpPr>
            <a:spLocks noGrp="1"/>
          </p:cNvSpPr>
          <p:nvPr>
            <p:ph type="sldNum" sz="quarter" idx="5"/>
          </p:nvPr>
        </p:nvSpPr>
        <p:spPr/>
        <p:txBody>
          <a:bodyPr/>
          <a:lstStyle/>
          <a:p>
            <a:fld id="{CFABCE17-955A-428C-A207-06EFABAC748C}" type="slidenum">
              <a:rPr lang="en-US" smtClean="0"/>
              <a:t>3</a:t>
            </a:fld>
            <a:endParaRPr lang="en-US"/>
          </a:p>
        </p:txBody>
      </p:sp>
    </p:spTree>
    <p:extLst>
      <p:ext uri="{BB962C8B-B14F-4D97-AF65-F5344CB8AC3E}">
        <p14:creationId xmlns:p14="http://schemas.microsoft.com/office/powerpoint/2010/main" val="229721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particular, we narrowed down to these datasets</a:t>
            </a:r>
          </a:p>
          <a:p>
            <a:pPr lvl="1"/>
            <a:r>
              <a:rPr lang="en-US" dirty="0"/>
              <a:t>Active Borrowers by Country</a:t>
            </a:r>
          </a:p>
          <a:p>
            <a:pPr lvl="1"/>
            <a:r>
              <a:rPr lang="en-US" dirty="0"/>
              <a:t>Administrative Expenses by Country</a:t>
            </a:r>
          </a:p>
          <a:p>
            <a:pPr lvl="1"/>
            <a:r>
              <a:rPr lang="en-US" dirty="0"/>
              <a:t>Cost of Borrowing</a:t>
            </a:r>
          </a:p>
          <a:p>
            <a:pPr lvl="1"/>
            <a:r>
              <a:rPr lang="en-US" dirty="0"/>
              <a:t>Comparison of Lending Amounts in both Urban and Rural Communities</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4</a:t>
            </a:fld>
            <a:endParaRPr lang="en-US"/>
          </a:p>
        </p:txBody>
      </p:sp>
    </p:spTree>
    <p:extLst>
      <p:ext uri="{BB962C8B-B14F-4D97-AF65-F5344CB8AC3E}">
        <p14:creationId xmlns:p14="http://schemas.microsoft.com/office/powerpoint/2010/main" val="97500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narrowed down our country list to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timeframe from for a five year term 2015 to 2019</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5</a:t>
            </a:fld>
            <a:endParaRPr lang="en-US"/>
          </a:p>
        </p:txBody>
      </p:sp>
    </p:spTree>
    <p:extLst>
      <p:ext uri="{BB962C8B-B14F-4D97-AF65-F5344CB8AC3E}">
        <p14:creationId xmlns:p14="http://schemas.microsoft.com/office/powerpoint/2010/main" val="171309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a:p>
            <a:endParaRPr lang="en-US" dirty="0"/>
          </a:p>
          <a:p>
            <a:r>
              <a:rPr lang="en-US" dirty="0"/>
              <a:t>Data columns did not match actual data</a:t>
            </a:r>
          </a:p>
          <a:p>
            <a:r>
              <a:rPr lang="en-US" dirty="0"/>
              <a:t>	Country name was mentioned against a org code column, and actual country name was named Level</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6</a:t>
            </a:fld>
            <a:endParaRPr lang="en-US"/>
          </a:p>
        </p:txBody>
      </p:sp>
    </p:spTree>
    <p:extLst>
      <p:ext uri="{BB962C8B-B14F-4D97-AF65-F5344CB8AC3E}">
        <p14:creationId xmlns:p14="http://schemas.microsoft.com/office/powerpoint/2010/main" val="404712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7</a:t>
            </a:fld>
            <a:endParaRPr lang="en-US"/>
          </a:p>
        </p:txBody>
      </p:sp>
    </p:spTree>
    <p:extLst>
      <p:ext uri="{BB962C8B-B14F-4D97-AF65-F5344CB8AC3E}">
        <p14:creationId xmlns:p14="http://schemas.microsoft.com/office/powerpoint/2010/main" val="38501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8</a:t>
            </a:fld>
            <a:endParaRPr lang="en-US"/>
          </a:p>
        </p:txBody>
      </p:sp>
    </p:spTree>
    <p:extLst>
      <p:ext uri="{BB962C8B-B14F-4D97-AF65-F5344CB8AC3E}">
        <p14:creationId xmlns:p14="http://schemas.microsoft.com/office/powerpoint/2010/main" val="2821879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9</a:t>
            </a:fld>
            <a:endParaRPr lang="en-US"/>
          </a:p>
        </p:txBody>
      </p:sp>
    </p:spTree>
    <p:extLst>
      <p:ext uri="{BB962C8B-B14F-4D97-AF65-F5344CB8AC3E}">
        <p14:creationId xmlns:p14="http://schemas.microsoft.com/office/powerpoint/2010/main" val="206683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CFABCE17-955A-428C-A207-06EFABAC748C}" type="slidenum">
              <a:rPr lang="en-US" smtClean="0"/>
              <a:t>11</a:t>
            </a:fld>
            <a:endParaRPr lang="en-US"/>
          </a:p>
        </p:txBody>
      </p:sp>
    </p:spTree>
    <p:extLst>
      <p:ext uri="{BB962C8B-B14F-4D97-AF65-F5344CB8AC3E}">
        <p14:creationId xmlns:p14="http://schemas.microsoft.com/office/powerpoint/2010/main" val="1257186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5B910DF-B555-4D30-B35E-2297D59E32D0}" type="datetime1">
              <a:rPr lang="en-US" smtClean="0"/>
              <a:t>11/7/2020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76345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DFD30-2122-4F4A-97B4-D0A849E36C5F}" type="datetime1">
              <a:rPr lang="en-US" smtClean="0"/>
              <a:t>11/7/2020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959095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2DFD30-2122-4F4A-97B4-D0A849E36C5F}" type="datetime1">
              <a:rPr lang="en-US" smtClean="0"/>
              <a:t>11/7/2020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9406830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2DFD30-2122-4F4A-97B4-D0A849E36C5F}" type="datetime1">
              <a:rPr lang="en-US" smtClean="0"/>
              <a:t>11/7/2020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FA5D71E-5CDF-4C93-8A75-5B916FDC5BEA}"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4691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32DFD30-2122-4F4A-97B4-D0A849E36C5F}" type="datetime1">
              <a:rPr lang="en-US" smtClean="0"/>
              <a:t>11/7/2020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5126384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2DFD30-2122-4F4A-97B4-D0A849E36C5F}" type="datetime1">
              <a:rPr lang="en-US" smtClean="0"/>
              <a:t>11/7/2020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5618135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2DFD30-2122-4F4A-97B4-D0A849E36C5F}" type="datetime1">
              <a:rPr lang="en-US" smtClean="0"/>
              <a:t>11/7/2020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190840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1D79F-E600-4AC1-A639-0B9FB8286C38}" type="datetime1">
              <a:rPr lang="en-US" smtClean="0"/>
              <a:t>11/7/2020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2261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90F5D60-A842-4D08-9D7D-A7A57AB501A2}" type="datetime1">
              <a:rPr lang="en-US" smtClean="0"/>
              <a:t>11/7/2020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41601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2F1F9-9322-493A-A9EE-BB75692CE5F5}" type="datetime1">
              <a:rPr lang="en-US" smtClean="0"/>
              <a:t>11/7/2020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8230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58DE51-4D5E-4D23-8181-86A5B05D5351}" type="datetime1">
              <a:rPr lang="en-US" smtClean="0"/>
              <a:t>11/7/2020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38410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399FCA-87F3-427A-B1A2-15346103C68A}" type="datetime1">
              <a:rPr lang="en-US" smtClean="0"/>
              <a:t>11/7/2020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10431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DF709-7E2D-49E6-A629-D8E3363D194F}" type="datetime1">
              <a:rPr lang="en-US" smtClean="0"/>
              <a:t>11/7/2020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77764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0A921-9375-4BAA-A7C2-7975528669FA}" type="datetime1">
              <a:rPr lang="en-US" smtClean="0"/>
              <a:t>11/7/2020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2210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25425-F285-48AE-A409-A618E3EEA628}" type="datetime1">
              <a:rPr lang="en-US" smtClean="0"/>
              <a:t>11/7/2020</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196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56A94D-7D6A-4378-93F6-A3A33186E34B}" type="datetime1">
              <a:rPr lang="en-US" smtClean="0"/>
              <a:t>11/7/2020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50171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FC0F9-687B-4417-9D77-CE2D7AD8C321}" type="datetime1">
              <a:rPr lang="en-US" smtClean="0"/>
              <a:t>11/7/2020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3035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2DFD30-2122-4F4A-97B4-D0A849E36C5F}" type="datetime1">
              <a:rPr lang="en-US" smtClean="0"/>
              <a:t>11/7/2020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79947781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bank.worldbank.org/source/mix-mark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paultimothymooney/latitude-and-longitude-for-every-country-and-stat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2366-673C-7E4A-9BD3-A1CE55857AFD}"/>
              </a:ext>
            </a:extLst>
          </p:cNvPr>
          <p:cNvSpPr>
            <a:spLocks noGrp="1"/>
          </p:cNvSpPr>
          <p:nvPr>
            <p:ph type="ctrTitle"/>
          </p:nvPr>
        </p:nvSpPr>
        <p:spPr>
          <a:xfrm>
            <a:off x="6371080" y="569593"/>
            <a:ext cx="5262318" cy="3469007"/>
          </a:xfrm>
        </p:spPr>
        <p:txBody>
          <a:bodyPr anchor="t">
            <a:normAutofit/>
          </a:bodyPr>
          <a:lstStyle/>
          <a:p>
            <a:r>
              <a:rPr lang="en-US" sz="2400" dirty="0"/>
              <a:t>Future Markets for PHP as a Microlender</a:t>
            </a:r>
          </a:p>
        </p:txBody>
      </p:sp>
      <p:sp>
        <p:nvSpPr>
          <p:cNvPr id="3" name="Subtitle 2">
            <a:extLst>
              <a:ext uri="{FF2B5EF4-FFF2-40B4-BE49-F238E27FC236}">
                <a16:creationId xmlns:a16="http://schemas.microsoft.com/office/drawing/2014/main" id="{46DBFB40-A043-9B47-8963-576B449EBEEC}"/>
              </a:ext>
            </a:extLst>
          </p:cNvPr>
          <p:cNvSpPr>
            <a:spLocks noGrp="1"/>
          </p:cNvSpPr>
          <p:nvPr>
            <p:ph type="subTitle" idx="1"/>
          </p:nvPr>
        </p:nvSpPr>
        <p:spPr>
          <a:xfrm>
            <a:off x="6371080" y="4191000"/>
            <a:ext cx="5262318" cy="2117724"/>
          </a:xfrm>
        </p:spPr>
        <p:txBody>
          <a:bodyPr anchor="t">
            <a:normAutofit/>
          </a:bodyPr>
          <a:lstStyle/>
          <a:p>
            <a:pPr algn="l"/>
            <a:r>
              <a:rPr lang="en-US" sz="2200" dirty="0"/>
              <a:t>Deepak Bhomkar</a:t>
            </a:r>
          </a:p>
          <a:p>
            <a:pPr algn="l"/>
            <a:r>
              <a:rPr lang="en-US" sz="2200" dirty="0"/>
              <a:t>Eddie Fernandez</a:t>
            </a:r>
          </a:p>
          <a:p>
            <a:pPr algn="l"/>
            <a:r>
              <a:rPr lang="en-US" sz="2200" dirty="0"/>
              <a:t>Adam Chhibbane</a:t>
            </a:r>
          </a:p>
        </p:txBody>
      </p:sp>
      <p:pic>
        <p:nvPicPr>
          <p:cNvPr id="4" name="Picture 3">
            <a:extLst>
              <a:ext uri="{FF2B5EF4-FFF2-40B4-BE49-F238E27FC236}">
                <a16:creationId xmlns:a16="http://schemas.microsoft.com/office/drawing/2014/main" id="{5ADBA890-1335-4E3D-95AB-6B01B6158F73}"/>
              </a:ext>
            </a:extLst>
          </p:cNvPr>
          <p:cNvPicPr>
            <a:picLocks noChangeAspect="1"/>
          </p:cNvPicPr>
          <p:nvPr/>
        </p:nvPicPr>
        <p:blipFill rotWithShape="1">
          <a:blip r:embed="rId2"/>
          <a:srcRect l="11547" r="32748" b="1"/>
          <a:stretch/>
        </p:blipFill>
        <p:spPr>
          <a:xfrm>
            <a:off x="7935" y="1"/>
            <a:ext cx="6088065" cy="6858000"/>
          </a:xfrm>
          <a:prstGeom prst="rect">
            <a:avLst/>
          </a:prstGeom>
        </p:spPr>
      </p:pic>
    </p:spTree>
    <p:extLst>
      <p:ext uri="{BB962C8B-B14F-4D97-AF65-F5344CB8AC3E}">
        <p14:creationId xmlns:p14="http://schemas.microsoft.com/office/powerpoint/2010/main" val="10608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98EC-AAE8-4825-BADB-CEBABC5D7F99}"/>
              </a:ext>
            </a:extLst>
          </p:cNvPr>
          <p:cNvSpPr>
            <a:spLocks noGrp="1"/>
          </p:cNvSpPr>
          <p:nvPr>
            <p:ph type="title"/>
          </p:nvPr>
        </p:nvSpPr>
        <p:spPr/>
        <p:txBody>
          <a:bodyPr>
            <a:normAutofit/>
          </a:bodyPr>
          <a:lstStyle/>
          <a:p>
            <a:r>
              <a:rPr lang="en-US" sz="2800" dirty="0"/>
              <a:t>Panel</a:t>
            </a:r>
          </a:p>
        </p:txBody>
      </p:sp>
      <p:sp>
        <p:nvSpPr>
          <p:cNvPr id="3" name="Content Placeholder 2">
            <a:extLst>
              <a:ext uri="{FF2B5EF4-FFF2-40B4-BE49-F238E27FC236}">
                <a16:creationId xmlns:a16="http://schemas.microsoft.com/office/drawing/2014/main" id="{73092640-6829-43AF-A113-DECCFDE63B4B}"/>
              </a:ext>
            </a:extLst>
          </p:cNvPr>
          <p:cNvSpPr>
            <a:spLocks noGrp="1"/>
          </p:cNvSpPr>
          <p:nvPr>
            <p:ph idx="1"/>
          </p:nvPr>
        </p:nvSpPr>
        <p:spPr/>
        <p:txBody>
          <a:bodyPr>
            <a:normAutofit/>
          </a:bodyPr>
          <a:lstStyle/>
          <a:p>
            <a:pPr marL="0" indent="0" algn="ctr">
              <a:buNone/>
            </a:pPr>
            <a:r>
              <a:rPr lang="en-US" sz="2000" dirty="0"/>
              <a:t>Panel Show</a:t>
            </a:r>
          </a:p>
        </p:txBody>
      </p:sp>
    </p:spTree>
    <p:extLst>
      <p:ext uri="{BB962C8B-B14F-4D97-AF65-F5344CB8AC3E}">
        <p14:creationId xmlns:p14="http://schemas.microsoft.com/office/powerpoint/2010/main" val="215616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53C0-0A8C-6747-9936-FF3622BE083B}"/>
              </a:ext>
            </a:extLst>
          </p:cNvPr>
          <p:cNvSpPr>
            <a:spLocks noGrp="1"/>
          </p:cNvSpPr>
          <p:nvPr>
            <p:ph type="title"/>
          </p:nvPr>
        </p:nvSpPr>
        <p:spPr>
          <a:xfrm>
            <a:off x="8697432" y="764373"/>
            <a:ext cx="2808767" cy="745450"/>
          </a:xfrm>
        </p:spPr>
        <p:txBody>
          <a:bodyPr/>
          <a:lstStyle/>
          <a:p>
            <a:r>
              <a:rPr lang="en-US" sz="2800" dirty="0"/>
              <a:t>Conclusion</a:t>
            </a:r>
            <a:r>
              <a:rPr lang="en-US" dirty="0"/>
              <a:t> </a:t>
            </a:r>
          </a:p>
        </p:txBody>
      </p:sp>
      <p:sp>
        <p:nvSpPr>
          <p:cNvPr id="3" name="Content Placeholder 2">
            <a:extLst>
              <a:ext uri="{FF2B5EF4-FFF2-40B4-BE49-F238E27FC236}">
                <a16:creationId xmlns:a16="http://schemas.microsoft.com/office/drawing/2014/main" id="{BE71871A-7D30-F849-A27A-4426249715AF}"/>
              </a:ext>
            </a:extLst>
          </p:cNvPr>
          <p:cNvSpPr>
            <a:spLocks noGrp="1"/>
          </p:cNvSpPr>
          <p:nvPr>
            <p:ph idx="1"/>
          </p:nvPr>
        </p:nvSpPr>
        <p:spPr>
          <a:xfrm>
            <a:off x="685800" y="1786270"/>
            <a:ext cx="10820400" cy="4432415"/>
          </a:xfrm>
        </p:spPr>
        <p:txBody>
          <a:bodyPr/>
          <a:lstStyle/>
          <a:p>
            <a:r>
              <a:rPr lang="en-US" dirty="0"/>
              <a:t>Angola, Albania &amp; Ethiopia could be the target regions that PHP may prioritize working in these countries</a:t>
            </a:r>
          </a:p>
          <a:p>
            <a:endParaRPr lang="en-US" dirty="0"/>
          </a:p>
          <a:p>
            <a:r>
              <a:rPr lang="en-US" dirty="0"/>
              <a:t>Costa Rica is more developed of a country than the rest of the countries selected</a:t>
            </a:r>
          </a:p>
          <a:p>
            <a:pPr lvl="1"/>
            <a:r>
              <a:rPr lang="en-US" dirty="0"/>
              <a:t>One of the lowest number of active borrowers</a:t>
            </a:r>
          </a:p>
          <a:p>
            <a:pPr lvl="1"/>
            <a:r>
              <a:rPr lang="en-US" dirty="0"/>
              <a:t>Signifies that relatively wealthier countries can have large underbanked communities</a:t>
            </a:r>
          </a:p>
          <a:p>
            <a:pPr lvl="1"/>
            <a:r>
              <a:rPr lang="en-US" dirty="0"/>
              <a:t>PHP could focus on Costa Rica as an exception based on further study of related parameters to see why it lags behind in borrowing</a:t>
            </a:r>
          </a:p>
          <a:p>
            <a:endParaRPr lang="en-US" dirty="0"/>
          </a:p>
        </p:txBody>
      </p:sp>
    </p:spTree>
    <p:extLst>
      <p:ext uri="{BB962C8B-B14F-4D97-AF65-F5344CB8AC3E}">
        <p14:creationId xmlns:p14="http://schemas.microsoft.com/office/powerpoint/2010/main" val="381063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B885-5A92-E940-AE91-EC397C01084A}"/>
              </a:ext>
            </a:extLst>
          </p:cNvPr>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32570939-7A2A-494A-85BA-95EF29BB193A}"/>
              </a:ext>
            </a:extLst>
          </p:cNvPr>
          <p:cNvSpPr>
            <a:spLocks noGrp="1"/>
          </p:cNvSpPr>
          <p:nvPr>
            <p:ph idx="1"/>
          </p:nvPr>
        </p:nvSpPr>
        <p:spPr>
          <a:xfrm>
            <a:off x="685800" y="1850066"/>
            <a:ext cx="10820400" cy="4368620"/>
          </a:xfrm>
        </p:spPr>
        <p:txBody>
          <a:bodyPr/>
          <a:lstStyle/>
          <a:p>
            <a:r>
              <a:rPr lang="en-US" dirty="0"/>
              <a:t>Administration fees were comparatively higher in Ecuador relative to other countries in the sample pool</a:t>
            </a:r>
          </a:p>
          <a:p>
            <a:endParaRPr lang="en-US" dirty="0"/>
          </a:p>
          <a:p>
            <a:r>
              <a:rPr lang="en-US" dirty="0"/>
              <a:t>Perhaps the most noteworthy, even though unsurprising, metric we saw was the difference between numbers of borrowers in rural areas compared to urban areas</a:t>
            </a:r>
          </a:p>
          <a:p>
            <a:endParaRPr lang="en-US" dirty="0"/>
          </a:p>
        </p:txBody>
      </p:sp>
    </p:spTree>
    <p:extLst>
      <p:ext uri="{BB962C8B-B14F-4D97-AF65-F5344CB8AC3E}">
        <p14:creationId xmlns:p14="http://schemas.microsoft.com/office/powerpoint/2010/main" val="211611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B885-5A92-E940-AE91-EC397C01084A}"/>
              </a:ext>
            </a:extLst>
          </p:cNvPr>
          <p:cNvSpPr>
            <a:spLocks noGrp="1"/>
          </p:cNvSpPr>
          <p:nvPr>
            <p:ph type="title"/>
          </p:nvPr>
        </p:nvSpPr>
        <p:spPr/>
        <p:txBody>
          <a:bodyPr>
            <a:normAutofit/>
          </a:bodyPr>
          <a:lstStyle/>
          <a:p>
            <a:r>
              <a:rPr lang="en-US" sz="2800" dirty="0"/>
              <a:t>Future</a:t>
            </a:r>
          </a:p>
        </p:txBody>
      </p:sp>
      <p:sp>
        <p:nvSpPr>
          <p:cNvPr id="3" name="Content Placeholder 2">
            <a:extLst>
              <a:ext uri="{FF2B5EF4-FFF2-40B4-BE49-F238E27FC236}">
                <a16:creationId xmlns:a16="http://schemas.microsoft.com/office/drawing/2014/main" id="{32570939-7A2A-494A-85BA-95EF29BB193A}"/>
              </a:ext>
            </a:extLst>
          </p:cNvPr>
          <p:cNvSpPr>
            <a:spLocks noGrp="1"/>
          </p:cNvSpPr>
          <p:nvPr>
            <p:ph idx="1"/>
          </p:nvPr>
        </p:nvSpPr>
        <p:spPr>
          <a:xfrm>
            <a:off x="685800" y="1850066"/>
            <a:ext cx="10820400" cy="4368620"/>
          </a:xfrm>
        </p:spPr>
        <p:txBody>
          <a:bodyPr/>
          <a:lstStyle/>
          <a:p>
            <a:r>
              <a:rPr lang="en-US" dirty="0"/>
              <a:t>Enhance tool to accept countries and timeframe</a:t>
            </a:r>
          </a:p>
          <a:p>
            <a:endParaRPr lang="en-US" dirty="0"/>
          </a:p>
          <a:p>
            <a:r>
              <a:rPr lang="en-US" dirty="0"/>
              <a:t>Add more parameters to analyze and provide calculated results</a:t>
            </a:r>
          </a:p>
          <a:p>
            <a:endParaRPr lang="en-US" dirty="0"/>
          </a:p>
        </p:txBody>
      </p:sp>
    </p:spTree>
    <p:extLst>
      <p:ext uri="{BB962C8B-B14F-4D97-AF65-F5344CB8AC3E}">
        <p14:creationId xmlns:p14="http://schemas.microsoft.com/office/powerpoint/2010/main" val="313036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BAE96-E1C5-4C32-9C97-97184A59E7C2}"/>
              </a:ext>
            </a:extLst>
          </p:cNvPr>
          <p:cNvSpPr>
            <a:spLocks noGrp="1"/>
          </p:cNvSpPr>
          <p:nvPr>
            <p:ph idx="1"/>
          </p:nvPr>
        </p:nvSpPr>
        <p:spPr/>
        <p:txBody>
          <a:bodyPr/>
          <a:lstStyle/>
          <a:p>
            <a:endParaRPr lang="en-US" dirty="0"/>
          </a:p>
          <a:p>
            <a:pPr marL="0" indent="0" algn="ctr">
              <a:buNone/>
            </a:pPr>
            <a:r>
              <a:rPr lang="en-US" sz="2800" dirty="0"/>
              <a:t>Q &amp; A</a:t>
            </a:r>
          </a:p>
          <a:p>
            <a:endParaRPr lang="en-US" dirty="0"/>
          </a:p>
          <a:p>
            <a:pPr marL="0" indent="0">
              <a:buNone/>
            </a:pPr>
            <a:endParaRPr lang="en-US" dirty="0"/>
          </a:p>
        </p:txBody>
      </p:sp>
    </p:spTree>
    <p:extLst>
      <p:ext uri="{BB962C8B-B14F-4D97-AF65-F5344CB8AC3E}">
        <p14:creationId xmlns:p14="http://schemas.microsoft.com/office/powerpoint/2010/main" val="199378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62A6-FA65-674E-99C6-57DE5716BA37}"/>
              </a:ext>
            </a:extLst>
          </p:cNvPr>
          <p:cNvSpPr>
            <a:spLocks noGrp="1"/>
          </p:cNvSpPr>
          <p:nvPr>
            <p:ph type="title"/>
          </p:nvPr>
        </p:nvSpPr>
        <p:spPr>
          <a:xfrm>
            <a:off x="8463516" y="315551"/>
            <a:ext cx="3326108" cy="1257301"/>
          </a:xfrm>
        </p:spPr>
        <p:txBody>
          <a:bodyPr>
            <a:normAutofit/>
          </a:bodyPr>
          <a:lstStyle/>
          <a:p>
            <a:r>
              <a:rPr lang="en-US" sz="2800" dirty="0"/>
              <a:t>questions</a:t>
            </a:r>
          </a:p>
        </p:txBody>
      </p:sp>
      <p:sp>
        <p:nvSpPr>
          <p:cNvPr id="8" name="Content Placeholder 2">
            <a:extLst>
              <a:ext uri="{FF2B5EF4-FFF2-40B4-BE49-F238E27FC236}">
                <a16:creationId xmlns:a16="http://schemas.microsoft.com/office/drawing/2014/main" id="{724A81A2-A417-2C48-9A7F-44F8CAA6C5FE}"/>
              </a:ext>
            </a:extLst>
          </p:cNvPr>
          <p:cNvSpPr>
            <a:spLocks noGrp="1"/>
          </p:cNvSpPr>
          <p:nvPr>
            <p:ph idx="1"/>
          </p:nvPr>
        </p:nvSpPr>
        <p:spPr>
          <a:xfrm>
            <a:off x="677333" y="1424763"/>
            <a:ext cx="10770480" cy="5091456"/>
          </a:xfrm>
        </p:spPr>
        <p:txBody>
          <a:bodyPr>
            <a:normAutofit/>
          </a:bodyPr>
          <a:lstStyle/>
          <a:p>
            <a:r>
              <a:rPr lang="en-US" sz="2400" dirty="0"/>
              <a:t>What is PHP?</a:t>
            </a:r>
          </a:p>
          <a:p>
            <a:pPr lvl="1"/>
            <a:endParaRPr lang="en-US" sz="2200" dirty="0"/>
          </a:p>
          <a:p>
            <a:pPr lvl="1"/>
            <a:r>
              <a:rPr lang="en-US" sz="2200" dirty="0"/>
              <a:t>A non-profit organization </a:t>
            </a:r>
          </a:p>
          <a:p>
            <a:pPr lvl="1"/>
            <a:r>
              <a:rPr lang="en-US" sz="2200" dirty="0"/>
              <a:t>Has a promising and sustainable global rotating savings plan</a:t>
            </a:r>
          </a:p>
          <a:p>
            <a:pPr lvl="1"/>
            <a:r>
              <a:rPr lang="en-US" sz="2200" dirty="0"/>
              <a:t>Provide low-cost access to borrowing to marginalized, ”underbanked” communities</a:t>
            </a:r>
          </a:p>
          <a:p>
            <a:pPr lvl="1"/>
            <a:r>
              <a:rPr lang="en-US" sz="2200" dirty="0"/>
              <a:t>Allows money flow between rich donors to targeted borrowers</a:t>
            </a:r>
          </a:p>
          <a:p>
            <a:pPr marL="457200" lvl="1" indent="0">
              <a:buNone/>
            </a:pPr>
            <a:endParaRPr lang="en-US" sz="2200" dirty="0"/>
          </a:p>
          <a:p>
            <a:r>
              <a:rPr lang="en-US" sz="2400" dirty="0"/>
              <a:t>What is their requirement?</a:t>
            </a:r>
          </a:p>
          <a:p>
            <a:pPr lvl="1"/>
            <a:endParaRPr lang="en-US" sz="2400" dirty="0"/>
          </a:p>
          <a:p>
            <a:pPr lvl="1"/>
            <a:r>
              <a:rPr lang="en-US" sz="2400" dirty="0"/>
              <a:t>Identify regions that would benefit from PHP’s plans</a:t>
            </a:r>
          </a:p>
          <a:p>
            <a:pPr lvl="1"/>
            <a:r>
              <a:rPr lang="en-US" sz="2400" dirty="0"/>
              <a:t>Identify target communities within the region</a:t>
            </a:r>
          </a:p>
          <a:p>
            <a:pPr lvl="1"/>
            <a:r>
              <a:rPr lang="en-US" sz="2400" dirty="0"/>
              <a:t>Identify existing costs of borrowing for the above targeted entities</a:t>
            </a:r>
          </a:p>
        </p:txBody>
      </p:sp>
      <p:pic>
        <p:nvPicPr>
          <p:cNvPr id="7" name="Graphic 6" descr="Piggy Bank">
            <a:extLst>
              <a:ext uri="{FF2B5EF4-FFF2-40B4-BE49-F238E27FC236}">
                <a16:creationId xmlns:a16="http://schemas.microsoft.com/office/drawing/2014/main" id="{A2B89888-F93E-4286-9089-CA90667547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8357" y="-77588"/>
            <a:ext cx="1895491" cy="1895491"/>
          </a:xfrm>
          <a:prstGeom prst="rect">
            <a:avLst/>
          </a:prstGeom>
        </p:spPr>
      </p:pic>
    </p:spTree>
    <p:extLst>
      <p:ext uri="{BB962C8B-B14F-4D97-AF65-F5344CB8AC3E}">
        <p14:creationId xmlns:p14="http://schemas.microsoft.com/office/powerpoint/2010/main" val="252322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94B5-ED30-3543-845B-6DA58E1E86D7}"/>
              </a:ext>
            </a:extLst>
          </p:cNvPr>
          <p:cNvSpPr>
            <a:spLocks noGrp="1"/>
          </p:cNvSpPr>
          <p:nvPr>
            <p:ph type="title"/>
          </p:nvPr>
        </p:nvSpPr>
        <p:spPr>
          <a:xfrm>
            <a:off x="7905750" y="764373"/>
            <a:ext cx="3600450" cy="1226352"/>
          </a:xfrm>
        </p:spPr>
        <p:txBody>
          <a:bodyPr>
            <a:normAutofit/>
          </a:bodyPr>
          <a:lstStyle/>
          <a:p>
            <a:r>
              <a:rPr lang="en-US" sz="2800" dirty="0"/>
              <a:t>DATA Challenges</a:t>
            </a:r>
          </a:p>
        </p:txBody>
      </p:sp>
      <p:sp>
        <p:nvSpPr>
          <p:cNvPr id="3" name="Content Placeholder 2">
            <a:extLst>
              <a:ext uri="{FF2B5EF4-FFF2-40B4-BE49-F238E27FC236}">
                <a16:creationId xmlns:a16="http://schemas.microsoft.com/office/drawing/2014/main" id="{78E33B52-C5DB-654C-983D-14D210461226}"/>
              </a:ext>
            </a:extLst>
          </p:cNvPr>
          <p:cNvSpPr>
            <a:spLocks noGrp="1"/>
          </p:cNvSpPr>
          <p:nvPr>
            <p:ph idx="1"/>
          </p:nvPr>
        </p:nvSpPr>
        <p:spPr>
          <a:xfrm>
            <a:off x="685800" y="1679944"/>
            <a:ext cx="10820400" cy="4538741"/>
          </a:xfrm>
        </p:spPr>
        <p:txBody>
          <a:bodyPr/>
          <a:lstStyle/>
          <a:p>
            <a:r>
              <a:rPr lang="en-US" dirty="0"/>
              <a:t>Finding the right source(s) of data</a:t>
            </a:r>
          </a:p>
          <a:p>
            <a:endParaRPr lang="en-US" dirty="0"/>
          </a:p>
          <a:p>
            <a:r>
              <a:rPr lang="en-US" dirty="0"/>
              <a:t>Identifying data parameters to consume from a huge dataset </a:t>
            </a:r>
          </a:p>
          <a:p>
            <a:endParaRPr lang="en-US" dirty="0"/>
          </a:p>
          <a:p>
            <a:r>
              <a:rPr lang="en-US" dirty="0"/>
              <a:t>Identified Microfinance Information Exchange(MIX) Market data </a:t>
            </a:r>
          </a:p>
          <a:p>
            <a:pPr lvl="1"/>
            <a:r>
              <a:rPr lang="en-US" dirty="0"/>
              <a:t>Published by the World Bank</a:t>
            </a:r>
          </a:p>
          <a:p>
            <a:pPr lvl="1"/>
            <a:r>
              <a:rPr lang="en-US" dirty="0"/>
              <a:t>A small part of the entire database provided by World Bank</a:t>
            </a:r>
          </a:p>
          <a:p>
            <a:pPr lvl="1"/>
            <a:r>
              <a:rPr lang="en-US" dirty="0"/>
              <a:t>Provides a wealth of information on a variety of different metrics pertinent to microfinance</a:t>
            </a:r>
          </a:p>
          <a:p>
            <a:endParaRPr lang="en-US" dirty="0"/>
          </a:p>
        </p:txBody>
      </p:sp>
    </p:spTree>
    <p:extLst>
      <p:ext uri="{BB962C8B-B14F-4D97-AF65-F5344CB8AC3E}">
        <p14:creationId xmlns:p14="http://schemas.microsoft.com/office/powerpoint/2010/main" val="268323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23AB-4E93-0D49-8625-0EFE847FB281}"/>
              </a:ext>
            </a:extLst>
          </p:cNvPr>
          <p:cNvSpPr>
            <a:spLocks noGrp="1"/>
          </p:cNvSpPr>
          <p:nvPr>
            <p:ph type="title"/>
          </p:nvPr>
        </p:nvSpPr>
        <p:spPr>
          <a:xfrm>
            <a:off x="9107672" y="515536"/>
            <a:ext cx="2667000" cy="816777"/>
          </a:xfrm>
        </p:spPr>
        <p:txBody>
          <a:bodyPr/>
          <a:lstStyle/>
          <a:p>
            <a:r>
              <a:rPr lang="en-US" sz="2800" dirty="0"/>
              <a:t>Data</a:t>
            </a:r>
            <a:r>
              <a:rPr lang="en-US" dirty="0"/>
              <a:t> </a:t>
            </a:r>
          </a:p>
        </p:txBody>
      </p:sp>
      <p:sp>
        <p:nvSpPr>
          <p:cNvPr id="3" name="Content Placeholder 2">
            <a:extLst>
              <a:ext uri="{FF2B5EF4-FFF2-40B4-BE49-F238E27FC236}">
                <a16:creationId xmlns:a16="http://schemas.microsoft.com/office/drawing/2014/main" id="{305A3135-960B-4144-A610-7827E558A9CF}"/>
              </a:ext>
            </a:extLst>
          </p:cNvPr>
          <p:cNvSpPr>
            <a:spLocks noGrp="1"/>
          </p:cNvSpPr>
          <p:nvPr>
            <p:ph idx="1"/>
          </p:nvPr>
        </p:nvSpPr>
        <p:spPr>
          <a:xfrm>
            <a:off x="685800" y="1541722"/>
            <a:ext cx="10820400" cy="4986670"/>
          </a:xfrm>
        </p:spPr>
        <p:txBody>
          <a:bodyPr>
            <a:normAutofit/>
          </a:bodyPr>
          <a:lstStyle/>
          <a:p>
            <a:r>
              <a:rPr lang="en-US" dirty="0"/>
              <a:t>Primary focus on these data</a:t>
            </a:r>
          </a:p>
          <a:p>
            <a:pPr lvl="1"/>
            <a:endParaRPr lang="en-US" dirty="0"/>
          </a:p>
          <a:p>
            <a:pPr lvl="1"/>
            <a:r>
              <a:rPr lang="en-US" dirty="0"/>
              <a:t>Active Borrowers by Country</a:t>
            </a:r>
          </a:p>
          <a:p>
            <a:pPr lvl="2"/>
            <a:r>
              <a:rPr lang="en-US" dirty="0"/>
              <a:t>Amount borrowed by entities</a:t>
            </a:r>
          </a:p>
          <a:p>
            <a:pPr lvl="1"/>
            <a:endParaRPr lang="en-US" dirty="0"/>
          </a:p>
          <a:p>
            <a:pPr lvl="1"/>
            <a:r>
              <a:rPr lang="en-US" dirty="0"/>
              <a:t>Administrative Borrowing Expenses by Country</a:t>
            </a:r>
          </a:p>
          <a:p>
            <a:pPr lvl="2"/>
            <a:r>
              <a:rPr lang="en-US" dirty="0"/>
              <a:t>Cost of borrowing</a:t>
            </a:r>
          </a:p>
          <a:p>
            <a:pPr marL="457200" lvl="1" indent="0">
              <a:buNone/>
            </a:pPr>
            <a:endParaRPr lang="en-US" dirty="0"/>
          </a:p>
          <a:p>
            <a:pPr lvl="1"/>
            <a:r>
              <a:rPr lang="en-US" dirty="0"/>
              <a:t>Comparison of lending trends in both urban and rural communities</a:t>
            </a:r>
          </a:p>
          <a:p>
            <a:pPr lvl="2"/>
            <a:r>
              <a:rPr lang="en-US" dirty="0"/>
              <a:t>Rural or urban target focus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3532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23AB-4E93-0D49-8625-0EFE847FB281}"/>
              </a:ext>
            </a:extLst>
          </p:cNvPr>
          <p:cNvSpPr>
            <a:spLocks noGrp="1"/>
          </p:cNvSpPr>
          <p:nvPr>
            <p:ph type="title"/>
          </p:nvPr>
        </p:nvSpPr>
        <p:spPr>
          <a:xfrm>
            <a:off x="8693002" y="309167"/>
            <a:ext cx="2667000" cy="816777"/>
          </a:xfrm>
        </p:spPr>
        <p:txBody>
          <a:bodyPr/>
          <a:lstStyle/>
          <a:p>
            <a:r>
              <a:rPr lang="en-US" sz="2800" dirty="0"/>
              <a:t>Data</a:t>
            </a:r>
            <a:r>
              <a:rPr lang="en-US" dirty="0"/>
              <a:t> </a:t>
            </a:r>
          </a:p>
        </p:txBody>
      </p:sp>
      <p:sp>
        <p:nvSpPr>
          <p:cNvPr id="3" name="Content Placeholder 2">
            <a:extLst>
              <a:ext uri="{FF2B5EF4-FFF2-40B4-BE49-F238E27FC236}">
                <a16:creationId xmlns:a16="http://schemas.microsoft.com/office/drawing/2014/main" id="{305A3135-960B-4144-A610-7827E558A9CF}"/>
              </a:ext>
            </a:extLst>
          </p:cNvPr>
          <p:cNvSpPr>
            <a:spLocks noGrp="1"/>
          </p:cNvSpPr>
          <p:nvPr>
            <p:ph idx="1"/>
          </p:nvPr>
        </p:nvSpPr>
        <p:spPr>
          <a:xfrm>
            <a:off x="1594883" y="3174444"/>
            <a:ext cx="4362894" cy="3236406"/>
          </a:xfrm>
        </p:spPr>
        <p:txBody>
          <a:bodyPr>
            <a:normAutofit fontScale="92500" lnSpcReduction="10000"/>
          </a:bodyPr>
          <a:lstStyle/>
          <a:p>
            <a:pPr marL="457200" lvl="1" indent="0">
              <a:buNone/>
            </a:pPr>
            <a:endParaRPr lang="en-US" dirty="0"/>
          </a:p>
          <a:p>
            <a:r>
              <a:rPr lang="en-US" sz="2000" dirty="0"/>
              <a:t>Country Set</a:t>
            </a:r>
          </a:p>
          <a:p>
            <a:pPr lvl="1"/>
            <a:r>
              <a:rPr lang="en-US" sz="1800" dirty="0"/>
              <a:t>Afghanistan</a:t>
            </a:r>
          </a:p>
          <a:p>
            <a:pPr lvl="1"/>
            <a:r>
              <a:rPr lang="en-US" sz="1800" dirty="0"/>
              <a:t>Albania</a:t>
            </a:r>
          </a:p>
          <a:p>
            <a:pPr lvl="1"/>
            <a:r>
              <a:rPr lang="en-US" sz="1800" dirty="0"/>
              <a:t>Angola</a:t>
            </a:r>
          </a:p>
          <a:p>
            <a:pPr lvl="1"/>
            <a:r>
              <a:rPr lang="en-US" sz="1800" dirty="0"/>
              <a:t>Costa Rica</a:t>
            </a:r>
          </a:p>
          <a:p>
            <a:pPr lvl="1"/>
            <a:r>
              <a:rPr lang="en-US" sz="1800" dirty="0"/>
              <a:t>Ecuador</a:t>
            </a:r>
          </a:p>
          <a:p>
            <a:pPr lvl="1"/>
            <a:r>
              <a:rPr lang="en-US" sz="1800" dirty="0"/>
              <a:t>Ethiopia</a:t>
            </a:r>
          </a:p>
          <a:p>
            <a:pPr lvl="1"/>
            <a:r>
              <a:rPr lang="en-US" sz="1800" dirty="0"/>
              <a:t>Ghana</a:t>
            </a:r>
          </a:p>
          <a:p>
            <a:pPr lvl="1"/>
            <a:r>
              <a:rPr lang="en-US" sz="1800" dirty="0"/>
              <a:t>Haiti</a:t>
            </a:r>
          </a:p>
          <a:p>
            <a:pPr lvl="1"/>
            <a:r>
              <a:rPr lang="en-US" sz="1800" dirty="0"/>
              <a:t>Kenya</a:t>
            </a:r>
          </a:p>
          <a:p>
            <a:pPr lvl="1"/>
            <a:endParaRPr lang="en-US" dirty="0"/>
          </a:p>
          <a:p>
            <a:pPr lvl="1"/>
            <a:endParaRPr lang="en-US" dirty="0"/>
          </a:p>
        </p:txBody>
      </p:sp>
      <p:sp>
        <p:nvSpPr>
          <p:cNvPr id="4" name="Content Placeholder 2">
            <a:extLst>
              <a:ext uri="{FF2B5EF4-FFF2-40B4-BE49-F238E27FC236}">
                <a16:creationId xmlns:a16="http://schemas.microsoft.com/office/drawing/2014/main" id="{4C19EC68-7EDA-4542-97B5-91BF38D80667}"/>
              </a:ext>
            </a:extLst>
          </p:cNvPr>
          <p:cNvSpPr txBox="1">
            <a:spLocks/>
          </p:cNvSpPr>
          <p:nvPr/>
        </p:nvSpPr>
        <p:spPr>
          <a:xfrm>
            <a:off x="6879267" y="3531554"/>
            <a:ext cx="4882116" cy="226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Timeframe</a:t>
            </a:r>
          </a:p>
          <a:p>
            <a:pPr lvl="1"/>
            <a:r>
              <a:rPr lang="en-US" sz="1800" dirty="0"/>
              <a:t>2015</a:t>
            </a:r>
          </a:p>
          <a:p>
            <a:pPr lvl="1"/>
            <a:r>
              <a:rPr lang="en-US" sz="1800" dirty="0"/>
              <a:t>2016</a:t>
            </a:r>
          </a:p>
          <a:p>
            <a:pPr lvl="1"/>
            <a:r>
              <a:rPr lang="en-US" sz="1800" dirty="0"/>
              <a:t>2017</a:t>
            </a:r>
          </a:p>
          <a:p>
            <a:pPr lvl="1"/>
            <a:r>
              <a:rPr lang="en-US" sz="1800" dirty="0"/>
              <a:t>2018</a:t>
            </a:r>
          </a:p>
          <a:p>
            <a:pPr lvl="1"/>
            <a:r>
              <a:rPr lang="en-US" sz="1800" dirty="0"/>
              <a:t>2019</a:t>
            </a:r>
          </a:p>
          <a:p>
            <a:pPr lvl="1"/>
            <a:endParaRPr lang="en-US" dirty="0"/>
          </a:p>
          <a:p>
            <a:pPr lvl="1"/>
            <a:endParaRPr lang="en-US" dirty="0"/>
          </a:p>
        </p:txBody>
      </p:sp>
      <p:sp>
        <p:nvSpPr>
          <p:cNvPr id="5" name="TextBox 4">
            <a:extLst>
              <a:ext uri="{FF2B5EF4-FFF2-40B4-BE49-F238E27FC236}">
                <a16:creationId xmlns:a16="http://schemas.microsoft.com/office/drawing/2014/main" id="{723C8399-7D12-4E02-B716-BD4A47084C50}"/>
              </a:ext>
            </a:extLst>
          </p:cNvPr>
          <p:cNvSpPr txBox="1"/>
          <p:nvPr/>
        </p:nvSpPr>
        <p:spPr>
          <a:xfrm>
            <a:off x="1594883" y="920780"/>
            <a:ext cx="9765119" cy="2339102"/>
          </a:xfrm>
          <a:prstGeom prst="rect">
            <a:avLst/>
          </a:prstGeom>
          <a:noFill/>
        </p:spPr>
        <p:txBody>
          <a:bodyPr wrap="square" rtlCol="0">
            <a:spAutoFit/>
          </a:bodyPr>
          <a:lstStyle/>
          <a:p>
            <a:r>
              <a:rPr lang="en-US" sz="2000" b="1" dirty="0"/>
              <a:t>Data Sources</a:t>
            </a:r>
          </a:p>
          <a:p>
            <a:pPr marL="285750" indent="-285750">
              <a:buFont typeface="Arial" panose="020B0604020202020204" pitchFamily="34" charset="0"/>
              <a:buChar char="•"/>
            </a:pPr>
            <a:r>
              <a:rPr lang="en-US" dirty="0"/>
              <a:t>Downloaded entire MIX data as csv files</a:t>
            </a:r>
          </a:p>
          <a:p>
            <a:pPr marL="742950" lvl="1" indent="-285750">
              <a:buFont typeface="Arial" panose="020B0604020202020204" pitchFamily="34" charset="0"/>
              <a:buChar char="•"/>
            </a:pPr>
            <a:r>
              <a:rPr lang="en-US" dirty="0">
                <a:hlinkClick r:id="rId3"/>
              </a:rPr>
              <a:t>https://databank.worldbank.org/source/mix-market</a:t>
            </a:r>
            <a:r>
              <a:rPr lang="en-US" dirty="0"/>
              <a:t>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Download the publicly available latitude and longitude data by country in csv file</a:t>
            </a:r>
          </a:p>
          <a:p>
            <a:pPr marL="742950" lvl="1" indent="-285750">
              <a:buFont typeface="Arial" panose="020B0604020202020204" pitchFamily="34" charset="0"/>
              <a:buChar char="•"/>
            </a:pPr>
            <a:r>
              <a:rPr lang="en-US" dirty="0">
                <a:hlinkClick r:id="rId4"/>
              </a:rPr>
              <a:t>https://www.kaggle.com/paultimothymooney/latitude-and-longitude-for-every-country-and-state</a:t>
            </a:r>
            <a:endParaRPr lang="en-US" dirty="0"/>
          </a:p>
          <a:p>
            <a:pPr marL="742950"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C37D3138-49FF-42BB-9DFD-D9B13915BC3E}"/>
              </a:ext>
            </a:extLst>
          </p:cNvPr>
          <p:cNvSpPr txBox="1"/>
          <p:nvPr/>
        </p:nvSpPr>
        <p:spPr>
          <a:xfrm>
            <a:off x="1594883" y="3059827"/>
            <a:ext cx="9037673" cy="400110"/>
          </a:xfrm>
          <a:prstGeom prst="rect">
            <a:avLst/>
          </a:prstGeom>
          <a:noFill/>
        </p:spPr>
        <p:txBody>
          <a:bodyPr wrap="square" rtlCol="0">
            <a:spAutoFit/>
          </a:bodyPr>
          <a:lstStyle/>
          <a:p>
            <a:r>
              <a:rPr lang="en-US" sz="2000" b="1" dirty="0"/>
              <a:t>Identified countries and time frame from entire data set</a:t>
            </a:r>
          </a:p>
        </p:txBody>
      </p:sp>
    </p:spTree>
    <p:extLst>
      <p:ext uri="{BB962C8B-B14F-4D97-AF65-F5344CB8AC3E}">
        <p14:creationId xmlns:p14="http://schemas.microsoft.com/office/powerpoint/2010/main" val="426705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DD85-0241-1348-8FDA-91AF606876B6}"/>
              </a:ext>
            </a:extLst>
          </p:cNvPr>
          <p:cNvSpPr>
            <a:spLocks noGrp="1"/>
          </p:cNvSpPr>
          <p:nvPr>
            <p:ph type="title"/>
          </p:nvPr>
        </p:nvSpPr>
        <p:spPr>
          <a:xfrm>
            <a:off x="3182680" y="627511"/>
            <a:ext cx="8610600" cy="839782"/>
          </a:xfrm>
        </p:spPr>
        <p:txBody>
          <a:bodyPr>
            <a:normAutofit/>
          </a:bodyPr>
          <a:lstStyle/>
          <a:p>
            <a:r>
              <a:rPr lang="en-US" sz="2800" dirty="0"/>
              <a:t>Data clean-up</a:t>
            </a:r>
          </a:p>
        </p:txBody>
      </p:sp>
      <p:sp>
        <p:nvSpPr>
          <p:cNvPr id="3" name="Content Placeholder 2">
            <a:extLst>
              <a:ext uri="{FF2B5EF4-FFF2-40B4-BE49-F238E27FC236}">
                <a16:creationId xmlns:a16="http://schemas.microsoft.com/office/drawing/2014/main" id="{80967E4D-4DFA-5543-9DC3-4D04DE422C75}"/>
              </a:ext>
            </a:extLst>
          </p:cNvPr>
          <p:cNvSpPr>
            <a:spLocks noGrp="1"/>
          </p:cNvSpPr>
          <p:nvPr>
            <p:ph idx="1"/>
          </p:nvPr>
        </p:nvSpPr>
        <p:spPr>
          <a:xfrm>
            <a:off x="685800" y="1467293"/>
            <a:ext cx="10820400" cy="4869711"/>
          </a:xfrm>
        </p:spPr>
        <p:txBody>
          <a:bodyPr/>
          <a:lstStyle/>
          <a:p>
            <a:r>
              <a:rPr lang="en-US" dirty="0"/>
              <a:t>Data column names did not match actual data</a:t>
            </a:r>
          </a:p>
          <a:p>
            <a:pPr lvl="1"/>
            <a:r>
              <a:rPr lang="en-US" dirty="0"/>
              <a:t>Renamed them appropriately</a:t>
            </a:r>
          </a:p>
          <a:p>
            <a:pPr lvl="1"/>
            <a:endParaRPr lang="en-US" dirty="0"/>
          </a:p>
          <a:p>
            <a:r>
              <a:rPr lang="en-US" dirty="0"/>
              <a:t>Columns names were too lengthy or had redundant words</a:t>
            </a:r>
          </a:p>
          <a:p>
            <a:pPr lvl="1"/>
            <a:r>
              <a:rPr lang="en-US" dirty="0"/>
              <a:t>Renamed to concise descriptions</a:t>
            </a:r>
          </a:p>
          <a:p>
            <a:pPr lvl="1"/>
            <a:endParaRPr lang="en-US" dirty="0"/>
          </a:p>
          <a:p>
            <a:r>
              <a:rPr lang="en-US" dirty="0"/>
              <a:t>Blank columns with no data</a:t>
            </a:r>
          </a:p>
          <a:p>
            <a:pPr lvl="1"/>
            <a:r>
              <a:rPr lang="en-US" dirty="0"/>
              <a:t>Dropped these columns</a:t>
            </a:r>
          </a:p>
          <a:p>
            <a:pPr lvl="1"/>
            <a:endParaRPr lang="en-US" dirty="0"/>
          </a:p>
          <a:p>
            <a:r>
              <a:rPr lang="en-US" dirty="0"/>
              <a:t>Most of the data was appearing as type object</a:t>
            </a:r>
          </a:p>
          <a:p>
            <a:pPr lvl="1"/>
            <a:r>
              <a:rPr lang="en-US" dirty="0"/>
              <a:t>Converted numeric type data to reflect actual numeric values</a:t>
            </a:r>
          </a:p>
          <a:p>
            <a:pPr lvl="1"/>
            <a:r>
              <a:rPr lang="en-US" dirty="0"/>
              <a:t>Character types were converted to numeric type with 0.0</a:t>
            </a:r>
          </a:p>
        </p:txBody>
      </p:sp>
    </p:spTree>
    <p:extLst>
      <p:ext uri="{BB962C8B-B14F-4D97-AF65-F5344CB8AC3E}">
        <p14:creationId xmlns:p14="http://schemas.microsoft.com/office/powerpoint/2010/main" val="152563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712A-D715-C64E-9002-B5F9F4657EC1}"/>
              </a:ext>
            </a:extLst>
          </p:cNvPr>
          <p:cNvSpPr>
            <a:spLocks noGrp="1"/>
          </p:cNvSpPr>
          <p:nvPr>
            <p:ph type="title"/>
          </p:nvPr>
        </p:nvSpPr>
        <p:spPr>
          <a:xfrm>
            <a:off x="8658878" y="739594"/>
            <a:ext cx="2915093" cy="803278"/>
          </a:xfrm>
        </p:spPr>
        <p:txBody>
          <a:bodyPr>
            <a:normAutofit/>
          </a:bodyPr>
          <a:lstStyle/>
          <a:p>
            <a:r>
              <a:rPr lang="en-US" sz="2800" dirty="0"/>
              <a:t>Data analysis</a:t>
            </a:r>
          </a:p>
        </p:txBody>
      </p:sp>
      <p:sp>
        <p:nvSpPr>
          <p:cNvPr id="3" name="Content Placeholder 2">
            <a:extLst>
              <a:ext uri="{FF2B5EF4-FFF2-40B4-BE49-F238E27FC236}">
                <a16:creationId xmlns:a16="http://schemas.microsoft.com/office/drawing/2014/main" id="{14D08711-20A0-264D-BAB0-2A203822FF0A}"/>
              </a:ext>
            </a:extLst>
          </p:cNvPr>
          <p:cNvSpPr>
            <a:spLocks noGrp="1"/>
          </p:cNvSpPr>
          <p:nvPr>
            <p:ph idx="1"/>
          </p:nvPr>
        </p:nvSpPr>
        <p:spPr>
          <a:xfrm>
            <a:off x="685800" y="1567651"/>
            <a:ext cx="6071461" cy="2387662"/>
          </a:xfrm>
        </p:spPr>
        <p:txBody>
          <a:bodyPr>
            <a:normAutofit/>
          </a:bodyPr>
          <a:lstStyle/>
          <a:p>
            <a:r>
              <a:rPr lang="en-US" b="1" dirty="0"/>
              <a:t>Active Borrowers by Country</a:t>
            </a:r>
          </a:p>
          <a:p>
            <a:pPr lvl="1"/>
            <a:r>
              <a:rPr lang="en-US" sz="1800" dirty="0"/>
              <a:t>Angola and Albania had lower borrowing activities</a:t>
            </a:r>
          </a:p>
          <a:p>
            <a:pPr lvl="1"/>
            <a:r>
              <a:rPr lang="en-US" sz="1800" dirty="0"/>
              <a:t>Ecuador &amp; Kenya had higher borrowing activities</a:t>
            </a:r>
          </a:p>
          <a:p>
            <a:pPr lvl="1"/>
            <a:r>
              <a:rPr lang="en-US" sz="1800" dirty="0"/>
              <a:t>Costa Rica surprisingly had low borrowing activity</a:t>
            </a:r>
          </a:p>
          <a:p>
            <a:pPr lvl="2"/>
            <a:endParaRPr lang="en-US" dirty="0"/>
          </a:p>
        </p:txBody>
      </p:sp>
      <p:pic>
        <p:nvPicPr>
          <p:cNvPr id="5" name="Picture 4">
            <a:extLst>
              <a:ext uri="{FF2B5EF4-FFF2-40B4-BE49-F238E27FC236}">
                <a16:creationId xmlns:a16="http://schemas.microsoft.com/office/drawing/2014/main" id="{B9D564CE-F5ED-4DCA-A608-B099EFB616C5}"/>
              </a:ext>
            </a:extLst>
          </p:cNvPr>
          <p:cNvPicPr>
            <a:picLocks noChangeAspect="1"/>
          </p:cNvPicPr>
          <p:nvPr/>
        </p:nvPicPr>
        <p:blipFill rotWithShape="1">
          <a:blip r:embed="rId3"/>
          <a:srcRect r="3" b="2590"/>
          <a:stretch/>
        </p:blipFill>
        <p:spPr>
          <a:xfrm>
            <a:off x="7016677" y="1894641"/>
            <a:ext cx="4557294" cy="2141994"/>
          </a:xfrm>
          <a:prstGeom prst="rect">
            <a:avLst/>
          </a:prstGeom>
        </p:spPr>
      </p:pic>
      <p:pic>
        <p:nvPicPr>
          <p:cNvPr id="7" name="Picture 6">
            <a:extLst>
              <a:ext uri="{FF2B5EF4-FFF2-40B4-BE49-F238E27FC236}">
                <a16:creationId xmlns:a16="http://schemas.microsoft.com/office/drawing/2014/main" id="{4A72EE75-01CB-47CA-896A-373D6F4CB453}"/>
              </a:ext>
            </a:extLst>
          </p:cNvPr>
          <p:cNvPicPr>
            <a:picLocks noChangeAspect="1"/>
          </p:cNvPicPr>
          <p:nvPr/>
        </p:nvPicPr>
        <p:blipFill rotWithShape="1">
          <a:blip r:embed="rId4"/>
          <a:srcRect l="2215" r="2579" b="4"/>
          <a:stretch/>
        </p:blipFill>
        <p:spPr>
          <a:xfrm>
            <a:off x="7016677" y="4269439"/>
            <a:ext cx="4557295" cy="2141994"/>
          </a:xfrm>
          <a:prstGeom prst="rect">
            <a:avLst/>
          </a:prstGeom>
        </p:spPr>
      </p:pic>
      <p:sp>
        <p:nvSpPr>
          <p:cNvPr id="6" name="TextBox 5">
            <a:extLst>
              <a:ext uri="{FF2B5EF4-FFF2-40B4-BE49-F238E27FC236}">
                <a16:creationId xmlns:a16="http://schemas.microsoft.com/office/drawing/2014/main" id="{AC2C0202-997F-4652-A368-ABC95918732B}"/>
              </a:ext>
            </a:extLst>
          </p:cNvPr>
          <p:cNvSpPr txBox="1"/>
          <p:nvPr/>
        </p:nvSpPr>
        <p:spPr>
          <a:xfrm>
            <a:off x="1079075" y="4332468"/>
            <a:ext cx="4821995" cy="201593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PHP can target the following countries</a:t>
            </a:r>
          </a:p>
          <a:p>
            <a:pPr marL="742950" lvl="1" indent="-285750">
              <a:spcAft>
                <a:spcPts val="600"/>
              </a:spcAft>
              <a:buFont typeface="Arial" panose="020B0604020202020204" pitchFamily="34" charset="0"/>
              <a:buChar char="•"/>
            </a:pPr>
            <a:r>
              <a:rPr lang="en-US" sz="1600" dirty="0"/>
              <a:t>Angola</a:t>
            </a:r>
          </a:p>
          <a:p>
            <a:pPr marL="742950" lvl="1" indent="-285750">
              <a:spcAft>
                <a:spcPts val="600"/>
              </a:spcAft>
              <a:buFont typeface="Arial" panose="020B0604020202020204" pitchFamily="34" charset="0"/>
              <a:buChar char="•"/>
            </a:pPr>
            <a:r>
              <a:rPr lang="en-US" sz="1600" dirty="0"/>
              <a:t>Albania</a:t>
            </a:r>
          </a:p>
          <a:p>
            <a:pPr marL="742950" lvl="1" indent="-285750">
              <a:spcAft>
                <a:spcPts val="600"/>
              </a:spcAft>
              <a:buFont typeface="Arial" panose="020B0604020202020204" pitchFamily="34" charset="0"/>
              <a:buChar char="•"/>
            </a:pPr>
            <a:r>
              <a:rPr lang="en-US" sz="1600" dirty="0"/>
              <a:t>Ethiopia</a:t>
            </a:r>
          </a:p>
          <a:p>
            <a:pPr marL="742950" lvl="1" indent="-285750">
              <a:spcAft>
                <a:spcPts val="600"/>
              </a:spcAft>
              <a:buFont typeface="Arial" panose="020B0604020202020204" pitchFamily="34" charset="0"/>
              <a:buChar char="•"/>
            </a:pPr>
            <a:r>
              <a:rPr lang="en-US" sz="1600" dirty="0"/>
              <a:t>Afghanistan </a:t>
            </a:r>
          </a:p>
          <a:p>
            <a:pPr lvl="1">
              <a:spcAft>
                <a:spcPts val="600"/>
              </a:spcAft>
            </a:pPr>
            <a:endParaRPr lang="en-US" dirty="0"/>
          </a:p>
        </p:txBody>
      </p:sp>
    </p:spTree>
    <p:extLst>
      <p:ext uri="{BB962C8B-B14F-4D97-AF65-F5344CB8AC3E}">
        <p14:creationId xmlns:p14="http://schemas.microsoft.com/office/powerpoint/2010/main" val="257994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712A-D715-C64E-9002-B5F9F4657EC1}"/>
              </a:ext>
            </a:extLst>
          </p:cNvPr>
          <p:cNvSpPr>
            <a:spLocks noGrp="1"/>
          </p:cNvSpPr>
          <p:nvPr>
            <p:ph type="title"/>
          </p:nvPr>
        </p:nvSpPr>
        <p:spPr>
          <a:xfrm>
            <a:off x="8655581" y="728961"/>
            <a:ext cx="3095846" cy="604429"/>
          </a:xfrm>
        </p:spPr>
        <p:txBody>
          <a:bodyPr>
            <a:noAutofit/>
          </a:bodyPr>
          <a:lstStyle/>
          <a:p>
            <a:r>
              <a:rPr lang="en-US" sz="2800" dirty="0"/>
              <a:t>Data analysis</a:t>
            </a:r>
          </a:p>
        </p:txBody>
      </p:sp>
      <p:sp>
        <p:nvSpPr>
          <p:cNvPr id="3" name="Content Placeholder 2">
            <a:extLst>
              <a:ext uri="{FF2B5EF4-FFF2-40B4-BE49-F238E27FC236}">
                <a16:creationId xmlns:a16="http://schemas.microsoft.com/office/drawing/2014/main" id="{14D08711-20A0-264D-BAB0-2A203822FF0A}"/>
              </a:ext>
            </a:extLst>
          </p:cNvPr>
          <p:cNvSpPr>
            <a:spLocks noGrp="1"/>
          </p:cNvSpPr>
          <p:nvPr>
            <p:ph idx="1"/>
          </p:nvPr>
        </p:nvSpPr>
        <p:spPr>
          <a:xfrm>
            <a:off x="526312" y="1517441"/>
            <a:ext cx="6071461" cy="1576633"/>
          </a:xfrm>
        </p:spPr>
        <p:txBody>
          <a:bodyPr>
            <a:normAutofit fontScale="92500"/>
          </a:bodyPr>
          <a:lstStyle/>
          <a:p>
            <a:r>
              <a:rPr lang="en-US" sz="2000" b="1" dirty="0"/>
              <a:t>Administrative Borrowing Expenses by Country</a:t>
            </a:r>
          </a:p>
          <a:p>
            <a:pPr lvl="1"/>
            <a:r>
              <a:rPr lang="en-US" sz="1800" dirty="0"/>
              <a:t>Angola and Albania had lower administrative costs</a:t>
            </a:r>
          </a:p>
          <a:p>
            <a:pPr lvl="1"/>
            <a:r>
              <a:rPr lang="en-US" sz="1800" dirty="0"/>
              <a:t>Ecuador, Kenya &amp; Ghana had higher administrative costs</a:t>
            </a:r>
          </a:p>
        </p:txBody>
      </p:sp>
      <p:pic>
        <p:nvPicPr>
          <p:cNvPr id="7" name="Picture 6">
            <a:extLst>
              <a:ext uri="{FF2B5EF4-FFF2-40B4-BE49-F238E27FC236}">
                <a16:creationId xmlns:a16="http://schemas.microsoft.com/office/drawing/2014/main" id="{6E36659C-70BB-453D-83E7-BF7B6DAF766B}"/>
              </a:ext>
            </a:extLst>
          </p:cNvPr>
          <p:cNvPicPr>
            <a:picLocks noChangeAspect="1"/>
          </p:cNvPicPr>
          <p:nvPr/>
        </p:nvPicPr>
        <p:blipFill rotWithShape="1">
          <a:blip r:embed="rId3"/>
          <a:srcRect t="2080" r="3" b="3"/>
          <a:stretch/>
        </p:blipFill>
        <p:spPr>
          <a:xfrm>
            <a:off x="6871277" y="1599434"/>
            <a:ext cx="4739476" cy="2293741"/>
          </a:xfrm>
          <a:prstGeom prst="rect">
            <a:avLst/>
          </a:prstGeom>
        </p:spPr>
      </p:pic>
      <p:pic>
        <p:nvPicPr>
          <p:cNvPr id="5" name="Picture 4">
            <a:extLst>
              <a:ext uri="{FF2B5EF4-FFF2-40B4-BE49-F238E27FC236}">
                <a16:creationId xmlns:a16="http://schemas.microsoft.com/office/drawing/2014/main" id="{EB3B299F-0BB4-413E-9814-93A495B0431B}"/>
              </a:ext>
            </a:extLst>
          </p:cNvPr>
          <p:cNvPicPr>
            <a:picLocks noChangeAspect="1"/>
          </p:cNvPicPr>
          <p:nvPr/>
        </p:nvPicPr>
        <p:blipFill rotWithShape="1">
          <a:blip r:embed="rId4"/>
          <a:srcRect l="1265" r="7777" b="-4"/>
          <a:stretch/>
        </p:blipFill>
        <p:spPr>
          <a:xfrm>
            <a:off x="6871276" y="4096425"/>
            <a:ext cx="4739477" cy="2293741"/>
          </a:xfrm>
          <a:prstGeom prst="rect">
            <a:avLst/>
          </a:prstGeom>
        </p:spPr>
      </p:pic>
      <p:sp>
        <p:nvSpPr>
          <p:cNvPr id="6" name="TextBox 5">
            <a:extLst>
              <a:ext uri="{FF2B5EF4-FFF2-40B4-BE49-F238E27FC236}">
                <a16:creationId xmlns:a16="http://schemas.microsoft.com/office/drawing/2014/main" id="{AC2C0202-997F-4652-A368-ABC95918732B}"/>
              </a:ext>
            </a:extLst>
          </p:cNvPr>
          <p:cNvSpPr txBox="1"/>
          <p:nvPr/>
        </p:nvSpPr>
        <p:spPr>
          <a:xfrm>
            <a:off x="972750" y="3068433"/>
            <a:ext cx="3560135" cy="378565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Countries with higher borrowing rate also have higher administrative costs for borrowing</a:t>
            </a:r>
          </a:p>
          <a:p>
            <a:pPr marL="285750" indent="-285750">
              <a:spcAft>
                <a:spcPts val="600"/>
              </a:spcAft>
              <a:buFont typeface="Arial" panose="020B0604020202020204" pitchFamily="34" charset="0"/>
              <a:buChar char="•"/>
            </a:pPr>
            <a:r>
              <a:rPr lang="en-US" sz="1600" dirty="0"/>
              <a:t>PHP can target the following countries and demonstrate how it can lower costs to borrow</a:t>
            </a:r>
          </a:p>
          <a:p>
            <a:pPr marL="742950" lvl="1" indent="-285750">
              <a:spcAft>
                <a:spcPts val="600"/>
              </a:spcAft>
              <a:buFont typeface="Arial" panose="020B0604020202020204" pitchFamily="34" charset="0"/>
              <a:buChar char="•"/>
            </a:pPr>
            <a:r>
              <a:rPr lang="en-US" sz="1600" dirty="0"/>
              <a:t>Ghana</a:t>
            </a:r>
          </a:p>
          <a:p>
            <a:pPr marL="742950" lvl="1" indent="-285750">
              <a:spcAft>
                <a:spcPts val="600"/>
              </a:spcAft>
              <a:buFont typeface="Arial" panose="020B0604020202020204" pitchFamily="34" charset="0"/>
              <a:buChar char="•"/>
            </a:pPr>
            <a:r>
              <a:rPr lang="en-US" sz="1600" dirty="0"/>
              <a:t>Kenya</a:t>
            </a:r>
          </a:p>
          <a:p>
            <a:pPr marL="742950" lvl="1" indent="-285750">
              <a:spcAft>
                <a:spcPts val="600"/>
              </a:spcAft>
              <a:buFont typeface="Arial" panose="020B0604020202020204" pitchFamily="34" charset="0"/>
              <a:buChar char="•"/>
            </a:pPr>
            <a:r>
              <a:rPr lang="en-US" sz="1600" dirty="0"/>
              <a:t>Haiti</a:t>
            </a:r>
          </a:p>
          <a:p>
            <a:pPr marL="742950" lvl="1" indent="-285750">
              <a:spcAft>
                <a:spcPts val="600"/>
              </a:spcAft>
              <a:buFont typeface="Arial" panose="020B0604020202020204" pitchFamily="34" charset="0"/>
              <a:buChar char="•"/>
            </a:pPr>
            <a:r>
              <a:rPr lang="en-US" sz="1600" dirty="0"/>
              <a:t>Afghanistan</a:t>
            </a:r>
          </a:p>
          <a:p>
            <a:pPr lvl="1">
              <a:spcAft>
                <a:spcPts val="600"/>
              </a:spcAft>
            </a:pPr>
            <a:endParaRPr lang="en-US" dirty="0"/>
          </a:p>
        </p:txBody>
      </p:sp>
    </p:spTree>
    <p:extLst>
      <p:ext uri="{BB962C8B-B14F-4D97-AF65-F5344CB8AC3E}">
        <p14:creationId xmlns:p14="http://schemas.microsoft.com/office/powerpoint/2010/main" val="409811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712A-D715-C64E-9002-B5F9F4657EC1}"/>
              </a:ext>
            </a:extLst>
          </p:cNvPr>
          <p:cNvSpPr>
            <a:spLocks noGrp="1"/>
          </p:cNvSpPr>
          <p:nvPr>
            <p:ph type="title"/>
          </p:nvPr>
        </p:nvSpPr>
        <p:spPr>
          <a:xfrm>
            <a:off x="7974419" y="372140"/>
            <a:ext cx="3638107" cy="585962"/>
          </a:xfrm>
        </p:spPr>
        <p:txBody>
          <a:bodyPr>
            <a:normAutofit/>
          </a:bodyPr>
          <a:lstStyle/>
          <a:p>
            <a:r>
              <a:rPr lang="en-US" sz="2800" dirty="0"/>
              <a:t>Data analysis</a:t>
            </a:r>
          </a:p>
        </p:txBody>
      </p:sp>
      <p:sp>
        <p:nvSpPr>
          <p:cNvPr id="3" name="Content Placeholder 2">
            <a:extLst>
              <a:ext uri="{FF2B5EF4-FFF2-40B4-BE49-F238E27FC236}">
                <a16:creationId xmlns:a16="http://schemas.microsoft.com/office/drawing/2014/main" id="{14D08711-20A0-264D-BAB0-2A203822FF0A}"/>
              </a:ext>
            </a:extLst>
          </p:cNvPr>
          <p:cNvSpPr>
            <a:spLocks noGrp="1"/>
          </p:cNvSpPr>
          <p:nvPr>
            <p:ph idx="1"/>
          </p:nvPr>
        </p:nvSpPr>
        <p:spPr>
          <a:xfrm>
            <a:off x="685800" y="701749"/>
            <a:ext cx="7288619" cy="5784111"/>
          </a:xfrm>
        </p:spPr>
        <p:txBody>
          <a:bodyPr/>
          <a:lstStyle/>
          <a:p>
            <a:r>
              <a:rPr lang="en-US" dirty="0"/>
              <a:t>Comparison of lending trends in both urban and rural communities</a:t>
            </a:r>
          </a:p>
          <a:p>
            <a:pPr lvl="1"/>
            <a:r>
              <a:rPr lang="en-US" sz="1600" dirty="0"/>
              <a:t>The urban population ratio was greater than rural for all countries and years</a:t>
            </a:r>
          </a:p>
          <a:p>
            <a:pPr lvl="1"/>
            <a:r>
              <a:rPr lang="en-US" sz="1600" dirty="0"/>
              <a:t>Angola and Albania had no rural population borrower for 2016 onwards</a:t>
            </a:r>
          </a:p>
        </p:txBody>
      </p:sp>
      <p:sp>
        <p:nvSpPr>
          <p:cNvPr id="6" name="TextBox 5">
            <a:extLst>
              <a:ext uri="{FF2B5EF4-FFF2-40B4-BE49-F238E27FC236}">
                <a16:creationId xmlns:a16="http://schemas.microsoft.com/office/drawing/2014/main" id="{AC2C0202-997F-4652-A368-ABC95918732B}"/>
              </a:ext>
            </a:extLst>
          </p:cNvPr>
          <p:cNvSpPr txBox="1"/>
          <p:nvPr/>
        </p:nvSpPr>
        <p:spPr>
          <a:xfrm>
            <a:off x="8345055" y="1307806"/>
            <a:ext cx="3566826" cy="4308872"/>
          </a:xfrm>
          <a:prstGeom prst="rect">
            <a:avLst/>
          </a:prstGeom>
          <a:noFill/>
        </p:spPr>
        <p:txBody>
          <a:bodyPr wrap="square" rtlCol="0">
            <a:spAutoFit/>
          </a:bodyPr>
          <a:lstStyle/>
          <a:p>
            <a:pPr marL="285750" indent="-285750">
              <a:buFont typeface="Arial" panose="020B0604020202020204" pitchFamily="34" charset="0"/>
              <a:buChar char="•"/>
            </a:pPr>
            <a:r>
              <a:rPr lang="en-US" dirty="0"/>
              <a:t>Angola and Albania had low borrower population for both urban and rural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PHP can target the following countries for rural population penetration</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600" dirty="0"/>
              <a:t>Angola</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Albania</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Ethiopia</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Haiti</a:t>
            </a:r>
          </a:p>
          <a:p>
            <a:pPr lvl="1"/>
            <a:endParaRPr lang="en-US" dirty="0"/>
          </a:p>
        </p:txBody>
      </p:sp>
      <p:pic>
        <p:nvPicPr>
          <p:cNvPr id="5" name="Picture 4">
            <a:extLst>
              <a:ext uri="{FF2B5EF4-FFF2-40B4-BE49-F238E27FC236}">
                <a16:creationId xmlns:a16="http://schemas.microsoft.com/office/drawing/2014/main" id="{51F3F763-8D3D-4AD7-9966-5CD4EA74D237}"/>
              </a:ext>
            </a:extLst>
          </p:cNvPr>
          <p:cNvPicPr>
            <a:picLocks noChangeAspect="1"/>
          </p:cNvPicPr>
          <p:nvPr/>
        </p:nvPicPr>
        <p:blipFill>
          <a:blip r:embed="rId3"/>
          <a:stretch>
            <a:fillRect/>
          </a:stretch>
        </p:blipFill>
        <p:spPr>
          <a:xfrm>
            <a:off x="1056435" y="2849691"/>
            <a:ext cx="6131174" cy="3677034"/>
          </a:xfrm>
          <a:prstGeom prst="rect">
            <a:avLst/>
          </a:prstGeom>
        </p:spPr>
      </p:pic>
    </p:spTree>
    <p:extLst>
      <p:ext uri="{BB962C8B-B14F-4D97-AF65-F5344CB8AC3E}">
        <p14:creationId xmlns:p14="http://schemas.microsoft.com/office/powerpoint/2010/main" val="25467661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1027</Words>
  <Application>Microsoft Office PowerPoint</Application>
  <PresentationFormat>Widescreen</PresentationFormat>
  <Paragraphs>168</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Future Markets for PHP as a Microlender</vt:lpstr>
      <vt:lpstr>questions</vt:lpstr>
      <vt:lpstr>DATA Challenges</vt:lpstr>
      <vt:lpstr>Data </vt:lpstr>
      <vt:lpstr>Data </vt:lpstr>
      <vt:lpstr>Data clean-up</vt:lpstr>
      <vt:lpstr>Data analysis</vt:lpstr>
      <vt:lpstr>Data analysis</vt:lpstr>
      <vt:lpstr>Data analysis</vt:lpstr>
      <vt:lpstr>Panel</vt:lpstr>
      <vt:lpstr>Conclusion </vt:lpstr>
      <vt:lpstr>conclusion</vt:lpstr>
      <vt:lpstr>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Markets for PHP as a Microlender</dc:title>
  <dc:creator>Deepak Bhomkar</dc:creator>
  <cp:lastModifiedBy>EDDIE FERNANDEZ</cp:lastModifiedBy>
  <cp:revision>2</cp:revision>
  <dcterms:created xsi:type="dcterms:W3CDTF">2020-11-07T05:49:31Z</dcterms:created>
  <dcterms:modified xsi:type="dcterms:W3CDTF">2020-11-07T22:07:13Z</dcterms:modified>
</cp:coreProperties>
</file>