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1 (1)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Целевая аудитория данной презентации: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Архитекторы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3 (1:01)</a:t>
            </a:r>
            <a:r>
              <a:rPr lang="en-US" sz="900" b="1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Акцент на взаимодействии сущностей </a:t>
            </a:r>
            <a:r>
              <a:rPr lang="en-US" sz="900" b="1" i="1"/>
              <a:t>во времени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Диаграмма последовательности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Назначение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Служит для графического представления взаимодействий между объектами во времени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Содержание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Содержит взаимодействующие объекты, последовательность операций и тип операции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Используется для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Выявления поведения классов и формирования методов классов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Акценты: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Что дает проектной команде? Понимание принципов реализации поведения системы.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2 (2:25)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Специальные инструменты позволяют управлять требованиями, версионностью требований, вести дискуссии, отслеживать взаимосвязь требований.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Если в проекте требований не много (несколько 10-ов), то допустимо не пользоваться специальными инструментами. Но бывает, что требований несколько сотен или тысяч.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Время 1 (2:43)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2 (1:04)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Статическая часть модели нужна для выявления дополнительных взаимосвязей и состава выявленных ранее сущностей, для дальнейшей детализации. Это более пристальный взгляд на состав системы.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Модель анализа - статика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Назначение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Общий взгляд на статическую модель сущностей системы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Содержание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Содержит основные сущности системы и связи между ними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Модель анализа сглаживает переход к Логической модели системы. Польза для проектной команды – косвенная – более качественная Логическая модель.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1 (2:26)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Чтобы возник унифицированный взгляд, МП должен обеспечивать вовлечение всех проектных ролей в разработку требований.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2 (1:06)</a:t>
            </a:r>
            <a:r>
              <a:rPr lang="en-US" sz="900" b="1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Модель анализа - динамика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Назначение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Общий взгляд на динамическую модель системы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Содержание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Содержит основные контроллеры системы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Модель анализа сглаживает переход к Логической модели системы. Польза для проектной команды – косвенная – более качественная Логическая модель.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2 (2:42)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Теперь основное внимание обратим на трассировки между типами требований.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 u="sng"/>
              <a:t>Цель создания трассировок – убедиться,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 u="sng"/>
              <a:t>что ничего лишнего не делаем,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 u="sng"/>
              <a:t>и ничего необходимого не забыли.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900"/>
              <a:buNone/>
            </a:pPr>
            <a:r>
              <a:rPr lang="en-US" sz="900">
                <a:solidFill>
                  <a:srgbClr val="FF3300"/>
                </a:solidFill>
              </a:rPr>
              <a:t>Рассказать о трасс между одним типом требований.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2 (38)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Мы будем рассматривать моделирование на примере КСОФ.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Т.е. все модели будут рассматриваться на примере построения системы КСОФ.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Ее краткое описание представлено на слайде.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22" name="Google Shape;3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3" name="Google Shape;3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Время 1 (55)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3" name="Google Shape;3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4" name="Google Shape;3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1 (2:22)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Мы повторили основные модели и последовательность их разработки из первой области системного анализа.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Теперь переходим к Разработке требований.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Разработка требований</a:t>
            </a:r>
            <a:r>
              <a:rPr lang="en-US" sz="900"/>
              <a:t> - это процесс сбора требований к системе, формулировка требований, их систематизации, документирования, анализа, выявления противоречий, неполноты, разрешения конфликтов.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Управление требованиями</a:t>
            </a:r>
            <a:r>
              <a:rPr lang="en-US" sz="900"/>
              <a:t> - это процесс выявления потребностей заинтересованных сторон, доведение требований до сведения всех членов проектной группы, организация требований, установка приоритетов требований,  управление изменениями требований в течение всего жизненного цикла проекта.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Цель заключается не в предотвращении изменения, а в его принятии и управлении им.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93" name="Google Shape;3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4" name="Google Shape;3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1 (39)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Бизнес-модель не рассматривается в данной презентации.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Начнем рассмотрение с модели предметной области.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97" name="Google Shape;4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8" name="Google Shape;49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Обратить внимание на шкалу рисков.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Каждая выполняемая аналитическая работа – это работа по предотвращению или снижению влияния риска по качеству продукта.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35" name="Google Shape;53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6" name="Google Shape;53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1) Элементы диаграммы, выделенные желтым цветом представляют собой типы требований. Название стереотипа - название типа требования в RequisitePro.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Оранжевым цветом выделены </a:t>
            </a:r>
            <a:r>
              <a:rPr lang="en-US" sz="900" b="1"/>
              <a:t>основные результаты разработки требований</a:t>
            </a:r>
            <a:r>
              <a:rPr lang="en-US" sz="900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2) Определения требований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Нефункциональное требование</a:t>
            </a:r>
            <a:r>
              <a:rPr lang="en-US" sz="900"/>
              <a:t> - это: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- описание ограничений на функционирование системы, отвечающее на вопрос "в каких внешних условиях должна работать система“;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- описание ограничений на функционирование системы, отвечающее на вопрос "в каких внутренних условиях должна работать система“;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- описание ожидаемых качественных параметров работы системы, отвечающее на вопрос "какие измеримые количественные характеристики должна иметь система“;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- описание ограничений на реализацию функций системы, отвечающее на вопрос "КАК (с использованием чего) система должна что то делать":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	- требования к данным, с которыми должна работать система;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	- требования к протоколам, с использованием которых должна работать система;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	- требования к интерфейсам, по которым система должна взаимодействовать с другими системами.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- важные для заказчика, пользователей и разработчиков.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i="1" u="sng"/>
              <a:t>Нефункциональные требования также иногда называют дополнительными требованиями – supplementary requirements.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Функциональное требование</a:t>
            </a:r>
            <a:r>
              <a:rPr lang="en-US" sz="900"/>
              <a:t> - описание функции системы, отвечающее на вопрос "ЧТО система должна делать".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Если некоторые требования вызывают затруднения, то нужно стараться формулировать их иначе, чтобы убрать неоднозначность.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Примеры «спорных» требований: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- Система должна работать под Операционной системой Windows XP.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- Система должна использовать SSL для обеспечения безопасности.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	- Система должна поддерживать одновременную работу с 10 пользователями.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Разрешение таких спорных требований осуществляется следующим образом: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Такие требования нужно пытаться разделить на два – функциональное и нефункциональное. Например, требование «Система должна использовать SSL для обеспечения безопасности» разбивается на ФТ «Система должна обеспечивать безопасную передачу данных по сети» и НТ «Безопасность передачи данных должна обеспечиваться с помощью SSL».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b="1"/>
              <a:t>Вариант использования</a:t>
            </a:r>
            <a:r>
              <a:rPr lang="en-US" sz="900"/>
              <a:t> - это описание функциональности системы через сценарии взаимодействия актора и системы.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- Сценарий взаимодействия - последовательность действий актора и системы, предоставляющая значимый для актора результат.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- Значимый для актора результат - достижение конкретной цели использования системы актором или невозможность достигнуть этой цели.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- Актор - это пользователь системы, другая система или процесс, использующий систему с конкретными и четко определенными целями.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- Цели использования системы акторами диктуются его бизнес потребностями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- Бизнес потребность актора - потребность, необходимая актору для выполнения его бизнес функций, достижения бизнес целей.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49" name="Google Shape;54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0" name="Google Shape;5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3 (46)</a:t>
            </a:r>
            <a:r>
              <a:rPr lang="en-US" sz="900" b="1">
                <a:solidFill>
                  <a:srgbClr val="3333FF"/>
                </a:solidFill>
              </a:rPr>
              <a:t>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>
              <a:solidFill>
                <a:srgbClr val="3333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900"/>
              <a:buNone/>
            </a:pPr>
            <a:r>
              <a:rPr lang="en-US" sz="900" b="1">
                <a:solidFill>
                  <a:srgbClr val="3333FF"/>
                </a:solidFill>
              </a:rPr>
              <a:t>Концептуальная модель системы - </a:t>
            </a:r>
            <a:r>
              <a:rPr lang="en-US" sz="900"/>
              <a:t>Описывает основные сущности Системы и взаимосвязи между ними.</a:t>
            </a:r>
            <a:endParaRPr sz="900">
              <a:solidFill>
                <a:srgbClr val="3333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Источник</a:t>
            </a:r>
            <a:endParaRPr/>
          </a:p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Модель предметной области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Назначение</a:t>
            </a:r>
            <a:endParaRPr/>
          </a:p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Выявление, классификация и формализация сведений о разрабатываемой системе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Содержание</a:t>
            </a:r>
            <a:endParaRPr/>
          </a:p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Содержит основные (с точки зрения аналитика) </a:t>
            </a:r>
            <a:endParaRPr/>
          </a:p>
          <a:p>
            <a:pPr marL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i="1"/>
              <a:t>Классы системы реализующие бизнес сущности модели предметной области и их основные атрибуты </a:t>
            </a:r>
            <a:endParaRPr/>
          </a:p>
          <a:p>
            <a:pPr marL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i="1"/>
              <a:t>Связи между классами </a:t>
            </a:r>
            <a:endParaRPr/>
          </a:p>
          <a:p>
            <a:pPr marL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i="1"/>
              <a:t>Дополнительные классы системы, реализующие общесистемный поход (например «профиль пользователя»)</a:t>
            </a:r>
            <a:endParaRPr/>
          </a:p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Не содержит </a:t>
            </a:r>
            <a:endParaRPr/>
          </a:p>
          <a:p>
            <a:pPr marL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i="1"/>
              <a:t>Методов классов </a:t>
            </a:r>
            <a:endParaRPr/>
          </a:p>
          <a:p>
            <a:pPr marL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i="1"/>
              <a:t>Типов атрибутов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АКЦЕНТЫ: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1. Что это дает проектной команде? Модель дает единый взгляд проектной команды на составляющие системы. На этой модели часто отображены классы, которые реализуют бизнес сущности из модели пр.обл. + дополнительные классы.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633" name="Google Shape;63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4" name="Google Shape;63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Время 1 (43)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После разработки модели пр. обл. переходят к разработке конц. модели системы.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F1F9F9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cxnSp>
          <p:nvCxnSpPr>
            <p:cNvPr id="22" name="Google Shape;22;p2"/>
            <p:cNvCxnSpPr/>
            <p:nvPr/>
          </p:nvCxnSpPr>
          <p:spPr>
            <a:xfrm>
              <a:off x="912" y="1584"/>
              <a:ext cx="456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3" name="Google Shape;23;p2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/>
              <a:ahLst/>
              <a:cxnLst/>
              <a:rect l="l" t="t" r="r" b="b"/>
              <a:pathLst>
                <a:path w="64000" h="64000" extrusionOk="0">
                  <a:moveTo>
                    <a:pt x="44083" y="2369"/>
                  </a:moveTo>
                  <a:cubicBezTo>
                    <a:pt x="49970" y="4769"/>
                    <a:pt x="55011" y="8871"/>
                    <a:pt x="58558" y="14148"/>
                  </a:cubicBezTo>
                  <a:cubicBezTo>
                    <a:pt x="62104" y="19425"/>
                    <a:pt x="64000" y="25641"/>
                    <a:pt x="64000" y="32000"/>
                  </a:cubicBezTo>
                  <a:cubicBezTo>
                    <a:pt x="64000" y="38358"/>
                    <a:pt x="62104" y="44574"/>
                    <a:pt x="58558" y="49851"/>
                  </a:cubicBezTo>
                  <a:cubicBezTo>
                    <a:pt x="55011" y="55128"/>
                    <a:pt x="49970" y="59230"/>
                    <a:pt x="44083" y="61631"/>
                  </a:cubicBezTo>
                  <a:cubicBezTo>
                    <a:pt x="44083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3" y="2368"/>
                  </a:ln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3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/>
              <a:ahLst/>
              <a:cxnLst/>
              <a:rect l="l" t="t" r="r" b="b"/>
              <a:pathLst>
                <a:path w="64000" h="64000" extrusionOk="0">
                  <a:moveTo>
                    <a:pt x="50994" y="6247"/>
                  </a:moveTo>
                  <a:cubicBezTo>
                    <a:pt x="55026" y="9221"/>
                    <a:pt x="58305" y="13101"/>
                    <a:pt x="60564" y="17574"/>
                  </a:cubicBezTo>
                  <a:cubicBezTo>
                    <a:pt x="62822" y="22047"/>
                    <a:pt x="64000" y="26989"/>
                    <a:pt x="64000" y="32000"/>
                  </a:cubicBezTo>
                  <a:cubicBezTo>
                    <a:pt x="64000" y="37010"/>
                    <a:pt x="62822" y="41952"/>
                    <a:pt x="60564" y="46425"/>
                  </a:cubicBezTo>
                  <a:cubicBezTo>
                    <a:pt x="58305" y="50898"/>
                    <a:pt x="55026" y="54778"/>
                    <a:pt x="50994" y="57753"/>
                  </a:cubicBezTo>
                  <a:cubicBezTo>
                    <a:pt x="50994" y="57753"/>
                    <a:pt x="50994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4" y="6246"/>
                  </a:lnTo>
                  <a:cubicBezTo>
                    <a:pt x="50993" y="6246"/>
                    <a:pt x="50993" y="6246"/>
                    <a:pt x="50993" y="6246"/>
                  </a:cubicBezTo>
                  <a:cubicBezTo>
                    <a:pt x="50993" y="6246"/>
                    <a:pt x="50993" y="6246"/>
                    <a:pt x="50993" y="6246"/>
                  </a:cubicBezTo>
                  <a:cubicBezTo>
                    <a:pt x="50993" y="6246"/>
                    <a:pt x="50993" y="6246"/>
                    <a:pt x="50993" y="6246"/>
                  </a:cubicBezTo>
                  <a:cubicBezTo>
                    <a:pt x="50994" y="6246"/>
                    <a:pt x="50994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443037" y="985837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443037" y="3427412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wo objects on right" type="txAndTwoObj">
  <p:cSld name="TEXT_AND_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objects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2" name="Google Shape;12;p1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/>
              <a:ahLst/>
              <a:cxnLst/>
              <a:rect l="l" t="t" r="r" b="b"/>
              <a:pathLst>
                <a:path w="64000" h="64000" extrusionOk="0">
                  <a:moveTo>
                    <a:pt x="50296" y="5747"/>
                  </a:moveTo>
                  <a:cubicBezTo>
                    <a:pt x="54526" y="8694"/>
                    <a:pt x="57982" y="12621"/>
                    <a:pt x="60367" y="17192"/>
                  </a:cubicBezTo>
                  <a:cubicBezTo>
                    <a:pt x="62753" y="21763"/>
                    <a:pt x="64000" y="26843"/>
                    <a:pt x="64000" y="32000"/>
                  </a:cubicBezTo>
                  <a:cubicBezTo>
                    <a:pt x="64000" y="37156"/>
                    <a:pt x="62753" y="42236"/>
                    <a:pt x="60367" y="46807"/>
                  </a:cubicBezTo>
                  <a:cubicBezTo>
                    <a:pt x="57982" y="51378"/>
                    <a:pt x="54526" y="55305"/>
                    <a:pt x="50296" y="58253"/>
                  </a:cubicBezTo>
                  <a:cubicBezTo>
                    <a:pt x="50296" y="58253"/>
                    <a:pt x="50296" y="58253"/>
                    <a:pt x="50296" y="58253"/>
                  </a:cubicBezTo>
                  <a:cubicBezTo>
                    <a:pt x="50296" y="58253"/>
                    <a:pt x="50296" y="58253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cubicBezTo>
                    <a:pt x="50295" y="58253"/>
                    <a:pt x="50295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6" y="5746"/>
                  </a:lnTo>
                  <a:cubicBezTo>
                    <a:pt x="50295" y="5746"/>
                    <a:pt x="50295" y="5746"/>
                    <a:pt x="50295" y="5746"/>
                  </a:cubicBezTo>
                  <a:cubicBezTo>
                    <a:pt x="50296" y="5746"/>
                    <a:pt x="50296" y="5746"/>
                    <a:pt x="50296" y="5746"/>
                  </a:cubicBezTo>
                  <a:cubicBezTo>
                    <a:pt x="50296" y="5746"/>
                    <a:pt x="50296" y="5746"/>
                    <a:pt x="50296" y="5746"/>
                  </a:cubicBez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/>
              <a:ahLst/>
              <a:cxnLst/>
              <a:rect l="l" t="t" r="r" b="b"/>
              <a:pathLst>
                <a:path w="64000" h="64000" extrusionOk="0">
                  <a:moveTo>
                    <a:pt x="50077" y="5596"/>
                  </a:moveTo>
                  <a:cubicBezTo>
                    <a:pt x="54369" y="8533"/>
                    <a:pt x="57880" y="12474"/>
                    <a:pt x="60306" y="17074"/>
                  </a:cubicBezTo>
                  <a:cubicBezTo>
                    <a:pt x="62731" y="21675"/>
                    <a:pt x="64000" y="26798"/>
                    <a:pt x="64000" y="32000"/>
                  </a:cubicBezTo>
                  <a:cubicBezTo>
                    <a:pt x="64000" y="37201"/>
                    <a:pt x="62731" y="42324"/>
                    <a:pt x="60306" y="46925"/>
                  </a:cubicBezTo>
                  <a:cubicBezTo>
                    <a:pt x="57880" y="51525"/>
                    <a:pt x="54369" y="55466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7" y="5595"/>
                  </a:ln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4;p1"/>
            <p:cNvCxnSpPr/>
            <p:nvPr/>
          </p:nvCxnSpPr>
          <p:spPr>
            <a:xfrm>
              <a:off x="864" y="960"/>
              <a:ext cx="460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750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  <a:defRPr sz="2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97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940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⚪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3055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989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0989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0989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099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099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38.png"/><Relationship Id="rId10" Type="http://schemas.openxmlformats.org/officeDocument/2006/relationships/image" Target="../media/image3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ctrTitle"/>
          </p:nvPr>
        </p:nvSpPr>
        <p:spPr>
          <a:xfrm>
            <a:off x="838200" y="1600200"/>
            <a:ext cx="7772400" cy="367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Основы системного анализа</a:t>
            </a: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 моделирования</a:t>
            </a:r>
            <a:b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(с акцентами на взаимодействие </a:t>
            </a:r>
            <a:b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системного аналитика с архитектором) </a:t>
            </a:r>
            <a:b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ubTitle" idx="1"/>
          </p:nvPr>
        </p:nvSpPr>
        <p:spPr>
          <a:xfrm>
            <a:off x="0" y="472440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Чернин Игорь 201-202 </a:t>
            </a:r>
            <a:r>
              <a:rPr lang="az-Latn-AZ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BİO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10668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Используемый пример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914400" y="2667000"/>
            <a:ext cx="7162800" cy="334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представляет собой сервис обмена файлами в корпоративной сети. Основная задача – обеспечить гарантированную доставку сообщений (файлов) в  гибридной сетевой среде.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Существенной особенностью системы является обеспечение функций защищенной/безопасной  доставки.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обладает развитым Web-интерфейсом.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позволяет интегрироваться с существующими сервисами аутентификации/авторизации, а также предоставляет функции экспорта и выгрузки файлов из существующей системы документооборота компании. 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752600" y="2209800"/>
            <a:ext cx="5410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Корпоративная служба обмена файлами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9906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160" name="Google Shape;160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27262" y="2246312"/>
            <a:ext cx="6165850" cy="3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300" y="2833687"/>
            <a:ext cx="1778000" cy="306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1143000" y="4038600"/>
            <a:ext cx="1676400" cy="11430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066800" y="8382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38200" y="1600200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 предметной области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381000" y="2286000"/>
            <a:ext cx="3657600" cy="147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Выявление, классификация и формализация сведений обо всех аспектах предметной области, определяющих свойства разрабатываемой системы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 l="9066" r="8423"/>
          <a:stretch/>
        </p:blipFill>
        <p:spPr>
          <a:xfrm>
            <a:off x="2057400" y="2514600"/>
            <a:ext cx="6934200" cy="40751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4724400" y="1143000"/>
            <a:ext cx="35052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Модель дает однозначную трактовку используемых терминов и понятий предметной области. Все говорят на одном языке.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81000" y="5181600"/>
            <a:ext cx="2362200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Основной интерес: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Менеджер продукта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Менеджер проекта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Системный аналитик.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9144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185" name="Google Shape;18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8825" y="2246312"/>
            <a:ext cx="6164262" cy="345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6387" y="2974975"/>
            <a:ext cx="1608137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68550" y="4800600"/>
            <a:ext cx="12890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/>
          <p:nvPr/>
        </p:nvSpPr>
        <p:spPr>
          <a:xfrm>
            <a:off x="2133600" y="5486400"/>
            <a:ext cx="1676400" cy="11430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838200" y="1524000"/>
            <a:ext cx="4038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Концептуальная модель системы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381000" y="2743200"/>
            <a:ext cx="28194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Выявление, классификация и формализация сведений о разрабатываемой системе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4600" y="2667000"/>
            <a:ext cx="6391275" cy="338296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/>
          <p:nvPr/>
        </p:nvSpPr>
        <p:spPr>
          <a:xfrm>
            <a:off x="7315200" y="3200400"/>
            <a:ext cx="1143000" cy="533400"/>
          </a:xfrm>
          <a:prstGeom prst="wedgeRoundRectCallout">
            <a:avLst>
              <a:gd name="adj1" fmla="val -930"/>
              <a:gd name="adj2" fmla="val 30793"/>
              <a:gd name="adj3" fmla="val 0"/>
            </a:avLst>
          </a:prstGeom>
          <a:noFill/>
          <a:ln w="15875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атрибуты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4495800" y="1154112"/>
            <a:ext cx="3276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Модель дает единый взгляд проектной команды на предварительный состав системы.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457200" y="5105400"/>
            <a:ext cx="243840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Основной интерес: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Системный аналитик 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Архитектор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762000" y="14478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211" name="Google Shape;21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8825" y="2006600"/>
            <a:ext cx="6164262" cy="377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2898775"/>
            <a:ext cx="1608137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3600" y="1981200"/>
            <a:ext cx="1663700" cy="102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9800" y="4419600"/>
            <a:ext cx="12890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/>
          <p:nvPr/>
        </p:nvSpPr>
        <p:spPr>
          <a:xfrm>
            <a:off x="2667000" y="1905000"/>
            <a:ext cx="1676400" cy="11430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6858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 вариантов использования</a:t>
            </a: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838200" y="2057400"/>
            <a:ext cx="4267200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поведения разрабатываемой системы (как пользователи взаимодействуют с системой, и что система делает в ответ на эти взаимодействия)</a:t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2825" y="2241550"/>
            <a:ext cx="4321175" cy="46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4953000" y="1143000"/>
            <a:ext cx="342900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Модель дает единый взгляд проектной команды на поведение системы.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304800" y="4800600"/>
            <a:ext cx="205740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Основной интерес: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Менеджер продукта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Менеджер проекта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Архитектор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Системный аналитик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2514600" y="3505200"/>
            <a:ext cx="2438400" cy="2711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варианта использования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Отправить сообщение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Основной поток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 инициирует создание нового сообщения.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отображает форму "Отправить сообщение". Пользователь вводит текст сообщения.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 инициирует отправку сообщения.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пользователь VIP, то система шифрует сообщение.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отправляет сообщение.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title" idx="4294967295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pic>
        <p:nvPicPr>
          <p:cNvPr id="238" name="Google Shape;238;p2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8825" y="2063750"/>
            <a:ext cx="5602287" cy="367188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9144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2898775"/>
            <a:ext cx="1608137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3600" y="2057400"/>
            <a:ext cx="1663700" cy="102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5150" y="4724400"/>
            <a:ext cx="12890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3873500" y="2363787"/>
            <a:ext cx="14763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>
            <a:off x="3886200" y="2438400"/>
            <a:ext cx="1676400" cy="11430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838200" y="1524000"/>
            <a:ext cx="3733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 анализа – диаграммы устойчивости</a:t>
            </a:r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304800" y="2514600"/>
            <a:ext cx="3429000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Служит связующим звеном между описанием варианта использования и аналитическими моделями</a:t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350" y="3473450"/>
            <a:ext cx="6597650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/>
        </p:nvSpPr>
        <p:spPr>
          <a:xfrm>
            <a:off x="4724400" y="1143000"/>
            <a:ext cx="32004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Диаграммы устойчивости обеспечивают более высокое качество описания вариантов использования.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5715000" y="2819400"/>
            <a:ext cx="2514600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Основной интерес: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Системный аналитик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228600" y="4114800"/>
            <a:ext cx="2438400" cy="2711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варианта использования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Отправить сообщение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Основной поток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 инициирует создание нового сообщения.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отображает форму "Отправить сообщение". Пользователь вводит текст сообщения.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 инициирует отправку сообщения.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пользователь VIP, то система шифрует сообщение.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отправляет сообщение. </a:t>
            </a:r>
            <a:endParaRPr/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9662" y="3536950"/>
            <a:ext cx="2811462" cy="243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title" idx="4294967295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pic>
        <p:nvPicPr>
          <p:cNvPr id="267" name="Google Shape;267;p26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286000"/>
            <a:ext cx="5602287" cy="367188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762000" y="14478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5362" y="3121025"/>
            <a:ext cx="1608137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2575" y="2203450"/>
            <a:ext cx="1663700" cy="102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7525" y="4946650"/>
            <a:ext cx="12890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2895600" y="2743200"/>
            <a:ext cx="1476375" cy="95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/>
          <p:nvPr/>
        </p:nvSpPr>
        <p:spPr>
          <a:xfrm>
            <a:off x="3733800" y="1981200"/>
            <a:ext cx="1676400" cy="11430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6"/>
          <p:cNvGrpSpPr/>
          <p:nvPr/>
        </p:nvGrpSpPr>
        <p:grpSpPr>
          <a:xfrm>
            <a:off x="3048000" y="1905000"/>
            <a:ext cx="2211387" cy="1216025"/>
            <a:chOff x="1920" y="960"/>
            <a:chExt cx="1393" cy="766"/>
          </a:xfrm>
        </p:grpSpPr>
        <p:pic>
          <p:nvPicPr>
            <p:cNvPr id="276" name="Google Shape;276;p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920" y="1264"/>
              <a:ext cx="672" cy="2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" name="Google Shape;277;p26"/>
            <p:cNvGrpSpPr/>
            <p:nvPr/>
          </p:nvGrpSpPr>
          <p:grpSpPr>
            <a:xfrm>
              <a:off x="2544" y="960"/>
              <a:ext cx="769" cy="766"/>
              <a:chOff x="4080" y="1008"/>
              <a:chExt cx="769" cy="766"/>
            </a:xfrm>
          </p:grpSpPr>
          <p:sp>
            <p:nvSpPr>
              <p:cNvPr id="278" name="Google Shape;278;p26"/>
              <p:cNvSpPr txBox="1"/>
              <p:nvPr/>
            </p:nvSpPr>
            <p:spPr>
              <a:xfrm>
                <a:off x="4129" y="1524"/>
                <a:ext cx="72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en-US" sz="10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Диаграмма активности</a:t>
                </a:r>
                <a:endParaRPr/>
              </a:p>
            </p:txBody>
          </p:sp>
          <p:pic>
            <p:nvPicPr>
              <p:cNvPr id="279" name="Google Shape;279;p26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4080" y="1008"/>
                <a:ext cx="644" cy="5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Цель презентации</a:t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514600"/>
            <a:ext cx="1219200" cy="100806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1676400" y="2514600"/>
            <a:ext cx="71628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Рассказ об основах системного анализа, разработки и управления требованиями с акцентами на взаимодействие системного аналитика с архитектором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762000" y="1524000"/>
            <a:ext cx="4191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 анализа – диаграммы активности</a:t>
            </a:r>
            <a:endParaRPr/>
          </a:p>
        </p:txBody>
      </p:sp>
      <p:pic>
        <p:nvPicPr>
          <p:cNvPr id="287" name="Google Shape;287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108200"/>
            <a:ext cx="6229350" cy="47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 txBox="1"/>
          <p:nvPr/>
        </p:nvSpPr>
        <p:spPr>
          <a:xfrm>
            <a:off x="304800" y="2895600"/>
            <a:ext cx="2590800" cy="168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Служит для графического представления последовательности и условий выполнения активностей варианта использования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4800600" y="1143000"/>
            <a:ext cx="327660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Возможность наглядно видеть логику, заложенную в описании варианта использования.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381000" y="5410200"/>
            <a:ext cx="205740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Основной интерес: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Системный аналитик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Архитектор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4294967295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pic>
        <p:nvPicPr>
          <p:cNvPr id="299" name="Google Shape;299;p28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63737" y="2006600"/>
            <a:ext cx="5667375" cy="371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8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429000" y="2133600"/>
            <a:ext cx="1476375" cy="9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8"/>
          <p:cNvSpPr txBox="1"/>
          <p:nvPr/>
        </p:nvSpPr>
        <p:spPr>
          <a:xfrm>
            <a:off x="8382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2987" y="2898775"/>
            <a:ext cx="1608137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981200"/>
            <a:ext cx="1663700" cy="102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62200" y="4419600"/>
            <a:ext cx="12890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4876800" y="2133600"/>
            <a:ext cx="1495425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8"/>
          <p:cNvSpPr/>
          <p:nvPr/>
        </p:nvSpPr>
        <p:spPr>
          <a:xfrm>
            <a:off x="5029200" y="1828800"/>
            <a:ext cx="1752600" cy="1219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838200" y="1524000"/>
            <a:ext cx="5410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 анализа – диаграммы последовательности</a:t>
            </a:r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/>
        </p:nvSpPr>
        <p:spPr>
          <a:xfrm>
            <a:off x="304800" y="2286000"/>
            <a:ext cx="2514600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Служит для графического представления взаимодействий между объектами во времени</a:t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4876800" y="1143000"/>
            <a:ext cx="3352800" cy="94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Понимание принципов реализации поведения системы.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228600" y="3657600"/>
            <a:ext cx="2438400" cy="29162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варианта использования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Отправить сообщение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Основной поток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 инициирует создание нового сообщения.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отображает форму "Отправить сообщение". Пользователь вводит текст сообщения.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Пользователь инициирует отправку сообщения.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пользователь VIP, то система шифрует сообщение.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отправляет сообщение. </a:t>
            </a:r>
            <a:endParaRPr/>
          </a:p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4">
            <a:alphaModFix/>
          </a:blip>
          <a:srcRect l="4209" r="4208" b="12927"/>
          <a:stretch/>
        </p:blipFill>
        <p:spPr>
          <a:xfrm>
            <a:off x="2514600" y="2743200"/>
            <a:ext cx="6629400" cy="359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 idx="4294967295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pic>
        <p:nvPicPr>
          <p:cNvPr id="327" name="Google Shape;327;p3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8825" y="2006600"/>
            <a:ext cx="5594350" cy="36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873500" y="2184400"/>
            <a:ext cx="1476375" cy="95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321300" y="2125662"/>
            <a:ext cx="1498600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762000" y="14478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331" name="Google Shape;331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87" y="2898775"/>
            <a:ext cx="1608137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33600" y="1981200"/>
            <a:ext cx="1663700" cy="102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14600" y="4419600"/>
            <a:ext cx="1163637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9">
            <a:alphaModFix/>
          </a:blip>
          <a:srcRect/>
          <a:stretch/>
        </p:blipFill>
        <p:spPr>
          <a:xfrm>
            <a:off x="3543300" y="3138487"/>
            <a:ext cx="2081212" cy="199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0"/>
          <p:cNvSpPr/>
          <p:nvPr/>
        </p:nvSpPr>
        <p:spPr>
          <a:xfrm>
            <a:off x="3505200" y="3352800"/>
            <a:ext cx="2282825" cy="15430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914400" y="1524000"/>
            <a:ext cx="4267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 анализа – статическая часть</a:t>
            </a:r>
            <a:endParaRPr/>
          </a:p>
        </p:txBody>
      </p:sp>
      <p:pic>
        <p:nvPicPr>
          <p:cNvPr id="344" name="Google Shape;34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838200" y="2667000"/>
            <a:ext cx="2895600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Общий взгляд на статическую модель сущностей системы</a:t>
            </a:r>
            <a:endParaRPr/>
          </a:p>
        </p:txBody>
      </p:sp>
      <p:pic>
        <p:nvPicPr>
          <p:cNvPr id="346" name="Google Shape;34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7275" y="1947862"/>
            <a:ext cx="5546725" cy="491013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1"/>
          <p:cNvSpPr txBox="1"/>
          <p:nvPr/>
        </p:nvSpPr>
        <p:spPr>
          <a:xfrm>
            <a:off x="4921250" y="1108075"/>
            <a:ext cx="320040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Модель обеспечивает более высокое качество Логической модели.</a:t>
            </a:r>
            <a:endParaRPr/>
          </a:p>
        </p:txBody>
      </p:sp>
      <p:sp>
        <p:nvSpPr>
          <p:cNvPr id="348" name="Google Shape;348;p31"/>
          <p:cNvSpPr txBox="1"/>
          <p:nvPr/>
        </p:nvSpPr>
        <p:spPr>
          <a:xfrm>
            <a:off x="838200" y="5410200"/>
            <a:ext cx="2438400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Основной интерес: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Системный аналитик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914400" y="1524000"/>
            <a:ext cx="2590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Модель анализа – динамическая часть</a:t>
            </a:r>
            <a:endParaRPr/>
          </a:p>
        </p:txBody>
      </p:sp>
      <p:pic>
        <p:nvPicPr>
          <p:cNvPr id="356" name="Google Shape;35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2"/>
          <p:cNvSpPr txBox="1"/>
          <p:nvPr/>
        </p:nvSpPr>
        <p:spPr>
          <a:xfrm>
            <a:off x="685800" y="2895600"/>
            <a:ext cx="2895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Общий взгляд на динамическую модель системы</a:t>
            </a:r>
            <a:endParaRPr/>
          </a:p>
        </p:txBody>
      </p:sp>
      <p:pic>
        <p:nvPicPr>
          <p:cNvPr id="358" name="Google Shape;35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0937" y="2228850"/>
            <a:ext cx="6723062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2"/>
          <p:cNvSpPr txBox="1"/>
          <p:nvPr/>
        </p:nvSpPr>
        <p:spPr>
          <a:xfrm>
            <a:off x="4648200" y="1143000"/>
            <a:ext cx="312420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Модель обеспечивает более высокое качество Логической модели.</a:t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685800" y="5486400"/>
            <a:ext cx="2514600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Основной интерес: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Системный аналитик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67" name="Google Shape;367;p33"/>
          <p:cNvSpPr txBox="1">
            <a:spLocks noGrp="1"/>
          </p:cNvSpPr>
          <p:nvPr>
            <p:ph type="title" idx="4294967295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pic>
        <p:nvPicPr>
          <p:cNvPr id="368" name="Google Shape;368;p3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8825" y="2006600"/>
            <a:ext cx="5594350" cy="36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873500" y="2184400"/>
            <a:ext cx="1476375" cy="95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321300" y="2125662"/>
            <a:ext cx="1498600" cy="83026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3"/>
          <p:cNvSpPr txBox="1"/>
          <p:nvPr/>
        </p:nvSpPr>
        <p:spPr>
          <a:xfrm>
            <a:off x="8382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87" y="2898775"/>
            <a:ext cx="1608137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86000" y="1981200"/>
            <a:ext cx="1663700" cy="102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0800" y="4419600"/>
            <a:ext cx="12890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9">
            <a:alphaModFix/>
          </a:blip>
          <a:srcRect/>
          <a:stretch/>
        </p:blipFill>
        <p:spPr>
          <a:xfrm>
            <a:off x="3543300" y="3138487"/>
            <a:ext cx="2081212" cy="199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81600" y="2514600"/>
            <a:ext cx="1598612" cy="26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/>
          <p:nvPr/>
        </p:nvSpPr>
        <p:spPr>
          <a:xfrm>
            <a:off x="5402262" y="3749675"/>
            <a:ext cx="1752600" cy="1219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385" name="Google Shape;385;p34"/>
          <p:cNvSpPr txBox="1"/>
          <p:nvPr/>
        </p:nvSpPr>
        <p:spPr>
          <a:xfrm>
            <a:off x="8382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Логическая модель</a:t>
            </a:r>
            <a:endParaRPr/>
          </a:p>
        </p:txBody>
      </p:sp>
      <p:pic>
        <p:nvPicPr>
          <p:cNvPr id="386" name="Google Shape;38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4"/>
          <p:cNvSpPr txBox="1"/>
          <p:nvPr/>
        </p:nvSpPr>
        <p:spPr>
          <a:xfrm>
            <a:off x="609600" y="2133600"/>
            <a:ext cx="2895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Назначение: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Показывает распределение поведения системы по классам</a:t>
            </a:r>
            <a:endParaRPr/>
          </a:p>
        </p:txBody>
      </p:sp>
      <p:pic>
        <p:nvPicPr>
          <p:cNvPr id="388" name="Google Shape;38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9662" y="2514600"/>
            <a:ext cx="6764337" cy="4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4"/>
          <p:cNvSpPr txBox="1"/>
          <p:nvPr/>
        </p:nvSpPr>
        <p:spPr>
          <a:xfrm>
            <a:off x="4572000" y="1143000"/>
            <a:ext cx="3276600" cy="94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Польза проектной команде: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Модель отражает логику реализации системы.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381000" y="5486400"/>
            <a:ext cx="2362200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Основной интерес: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Char char="-"/>
            </a:pPr>
            <a:r>
              <a:rPr lang="en-US" sz="14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Архитектор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398" name="Google Shape;398;p35"/>
          <p:cNvSpPr txBox="1"/>
          <p:nvPr/>
        </p:nvSpPr>
        <p:spPr>
          <a:xfrm>
            <a:off x="914400" y="16764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399" name="Google Shape;39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-44" b="13302"/>
          <a:stretch/>
        </p:blipFill>
        <p:spPr>
          <a:xfrm>
            <a:off x="2095500" y="2184400"/>
            <a:ext cx="6254750" cy="375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ctrTitle"/>
          </p:nvPr>
        </p:nvSpPr>
        <p:spPr>
          <a:xfrm>
            <a:off x="11430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b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Содержание презентации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371600" y="1676400"/>
            <a:ext cx="7313612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None/>
            </a:pPr>
            <a:endParaRPr sz="25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Вводная часть</a:t>
            </a:r>
            <a:endParaRPr/>
          </a:p>
          <a:p>
            <a: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Моделирование</a:t>
            </a:r>
            <a:endParaRPr/>
          </a:p>
          <a:p>
            <a: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Разработка и Управление требованиями</a:t>
            </a:r>
            <a:endParaRPr/>
          </a:p>
          <a:p>
            <a:pPr marL="342900" marR="0" lvl="0" indent="-2184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Где мы?</a:t>
            </a:r>
            <a:endParaRPr/>
          </a:p>
        </p:txBody>
      </p:sp>
      <p:pic>
        <p:nvPicPr>
          <p:cNvPr id="413" name="Google Shape;4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3622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/>
          <p:nvPr/>
        </p:nvSpPr>
        <p:spPr>
          <a:xfrm flipH="1">
            <a:off x="3810000" y="5334000"/>
            <a:ext cx="1371600" cy="609600"/>
          </a:xfrm>
          <a:prstGeom prst="wedgeRoundRectCallout">
            <a:avLst>
              <a:gd name="adj1" fmla="val 37575"/>
              <a:gd name="adj2" fmla="val -9450"/>
              <a:gd name="adj3" fmla="val 0"/>
            </a:avLst>
          </a:prstGeom>
          <a:noFill/>
          <a:ln w="222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Разработка требований</a:t>
            </a:r>
            <a:endParaRPr/>
          </a:p>
        </p:txBody>
      </p:sp>
      <p:pic>
        <p:nvPicPr>
          <p:cNvPr id="415" name="Google Shape;41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2362200"/>
            <a:ext cx="32766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7"/>
          <p:cNvSpPr/>
          <p:nvPr/>
        </p:nvSpPr>
        <p:spPr>
          <a:xfrm flipH="1">
            <a:off x="3886200" y="2057400"/>
            <a:ext cx="1524000" cy="609600"/>
          </a:xfrm>
          <a:prstGeom prst="wedgeRoundRectCallout">
            <a:avLst>
              <a:gd name="adj1" fmla="val -3240"/>
              <a:gd name="adj2" fmla="val 53156"/>
              <a:gd name="adj3" fmla="val 0"/>
            </a:avLst>
          </a:prstGeom>
          <a:noFill/>
          <a:ln w="222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требованиями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422" name="Google Shape;422;p38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423" name="Google Shape;423;p38"/>
          <p:cNvSpPr txBox="1"/>
          <p:nvPr/>
        </p:nvSpPr>
        <p:spPr>
          <a:xfrm>
            <a:off x="762000" y="1676400"/>
            <a:ext cx="8382000" cy="498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Принципы </a:t>
            </a:r>
            <a:r>
              <a:rPr lang="en-US" sz="1600" b="1" i="1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определения и формулировки требований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основе принципа определения и формулирования требования лежит определение требования Institute of Electrical and Electronics Engineers, USA – мировой ведущей ассоциации профессионалов для развития технологий: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(A) Условие или способность, необходимая пользователю чтобы решить проблему или достигнуть цели.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(B) Условие или способность, которыми должна обладать система или компонента системы для удовлетворения контракта, стандарта, спецификации или другого формально установленного документа.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(C) документированное представление условия или способности, показанной в определении (A) или (B).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© (IEEE Std 610.12-1990)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Кроме того, при формулировании требования должны соблюдаться основополагающие характеристики требования: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Требование должно быть </a:t>
            </a: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тестируемым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Требование должно быть </a:t>
            </a: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реализуемым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Требование должно быть </a:t>
            </a: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ясным для понимания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Требование должно быть </a:t>
            </a: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законченным и полным</a:t>
            </a:r>
            <a:endParaRPr/>
          </a:p>
        </p:txBody>
      </p:sp>
      <p:pic>
        <p:nvPicPr>
          <p:cNvPr id="424" name="Google Shape;4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pic>
        <p:nvPicPr>
          <p:cNvPr id="431" name="Google Shape;43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9"/>
          <p:cNvSpPr txBox="1"/>
          <p:nvPr/>
        </p:nvSpPr>
        <p:spPr>
          <a:xfrm>
            <a:off x="8382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Организация требований</a:t>
            </a:r>
            <a:endParaRPr/>
          </a:p>
        </p:txBody>
      </p:sp>
      <p:sp>
        <p:nvSpPr>
          <p:cNvPr id="433" name="Google Shape;433;p39"/>
          <p:cNvSpPr txBox="1">
            <a:spLocks noGrp="1"/>
          </p:cNvSpPr>
          <p:nvPr>
            <p:ph type="body" idx="1"/>
          </p:nvPr>
        </p:nvSpPr>
        <p:spPr>
          <a:xfrm>
            <a:off x="990600" y="2590800"/>
            <a:ext cx="7115175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lang="en-US" sz="21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Проектная команда работает с информацией, а не с документами. </a:t>
            </a:r>
            <a:endParaRPr/>
          </a:p>
          <a:p>
            <a:pPr marL="742950" marR="0" lvl="1" indent="-19240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lang="en-US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Нет необходимости знать, в каком конкретно документе искать требование.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lang="en-US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Нет необходимости знать структуру документа, чтобы знать, в каком разделе документа искать требование.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</a:pPr>
            <a:r>
              <a:rPr lang="en-US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Нет необходимости вводить понятие связи документов или разделов документов, – связка проводится на более детальном уровне, – уровне требований.</a:t>
            </a:r>
            <a:endParaRPr/>
          </a:p>
        </p:txBody>
      </p:sp>
      <p:sp>
        <p:nvSpPr>
          <p:cNvPr id="434" name="Google Shape;434;p39"/>
          <p:cNvSpPr txBox="1"/>
          <p:nvPr/>
        </p:nvSpPr>
        <p:spPr>
          <a:xfrm>
            <a:off x="3048000" y="1828800"/>
            <a:ext cx="5867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Использование специальных инструментов для разработки и управления требованиями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pic>
        <p:nvPicPr>
          <p:cNvPr id="441" name="Google Shape;44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 txBox="1"/>
          <p:nvPr/>
        </p:nvSpPr>
        <p:spPr>
          <a:xfrm>
            <a:off x="838200" y="14478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Организация требований</a:t>
            </a:r>
            <a:endParaRPr/>
          </a:p>
        </p:txBody>
      </p:sp>
      <p:sp>
        <p:nvSpPr>
          <p:cNvPr id="443" name="Google Shape;443;p40"/>
          <p:cNvSpPr txBox="1"/>
          <p:nvPr/>
        </p:nvSpPr>
        <p:spPr>
          <a:xfrm>
            <a:off x="2895600" y="1905000"/>
            <a:ext cx="5867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Преимущества организации требований</a:t>
            </a:r>
            <a:endParaRPr/>
          </a:p>
        </p:txBody>
      </p:sp>
      <p:sp>
        <p:nvSpPr>
          <p:cNvPr id="444" name="Google Shape;444;p40"/>
          <p:cNvSpPr txBox="1">
            <a:spLocks noGrp="1"/>
          </p:cNvSpPr>
          <p:nvPr>
            <p:ph type="body" idx="1"/>
          </p:nvPr>
        </p:nvSpPr>
        <p:spPr>
          <a:xfrm>
            <a:off x="990600" y="2362200"/>
            <a:ext cx="7115175" cy="318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⚪"/>
            </a:pPr>
            <a:r>
              <a:rPr lang="en-US" sz="19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работе в команде наличие четко закрепленной и наглядно выраженной структуры требований определяют УНИФИЦИРОВАННЫЙ взгляд на концепцию будущей системы.</a:t>
            </a:r>
            <a:endParaRPr/>
          </a:p>
          <a:p>
            <a:pPr marL="342900" marR="0" lvl="0" indent="-25844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lang="en-US"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 аналитики – единое видение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lang="en-US"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Разные роли – единое видение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lang="en-US"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Взаимное уточнение и контроль описаний требований и их организации (группировки, иерархии, трассировки)</a:t>
            </a:r>
            <a:endParaRPr/>
          </a:p>
          <a:p>
            <a:pPr marL="742950" marR="0" lvl="1" indent="-210184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endParaRPr sz="1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⚪"/>
            </a:pPr>
            <a:r>
              <a:rPr lang="en-US" sz="19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работе в команде наличие четко закрепленной и наглядно выраженной структуры требований приводят к раннему и полному ВОВЛЕЧЕНИЮ всех проектных ролей в требования на ранних этапах.</a:t>
            </a:r>
            <a:endParaRPr/>
          </a:p>
          <a:p>
            <a:pPr marL="342900" marR="0" lvl="0" indent="-258445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lang="en-US"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Минимальные затраты на согласование требований и на изменение требований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lang="en-US"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Минимальные затраты на обучение законченным требованиям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lang="en-US" sz="1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Взгляд на требования со всех точек зрения на ранних стадиях</a:t>
            </a:r>
            <a:endParaRPr/>
          </a:p>
          <a:p>
            <a:pPr marL="342900" marR="0" lvl="0" indent="-267335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</a:pPr>
            <a:endParaRPr sz="17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450" name="Google Shape;450;p41"/>
          <p:cNvSpPr txBox="1"/>
          <p:nvPr/>
        </p:nvSpPr>
        <p:spPr>
          <a:xfrm>
            <a:off x="533400" y="2362200"/>
            <a:ext cx="259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514600"/>
            <a:ext cx="88392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1"/>
          <p:cNvSpPr txBox="1"/>
          <p:nvPr/>
        </p:nvSpPr>
        <p:spPr>
          <a:xfrm>
            <a:off x="228600" y="762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453" name="Google Shape;453;p41"/>
          <p:cNvSpPr txBox="1"/>
          <p:nvPr/>
        </p:nvSpPr>
        <p:spPr>
          <a:xfrm>
            <a:off x="8382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Обзор пакетов спецификаций требований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460" name="Google Shape;460;p42"/>
          <p:cNvSpPr txBox="1"/>
          <p:nvPr/>
        </p:nvSpPr>
        <p:spPr>
          <a:xfrm>
            <a:off x="7010400" y="1905000"/>
            <a:ext cx="1828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676400"/>
            <a:ext cx="4862512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2"/>
          <p:cNvSpPr txBox="1"/>
          <p:nvPr/>
        </p:nvSpPr>
        <p:spPr>
          <a:xfrm>
            <a:off x="685800" y="3352800"/>
            <a:ext cx="2438400" cy="221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пакета спецификаций для продукта – </a:t>
            </a: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Extreme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пакета спецификаций для проектов 1, 3 и 4 – </a:t>
            </a: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Extreme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для проекта 2 - </a:t>
            </a:r>
            <a:r>
              <a:rPr lang="en-US" sz="1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762000" y="26670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762000" y="14478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Обзор пакетов спецификаций требований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470" name="Google Shape;470;p43"/>
          <p:cNvSpPr txBox="1"/>
          <p:nvPr/>
        </p:nvSpPr>
        <p:spPr>
          <a:xfrm>
            <a:off x="533400" y="2362200"/>
            <a:ext cx="259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828800"/>
            <a:ext cx="6934200" cy="1630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3"/>
          <p:cNvSpPr txBox="1"/>
          <p:nvPr/>
        </p:nvSpPr>
        <p:spPr>
          <a:xfrm>
            <a:off x="762000" y="3733800"/>
            <a:ext cx="7391400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Пакет включает в себя: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документ "Концепция системы", расширенный разделом "общее описание функциональности" - общее описание поведения системы в простой не структурированной форме.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3"/>
          <p:cNvSpPr txBox="1"/>
          <p:nvPr/>
        </p:nvSpPr>
        <p:spPr>
          <a:xfrm>
            <a:off x="228600" y="762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474" name="Google Shape;474;p43"/>
          <p:cNvSpPr txBox="1"/>
          <p:nvPr/>
        </p:nvSpPr>
        <p:spPr>
          <a:xfrm>
            <a:off x="838200" y="12954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Пакет Extreme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480" name="Google Shape;480;p44"/>
          <p:cNvSpPr txBox="1"/>
          <p:nvPr/>
        </p:nvSpPr>
        <p:spPr>
          <a:xfrm>
            <a:off x="838200" y="3200400"/>
            <a:ext cx="7391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Пакет включает в себя: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Простой проект требований, в котором выделяются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функциональные требования;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нефункциональные требования (ограничения, допущения, перечень поддерживаемых ОС);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Модель вариантов использования с кратким описанием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Спецификацию "Требования к системе"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требованиями минимальное: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статус требования "предложено-утверждено"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обсуждение в виде дискуссий.</a:t>
            </a:r>
            <a:endParaRPr/>
          </a:p>
        </p:txBody>
      </p:sp>
      <p:pic>
        <p:nvPicPr>
          <p:cNvPr id="481" name="Google Shape;48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6664325" cy="15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4"/>
          <p:cNvSpPr txBox="1"/>
          <p:nvPr/>
        </p:nvSpPr>
        <p:spPr>
          <a:xfrm>
            <a:off x="228600" y="762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483" name="Google Shape;483;p44"/>
          <p:cNvSpPr txBox="1"/>
          <p:nvPr/>
        </p:nvSpPr>
        <p:spPr>
          <a:xfrm>
            <a:off x="762000" y="12954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Пакет Simple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489" name="Google Shape;489;p45"/>
          <p:cNvSpPr txBox="1"/>
          <p:nvPr/>
        </p:nvSpPr>
        <p:spPr>
          <a:xfrm>
            <a:off x="304800" y="3124200"/>
            <a:ext cx="8458200" cy="356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Пакет включает в себя: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Модель вариантов использования (описание на уровне цели + основной поток);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Проект требований, интегрированный с моделью, в котором выделяются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бизнес требования;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варианты использования;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функциональные требования;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нефункциональные требования (ограничения, допущения, перечень поддерживаемых ОС);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Спецификации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спецификация "Словарь терминов и понятий";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спецификация "Обзор вариантов использования";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спецификация "Требования к системе";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требованиями средней сложности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статус требования "предложено-одобрено(feasibility)-утверждено"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обсуждение в виде дискуссий.</a:t>
            </a:r>
            <a:endParaRPr/>
          </a:p>
        </p:txBody>
      </p:sp>
      <p:pic>
        <p:nvPicPr>
          <p:cNvPr id="490" name="Google Shape;49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905000"/>
            <a:ext cx="7010400" cy="164623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5"/>
          <p:cNvSpPr txBox="1"/>
          <p:nvPr/>
        </p:nvSpPr>
        <p:spPr>
          <a:xfrm>
            <a:off x="304800" y="762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492" name="Google Shape;492;p45"/>
          <p:cNvSpPr txBox="1"/>
          <p:nvPr/>
        </p:nvSpPr>
        <p:spPr>
          <a:xfrm>
            <a:off x="8382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Пакет Basic</a:t>
            </a:r>
            <a:endParaRPr/>
          </a:p>
        </p:txBody>
      </p:sp>
      <p:sp>
        <p:nvSpPr>
          <p:cNvPr id="493" name="Google Shape;493;p45"/>
          <p:cNvSpPr txBox="1"/>
          <p:nvPr/>
        </p:nvSpPr>
        <p:spPr>
          <a:xfrm>
            <a:off x="5257800" y="2895600"/>
            <a:ext cx="388620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ts val="1300"/>
              <a:buFont typeface="Arial"/>
              <a:buNone/>
            </a:pPr>
            <a:r>
              <a:rPr lang="en-US" sz="1300" b="1" i="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Базовый пакет спецификаций требований</a:t>
            </a:r>
            <a:endParaRPr/>
          </a:p>
        </p:txBody>
      </p:sp>
      <p:cxnSp>
        <p:nvCxnSpPr>
          <p:cNvPr id="494" name="Google Shape;494;p45"/>
          <p:cNvCxnSpPr/>
          <p:nvPr/>
        </p:nvCxnSpPr>
        <p:spPr>
          <a:xfrm rot="10800000">
            <a:off x="3962400" y="2514600"/>
            <a:ext cx="1219200" cy="457200"/>
          </a:xfrm>
          <a:prstGeom prst="straightConnector1">
            <a:avLst/>
          </a:prstGeom>
          <a:noFill/>
          <a:ln w="44450" cap="flat" cmpd="sng">
            <a:solidFill>
              <a:srgbClr val="339966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533400" y="2362200"/>
            <a:ext cx="259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6"/>
          <p:cNvSpPr txBox="1"/>
          <p:nvPr/>
        </p:nvSpPr>
        <p:spPr>
          <a:xfrm>
            <a:off x="533400" y="2438400"/>
            <a:ext cx="2971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Оранжевым цветом выделены основные результаты разработки требований</a:t>
            </a:r>
            <a:endParaRPr/>
          </a:p>
        </p:txBody>
      </p:sp>
      <p:sp>
        <p:nvSpPr>
          <p:cNvPr id="503" name="Google Shape;503;p46"/>
          <p:cNvSpPr txBox="1"/>
          <p:nvPr/>
        </p:nvSpPr>
        <p:spPr>
          <a:xfrm>
            <a:off x="304800" y="3733800"/>
            <a:ext cx="2057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1524000"/>
            <a:ext cx="5943600" cy="45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/>
        </p:nvSpPr>
        <p:spPr>
          <a:xfrm>
            <a:off x="381000" y="762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506" name="Google Shape;506;p46"/>
          <p:cNvSpPr txBox="1"/>
          <p:nvPr/>
        </p:nvSpPr>
        <p:spPr>
          <a:xfrm>
            <a:off x="6858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Основные типы требований</a:t>
            </a:r>
            <a:endParaRPr/>
          </a:p>
        </p:txBody>
      </p:sp>
      <p:sp>
        <p:nvSpPr>
          <p:cNvPr id="507" name="Google Shape;507;p46"/>
          <p:cNvSpPr txBox="1"/>
          <p:nvPr/>
        </p:nvSpPr>
        <p:spPr>
          <a:xfrm>
            <a:off x="457200" y="4114800"/>
            <a:ext cx="2895600" cy="226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«кита»: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Варианты использования;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Функциональные требования;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Нефункциональные требования.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Вводная часть</a:t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990600" y="1600200"/>
            <a:ext cx="6781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системном анализе выделяются 3 области: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1295400" y="2133600"/>
            <a:ext cx="6629400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Моделирование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Разработка требований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Управление требованиями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1143000" y="3733800"/>
            <a:ext cx="2911475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эти области тесно переплетены между собой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169987" y="4648200"/>
            <a:ext cx="3124200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работе над каждой из областей, системный аналитик проводит </a:t>
            </a:r>
            <a:r>
              <a:rPr lang="en-US" sz="1600" b="1" i="1" u="sng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АНАЛИЗ</a:t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2209800"/>
            <a:ext cx="41433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513" name="Google Shape;513;p47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514" name="Google Shape;514;p47"/>
          <p:cNvSpPr txBox="1"/>
          <p:nvPr/>
        </p:nvSpPr>
        <p:spPr>
          <a:xfrm>
            <a:off x="914400" y="2133600"/>
            <a:ext cx="20574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типы требований</a:t>
            </a:r>
            <a:endParaRPr/>
          </a:p>
        </p:txBody>
      </p:sp>
      <p:pic>
        <p:nvPicPr>
          <p:cNvPr id="515" name="Google Shape;51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6200" y="5943600"/>
            <a:ext cx="838200" cy="598487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7"/>
          <p:cNvSpPr txBox="1"/>
          <p:nvPr/>
        </p:nvSpPr>
        <p:spPr>
          <a:xfrm>
            <a:off x="7620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Типы требований</a:t>
            </a:r>
            <a:endParaRPr/>
          </a:p>
        </p:txBody>
      </p:sp>
      <p:pic>
        <p:nvPicPr>
          <p:cNvPr id="518" name="Google Shape;518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4212" y="1862137"/>
            <a:ext cx="5919787" cy="499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6800" y="3352800"/>
            <a:ext cx="9525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7"/>
          <p:cNvSpPr/>
          <p:nvPr/>
        </p:nvSpPr>
        <p:spPr>
          <a:xfrm>
            <a:off x="2286000" y="3429000"/>
            <a:ext cx="1828800" cy="533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7"/>
          <p:cNvSpPr/>
          <p:nvPr/>
        </p:nvSpPr>
        <p:spPr>
          <a:xfrm>
            <a:off x="5257800" y="1752600"/>
            <a:ext cx="2514600" cy="1219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7"/>
          <p:cNvSpPr/>
          <p:nvPr/>
        </p:nvSpPr>
        <p:spPr>
          <a:xfrm>
            <a:off x="4843462" y="5943600"/>
            <a:ext cx="1752600" cy="86995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528" name="Google Shape;528;p48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529" name="Google Shape;529;p48"/>
          <p:cNvSpPr txBox="1"/>
          <p:nvPr/>
        </p:nvSpPr>
        <p:spPr>
          <a:xfrm>
            <a:off x="609600" y="2895600"/>
            <a:ext cx="3124200" cy="34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11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750"/>
              <a:buFont typeface="Noto Sans Symbols"/>
              <a:buChar char="●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Возможность быстрого перехода от требования в репозитарии требований к соответствующему варианту использования в модели вариантов использования</a:t>
            </a:r>
            <a:endParaRPr/>
          </a:p>
          <a:p>
            <a:pPr marL="0" marR="0" lvl="0" indent="-11112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rgbClr val="FF3300"/>
              </a:buClr>
              <a:buSzPts val="1750"/>
              <a:buFont typeface="Noto Sans Symbols"/>
              <a:buChar char="●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Возможность быстрого перехода от варианта использования в модели вариантов использования к соответствующему требованию в репозитарии требований</a:t>
            </a:r>
            <a:endParaRPr/>
          </a:p>
        </p:txBody>
      </p:sp>
      <p:pic>
        <p:nvPicPr>
          <p:cNvPr id="530" name="Google Shape;53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8"/>
          <p:cNvSpPr txBox="1"/>
          <p:nvPr/>
        </p:nvSpPr>
        <p:spPr>
          <a:xfrm>
            <a:off x="6858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Единая среда разработки</a:t>
            </a:r>
            <a:endParaRPr/>
          </a:p>
        </p:txBody>
      </p:sp>
      <p:pic>
        <p:nvPicPr>
          <p:cNvPr id="532" name="Google Shape;532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0" y="1600200"/>
            <a:ext cx="4953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539" name="Google Shape;539;p49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540" name="Google Shape;540;p49"/>
          <p:cNvSpPr txBox="1"/>
          <p:nvPr/>
        </p:nvSpPr>
        <p:spPr>
          <a:xfrm>
            <a:off x="990600" y="2133600"/>
            <a:ext cx="20574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Требования Бизнес-видение (BVision)</a:t>
            </a:r>
            <a:endParaRPr/>
          </a:p>
        </p:txBody>
      </p:sp>
      <p:pic>
        <p:nvPicPr>
          <p:cNvPr id="541" name="Google Shape;54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7287" y="1981200"/>
            <a:ext cx="6716712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9"/>
          <p:cNvSpPr txBox="1"/>
          <p:nvPr/>
        </p:nvSpPr>
        <p:spPr>
          <a:xfrm>
            <a:off x="8382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Типы требований</a:t>
            </a:r>
            <a:endParaRPr/>
          </a:p>
        </p:txBody>
      </p:sp>
      <p:pic>
        <p:nvPicPr>
          <p:cNvPr id="544" name="Google Shape;544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5181600"/>
            <a:ext cx="1181100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400" y="3886200"/>
            <a:ext cx="13970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9"/>
          <p:cNvSpPr/>
          <p:nvPr/>
        </p:nvSpPr>
        <p:spPr>
          <a:xfrm>
            <a:off x="1981200" y="4800600"/>
            <a:ext cx="1295400" cy="533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553" name="Google Shape;553;p50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554" name="Google Shape;554;p50"/>
          <p:cNvSpPr txBox="1"/>
          <p:nvPr/>
        </p:nvSpPr>
        <p:spPr>
          <a:xfrm>
            <a:off x="1066800" y="1981200"/>
            <a:ext cx="2057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Требования Техническое видение (TVision)</a:t>
            </a:r>
            <a:endParaRPr/>
          </a:p>
        </p:txBody>
      </p:sp>
      <p:pic>
        <p:nvPicPr>
          <p:cNvPr id="555" name="Google Shape;55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7325" y="2011362"/>
            <a:ext cx="5146675" cy="484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0"/>
          <p:cNvSpPr txBox="1"/>
          <p:nvPr/>
        </p:nvSpPr>
        <p:spPr>
          <a:xfrm>
            <a:off x="838200" y="14478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Типы требований</a:t>
            </a:r>
            <a:endParaRPr/>
          </a:p>
        </p:txBody>
      </p:sp>
      <p:pic>
        <p:nvPicPr>
          <p:cNvPr id="558" name="Google Shape;558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3276600"/>
            <a:ext cx="1214437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0200" y="4419600"/>
            <a:ext cx="1143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1600" y="5576887"/>
            <a:ext cx="167957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0"/>
          <p:cNvSpPr/>
          <p:nvPr/>
        </p:nvSpPr>
        <p:spPr>
          <a:xfrm>
            <a:off x="990600" y="4419600"/>
            <a:ext cx="3048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0"/>
          <p:cNvSpPr txBox="1"/>
          <p:nvPr/>
        </p:nvSpPr>
        <p:spPr>
          <a:xfrm rot="-5400000">
            <a:off x="-114300" y="50673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Разрабатывает архитектор</a:t>
            </a:r>
            <a:endParaRPr/>
          </a:p>
        </p:txBody>
      </p:sp>
      <p:sp>
        <p:nvSpPr>
          <p:cNvPr id="563" name="Google Shape;563;p50"/>
          <p:cNvSpPr/>
          <p:nvPr/>
        </p:nvSpPr>
        <p:spPr>
          <a:xfrm>
            <a:off x="2895600" y="3276600"/>
            <a:ext cx="457200" cy="2895600"/>
          </a:xfrm>
          <a:prstGeom prst="rightBrace">
            <a:avLst>
              <a:gd name="adj1" fmla="val 8333"/>
              <a:gd name="adj2" fmla="val 440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0"/>
          <p:cNvSpPr/>
          <p:nvPr/>
        </p:nvSpPr>
        <p:spPr>
          <a:xfrm>
            <a:off x="3657600" y="3581400"/>
            <a:ext cx="762000" cy="533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570" name="Google Shape;570;p51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571" name="Google Shape;571;p51"/>
          <p:cNvSpPr txBox="1"/>
          <p:nvPr/>
        </p:nvSpPr>
        <p:spPr>
          <a:xfrm>
            <a:off x="990600" y="2133600"/>
            <a:ext cx="20574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типы требований</a:t>
            </a:r>
            <a:endParaRPr/>
          </a:p>
        </p:txBody>
      </p:sp>
      <p:pic>
        <p:nvPicPr>
          <p:cNvPr id="572" name="Google Shape;57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6200" y="5943600"/>
            <a:ext cx="838200" cy="598487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1"/>
          <p:cNvSpPr txBox="1"/>
          <p:nvPr/>
        </p:nvSpPr>
        <p:spPr>
          <a:xfrm>
            <a:off x="8382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Типы требований</a:t>
            </a:r>
            <a:endParaRPr/>
          </a:p>
        </p:txBody>
      </p:sp>
      <p:pic>
        <p:nvPicPr>
          <p:cNvPr id="575" name="Google Shape;57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4212" y="1862137"/>
            <a:ext cx="5919787" cy="4995862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1"/>
          <p:cNvSpPr/>
          <p:nvPr/>
        </p:nvSpPr>
        <p:spPr>
          <a:xfrm>
            <a:off x="6248400" y="4802187"/>
            <a:ext cx="2057400" cy="1219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582" name="Google Shape;582;p52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583" name="Google Shape;583;p52"/>
          <p:cNvSpPr txBox="1"/>
          <p:nvPr/>
        </p:nvSpPr>
        <p:spPr>
          <a:xfrm>
            <a:off x="914400" y="1905000"/>
            <a:ext cx="20574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Нефункциональные требования</a:t>
            </a:r>
            <a:endParaRPr/>
          </a:p>
        </p:txBody>
      </p:sp>
      <p:pic>
        <p:nvPicPr>
          <p:cNvPr id="584" name="Google Shape;5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8400" y="1516062"/>
            <a:ext cx="6858000" cy="5341937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2"/>
          <p:cNvSpPr txBox="1"/>
          <p:nvPr/>
        </p:nvSpPr>
        <p:spPr>
          <a:xfrm>
            <a:off x="762000" y="13716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Типы требований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592" name="Google Shape;592;p53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593" name="Google Shape;593;p53"/>
          <p:cNvSpPr txBox="1"/>
          <p:nvPr/>
        </p:nvSpPr>
        <p:spPr>
          <a:xfrm>
            <a:off x="533400" y="1981200"/>
            <a:ext cx="20574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 типы требований</a:t>
            </a:r>
            <a:endParaRPr/>
          </a:p>
        </p:txBody>
      </p:sp>
      <p:pic>
        <p:nvPicPr>
          <p:cNvPr id="594" name="Google Shape;59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6200" y="5943600"/>
            <a:ext cx="838200" cy="598487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3"/>
          <p:cNvSpPr txBox="1"/>
          <p:nvPr/>
        </p:nvSpPr>
        <p:spPr>
          <a:xfrm>
            <a:off x="304800" y="12954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Типы требований</a:t>
            </a:r>
            <a:endParaRPr/>
          </a:p>
        </p:txBody>
      </p:sp>
      <p:pic>
        <p:nvPicPr>
          <p:cNvPr id="597" name="Google Shape;597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4212" y="1862137"/>
            <a:ext cx="5919787" cy="499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pic>
        <p:nvPicPr>
          <p:cNvPr id="603" name="Google Shape;60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286000"/>
            <a:ext cx="8458200" cy="364966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4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pic>
        <p:nvPicPr>
          <p:cNvPr id="605" name="Google Shape;605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4"/>
          <p:cNvSpPr txBox="1"/>
          <p:nvPr/>
        </p:nvSpPr>
        <p:spPr>
          <a:xfrm>
            <a:off x="304800" y="12954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Атрибуты требований</a:t>
            </a:r>
            <a:endParaRPr/>
          </a:p>
        </p:txBody>
      </p:sp>
      <p:sp>
        <p:nvSpPr>
          <p:cNvPr id="607" name="Google Shape;607;p54"/>
          <p:cNvSpPr/>
          <p:nvPr/>
        </p:nvSpPr>
        <p:spPr>
          <a:xfrm>
            <a:off x="687387" y="2640012"/>
            <a:ext cx="838200" cy="228600"/>
          </a:xfrm>
          <a:prstGeom prst="ellipse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4"/>
          <p:cNvSpPr/>
          <p:nvPr/>
        </p:nvSpPr>
        <p:spPr>
          <a:xfrm>
            <a:off x="3505200" y="3505200"/>
            <a:ext cx="838200" cy="228600"/>
          </a:xfrm>
          <a:prstGeom prst="ellipse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4"/>
          <p:cNvSpPr/>
          <p:nvPr/>
        </p:nvSpPr>
        <p:spPr>
          <a:xfrm>
            <a:off x="6019800" y="4724400"/>
            <a:ext cx="838200" cy="228600"/>
          </a:xfrm>
          <a:prstGeom prst="ellipse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615" name="Google Shape;615;p55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5"/>
          <p:cNvSpPr txBox="1"/>
          <p:nvPr/>
        </p:nvSpPr>
        <p:spPr>
          <a:xfrm>
            <a:off x="7620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Атрибуты требований – атрибут «Статус»</a:t>
            </a:r>
            <a:endParaRPr/>
          </a:p>
        </p:txBody>
      </p:sp>
      <p:sp>
        <p:nvSpPr>
          <p:cNvPr id="618" name="Google Shape;618;p55"/>
          <p:cNvSpPr txBox="1"/>
          <p:nvPr/>
        </p:nvSpPr>
        <p:spPr>
          <a:xfrm>
            <a:off x="914400" y="2057400"/>
            <a:ext cx="28194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Диаграмма состояний требований </a:t>
            </a:r>
            <a:endParaRPr/>
          </a:p>
        </p:txBody>
      </p:sp>
      <p:pic>
        <p:nvPicPr>
          <p:cNvPr id="619" name="Google Shape;619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1752600"/>
            <a:ext cx="37655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625" name="Google Shape;625;p56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pic>
        <p:nvPicPr>
          <p:cNvPr id="626" name="Google Shape;62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6"/>
          <p:cNvSpPr txBox="1"/>
          <p:nvPr/>
        </p:nvSpPr>
        <p:spPr>
          <a:xfrm>
            <a:off x="8382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Трассировки требований</a:t>
            </a:r>
            <a:endParaRPr/>
          </a:p>
        </p:txBody>
      </p:sp>
      <p:sp>
        <p:nvSpPr>
          <p:cNvPr id="628" name="Google Shape;628;p56"/>
          <p:cNvSpPr txBox="1"/>
          <p:nvPr/>
        </p:nvSpPr>
        <p:spPr>
          <a:xfrm>
            <a:off x="990600" y="2057400"/>
            <a:ext cx="3276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Представление трассировок в виде дерева</a:t>
            </a:r>
            <a:endParaRPr/>
          </a:p>
        </p:txBody>
      </p:sp>
      <p:pic>
        <p:nvPicPr>
          <p:cNvPr id="629" name="Google Shape;629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200" y="1981200"/>
            <a:ext cx="3581400" cy="194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3733800"/>
            <a:ext cx="6896100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 idx="4294967295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Вводная часть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381000" y="2743200"/>
            <a:ext cx="8229600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 эталонных моделей для создания рассматриваемого подхода к </a:t>
            </a:r>
            <a:r>
              <a:rPr lang="en-US" sz="16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системному анализу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выбраны методология RUP и ICONIX, они же выбраны в качестве основы для разработки </a:t>
            </a: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методологии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разработки и управления требованиями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компании.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не значит, что все взяты дисциплины и активности указанных методологий, - так как полновесный </a:t>
            </a:r>
            <a:r>
              <a:rPr lang="en-US" sz="16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RUP излишне сложный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для проектов компании, а </a:t>
            </a:r>
            <a:r>
              <a:rPr lang="en-US" sz="16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ICONIX не всегда оптимален с точки зрения акцента на разработке, управляемой моделями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основу рассматриваемой методологии системного анализа легли:</a:t>
            </a:r>
            <a:endParaRPr/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Методология RUP</a:t>
            </a:r>
            <a:endParaRPr/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Методология ICONIX</a:t>
            </a:r>
            <a:endParaRPr/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Собственный опыт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990600" y="1600200"/>
            <a:ext cx="7239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Обзор использовавшихся при разработке подхода методологий</a:t>
            </a:r>
            <a:endParaRPr/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4038600" y="2057400"/>
            <a:ext cx="46482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Методология</a:t>
            </a: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системного анализа</a:t>
            </a:r>
            <a:r>
              <a:rPr lang="en-US" sz="16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– это способ выполнения системного анализа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637" name="Google Shape;637;p57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pic>
        <p:nvPicPr>
          <p:cNvPr id="638" name="Google Shape;63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050" y="762000"/>
            <a:ext cx="1123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7"/>
          <p:cNvSpPr txBox="1"/>
          <p:nvPr/>
        </p:nvSpPr>
        <p:spPr>
          <a:xfrm>
            <a:off x="304800" y="12954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Трассировки требований</a:t>
            </a:r>
            <a:endParaRPr/>
          </a:p>
        </p:txBody>
      </p:sp>
      <p:sp>
        <p:nvSpPr>
          <p:cNvPr id="640" name="Google Shape;640;p57"/>
          <p:cNvSpPr txBox="1"/>
          <p:nvPr/>
        </p:nvSpPr>
        <p:spPr>
          <a:xfrm>
            <a:off x="533400" y="1981200"/>
            <a:ext cx="396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Табличное представление трассировок</a:t>
            </a:r>
            <a:endParaRPr/>
          </a:p>
        </p:txBody>
      </p:sp>
      <p:pic>
        <p:nvPicPr>
          <p:cNvPr id="641" name="Google Shape;641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200400"/>
            <a:ext cx="3200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2895600"/>
            <a:ext cx="3238500" cy="361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648" name="Google Shape;648;p58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649" name="Google Shape;649;p58"/>
          <p:cNvSpPr txBox="1"/>
          <p:nvPr/>
        </p:nvSpPr>
        <p:spPr>
          <a:xfrm>
            <a:off x="381000" y="2573337"/>
            <a:ext cx="1524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914400" y="2362200"/>
            <a:ext cx="24384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Какие задачи решает системный</a:t>
            </a:r>
            <a:r>
              <a:rPr lang="en-US" sz="1400" b="0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аналитик?</a:t>
            </a:r>
            <a:endParaRPr/>
          </a:p>
        </p:txBody>
      </p:sp>
      <p:sp>
        <p:nvSpPr>
          <p:cNvPr id="651" name="Google Shape;651;p58"/>
          <p:cNvSpPr txBox="1"/>
          <p:nvPr/>
        </p:nvSpPr>
        <p:spPr>
          <a:xfrm>
            <a:off x="762000" y="3048000"/>
            <a:ext cx="2667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Проводит системный анализ: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выявление требований,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моделирование,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разработка требований,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управление требованиями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Снять риски через выполнение аналитических работ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524000"/>
            <a:ext cx="4999037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8"/>
          <p:cNvSpPr/>
          <p:nvPr/>
        </p:nvSpPr>
        <p:spPr>
          <a:xfrm>
            <a:off x="3657600" y="3657600"/>
            <a:ext cx="990600" cy="1143000"/>
          </a:xfrm>
          <a:prstGeom prst="ellipse">
            <a:avLst/>
          </a:prstGeom>
          <a:noFill/>
          <a:ln w="1905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8"/>
          <p:cNvSpPr txBox="1"/>
          <p:nvPr/>
        </p:nvSpPr>
        <p:spPr>
          <a:xfrm>
            <a:off x="762000" y="16002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Цели и задачи ролей проектной команды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660" name="Google Shape;660;p59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661" name="Google Shape;661;p59"/>
          <p:cNvSpPr txBox="1"/>
          <p:nvPr/>
        </p:nvSpPr>
        <p:spPr>
          <a:xfrm>
            <a:off x="381000" y="2573337"/>
            <a:ext cx="1524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9"/>
          <p:cNvSpPr txBox="1"/>
          <p:nvPr/>
        </p:nvSpPr>
        <p:spPr>
          <a:xfrm>
            <a:off x="762000" y="2514600"/>
            <a:ext cx="2895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Какую задачу решает системный архитектор?</a:t>
            </a:r>
            <a:endParaRPr/>
          </a:p>
        </p:txBody>
      </p:sp>
      <p:sp>
        <p:nvSpPr>
          <p:cNvPr id="663" name="Google Shape;663;p59"/>
          <p:cNvSpPr txBox="1"/>
          <p:nvPr/>
        </p:nvSpPr>
        <p:spPr>
          <a:xfrm>
            <a:off x="762000" y="3276600"/>
            <a:ext cx="2819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Снять риски, связанные с архитектурой</a:t>
            </a:r>
            <a:endParaRPr/>
          </a:p>
        </p:txBody>
      </p:sp>
      <p:pic>
        <p:nvPicPr>
          <p:cNvPr id="664" name="Google Shape;66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509712"/>
            <a:ext cx="5011737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9"/>
          <p:cNvSpPr/>
          <p:nvPr/>
        </p:nvSpPr>
        <p:spPr>
          <a:xfrm>
            <a:off x="7086600" y="3810000"/>
            <a:ext cx="1524000" cy="1219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 txBox="1"/>
          <p:nvPr/>
        </p:nvSpPr>
        <p:spPr>
          <a:xfrm>
            <a:off x="762000" y="15240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Цели и задачи ролей проектной команды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sp>
        <p:nvSpPr>
          <p:cNvPr id="672" name="Google Shape;672;p60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Разработка и управление требованиями</a:t>
            </a:r>
            <a:endParaRPr/>
          </a:p>
        </p:txBody>
      </p:sp>
      <p:sp>
        <p:nvSpPr>
          <p:cNvPr id="673" name="Google Shape;673;p60"/>
          <p:cNvSpPr txBox="1"/>
          <p:nvPr/>
        </p:nvSpPr>
        <p:spPr>
          <a:xfrm>
            <a:off x="381000" y="2573337"/>
            <a:ext cx="1524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0"/>
          <p:cNvSpPr txBox="1"/>
          <p:nvPr/>
        </p:nvSpPr>
        <p:spPr>
          <a:xfrm>
            <a:off x="838200" y="2514600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Какие задачи решает менеджер проекта?</a:t>
            </a:r>
            <a:endParaRPr/>
          </a:p>
        </p:txBody>
      </p:sp>
      <p:sp>
        <p:nvSpPr>
          <p:cNvPr id="675" name="Google Shape;675;p60"/>
          <p:cNvSpPr txBox="1"/>
          <p:nvPr/>
        </p:nvSpPr>
        <p:spPr>
          <a:xfrm>
            <a:off x="762000" y="3276600"/>
            <a:ext cx="2971800" cy="221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Планирует и контролирует выполнение аналитических работ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Решает в какой форме фиксировать результаты работ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Выстраивает эффективные коммуникации в команде</a:t>
            </a:r>
            <a:endParaRPr/>
          </a:p>
        </p:txBody>
      </p:sp>
      <p:pic>
        <p:nvPicPr>
          <p:cNvPr id="676" name="Google Shape;67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447800"/>
            <a:ext cx="4856162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0"/>
          <p:cNvSpPr/>
          <p:nvPr/>
        </p:nvSpPr>
        <p:spPr>
          <a:xfrm>
            <a:off x="6477000" y="5638800"/>
            <a:ext cx="1524000" cy="1219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0"/>
          <p:cNvSpPr txBox="1"/>
          <p:nvPr/>
        </p:nvSpPr>
        <p:spPr>
          <a:xfrm>
            <a:off x="838200" y="14478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Цели и задачи ролей проектной команды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914400" y="685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Где мы?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1847850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 flipH="1">
            <a:off x="6324600" y="2590800"/>
            <a:ext cx="1600200" cy="457200"/>
          </a:xfrm>
          <a:prstGeom prst="wedgeRoundRectCallout">
            <a:avLst>
              <a:gd name="adj1" fmla="val 30107"/>
              <a:gd name="adj2" fmla="val 34575"/>
              <a:gd name="adj3" fmla="val 0"/>
            </a:avLst>
          </a:prstGeom>
          <a:noFill/>
          <a:ln w="222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5410200" y="1524000"/>
            <a:ext cx="3505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Обзор моделей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4267200" y="1981200"/>
            <a:ext cx="4876800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Модель предметной области (Domain object model)</a:t>
            </a:r>
            <a:endParaRPr/>
          </a:p>
          <a:p>
            <a:pPr marL="0" marR="0" lvl="0" indent="-762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Концептуальная модель системы (Conceptual model)</a:t>
            </a:r>
            <a:endParaRPr/>
          </a:p>
          <a:p>
            <a:pPr marL="0" marR="0" lvl="0" indent="-762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Модель вариантов использования (Use Case model)</a:t>
            </a:r>
            <a:endParaRPr/>
          </a:p>
          <a:p>
            <a:pPr marL="0" marR="0" lvl="0" indent="-762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Модель анализа (Analysis model)</a:t>
            </a:r>
            <a:endParaRPr/>
          </a:p>
          <a:p>
            <a:pPr marL="0" marR="0" lvl="0" indent="-762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Логическая модель (Logical model)</a:t>
            </a:r>
            <a:endParaRPr/>
          </a:p>
          <a:p>
            <a:pPr marL="0" marR="0" lvl="0" indent="-762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C0C0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Модель дизайна (Design model)</a:t>
            </a:r>
            <a:endParaRPr/>
          </a:p>
          <a:p>
            <a:pPr marL="0" marR="0" lvl="0" indent="-762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Модель реализации (Implementation model)</a:t>
            </a:r>
            <a:endParaRPr/>
          </a:p>
        </p:txBody>
      </p:sp>
      <p:pic>
        <p:nvPicPr>
          <p:cNvPr id="119" name="Google Shape;119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11995" y="2837247"/>
            <a:ext cx="1434528" cy="119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30597" y="5055830"/>
            <a:ext cx="1241930" cy="117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518" y="1828800"/>
            <a:ext cx="846770" cy="74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9899" y="4383532"/>
            <a:ext cx="903222" cy="799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2512" y="4383532"/>
            <a:ext cx="1328267" cy="556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7376" y="1896030"/>
            <a:ext cx="974062" cy="84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49382" y="1896030"/>
            <a:ext cx="823526" cy="71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768" y="3038936"/>
            <a:ext cx="664133" cy="85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30597" y="2702787"/>
            <a:ext cx="1676937" cy="169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5"/>
          <p:cNvGrpSpPr/>
          <p:nvPr/>
        </p:nvGrpSpPr>
        <p:grpSpPr>
          <a:xfrm>
            <a:off x="-381000" y="5113256"/>
            <a:ext cx="7696201" cy="887993"/>
            <a:chOff x="1009" y="905"/>
            <a:chExt cx="6953" cy="634"/>
          </a:xfrm>
        </p:grpSpPr>
        <p:sp>
          <p:nvSpPr>
            <p:cNvPr id="129" name="Google Shape;129;p15"/>
            <p:cNvSpPr txBox="1"/>
            <p:nvPr/>
          </p:nvSpPr>
          <p:spPr>
            <a:xfrm>
              <a:off x="1009" y="905"/>
              <a:ext cx="6953" cy="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080" y="1008"/>
              <a:ext cx="644" cy="5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6768" y="5459209"/>
            <a:ext cx="907649" cy="938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4572000" y="4648200"/>
            <a:ext cx="3505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Используемые диаграммы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962400" y="5029200"/>
            <a:ext cx="4724400" cy="15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Диаграмма вариантов использования (Use case diagram)</a:t>
            </a:r>
            <a:endParaRPr/>
          </a:p>
          <a:p>
            <a:pPr marL="0" marR="0" lvl="0" indent="-76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Диаграмма классов (Class diagram)</a:t>
            </a:r>
            <a:endParaRPr/>
          </a:p>
          <a:p>
            <a:pPr marL="0" marR="0" lvl="0" indent="-76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Диаграмма активности (Activity diagram)</a:t>
            </a:r>
            <a:endParaRPr/>
          </a:p>
          <a:p>
            <a:pPr marL="0" marR="0" lvl="0" indent="-76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Диаграмма последовательности (Sequence diagram)</a:t>
            </a:r>
            <a:endParaRPr/>
          </a:p>
          <a:p>
            <a:pPr marL="0" marR="0" lvl="0" indent="-76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Диаграмма устойчивости (Robustness diagram)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Моделирование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295400" y="1676400"/>
            <a:ext cx="541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Последовательность разработки моделей</a:t>
            </a:r>
            <a:endParaRPr/>
          </a:p>
        </p:txBody>
      </p:sp>
      <p:pic>
        <p:nvPicPr>
          <p:cNvPr id="141" name="Google Shape;141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10" b="13302"/>
          <a:stretch/>
        </p:blipFill>
        <p:spPr>
          <a:xfrm>
            <a:off x="1828800" y="2209800"/>
            <a:ext cx="6189662" cy="375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8625" y="762000"/>
            <a:ext cx="10953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default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33CCCC"/>
      </a:accent4>
      <a:accent5>
        <a:srgbClr val="99CCCC"/>
      </a:accent5>
      <a:accent6>
        <a:srgbClr val="FFFFFF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2876</Words>
  <Application>Microsoft Office PowerPoint</Application>
  <PresentationFormat>On-screen Show (4:3)</PresentationFormat>
  <Paragraphs>541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Noto Sans Symbols</vt:lpstr>
      <vt:lpstr>Verdana</vt:lpstr>
      <vt:lpstr>Eclipse</vt:lpstr>
      <vt:lpstr>Специальное оформление</vt:lpstr>
      <vt:lpstr> Основы системного анализа и моделирования (с акцентами на взаимодействие  системного аналитика с архитектором)   </vt:lpstr>
      <vt:lpstr>Цель презентации</vt:lpstr>
      <vt:lpstr>Содержание презентации</vt:lpstr>
      <vt:lpstr>Вводная часть</vt:lpstr>
      <vt:lpstr>Вводная часть</vt:lpstr>
      <vt:lpstr> Моделирование</vt:lpstr>
      <vt:lpstr>Где мы?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Моделирование</vt:lpstr>
      <vt:lpstr> Разработка и управление требованиями </vt:lpstr>
      <vt:lpstr>Где мы?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PowerPoint Presentation</vt:lpstr>
      <vt:lpstr>Разработка и управление требованиями</vt:lpstr>
      <vt:lpstr>PowerPoint Presentation</vt:lpstr>
      <vt:lpstr>PowerPoint Presentation</vt:lpstr>
      <vt:lpstr>PowerPoint Presentation</vt:lpstr>
      <vt:lpstr>PowerPoint Presentation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  <vt:lpstr>Разработка и управление требованиями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Основы системного анализа и моделирования (с акцентами на взаимодействие  системного аналитика с архитектором)   </dc:title>
  <cp:lastModifiedBy>Igor Chernin</cp:lastModifiedBy>
  <cp:revision>1</cp:revision>
  <dcterms:modified xsi:type="dcterms:W3CDTF">2021-11-08T11:21:14Z</dcterms:modified>
</cp:coreProperties>
</file>