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01" r:id="rId3"/>
    <p:sldId id="259" r:id="rId4"/>
    <p:sldId id="272" r:id="rId5"/>
    <p:sldId id="303" r:id="rId6"/>
    <p:sldId id="273" r:id="rId7"/>
    <p:sldId id="287" r:id="rId8"/>
    <p:sldId id="288" r:id="rId9"/>
    <p:sldId id="291" r:id="rId10"/>
    <p:sldId id="304" r:id="rId11"/>
    <p:sldId id="308" r:id="rId12"/>
    <p:sldId id="309" r:id="rId13"/>
    <p:sldId id="311" r:id="rId14"/>
    <p:sldId id="312" r:id="rId15"/>
    <p:sldId id="314" r:id="rId16"/>
    <p:sldId id="274" r:id="rId17"/>
    <p:sldId id="315" r:id="rId18"/>
    <p:sldId id="316" r:id="rId19"/>
    <p:sldId id="292" r:id="rId20"/>
    <p:sldId id="293" r:id="rId21"/>
    <p:sldId id="294" r:id="rId22"/>
    <p:sldId id="296" r:id="rId23"/>
    <p:sldId id="28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Медведев" initials="ММ" lastIdx="1" clrIdx="0">
    <p:extLst>
      <p:ext uri="{19B8F6BF-5375-455C-9EA6-DF929625EA0E}">
        <p15:presenceInfo xmlns:p15="http://schemas.microsoft.com/office/powerpoint/2012/main" userId="137920f620e91f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1493C-453F-4CCE-B43B-3200D1DCA25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D5DD3-4B1B-4C2C-9D24-72B37B18E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6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684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4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23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00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9BEE457-C3CF-4E5D-8F96-0D7652CB5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D36275D-81BF-4F35-821B-E8422181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235807D-6DD9-4B86-BE24-1F40E2D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F03-50AB-4FFA-81F4-73DDE7E711D4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914EE09-B592-4C24-B4A7-E21A795D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ED32CC-EEBF-4882-A2A8-0971422C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3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60C947-FCC4-4B1C-818F-733CB0B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A4770754-494C-49F0-A655-AF96590F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22BF611-7514-47B5-A77F-6507BC4D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F623-5C8C-4291-BDB8-4D624C93050A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7C0F744-B96C-40DA-8C20-C85F6DA4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DCAD80D-D3C2-48FB-89EC-1204EDAA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0485787A-187E-4F1A-8B9A-58D1A6AE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1EF7876-FC42-4293-80CE-2199915B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D2C51D-B771-49E3-9111-62C5781E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A2C2-614C-468F-A8AD-69D7DDD7809C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ADD9035-B0CA-4B4A-9EAE-2E342CCD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1E214E3-0B6D-4C63-8E16-67946C4B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4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EC3C1F-BE7E-4A3A-9867-E7D16E1D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2D6AE28-C67B-46EE-A613-2F592532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6CC4532-E0BE-4A34-8375-D1F5605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84D7-4DC8-4867-A911-EB347769D23C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9965CF9-FE53-413E-BB43-7EC878FC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58B53B-9012-440F-BDDE-16BE4546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5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06AD10-DC4A-4643-8631-E448497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463A68-4274-4C84-8ADD-E0D7C226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D8082ED-4335-466A-8A49-B04FD59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9472-93A4-4D7E-83E3-F31E9E82AA86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E664FB-4348-48D3-BFCE-3148C775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EBBFFE6-00B3-4258-AE4E-925143B2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5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4671599-26A2-4789-A144-D516D19E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7C31723-3C89-48A0-9F68-A9C70D92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72D7B91-8D39-43E8-B3A2-989F48B66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1E10031-9670-4384-90AA-649E6925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396-5DDE-4E8F-909E-149590243025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82CF0E1-BBD7-4C4C-8136-68A771E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E687AB4-CFF9-4144-8A4D-9524BA5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9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5EB725-5953-43BD-AB26-FE143B40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F7C47D8-FC28-4E5B-B7A0-741A1401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056D444-E867-4A96-A5F5-250EDE07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A632118-B010-4C20-A21E-DC7329CF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6789E09-326C-4570-84CC-CD4B029C8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6D6824FA-D49F-4D58-8CBB-03B7FB0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B4C5-AB7D-4A10-AA0B-DACCE574FC6F}" type="datetime1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2495694D-5399-4960-8477-AB96331A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83B7F53-4C9A-4F66-B296-45555FC9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5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6570DB6-DE51-4AC0-B4C6-3A39D91D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2E0F013-C24A-4DCE-975D-9B0E4748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A62B-9BE7-4888-AB6D-C1764B2C0723}" type="datetime1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AD3D960-4DB2-4403-88C9-270074B9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5F1FAD57-38BB-4B83-9559-AD96FC83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4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2FC18444-42E7-4353-A495-0427654E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148B-E329-4D31-9A83-60DF3E03441E}" type="datetime1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ADEA195F-589C-444E-BAAC-FC2694D2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C007619-CA67-45B8-86C1-3A0FBF3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21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4AF11B-6ADB-433B-BF4B-5CF36668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70CCEC0-67AC-42A2-8F64-773E4272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5B64A01-F561-4049-97C4-A142B36F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FB9A99D-66EE-41FD-BD7C-5BF36817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D54E-3F99-4069-A331-30785A9629C0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882464E-1677-4C7E-93FA-87F6D88F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3C59D1F-A574-4D6E-9A20-F0F20C9B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0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B94621-F81A-4311-8A84-3F8AF59E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40538B1-8184-4ED6-9D38-E73084742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FC6B018-69C2-40FD-9F7A-4027B0A7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94071FC-02B5-40B1-9DC2-4A00C3A5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F44D-8CB1-458C-AD22-33AB3F555B94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79E9F87-3531-42D6-8F84-D9584004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66EC31D-D85D-4C7D-8770-1887785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9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F07412-8994-40B7-8AA0-ED78DD1C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14FC647-5E16-4525-B831-41D012B0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73D486F-1327-4398-8B08-C40C5D5D3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9CBE-F1F5-4019-B2DC-AD2DE2297F41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24AEBF-D7AA-4CF5-9C1E-DA5D62243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8BB943D-8E7F-4029-95EF-5D2984704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wavesys.com/docs/latest/c_gs_2.html" TargetMode="External"/><Relationship Id="rId7" Type="http://schemas.openxmlformats.org/officeDocument/2006/relationships/hyperlink" Target="http://scipp.ucsc.edu/~haber/ph215/TimeOrderedExp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jeffjar/statmech/intro4.html" TargetMode="External"/><Relationship Id="rId5" Type="http://schemas.openxmlformats.org/officeDocument/2006/relationships/hyperlink" Target="https://www.cl.cam.ac.uk/teaching/1920/QuantComp/Quantum_Computing_Lecture_15.pdf" TargetMode="External"/><Relationship Id="rId4" Type="http://schemas.openxmlformats.org/officeDocument/2006/relationships/hyperlink" Target="https://courses.cs.duke.edu/cps232/fall15/scribe_notes/lec17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992312" y="2605151"/>
            <a:ext cx="822330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ru-RU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Заголовок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92312" y="3648263"/>
            <a:ext cx="82233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Подзаголовок презентации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992312" y="2605151"/>
            <a:ext cx="822330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3200" b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Цифровая 3D-медицина</a:t>
            </a:r>
          </a:p>
          <a:p>
            <a:pPr algn="ctr">
              <a:buClr>
                <a:schemeClr val="lt1"/>
              </a:buClr>
            </a:pPr>
            <a:endParaRPr sz="3000"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992312" y="3648263"/>
            <a:ext cx="82233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94" name="Shape 94"/>
          <p:cNvSpPr/>
          <p:nvPr/>
        </p:nvSpPr>
        <p:spPr>
          <a:xfrm>
            <a:off x="0" y="5562500"/>
            <a:ext cx="12191998" cy="12954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1" y="-34834"/>
            <a:ext cx="12191999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1159406"/>
            <a:ext cx="12192000" cy="4429834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80752" y="2858540"/>
            <a:ext cx="8830491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«Решение задачи о максимальном разрезе графа с использованием квантовых вычислений»</a:t>
            </a:r>
            <a:endParaRPr sz="30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85432" y="3865786"/>
            <a:ext cx="11810774" cy="15588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Мееров И. Б.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pPr algn="r"/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Лапин Дмитрий Алексеевич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382003_3 4 курса ННГУ</a:t>
            </a:r>
            <a:endParaRPr lang="ru-RU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8F3AA0-144F-42EB-96B7-2789360F90F3}"/>
              </a:ext>
            </a:extLst>
          </p:cNvPr>
          <p:cNvSpPr txBox="1"/>
          <p:nvPr/>
        </p:nvSpPr>
        <p:spPr>
          <a:xfrm>
            <a:off x="1550126" y="1237889"/>
            <a:ext cx="9135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</a:t>
            </a:r>
            <a:r>
              <a:rPr lang="ru-RU" sz="1800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НАУКИ</a:t>
            </a:r>
            <a:r>
              <a:rPr lang="ru-RU" sz="1800" spc="-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spc="-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</a:t>
            </a:r>
            <a:r>
              <a:rPr lang="ru-RU" sz="1800" spc="-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</a:t>
            </a:r>
            <a:r>
              <a:rPr lang="ru-RU" sz="1800" spc="-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РОССИЙСКОЙ ФЕДЕРАЦИИ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</a:t>
            </a:r>
            <a:r>
              <a:rPr lang="ru-RU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</a:t>
            </a:r>
            <a:r>
              <a:rPr lang="ru-RU" sz="1800" spc="-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автономное</a:t>
            </a:r>
            <a:r>
              <a:rPr lang="ru-RU" sz="1800" spc="-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</a:t>
            </a:r>
            <a:r>
              <a:rPr lang="ru-RU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</a:t>
            </a:r>
            <a:r>
              <a:rPr lang="ru-RU" sz="1800" spc="-3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«Национальный исследовательский Нижегородский университет им. Н.И.  Лобачевского»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высокопроизводительных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вычислений и системного программирования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97B048F5-764E-31B2-0FB1-61D78B93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2" y="307421"/>
            <a:ext cx="1810989" cy="510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8F269F6-8B75-4FB2-942F-C657A25E35F9}"/>
              </a:ext>
            </a:extLst>
          </p:cNvPr>
          <p:cNvSpPr txBox="1"/>
          <p:nvPr/>
        </p:nvSpPr>
        <p:spPr>
          <a:xfrm>
            <a:off x="4885508" y="5956012"/>
            <a:ext cx="246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40239" y="483909"/>
            <a:ext cx="9163643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Approximation Optimization Algorithm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40239" y="1192067"/>
                <a:ext cx="8498352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𝐼𝑛𝑖𝑡𝑖𝑎𝑙</m:t>
                        </m:r>
                      </m:sub>
                    </m:sSub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ru-RU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𝐼𝑛𝑖𝑡𝑖𝑎𝑙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𝐹𝑖𝑛𝑎𝑙</m:t>
                        </m:r>
                      </m:sub>
                    </m:sSub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𝐹𝑖𝑛𝑎𝑙</m:t>
                            </m:r>
                          </m:sub>
                        </m:sSub>
                      </m:sup>
                    </m:sSup>
                  </m:oMath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9" y="1192067"/>
                <a:ext cx="8498352" cy="603242"/>
              </a:xfrm>
              <a:prstGeom prst="rect">
                <a:avLst/>
              </a:prstGeom>
              <a:blipFill rotWithShape="0">
                <a:blip r:embed="rId3"/>
                <a:stretch>
                  <a:fillRect t="-9091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5" y="2009887"/>
            <a:ext cx="12192000" cy="48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="" xmlns:a16="http://schemas.microsoft.com/office/drawing/2014/main" id="{37874079-7489-43D9-89F0-635EFA925D8E}"/>
              </a:ext>
            </a:extLst>
          </p:cNvPr>
          <p:cNvSpPr/>
          <p:nvPr/>
        </p:nvSpPr>
        <p:spPr>
          <a:xfrm>
            <a:off x="233549" y="483909"/>
            <a:ext cx="3106417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Эксперименты</a:t>
            </a: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="" xmlns:a16="http://schemas.microsoft.com/office/drawing/2014/main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9997" y="1347537"/>
            <a:ext cx="110038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Характеристики компьютера, на котором выполнялись </a:t>
            </a:r>
            <a:r>
              <a:rPr lang="ru-RU" sz="2800" dirty="0" smtClean="0"/>
              <a:t>эксперименты:</a:t>
            </a:r>
            <a:endParaRPr lang="ru-RU" sz="2800" dirty="0"/>
          </a:p>
          <a:p>
            <a:pPr lvl="0"/>
            <a:r>
              <a:rPr lang="en-US" sz="2800" dirty="0"/>
              <a:t>CPU: Intel(R) Pentium(R) G4560</a:t>
            </a:r>
            <a:endParaRPr lang="ru-RU" sz="2800" dirty="0"/>
          </a:p>
          <a:p>
            <a:pPr lvl="0"/>
            <a:r>
              <a:rPr lang="en-US" sz="2800" dirty="0"/>
              <a:t>RAM</a:t>
            </a:r>
            <a:r>
              <a:rPr lang="ru-RU" sz="2800" dirty="0"/>
              <a:t>: 20,0 </a:t>
            </a:r>
            <a:r>
              <a:rPr lang="en-US" sz="2800" dirty="0"/>
              <a:t>Gb</a:t>
            </a:r>
            <a:endParaRPr lang="ru-RU" sz="2800" dirty="0"/>
          </a:p>
          <a:p>
            <a:pPr lvl="0"/>
            <a:r>
              <a:rPr lang="en-US" sz="2800" dirty="0"/>
              <a:t>OS</a:t>
            </a:r>
            <a:r>
              <a:rPr lang="ru-RU" sz="2800" dirty="0"/>
              <a:t>: </a:t>
            </a:r>
            <a:r>
              <a:rPr lang="en-US" sz="2800" dirty="0"/>
              <a:t>Windows</a:t>
            </a:r>
            <a:r>
              <a:rPr lang="ru-RU" sz="2800" dirty="0"/>
              <a:t> 7 </a:t>
            </a:r>
            <a:r>
              <a:rPr lang="en-US" sz="2800" dirty="0"/>
              <a:t>Professional</a:t>
            </a:r>
            <a:endParaRPr lang="ru-RU" sz="2800" dirty="0"/>
          </a:p>
          <a:p>
            <a:r>
              <a:rPr lang="ru-RU" sz="2800" dirty="0"/>
              <a:t>Все эксперименты проводились в системе </a:t>
            </a:r>
            <a:r>
              <a:rPr lang="en-US" sz="2800" dirty="0"/>
              <a:t>Linux Ubuntu  </a:t>
            </a:r>
            <a:r>
              <a:rPr lang="ru-RU" sz="2800" dirty="0"/>
              <a:t>20.04.6 </a:t>
            </a:r>
            <a:r>
              <a:rPr lang="en-US" sz="2800" dirty="0"/>
              <a:t>LTS</a:t>
            </a:r>
            <a:r>
              <a:rPr lang="ru-RU" sz="2800" dirty="0"/>
              <a:t>, запущенной с помощью </a:t>
            </a:r>
            <a:r>
              <a:rPr lang="en-US" sz="2800" dirty="0" err="1"/>
              <a:t>VirtualBox</a:t>
            </a:r>
            <a:r>
              <a:rPr lang="en-US" sz="2800" dirty="0"/>
              <a:t> c</a:t>
            </a:r>
            <a:r>
              <a:rPr lang="ru-RU" sz="2800" dirty="0"/>
              <a:t> 10 </a:t>
            </a:r>
            <a:r>
              <a:rPr lang="en-US" sz="2800" dirty="0"/>
              <a:t>Gb </a:t>
            </a:r>
            <a:r>
              <a:rPr lang="ru-RU" sz="2800" dirty="0"/>
              <a:t>выделенной оперативной памяти и 4-мя ядрами. В качестве интерпретатора </a:t>
            </a:r>
            <a:r>
              <a:rPr lang="en-US" sz="2800" dirty="0"/>
              <a:t>Python</a:t>
            </a:r>
            <a:r>
              <a:rPr lang="ru-RU" sz="2800" dirty="0"/>
              <a:t> взята версия </a:t>
            </a:r>
            <a:r>
              <a:rPr lang="en-US" sz="2800" dirty="0"/>
              <a:t>Python</a:t>
            </a:r>
            <a:r>
              <a:rPr lang="ru-RU" sz="2800" dirty="0"/>
              <a:t> 3.8.10</a:t>
            </a:r>
          </a:p>
        </p:txBody>
      </p:sp>
    </p:spTree>
    <p:extLst>
      <p:ext uri="{BB962C8B-B14F-4D97-AF65-F5344CB8AC3E}">
        <p14:creationId xmlns:p14="http://schemas.microsoft.com/office/powerpoint/2010/main" val="2367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="" xmlns:a16="http://schemas.microsoft.com/office/drawing/2014/main" id="{37874079-7489-43D9-89F0-635EFA925D8E}"/>
              </a:ext>
            </a:extLst>
          </p:cNvPr>
          <p:cNvSpPr/>
          <p:nvPr/>
        </p:nvSpPr>
        <p:spPr>
          <a:xfrm>
            <a:off x="244121" y="483910"/>
            <a:ext cx="5059400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эксперимента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="" xmlns:a16="http://schemas.microsoft.com/office/drawing/2014/main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9997" y="1193533"/>
            <a:ext cx="110038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Выполняется </a:t>
            </a:r>
            <a:r>
              <a:rPr lang="ru-RU" sz="2800" dirty="0"/>
              <a:t>решение задачи </a:t>
            </a:r>
            <a:r>
              <a:rPr lang="ru-RU" sz="2800" dirty="0" err="1"/>
              <a:t>MaxCut</a:t>
            </a:r>
            <a:r>
              <a:rPr lang="ru-RU" sz="2800" dirty="0"/>
              <a:t> </a:t>
            </a:r>
            <a:r>
              <a:rPr lang="ru-RU" sz="2800" dirty="0" smtClean="0"/>
              <a:t>следующими методами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полный перебор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Гоеманса-Вильямсона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</a:t>
            </a:r>
            <a:r>
              <a:rPr lang="ru-RU" sz="2800" dirty="0" smtClean="0"/>
              <a:t>лассический отжиг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квантовый отжиг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QAOA </a:t>
            </a:r>
            <a:r>
              <a:rPr lang="ru-RU" sz="2800" dirty="0" smtClean="0"/>
              <a:t>на </a:t>
            </a:r>
            <a:r>
              <a:rPr lang="en-US" sz="2800" dirty="0" err="1"/>
              <a:t>qiskit</a:t>
            </a:r>
            <a:endParaRPr lang="ru-RU" sz="2800" dirty="0" smtClean="0"/>
          </a:p>
          <a:p>
            <a:r>
              <a:rPr lang="ru-RU" sz="2800" dirty="0" smtClean="0"/>
              <a:t>Методы применяются для </a:t>
            </a:r>
            <a:r>
              <a:rPr lang="ru-RU" sz="2800" dirty="0"/>
              <a:t>графов размером 5, 10, 15, 20, 30, 45, 60, 90, 180, 360. </a:t>
            </a:r>
            <a:endParaRPr lang="ru-RU" sz="2800" dirty="0" smtClean="0"/>
          </a:p>
          <a:p>
            <a:r>
              <a:rPr lang="ru-RU" sz="2800" dirty="0" smtClean="0"/>
              <a:t>Измеряется </a:t>
            </a:r>
            <a:r>
              <a:rPr lang="ru-RU" sz="2800" dirty="0"/>
              <a:t>время работы каждого алгоритма, сохраняется значение функции стоимости, которое соответствует полученному решению. Графы для экспериментов сгенерированы при помощи модели </a:t>
            </a:r>
            <a:r>
              <a:rPr lang="ru-RU" sz="2800" dirty="0" err="1" smtClean="0"/>
              <a:t>Эрдеша-Реньи</a:t>
            </a:r>
            <a:r>
              <a:rPr lang="ru-RU" sz="2800" dirty="0" smtClean="0"/>
              <a:t>. </a:t>
            </a:r>
            <a:r>
              <a:rPr lang="ru-RU" sz="2800" dirty="0"/>
              <a:t>Вероятность существования каждого ребра между любой парой вершин взята равной 0.5. </a:t>
            </a:r>
          </a:p>
        </p:txBody>
      </p:sp>
    </p:spTree>
    <p:extLst>
      <p:ext uri="{BB962C8B-B14F-4D97-AF65-F5344CB8AC3E}">
        <p14:creationId xmlns:p14="http://schemas.microsoft.com/office/powerpoint/2010/main" val="6324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="" xmlns:a16="http://schemas.microsoft.com/office/drawing/2014/main" id="{37874079-7489-43D9-89F0-635EFA925D8E}"/>
              </a:ext>
            </a:extLst>
          </p:cNvPr>
          <p:cNvSpPr/>
          <p:nvPr/>
        </p:nvSpPr>
        <p:spPr>
          <a:xfrm>
            <a:off x="233549" y="483909"/>
            <a:ext cx="5580110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Результаты экспериментов</a:t>
            </a: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="" xmlns:a16="http://schemas.microsoft.com/office/drawing/2014/main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12" y="1386038"/>
            <a:ext cx="7894599" cy="13656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1" y="2971545"/>
            <a:ext cx="6014803" cy="36121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224" y="2971545"/>
            <a:ext cx="5964210" cy="38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="" xmlns:a16="http://schemas.microsoft.com/office/drawing/2014/main" id="{37874079-7489-43D9-89F0-635EFA925D8E}"/>
              </a:ext>
            </a:extLst>
          </p:cNvPr>
          <p:cNvSpPr/>
          <p:nvPr/>
        </p:nvSpPr>
        <p:spPr>
          <a:xfrm>
            <a:off x="244121" y="483910"/>
            <a:ext cx="2816713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Эксперимент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="" xmlns:a16="http://schemas.microsoft.com/office/drawing/2014/main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9997" y="1193533"/>
            <a:ext cx="114987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Цель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ru-RU" sz="2800" dirty="0"/>
              <a:t>исследовать производительность </a:t>
            </a:r>
            <a:r>
              <a:rPr lang="ru-RU" sz="2800" dirty="0" smtClean="0"/>
              <a:t>работы</a:t>
            </a:r>
            <a:r>
              <a:rPr lang="en-US" sz="2800" dirty="0"/>
              <a:t> </a:t>
            </a:r>
            <a:r>
              <a:rPr lang="ru-RU" sz="2800" dirty="0" smtClean="0"/>
              <a:t>моего симулятора на примере реализации </a:t>
            </a:r>
            <a:r>
              <a:rPr lang="ru-RU" sz="2800" dirty="0"/>
              <a:t>алгоритма </a:t>
            </a:r>
            <a:r>
              <a:rPr lang="en-US" sz="2800" dirty="0" smtClean="0"/>
              <a:t>QAOA</a:t>
            </a:r>
            <a:r>
              <a:rPr lang="en-US" sz="2800" dirty="0"/>
              <a:t> </a:t>
            </a:r>
            <a:r>
              <a:rPr lang="ru-RU" sz="2800" dirty="0" smtClean="0"/>
              <a:t>и </a:t>
            </a:r>
            <a:r>
              <a:rPr lang="ru-RU" sz="2800" dirty="0"/>
              <a:t>сравнить с </a:t>
            </a:r>
            <a:r>
              <a:rPr lang="ru-RU" sz="2800" dirty="0" smtClean="0"/>
              <a:t>производительностью реализации </a:t>
            </a:r>
            <a:r>
              <a:rPr lang="en-US" sz="2800" dirty="0" smtClean="0"/>
              <a:t>QAOA</a:t>
            </a:r>
            <a:r>
              <a:rPr lang="ru-RU" sz="2800" dirty="0" smtClean="0"/>
              <a:t> на </a:t>
            </a:r>
            <a:r>
              <a:rPr lang="en-US" sz="2800" dirty="0" err="1" smtClean="0"/>
              <a:t>qiskit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Описание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Эксперименты </a:t>
            </a:r>
            <a:r>
              <a:rPr lang="ru-RU" sz="2800" dirty="0"/>
              <a:t>проводятся над графами размером 5, 7, 9, 11, 13, 15, 17, 19, 21. Измеряется время работы каждой </a:t>
            </a:r>
            <a:r>
              <a:rPr lang="ru-RU" sz="2800" dirty="0" smtClean="0"/>
              <a:t>реализации. </a:t>
            </a:r>
            <a:r>
              <a:rPr lang="ru-RU" sz="2800" dirty="0"/>
              <a:t>Графы для экспериментов сгенерированы при помощи модели </a:t>
            </a:r>
            <a:r>
              <a:rPr lang="ru-RU" sz="2800" dirty="0" err="1" smtClean="0"/>
              <a:t>Эрдеша-Реньи</a:t>
            </a:r>
            <a:r>
              <a:rPr lang="ru-RU" sz="2800" dirty="0" smtClean="0"/>
              <a:t>. </a:t>
            </a:r>
            <a:r>
              <a:rPr lang="ru-RU" sz="2800" dirty="0"/>
              <a:t>Вероятность существования каждого ребра между любой парой вершин взята равной 0.5. </a:t>
            </a:r>
            <a:r>
              <a:rPr lang="ru-RU" sz="2800" dirty="0" smtClean="0"/>
              <a:t>У </a:t>
            </a:r>
            <a:r>
              <a:rPr lang="ru-RU" sz="2800" dirty="0"/>
              <a:t>алгоритма QAOA заданное количество слоев равно 1, в качестве классического оптимизатора взят алгоритм COBYLA. На каждой итерации алгоритма количество </a:t>
            </a:r>
            <a:r>
              <a:rPr lang="ru-RU" sz="2800" dirty="0" err="1"/>
              <a:t>шотов</a:t>
            </a:r>
            <a:r>
              <a:rPr lang="ru-RU" sz="2800" dirty="0"/>
              <a:t> у квантовой схемы равно 10000. В качестве </a:t>
            </a:r>
            <a:r>
              <a:rPr lang="ru-RU" sz="2800" dirty="0" smtClean="0"/>
              <a:t>начальных параметров </a:t>
            </a:r>
            <a:r>
              <a:rPr lang="ru-RU" sz="2800" dirty="0" err="1" smtClean="0"/>
              <a:t>анзаца</a:t>
            </a:r>
            <a:r>
              <a:rPr lang="ru-RU" sz="2800" dirty="0" smtClean="0"/>
              <a:t> </a:t>
            </a:r>
            <a:r>
              <a:rPr lang="ru-RU" sz="2800" dirty="0"/>
              <a:t>взят вектор [1.0, 1.0</a:t>
            </a:r>
            <a:r>
              <a:rPr lang="ru-RU" sz="2800" dirty="0" smtClean="0"/>
              <a:t>].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29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="" xmlns:a16="http://schemas.microsoft.com/office/drawing/2014/main" id="{37874079-7489-43D9-89F0-635EFA925D8E}"/>
              </a:ext>
            </a:extLst>
          </p:cNvPr>
          <p:cNvSpPr/>
          <p:nvPr/>
        </p:nvSpPr>
        <p:spPr>
          <a:xfrm>
            <a:off x="244121" y="483910"/>
            <a:ext cx="5328906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Результаты эксперимента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="" xmlns:a16="http://schemas.microsoft.com/office/drawing/2014/main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11" y="1179019"/>
            <a:ext cx="10315326" cy="5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Заключение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ECEFE0-BDDD-4943-B37D-BF8C5F291DC0}"/>
              </a:ext>
            </a:extLst>
          </p:cNvPr>
          <p:cNvSpPr txBox="1"/>
          <p:nvPr/>
        </p:nvSpPr>
        <p:spPr>
          <a:xfrm>
            <a:off x="349997" y="1371600"/>
            <a:ext cx="114991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были изучены различные механизмы работы и применения квантовых вычислений. В ходе практики был получен опыт работы с реальным квантовым компьютером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D-Wave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облачной платформы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D-Wave Leap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же был получен опыт работы с различными квантовыми алгоритмами и их симуляции с использованием классического компьютера.</a:t>
            </a:r>
          </a:p>
          <a:p>
            <a:pPr indent="4572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49" y="2598922"/>
            <a:ext cx="26433116" cy="9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Литература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5870E4F-EEB4-4D22-8DA6-872A7AFFEB26}"/>
              </a:ext>
            </a:extLst>
          </p:cNvPr>
          <p:cNvSpPr txBox="1"/>
          <p:nvPr/>
        </p:nvSpPr>
        <p:spPr>
          <a:xfrm>
            <a:off x="639883" y="1222462"/>
            <a:ext cx="10912233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4901" y="1317377"/>
            <a:ext cx="115027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Farhi</a:t>
            </a:r>
            <a:r>
              <a:rPr lang="en-US" dirty="0"/>
              <a:t> E, Goldstone J, </a:t>
            </a:r>
            <a:r>
              <a:rPr lang="en-US" dirty="0" err="1"/>
              <a:t>Gutmann</a:t>
            </a:r>
            <a:r>
              <a:rPr lang="en-US" dirty="0"/>
              <a:t> S. A quantum approximate optimization algorithm. arXiv:1411.4028. 2014 Nov 14.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D-Wave: What is Quantum Annealing? URL</a:t>
            </a:r>
            <a:r>
              <a:rPr lang="ru-RU" dirty="0"/>
              <a:t>: </a:t>
            </a: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>
                <a:hlinkClick r:id="rId3"/>
              </a:rPr>
              <a:t>docs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dwavesys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com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docs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latest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c</a:t>
            </a:r>
            <a:r>
              <a:rPr lang="ru-RU" u="sng" dirty="0">
                <a:hlinkClick r:id="rId3"/>
              </a:rPr>
              <a:t>_</a:t>
            </a:r>
            <a:r>
              <a:rPr lang="en-US" u="sng" dirty="0" err="1">
                <a:hlinkClick r:id="rId3"/>
              </a:rPr>
              <a:t>gs</a:t>
            </a:r>
            <a:r>
              <a:rPr lang="ru-RU" u="sng" dirty="0">
                <a:hlinkClick r:id="rId3"/>
              </a:rPr>
              <a:t>_2.</a:t>
            </a:r>
            <a:r>
              <a:rPr lang="en-US" u="sng" dirty="0">
                <a:hlinkClick r:id="rId3"/>
              </a:rPr>
              <a:t>html</a:t>
            </a:r>
            <a:r>
              <a:rPr lang="ru-RU" dirty="0"/>
              <a:t> (Дата обращения: 17.04.24)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Duke University: Maximum cut. </a:t>
            </a:r>
            <a:r>
              <a:rPr lang="en-US" dirty="0" smtClean="0"/>
              <a:t>URL:</a:t>
            </a:r>
            <a:r>
              <a:rPr lang="ru-RU" dirty="0"/>
              <a:t> </a:t>
            </a:r>
            <a:r>
              <a:rPr lang="en-US" u="sng" dirty="0" smtClean="0">
                <a:hlinkClick r:id="rId4"/>
              </a:rPr>
              <a:t>https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>
                <a:hlinkClick r:id="rId4"/>
              </a:rPr>
              <a:t>courses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cs</a:t>
            </a:r>
            <a:r>
              <a:rPr lang="ru-RU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duke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edu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cps</a:t>
            </a:r>
            <a:r>
              <a:rPr lang="ru-RU" u="sng" dirty="0">
                <a:hlinkClick r:id="rId4"/>
              </a:rPr>
              <a:t>232/</a:t>
            </a:r>
            <a:r>
              <a:rPr lang="en-US" u="sng" dirty="0">
                <a:hlinkClick r:id="rId4"/>
              </a:rPr>
              <a:t>fall</a:t>
            </a:r>
            <a:r>
              <a:rPr lang="ru-RU" u="sng" dirty="0">
                <a:hlinkClick r:id="rId4"/>
              </a:rPr>
              <a:t>15/</a:t>
            </a:r>
            <a:r>
              <a:rPr lang="en-US" u="sng" dirty="0">
                <a:hlinkClick r:id="rId4"/>
              </a:rPr>
              <a:t>scribe</a:t>
            </a:r>
            <a:r>
              <a:rPr lang="ru-RU" u="sng" dirty="0">
                <a:hlinkClick r:id="rId4"/>
              </a:rPr>
              <a:t>_</a:t>
            </a:r>
            <a:r>
              <a:rPr lang="en-US" u="sng" dirty="0">
                <a:hlinkClick r:id="rId4"/>
              </a:rPr>
              <a:t>notes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lec</a:t>
            </a:r>
            <a:r>
              <a:rPr lang="ru-RU" u="sng" dirty="0">
                <a:hlinkClick r:id="rId4"/>
              </a:rPr>
              <a:t>17.</a:t>
            </a:r>
            <a:r>
              <a:rPr lang="en-US" u="sng" dirty="0">
                <a:hlinkClick r:id="rId4"/>
              </a:rPr>
              <a:t>pdf</a:t>
            </a:r>
            <a:r>
              <a:rPr lang="ru-RU" dirty="0"/>
              <a:t> (Дата обращения: 16.06.2024)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Goemans</a:t>
            </a:r>
            <a:r>
              <a:rPr lang="en-US" dirty="0"/>
              <a:t> M. X., Williamson D. P. Improved approximation algorithms for maximum cut and satisfiability problems using semidefinite programming //Journal of the ACM (JACM). – 1995. – </a:t>
            </a:r>
            <a:r>
              <a:rPr lang="ru-RU" dirty="0"/>
              <a:t>Т</a:t>
            </a:r>
            <a:r>
              <a:rPr lang="en-US" dirty="0"/>
              <a:t>. 42. – №. 6. – </a:t>
            </a:r>
            <a:r>
              <a:rPr lang="ru-RU" dirty="0"/>
              <a:t>С</a:t>
            </a:r>
            <a:r>
              <a:rPr lang="en-US" dirty="0"/>
              <a:t>. 1115-1145. 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University of Cambridge: Adiabatic Quantum Computing. URL</a:t>
            </a:r>
            <a:r>
              <a:rPr lang="ru-RU" dirty="0"/>
              <a:t>: </a:t>
            </a:r>
            <a:r>
              <a:rPr lang="en-US" u="sng" dirty="0">
                <a:hlinkClick r:id="rId5"/>
              </a:rPr>
              <a:t>https</a:t>
            </a:r>
            <a:r>
              <a:rPr lang="ru-RU" u="sng" dirty="0">
                <a:hlinkClick r:id="rId5"/>
              </a:rPr>
              <a:t>://</a:t>
            </a:r>
            <a:r>
              <a:rPr lang="en-US" u="sng" dirty="0">
                <a:hlinkClick r:id="rId5"/>
              </a:rPr>
              <a:t>www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cl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cam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ac</a:t>
            </a:r>
            <a:r>
              <a:rPr lang="ru-RU" u="sng" dirty="0">
                <a:hlinkClick r:id="rId5"/>
              </a:rPr>
              <a:t>.</a:t>
            </a:r>
            <a:r>
              <a:rPr lang="en-US" u="sng" dirty="0" err="1">
                <a:hlinkClick r:id="rId5"/>
              </a:rPr>
              <a:t>uk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teaching</a:t>
            </a:r>
            <a:r>
              <a:rPr lang="ru-RU" u="sng" dirty="0">
                <a:hlinkClick r:id="rId5"/>
              </a:rPr>
              <a:t>/1920/</a:t>
            </a:r>
            <a:r>
              <a:rPr lang="en-US" u="sng" dirty="0" err="1">
                <a:hlinkClick r:id="rId5"/>
              </a:rPr>
              <a:t>QuantComp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Quantum</a:t>
            </a:r>
            <a:r>
              <a:rPr lang="ru-RU" u="sng" dirty="0">
                <a:hlinkClick r:id="rId5"/>
              </a:rPr>
              <a:t>_</a:t>
            </a:r>
            <a:r>
              <a:rPr lang="en-US" u="sng" dirty="0">
                <a:hlinkClick r:id="rId5"/>
              </a:rPr>
              <a:t>Computing</a:t>
            </a:r>
            <a:r>
              <a:rPr lang="ru-RU" u="sng" dirty="0">
                <a:hlinkClick r:id="rId5"/>
              </a:rPr>
              <a:t>_</a:t>
            </a:r>
            <a:r>
              <a:rPr lang="en-US" u="sng" dirty="0">
                <a:hlinkClick r:id="rId5"/>
              </a:rPr>
              <a:t>Lecture</a:t>
            </a:r>
            <a:r>
              <a:rPr lang="ru-RU" u="sng" dirty="0">
                <a:hlinkClick r:id="rId5"/>
              </a:rPr>
              <a:t>_15.</a:t>
            </a:r>
            <a:r>
              <a:rPr lang="en-US" u="sng" dirty="0">
                <a:hlinkClick r:id="rId5"/>
              </a:rPr>
              <a:t>pdf</a:t>
            </a:r>
            <a:r>
              <a:rPr lang="ru-RU" dirty="0"/>
              <a:t> (Дата обращения: 17.06.24)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Stanford University: The </a:t>
            </a:r>
            <a:r>
              <a:rPr lang="en-US" dirty="0" err="1"/>
              <a:t>Ising</a:t>
            </a:r>
            <a:r>
              <a:rPr lang="en-US" dirty="0"/>
              <a:t> Model.  URL</a:t>
            </a:r>
            <a:r>
              <a:rPr lang="ru-RU" dirty="0"/>
              <a:t>: </a:t>
            </a:r>
            <a:r>
              <a:rPr lang="en-US" u="sng" dirty="0">
                <a:hlinkClick r:id="rId6"/>
              </a:rPr>
              <a:t>https</a:t>
            </a:r>
            <a:r>
              <a:rPr lang="ru-RU" u="sng" dirty="0">
                <a:hlinkClick r:id="rId6"/>
              </a:rPr>
              <a:t>://</a:t>
            </a:r>
            <a:r>
              <a:rPr lang="en-US" u="sng" dirty="0" err="1">
                <a:hlinkClick r:id="rId6"/>
              </a:rPr>
              <a:t>stanford</a:t>
            </a:r>
            <a:r>
              <a:rPr lang="ru-RU" u="sng" dirty="0">
                <a:hlinkClick r:id="rId6"/>
              </a:rPr>
              <a:t>.</a:t>
            </a:r>
            <a:r>
              <a:rPr lang="en-US" u="sng" dirty="0" err="1">
                <a:hlinkClick r:id="rId6"/>
              </a:rPr>
              <a:t>edu</a:t>
            </a:r>
            <a:r>
              <a:rPr lang="ru-RU" u="sng" dirty="0">
                <a:hlinkClick r:id="rId6"/>
              </a:rPr>
              <a:t>/~</a:t>
            </a:r>
            <a:r>
              <a:rPr lang="en-US" u="sng" dirty="0" err="1">
                <a:hlinkClick r:id="rId6"/>
              </a:rPr>
              <a:t>jeffjar</a:t>
            </a:r>
            <a:r>
              <a:rPr lang="ru-RU" u="sng" dirty="0">
                <a:hlinkClick r:id="rId6"/>
              </a:rPr>
              <a:t>/</a:t>
            </a:r>
            <a:r>
              <a:rPr lang="en-US" u="sng" dirty="0" err="1">
                <a:hlinkClick r:id="rId6"/>
              </a:rPr>
              <a:t>statmech</a:t>
            </a:r>
            <a:r>
              <a:rPr lang="ru-RU" u="sng" dirty="0">
                <a:hlinkClick r:id="rId6"/>
              </a:rPr>
              <a:t>/</a:t>
            </a:r>
            <a:r>
              <a:rPr lang="en-US" u="sng" dirty="0">
                <a:hlinkClick r:id="rId6"/>
              </a:rPr>
              <a:t>intro</a:t>
            </a:r>
            <a:r>
              <a:rPr lang="ru-RU" u="sng" dirty="0">
                <a:hlinkClick r:id="rId6"/>
              </a:rPr>
              <a:t>4.</a:t>
            </a:r>
            <a:r>
              <a:rPr lang="en-US" u="sng" dirty="0">
                <a:hlinkClick r:id="rId6"/>
              </a:rPr>
              <a:t>html</a:t>
            </a:r>
            <a:r>
              <a:rPr lang="en-US" u="sng" dirty="0"/>
              <a:t> </a:t>
            </a:r>
            <a:r>
              <a:rPr lang="ru-RU" dirty="0"/>
              <a:t>(Дата обращения: 17.06.24)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Glover F., </a:t>
            </a:r>
            <a:r>
              <a:rPr lang="en-US" dirty="0" err="1"/>
              <a:t>Kochenberger</a:t>
            </a:r>
            <a:r>
              <a:rPr lang="en-US" dirty="0"/>
              <a:t>  G., Du Y. Quantum Bridge Analytics I: a tutorial on formulating and using QUBO models //4or. – 2019. – </a:t>
            </a:r>
            <a:r>
              <a:rPr lang="ru-RU" dirty="0"/>
              <a:t>Т</a:t>
            </a:r>
            <a:r>
              <a:rPr lang="en-US" dirty="0"/>
              <a:t>. 17. – №. 4. – </a:t>
            </a:r>
            <a:r>
              <a:rPr lang="ru-RU" dirty="0"/>
              <a:t>С</a:t>
            </a:r>
            <a:r>
              <a:rPr lang="en-US" dirty="0"/>
              <a:t>. 335-371.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Tilly J. et al. The </a:t>
            </a:r>
            <a:r>
              <a:rPr lang="en-US" dirty="0" err="1"/>
              <a:t>variational</a:t>
            </a:r>
            <a:r>
              <a:rPr lang="en-US" dirty="0"/>
              <a:t> quantum </a:t>
            </a:r>
            <a:r>
              <a:rPr lang="en-US" dirty="0" err="1"/>
              <a:t>eigensolver</a:t>
            </a:r>
            <a:r>
              <a:rPr lang="en-US" dirty="0"/>
              <a:t>: a review of methods and best practices //Physics Reports. – 2022. – </a:t>
            </a:r>
            <a:r>
              <a:rPr lang="ru-RU" dirty="0"/>
              <a:t>Т</a:t>
            </a:r>
            <a:r>
              <a:rPr lang="en-US" dirty="0"/>
              <a:t>. 986. – </a:t>
            </a:r>
            <a:r>
              <a:rPr lang="ru-RU" dirty="0"/>
              <a:t>С</a:t>
            </a:r>
            <a:r>
              <a:rPr lang="en-US" dirty="0"/>
              <a:t>. 1-128.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Santa Cruz Institute for Particle Physics: The time evolution operator as a time-ordered exponential. URL</a:t>
            </a:r>
            <a:r>
              <a:rPr lang="ru-RU" dirty="0"/>
              <a:t>: </a:t>
            </a:r>
            <a:r>
              <a:rPr lang="en-US" u="sng" dirty="0">
                <a:hlinkClick r:id="rId7"/>
              </a:rPr>
              <a:t>http</a:t>
            </a:r>
            <a:r>
              <a:rPr lang="ru-RU" u="sng" dirty="0">
                <a:hlinkClick r:id="rId7"/>
              </a:rPr>
              <a:t>://</a:t>
            </a:r>
            <a:r>
              <a:rPr lang="en-US" u="sng" dirty="0" err="1">
                <a:hlinkClick r:id="rId7"/>
              </a:rPr>
              <a:t>scipp</a:t>
            </a:r>
            <a:r>
              <a:rPr lang="ru-RU" u="sng" dirty="0">
                <a:hlinkClick r:id="rId7"/>
              </a:rPr>
              <a:t>.</a:t>
            </a:r>
            <a:r>
              <a:rPr lang="en-US" u="sng" dirty="0" err="1">
                <a:hlinkClick r:id="rId7"/>
              </a:rPr>
              <a:t>ucsc</a:t>
            </a:r>
            <a:r>
              <a:rPr lang="ru-RU" u="sng" dirty="0">
                <a:hlinkClick r:id="rId7"/>
              </a:rPr>
              <a:t>.</a:t>
            </a:r>
            <a:r>
              <a:rPr lang="en-US" u="sng" dirty="0" err="1">
                <a:hlinkClick r:id="rId7"/>
              </a:rPr>
              <a:t>edu</a:t>
            </a:r>
            <a:r>
              <a:rPr lang="ru-RU" u="sng" dirty="0">
                <a:hlinkClick r:id="rId7"/>
              </a:rPr>
              <a:t>/~</a:t>
            </a:r>
            <a:r>
              <a:rPr lang="en-US" u="sng" dirty="0" err="1">
                <a:hlinkClick r:id="rId7"/>
              </a:rPr>
              <a:t>haber</a:t>
            </a:r>
            <a:r>
              <a:rPr lang="ru-RU" u="sng" dirty="0">
                <a:hlinkClick r:id="rId7"/>
              </a:rPr>
              <a:t>/</a:t>
            </a:r>
            <a:r>
              <a:rPr lang="en-US" u="sng" dirty="0" err="1">
                <a:hlinkClick r:id="rId7"/>
              </a:rPr>
              <a:t>ph</a:t>
            </a:r>
            <a:r>
              <a:rPr lang="ru-RU" u="sng" dirty="0">
                <a:hlinkClick r:id="rId7"/>
              </a:rPr>
              <a:t>215/</a:t>
            </a:r>
            <a:r>
              <a:rPr lang="en-US" u="sng" dirty="0" err="1">
                <a:hlinkClick r:id="rId7"/>
              </a:rPr>
              <a:t>TimeOrderedExp</a:t>
            </a:r>
            <a:r>
              <a:rPr lang="ru-RU" u="sng" dirty="0">
                <a:hlinkClick r:id="rId7"/>
              </a:rPr>
              <a:t>.</a:t>
            </a:r>
            <a:r>
              <a:rPr lang="en-US" u="sng" dirty="0">
                <a:hlinkClick r:id="rId7"/>
              </a:rPr>
              <a:t>pdf</a:t>
            </a:r>
            <a:r>
              <a:rPr lang="ru-RU" dirty="0"/>
              <a:t> (Дата обращения: 22.06.24)</a:t>
            </a:r>
          </a:p>
        </p:txBody>
      </p:sp>
    </p:spTree>
    <p:extLst>
      <p:ext uri="{BB962C8B-B14F-4D97-AF65-F5344CB8AC3E}">
        <p14:creationId xmlns:p14="http://schemas.microsoft.com/office/powerpoint/2010/main" val="28677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340DD7-F499-41EB-B017-E3E7F601E53A}"/>
              </a:ext>
            </a:extLst>
          </p:cNvPr>
          <p:cNvSpPr txBox="1"/>
          <p:nvPr/>
        </p:nvSpPr>
        <p:spPr>
          <a:xfrm>
            <a:off x="3030582" y="3121223"/>
            <a:ext cx="613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8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Approximate Optimization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Alghorithm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96524" y="1351204"/>
                <a:ext cx="11380449" cy="5438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–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уравнение Шредингера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𝒯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nary>
                          <m:naryPr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sz="2400" dirty="0" smtClean="0"/>
                  <a:t> –</a:t>
                </a:r>
                <a:r>
                  <a:rPr lang="ru-RU" sz="2400" dirty="0" smtClean="0"/>
                  <a:t> оператор упорядочивания во времени</a:t>
                </a:r>
              </a:p>
              <a:p>
                <a:pPr lvl="1"/>
                <a:endParaRPr lang="ru-RU" sz="240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ru-RU" sz="2400" i="1">
                        <a:latin typeface="Cambria Math" panose="02040503050406030204" pitchFamily="18" charset="0"/>
                      </a:rPr>
                      <m:t>≈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)∆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m:rPr>
                        <m:nor/>
                      </m:rPr>
                      <a:rPr lang="ru-RU" sz="2400"/>
                      <m:t>, где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– </a:t>
                </a:r>
                <a:r>
                  <a:rPr lang="ru-RU" sz="2400" dirty="0" smtClean="0"/>
                  <a:t>дискретизация</a:t>
                </a:r>
              </a:p>
              <a:p>
                <a:pPr lvl="1"/>
                <a:endParaRPr lang="ru-RU" sz="24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)∆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–</a:t>
                </a:r>
                <a:r>
                  <a:rPr lang="ru-RU" sz="2400" dirty="0" smtClean="0"/>
                  <a:t>  формула </a:t>
                </a:r>
                <a:r>
                  <a:rPr lang="ru-RU" sz="2400" dirty="0" err="1" smtClean="0"/>
                  <a:t>Троттер-Сузуки</a:t>
                </a:r>
                <a:endParaRPr lang="ru-RU" sz="2400" dirty="0" smtClean="0"/>
              </a:p>
              <a:p>
                <a:pPr lvl="1"/>
                <a:endParaRPr lang="ru-RU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𝐼𝑠𝑖𝑛𝑔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𝐼𝑛𝑖𝑡𝑖𝑎𝑙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𝐶𝑜𝑠𝑡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– </a:t>
                </a:r>
                <a:r>
                  <a:rPr lang="ru-RU" sz="2400" dirty="0" smtClean="0"/>
                  <a:t>гамильтониан </a:t>
                </a:r>
                <a:r>
                  <a:rPr lang="ru-RU" sz="2400" dirty="0" err="1" smtClean="0"/>
                  <a:t>Изинга</a:t>
                </a:r>
                <a:endParaRPr lang="ru-RU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𝐼𝑛𝑖𝑡𝑖𝑎𝑙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𝐶𝑜𝑠𝑡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tabLst>
                    <a:tab pos="457200" algn="l"/>
                  </a:tabLst>
                </a:pP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" y="1351204"/>
                <a:ext cx="11380449" cy="5438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4937691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Квантовые вычисления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DC38CFA-D8E7-458B-B51A-85D9EBE5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D-Wave: Scientists Line Up for World's Most Controversial Quantum Computer  | Scientific Americ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7" y="2543174"/>
            <a:ext cx="5717976" cy="38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2469130"/>
            <a:ext cx="5883975" cy="388721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385595" y="1887082"/>
            <a:ext cx="382111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IBM Quantum System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238" y="1887082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D-Wave Quantum </a:t>
            </a:r>
            <a:r>
              <a:rPr lang="en-US" sz="3200" dirty="0" err="1" smtClean="0"/>
              <a:t>Annealer</a:t>
            </a:r>
            <a:r>
              <a:rPr lang="en-US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6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Approximate Optimization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Alghorithm</a:t>
            </a:r>
            <a:endParaRPr lang="ru-RU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231074" y="1622376"/>
                <a:ext cx="11380449" cy="4552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limLoc m:val="undOvr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𝐼𝑛𝑖𝑡𝑖𝑎𝑙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|"/>
                        <m:endChr m:val="⟩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200" i="1" dirty="0" smtClean="0">
                    <a:latin typeface="Cambria Math" panose="02040503050406030204" pitchFamily="18" charset="0"/>
                  </a:rPr>
                  <a:t> </a:t>
                </a: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ru-RU" sz="2200" i="1" dirty="0" smtClean="0"/>
              </a:p>
              <a:p>
                <a:pPr lvl="1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Расписание отжига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ru-RU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𝐹𝑖𝑛𝑎𝑙</m:t>
                              </m:r>
                            </m:sub>
                          </m:sSub>
                        </m:e>
                      </m:d>
                      <m:r>
                        <a:rPr lang="ru-RU" sz="2200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𝐼𝑛𝑖𝑡𝑖𝑎𝑙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sub>
                          </m:sSub>
                        </m:sup>
                      </m:sSup>
                      <m:r>
                        <a:rPr lang="ru-RU" sz="2200" i="1">
                          <a:latin typeface="Cambria Math" panose="02040503050406030204" pitchFamily="18" charset="0"/>
                        </a:rPr>
                        <m:t>...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𝐼𝑛𝑖𝑡𝑖𝑎𝑙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 smtClean="0"/>
              </a:p>
              <a:p>
                <a:pPr lvl="1"/>
                <a:endParaRPr lang="en-US" sz="2200" i="1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,...,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,...,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lim>
                        </m:limLow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⟨</m:t>
                        </m:r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𝐹𝑖𝑛𝑎𝑙</m:t>
                            </m:r>
                          </m:sub>
                        </m:s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sub>
                        </m:s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𝐹𝑖𝑛𝑎𝑙</m:t>
                            </m:r>
                          </m:sub>
                        </m:s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func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/>
                  <a:t>–</a:t>
                </a:r>
                <a:r>
                  <a:rPr lang="en-US" sz="22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задача оптимизации расписания отжига</a:t>
                </a: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4" y="1622376"/>
                <a:ext cx="11380449" cy="4552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Approximate Optimization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Alghorithm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96524" y="1351204"/>
                <a:ext cx="11380449" cy="6685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⟩=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⟩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ru-RU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Анзац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полученной квантовой схемы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𝐼𝑛𝑖𝑡𝑖𝑎𝑙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𝐶𝑜𝑠𝑡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lvl="1"/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Стартовое состояние системы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{0;1}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tabLst>
                    <a:tab pos="457200" algn="l"/>
                  </a:tabLst>
                </a:pP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" y="1351204"/>
                <a:ext cx="11380449" cy="6685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Применение </a:t>
            </a:r>
            <a:r>
              <a:rPr 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QAOA</a:t>
            </a: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MaxCut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96524" y="1351204"/>
                <a:ext cx="11398790" cy="497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sub>
                          </m:sSub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𝑍𝑍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𝐼𝑛𝑖𝑡𝑖𝑎𝑙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i="1" dirty="0" smtClean="0"/>
              </a:p>
              <a:p>
                <a:pPr lvl="1"/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|⟨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)⟩|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/>
                  <a:t>полученное распределение вероятностей</a:t>
                </a:r>
              </a:p>
              <a:p>
                <a:pPr lvl="1"/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𝐶𝑜𝑠𝑡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{0,1}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|⟨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)⟩|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pPr lvl="1"/>
                <a:endParaRPr lang="ru-RU" sz="2400" dirty="0"/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tabLst>
                    <a:tab pos="457200" algn="l"/>
                  </a:tabLst>
                </a:pP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" y="1351204"/>
                <a:ext cx="11398790" cy="49738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7206045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4901" y="1428107"/>
                <a:ext cx="6096000" cy="24968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QUBO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quadratic unconstrained binary optimization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{0, 1}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1" y="1428107"/>
                <a:ext cx="6096000" cy="2496837"/>
              </a:xfrm>
              <a:prstGeom prst="rect">
                <a:avLst/>
              </a:prstGeom>
              <a:blipFill rotWithShape="0">
                <a:blip r:embed="rId3"/>
                <a:stretch>
                  <a:fillRect t="-1707" r="-2100" b="-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1D98B2E-9730-462B-80A3-0EC15C903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</p:spPr>
      </p:pic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="" xmlns:a16="http://schemas.microsoft.com/office/drawing/2014/main" id="{37874079-7489-43D9-89F0-635EFA925D8E}"/>
              </a:ext>
            </a:extLst>
          </p:cNvPr>
          <p:cNvSpPr/>
          <p:nvPr/>
        </p:nvSpPr>
        <p:spPr>
          <a:xfrm>
            <a:off x="233550" y="485463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Цели </a:t>
            </a:r>
            <a:r>
              <a:rPr lang="ru-RU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задачи работы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7236031-8C79-E0E6-64BE-04B01731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1" y="1335707"/>
            <a:ext cx="497178" cy="6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38EA96-226F-4DCB-8E31-B9761E201684}"/>
              </a:ext>
            </a:extLst>
          </p:cNvPr>
          <p:cNvSpPr txBox="1"/>
          <p:nvPr/>
        </p:nvSpPr>
        <p:spPr>
          <a:xfrm>
            <a:off x="940079" y="1296723"/>
            <a:ext cx="106253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данной работы является рассмотрение и изучение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способов решения задачи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квантовых вычислений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7FC46CD2-8835-5378-1E4E-29F40C85F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1" y="2574434"/>
            <a:ext cx="497178" cy="64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6DB977E-9F9B-43F8-B399-964BCB0BECB8}"/>
              </a:ext>
            </a:extLst>
          </p:cNvPr>
          <p:cNvSpPr txBox="1"/>
          <p:nvPr/>
        </p:nvSpPr>
        <p:spPr>
          <a:xfrm>
            <a:off x="908223" y="2513474"/>
            <a:ext cx="1062535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ходе выполнения производственной практики требовалось решить следующие 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метод квантового отжига решения задачи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 API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QAOA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решения задачи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библиотеки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qiskit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3. Реализовать свой симулятор идеального квантового компьютера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QAOA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решения задачи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своего собственного симулятора.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экспериментальных исследований качества получаемых решений с использованием квантового отжига на квантовом компьютере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реализованного ранее симулятора идеального квантового компьютера, симулятора идеального квантового компьютера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qiskit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экспериментальных исследований производительности разработанной реализации симулятора идеального квантового компьютера.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10DA6E2-B0B2-4991-B4A7-268D6D2B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31E-AB3E-41C5-BD1F-AB956750BE43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9052262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Математическая постановка задачи 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MaxCut</a:t>
            </a: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650194"/>
                  </p:ext>
                </p:extLst>
              </p:nvPr>
            </p:nvGraphicFramePr>
            <p:xfrm>
              <a:off x="2591829" y="4019621"/>
              <a:ext cx="6186170" cy="15578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186170"/>
                  </a:tblGrid>
                  <a:tr h="32512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5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𝒎𝒂𝒙𝒊𝒎𝒊𝒛𝒆</m:t>
                                </m:r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5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500" b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ru-RU" sz="25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{0, 1}</m:t>
                                    </m:r>
                                  </m:e>
                                  <m:sup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2512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ru-RU" sz="25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)∈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650194"/>
                  </p:ext>
                </p:extLst>
              </p:nvPr>
            </p:nvGraphicFramePr>
            <p:xfrm>
              <a:off x="2591829" y="4019621"/>
              <a:ext cx="6186170" cy="15578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186170"/>
                  </a:tblGrid>
                  <a:tr h="4381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b="-255556"/>
                          </a:stretch>
                        </a:blipFill>
                      </a:tcPr>
                    </a:tc>
                  </a:tr>
                  <a:tr h="11196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391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893983" y="5655343"/>
                <a:ext cx="4864279" cy="1077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ru-RU" sz="2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25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ru-RU" sz="2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endChr m:val=""/>
                              <m:ctrlPr>
                                <a:rPr lang="ru-RU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2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ru-RU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5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83" y="5655343"/>
                <a:ext cx="4864279" cy="10774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515079" y="4798544"/>
            <a:ext cx="13789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5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0379" y="5879296"/>
            <a:ext cx="23936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en-US" sz="2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500" dirty="0"/>
          </a:p>
        </p:txBody>
      </p:sp>
      <p:pic>
        <p:nvPicPr>
          <p:cNvPr id="12" name="Picture 2" descr="undefin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17" y="3948284"/>
            <a:ext cx="3637145" cy="290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49996" y="1292035"/>
                <a:ext cx="11752265" cy="2145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Задача о максимальном разрезе графа (</a:t>
                </a:r>
                <a:r>
                  <a:rPr lang="ru-RU" sz="2200" dirty="0" err="1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MaxCut</a:t>
                </a:r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— одна из самых известных задач комбинаторной оптимизации. Она заключается в поиске разбиения вершин графа на два множества с максимальным количеством ребер между ними. Задача</a:t>
                </a:r>
                <a:r>
                  <a:rPr lang="en-US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является NP-сложной, и эффективного полиномиального алгоритма для ее решения не существует.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2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—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функция стоимости задачи, которую нужно максимизировать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2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ru-R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битовая строка длины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соответствует разбиению графа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6" y="1292035"/>
                <a:ext cx="11752265" cy="2145908"/>
              </a:xfrm>
              <a:prstGeom prst="rect">
                <a:avLst/>
              </a:prstGeom>
              <a:blipFill rotWithShape="0">
                <a:blip r:embed="rId6"/>
                <a:stretch>
                  <a:fillRect l="-674" t="-1705" b="-4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678574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Методы решения задачи 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MaxCut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997" y="1089164"/>
            <a:ext cx="115083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</a:t>
            </a:r>
            <a:r>
              <a:rPr lang="ru-RU" sz="2400" dirty="0" err="1"/>
              <a:t>Гоеманса-Вильямсона</a:t>
            </a:r>
            <a:r>
              <a:rPr lang="en-US" sz="2400" dirty="0"/>
              <a:t> –</a:t>
            </a:r>
            <a:r>
              <a:rPr lang="ru-RU" sz="2400" dirty="0"/>
              <a:t> полиномиальный </a:t>
            </a:r>
            <a:r>
              <a:rPr lang="ru-RU" sz="2400" dirty="0" err="1"/>
              <a:t>аппроксимационный</a:t>
            </a:r>
            <a:r>
              <a:rPr lang="ru-RU" sz="2400" dirty="0"/>
              <a:t> алгоритм. Использует полуопределённое программирование и вероятностное округление. Коэффициент аппроксимации α ≈ 0,878</a:t>
            </a:r>
            <a:r>
              <a:rPr lang="ru-RU" sz="2400" dirty="0" smtClean="0"/>
              <a:t>. Реализация из</a:t>
            </a:r>
            <a:r>
              <a:rPr lang="en-US" sz="2400" dirty="0" smtClean="0"/>
              <a:t> </a:t>
            </a:r>
            <a:r>
              <a:rPr lang="ru-RU" sz="2400" dirty="0" smtClean="0"/>
              <a:t>библиотеки </a:t>
            </a:r>
            <a:r>
              <a:rPr lang="en-US" sz="2400" dirty="0" err="1" smtClean="0"/>
              <a:t>qiskit.optimization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</a:t>
            </a:r>
            <a:r>
              <a:rPr lang="ru-RU" sz="2400" dirty="0" smtClean="0"/>
              <a:t>имитации </a:t>
            </a:r>
            <a:r>
              <a:rPr lang="en-US" sz="2400" dirty="0" smtClean="0"/>
              <a:t> </a:t>
            </a:r>
            <a:r>
              <a:rPr lang="ru-RU" sz="2400" dirty="0"/>
              <a:t>отжига </a:t>
            </a:r>
            <a:r>
              <a:rPr lang="en-US" sz="2400" dirty="0"/>
              <a:t>–</a:t>
            </a:r>
            <a:r>
              <a:rPr lang="ru-RU" sz="2400" dirty="0"/>
              <a:t> общий алгоритмический метод решения задачи глобальной оптимизации. Один из методов Монте-Карло. Основан на имитации физического </a:t>
            </a:r>
            <a:r>
              <a:rPr lang="ru-RU" sz="2400" dirty="0" smtClean="0"/>
              <a:t>процесса, </a:t>
            </a:r>
            <a:r>
              <a:rPr lang="ru-RU" sz="2400" dirty="0"/>
              <a:t>который происходит при кристаллизации вещества</a:t>
            </a:r>
            <a:r>
              <a:rPr lang="ru-RU" sz="2400" dirty="0" smtClean="0"/>
              <a:t>. </a:t>
            </a:r>
            <a:r>
              <a:rPr lang="ru-RU" sz="2400" dirty="0"/>
              <a:t>Реализация из</a:t>
            </a:r>
            <a:r>
              <a:rPr lang="en-US" sz="2400" dirty="0"/>
              <a:t> </a:t>
            </a:r>
            <a:r>
              <a:rPr lang="ru-RU" sz="2400" dirty="0"/>
              <a:t>библиотеки </a:t>
            </a:r>
            <a:r>
              <a:rPr lang="en-US" sz="2400" dirty="0" smtClean="0"/>
              <a:t>D-Wave SDK.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Полный перебор </a:t>
            </a:r>
            <a:r>
              <a:rPr lang="en-US" sz="2400" dirty="0" smtClean="0"/>
              <a:t>–</a:t>
            </a:r>
            <a:r>
              <a:rPr lang="ru-RU" sz="2400" dirty="0" smtClean="0"/>
              <a:t> перебор всех возможных вариантов решения задачи, экспоненциальная сложность.</a:t>
            </a:r>
            <a:r>
              <a:rPr lang="en-US" sz="2400" dirty="0" smtClean="0"/>
              <a:t> </a:t>
            </a:r>
            <a:r>
              <a:rPr lang="ru-RU" sz="2400" dirty="0"/>
              <a:t>Реализация из</a:t>
            </a:r>
            <a:r>
              <a:rPr lang="en-US" sz="2400" dirty="0"/>
              <a:t> </a:t>
            </a:r>
            <a:r>
              <a:rPr lang="ru-RU" sz="2400" dirty="0"/>
              <a:t>библиотеки </a:t>
            </a:r>
            <a:r>
              <a:rPr lang="en-US" sz="2400" dirty="0"/>
              <a:t>D-Wave </a:t>
            </a:r>
            <a:r>
              <a:rPr lang="en-US" sz="2400" dirty="0" smtClean="0"/>
              <a:t>SDK.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Квантовый </a:t>
            </a:r>
            <a:r>
              <a:rPr lang="ru-RU" sz="2400" dirty="0"/>
              <a:t>отжиг – это технология оптимизации, использующая эффекты квантового </a:t>
            </a:r>
            <a:r>
              <a:rPr lang="ru-RU" sz="2400" dirty="0" err="1"/>
              <a:t>туннелирования</a:t>
            </a:r>
            <a:r>
              <a:rPr lang="ru-RU" sz="2400" dirty="0"/>
              <a:t> и квантовой суперпозиции для увеличения вычислительной производительности.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</a:t>
            </a:r>
            <a:r>
              <a:rPr lang="en-US" sz="2400" dirty="0"/>
              <a:t>QAOA –</a:t>
            </a:r>
            <a:r>
              <a:rPr lang="ru-RU" sz="2400" dirty="0"/>
              <a:t> </a:t>
            </a:r>
            <a:r>
              <a:rPr lang="ru-RU" sz="2400" dirty="0" smtClean="0"/>
              <a:t>эвристический квантовый вариационный алгоритм, эмулирующий работу квантового отжига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5237909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Адиабатическая теорема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340DD7-F499-41EB-B017-E3E7F601E53A}"/>
              </a:ext>
            </a:extLst>
          </p:cNvPr>
          <p:cNvSpPr txBox="1"/>
          <p:nvPr/>
        </p:nvSpPr>
        <p:spPr>
          <a:xfrm>
            <a:off x="3030582" y="3121223"/>
            <a:ext cx="613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174901" y="1368621"/>
                <a:ext cx="11512002" cy="433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Уравнение Шредингера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ru-RU" sz="2200" dirty="0" smtClean="0"/>
                  <a:t>,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–</m:t>
                    </m:r>
                  </m:oMath>
                </a14:m>
                <a:r>
                  <a:rPr lang="ru-RU" sz="2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гамильтониан системы</a:t>
                </a:r>
              </a:p>
              <a:p>
                <a:pPr lvl="1"/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Энергия </a:t>
                </a:r>
                <a:r>
                  <a:rPr lang="ru-RU" sz="2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системы в состоянии</a:t>
                </a:r>
                <a:r>
                  <a:rPr lang="ru-RU" sz="2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sz="2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⟩)=⟨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2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Основным состоянием квантовой системы называется состояние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в котором достигается наименьшая энергия системы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⟩=</m:t>
                    </m:r>
                    <m:func>
                      <m:func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⟩)</m:t>
                        </m:r>
                      </m:e>
                    </m:func>
                  </m:oMath>
                </a14:m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Адиабатическая теорема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Е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сли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процесс адиабатический, то медленное изменение условий позволяет системе подстроить свою конфигурацию, поэтому распределение вероятности меняется во время процесса. Если система в начале была в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основном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состоянии гамильтониана, она окажется в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основном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состоянии конечного гамильтониана.</a:t>
                </a:r>
              </a:p>
              <a:p>
                <a:pPr lvl="1"/>
                <a:endParaRPr lang="ru-RU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1" y="1368621"/>
                <a:ext cx="11512002" cy="433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3609406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Квантовый отжиг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-130657" y="1570411"/>
                <a:ext cx="6976671" cy="446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𝐼𝑠𝑖𝑛𝑔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𝐹𝑖𝑛𝑎𝑙</m:t>
                          </m:r>
                        </m:sub>
                      </m:sSub>
                    </m:oMath>
                  </m:oMathPara>
                </a14:m>
                <a:endParaRPr lang="ru-RU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/>
                  <a:t>–</a:t>
                </a:r>
                <a:r>
                  <a:rPr lang="ru-RU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расписание отжига</a:t>
                </a:r>
              </a:p>
              <a:p>
                <a:pPr lvl="1"/>
                <a:endParaRPr lang="ru-RU" sz="24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:r>
                  <a:rPr lang="ru-RU" sz="24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Гамильтониан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𝐼𝑛𝑖𝑡𝑖𝑎𝑙</m:t>
                        </m:r>
                      </m:sub>
                    </m:sSub>
                  </m:oMath>
                </a14:m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со временем полностью переходит в гамильтониан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𝐹𝑖𝑛𝑎𝑙</m:t>
                        </m:r>
                      </m:sub>
                    </m:sSub>
                  </m:oMath>
                </a14:m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𝐼𝑛𝑖𝑡𝑖𝑎𝑙</m:t>
                        </m:r>
                      </m:sub>
                    </m:sSub>
                  </m:oMath>
                </a14:m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всегда один и тот же</a:t>
                </a:r>
                <a:r>
                  <a:rPr lang="en-US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</a:t>
                </a:r>
                <a:br>
                  <a:rPr lang="en-US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𝐹𝑖𝑛𝑎𝑙</m:t>
                        </m:r>
                      </m:sub>
                    </m:sSub>
                  </m:oMath>
                </a14:m>
                <a:r>
                  <a:rPr lang="en-US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кодирует решаему</a:t>
                </a:r>
                <a:r>
                  <a:rPr lang="ru-RU" sz="24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ю проблему.</a:t>
                </a:r>
                <a:endParaRPr lang="ru-RU" sz="2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57" y="1570411"/>
                <a:ext cx="6976671" cy="4466992"/>
              </a:xfrm>
              <a:prstGeom prst="rect">
                <a:avLst/>
              </a:prstGeom>
              <a:blipFill rotWithShape="0">
                <a:blip r:embed="rId3"/>
                <a:stretch>
                  <a:fillRect r="-1224" b="-2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https://quantum-ods.github.io/qmlcourse/_images/fig_3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14" y="1280950"/>
            <a:ext cx="5114911" cy="4307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3356857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Модель </a:t>
            </a:r>
            <a:r>
              <a:rPr lang="ru-RU" sz="2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Изинга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0" y="1228443"/>
                <a:ext cx="11786025" cy="170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𝐼𝑠𝑖𝑛𝑔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𝐹𝑖𝑛𝑎𝑙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:endParaRPr lang="ru-RU" b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b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8443"/>
                <a:ext cx="11786025" cy="1706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-24173" y="2935192"/>
                <a:ext cx="11810198" cy="1766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groupChr>
                          <m:groupChrPr>
                            <m:chr m:val="⇒"/>
                            <m:pos m:val="top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→(1−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m:rPr>
                                    <m:nor/>
                                  </m:rPr>
                                  <a:rPr lang="ru-RU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groupChr>
                      </m:e>
                    </m:nary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73" y="2935192"/>
                <a:ext cx="11810198" cy="17665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3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="" xmlns:a16="http://schemas.microsoft.com/office/drawing/2014/main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6465817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Variational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Quantum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Eigensolver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="" xmlns:a16="http://schemas.microsoft.com/office/drawing/2014/main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7" y="1543050"/>
            <a:ext cx="11480631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10499</TotalTime>
  <Words>944</Words>
  <Application>Microsoft Office PowerPoint</Application>
  <PresentationFormat>Широкоэкранный</PresentationFormat>
  <Paragraphs>175</Paragraphs>
  <Slides>23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Медведев</dc:creator>
  <cp:lastModifiedBy>user</cp:lastModifiedBy>
  <cp:revision>170</cp:revision>
  <dcterms:created xsi:type="dcterms:W3CDTF">2023-12-08T22:39:23Z</dcterms:created>
  <dcterms:modified xsi:type="dcterms:W3CDTF">2024-06-24T23:06:37Z</dcterms:modified>
</cp:coreProperties>
</file>