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7"/>
  </p:notesMasterIdLst>
  <p:handoutMasterIdLst>
    <p:handoutMasterId r:id="rId28"/>
  </p:handoutMasterIdLst>
  <p:sldIdLst>
    <p:sldId id="280" r:id="rId3"/>
    <p:sldId id="281" r:id="rId4"/>
    <p:sldId id="282" r:id="rId5"/>
    <p:sldId id="619" r:id="rId6"/>
    <p:sldId id="620" r:id="rId7"/>
    <p:sldId id="283" r:id="rId8"/>
    <p:sldId id="284" r:id="rId9"/>
    <p:sldId id="285" r:id="rId10"/>
    <p:sldId id="286" r:id="rId11"/>
    <p:sldId id="287" r:id="rId12"/>
    <p:sldId id="288" r:id="rId13"/>
    <p:sldId id="617" r:id="rId14"/>
    <p:sldId id="618" r:id="rId15"/>
    <p:sldId id="291" r:id="rId16"/>
    <p:sldId id="292" r:id="rId17"/>
    <p:sldId id="293" r:id="rId18"/>
    <p:sldId id="583" r:id="rId19"/>
    <p:sldId id="603" r:id="rId20"/>
    <p:sldId id="295" r:id="rId21"/>
    <p:sldId id="621" r:id="rId22"/>
    <p:sldId id="296" r:id="rId23"/>
    <p:sldId id="401" r:id="rId24"/>
    <p:sldId id="405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5B06713-66C2-4C31-A9BA-A58CC7C31274}">
          <p14:sldIdLst>
            <p14:sldId id="280"/>
            <p14:sldId id="281"/>
            <p14:sldId id="282"/>
          </p14:sldIdLst>
        </p14:section>
        <p14:section name="Partners" id="{75D710C9-C99F-4E5A-ADA5-1CBC6C64DC04}">
          <p14:sldIdLst>
            <p14:sldId id="619"/>
            <p14:sldId id="620"/>
          </p14:sldIdLst>
        </p14:section>
        <p14:section name="Course Objective" id="{192A9189-6D76-4A53-8F97-7C1469E08615}">
          <p14:sldIdLst>
            <p14:sldId id="283"/>
            <p14:sldId id="284"/>
            <p14:sldId id="285"/>
            <p14:sldId id="286"/>
            <p14:sldId id="287"/>
          </p14:sldIdLst>
        </p14:section>
        <p14:section name="Team" id="{4DFFFC8F-2DF9-4D56-AF7A-69D05EC9A3DF}">
          <p14:sldIdLst>
            <p14:sldId id="288"/>
            <p14:sldId id="617"/>
            <p14:sldId id="618"/>
          </p14:sldIdLst>
        </p14:section>
        <p14:section name="Course Organization" id="{CF10DE0D-1C52-4880-89A0-16D83C723D6E}">
          <p14:sldIdLst>
            <p14:sldId id="291"/>
            <p14:sldId id="292"/>
            <p14:sldId id="293"/>
            <p14:sldId id="583"/>
            <p14:sldId id="603"/>
            <p14:sldId id="295"/>
            <p14:sldId id="621"/>
            <p14:sldId id="296"/>
          </p14:sldIdLst>
        </p14:section>
        <p14:section name="Conclusion" id="{5404AF5D-2180-4C81-A701-5A1A563AF3B8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512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473A7441-15ED-448E-9F47-29587D68C0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93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E77A11A6-AF0A-4C8C-9938-F6268300F1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5628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790DB55-8246-483F-8D86-DA74CD8B2C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591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B4A50D6-95B2-41DA-9F31-E3DA96316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99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A2F0542-C224-44C1-A794-404F0F883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327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35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692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938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A2F0542-C224-44C1-A794-404F0F883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903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FBE22912-A834-49E0-AC59-3045AB797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03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902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3047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627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2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73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429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26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9499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2953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66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52118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002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hyperlink" Target="https://softuni.bg/trainings/3957/csharp-advanced-january-2023" TargetMode="External"/><Relationship Id="rId7" Type="http://schemas.openxmlformats.org/officeDocument/2006/relationships/hyperlink" Target="https://www.facebook.com/groups/CsharpAdvancedJanuary202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softuni.bg/forum/categories/30/" TargetMode="External"/><Relationship Id="rId9" Type="http://schemas.openxmlformats.org/officeDocument/2006/relationships/hyperlink" Target="https://www.facebook.com/groups/SoftUniCSharpCommun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english-intro-csharp-book/" TargetMode="External"/><Relationship Id="rId2" Type="http://schemas.openxmlformats.org/officeDocument/2006/relationships/hyperlink" Target="http://www.introprogramming.info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udge.softuni.b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277370"/>
            <a:ext cx="11083636" cy="970919"/>
          </a:xfrm>
        </p:spPr>
        <p:txBody>
          <a:bodyPr>
            <a:normAutofit/>
          </a:bodyPr>
          <a:lstStyle/>
          <a:p>
            <a:r>
              <a:rPr lang="en-US" sz="5400" dirty="0"/>
              <a:t>C#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</a:t>
            </a:r>
            <a:r>
              <a:rPr lang="en-US">
                <a:hlinkClick r:id="rId3"/>
              </a:rPr>
              <a:t>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84617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7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449000"/>
            <a:ext cx="10326000" cy="5546589"/>
          </a:xfrm>
        </p:spPr>
        <p:txBody>
          <a:bodyPr>
            <a:normAutofit/>
          </a:bodyPr>
          <a:lstStyle/>
          <a:p>
            <a:r>
              <a:rPr lang="en-GB" sz="3200" dirty="0"/>
              <a:t>You will have </a:t>
            </a:r>
            <a:r>
              <a:rPr lang="en-GB" sz="3200" b="1" dirty="0">
                <a:solidFill>
                  <a:schemeClr val="bg1"/>
                </a:solidFill>
              </a:rPr>
              <a:t>30 minutes </a:t>
            </a:r>
            <a:r>
              <a:rPr lang="en-GB" sz="3200" dirty="0"/>
              <a:t>once you start</a:t>
            </a:r>
            <a:endParaRPr lang="bg-BG" sz="3200" dirty="0"/>
          </a:p>
          <a:p>
            <a:pPr lvl="1"/>
            <a:r>
              <a:rPr lang="en-US" sz="3000" dirty="0"/>
              <a:t>Multiple choice </a:t>
            </a:r>
            <a:r>
              <a:rPr lang="en-US" sz="3000"/>
              <a:t>with </a:t>
            </a:r>
            <a:r>
              <a:rPr lang="en-US" sz="3000" b="1" smtClean="0">
                <a:solidFill>
                  <a:schemeClr val="bg1"/>
                </a:solidFill>
              </a:rPr>
              <a:t>one </a:t>
            </a:r>
            <a:r>
              <a:rPr lang="en-US" sz="3000" smtClean="0"/>
              <a:t>correct answer</a:t>
            </a:r>
            <a:endParaRPr lang="en-GB" sz="3000" dirty="0"/>
          </a:p>
          <a:p>
            <a:pPr lvl="1"/>
            <a:r>
              <a:rPr lang="en-US" sz="3000" dirty="0"/>
              <a:t>English</a:t>
            </a:r>
            <a:endParaRPr lang="en-GB" sz="30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</a:t>
            </a:r>
            <a:r>
              <a:rPr lang="en-US" sz="3200" dirty="0"/>
              <a:t>during the </a:t>
            </a:r>
            <a:r>
              <a:rPr lang="en-US" sz="3200" b="1" dirty="0">
                <a:solidFill>
                  <a:schemeClr val="bg1"/>
                </a:solidFill>
              </a:rPr>
              <a:t>practical</a:t>
            </a:r>
            <a:r>
              <a:rPr lang="en-US" sz="3200" dirty="0"/>
              <a:t> exam and </a:t>
            </a:r>
            <a:r>
              <a:rPr lang="en-US" sz="3200" b="1" dirty="0">
                <a:solidFill>
                  <a:schemeClr val="bg1"/>
                </a:solidFill>
              </a:rPr>
              <a:t>30 minutes after it</a:t>
            </a:r>
            <a:endParaRPr lang="en-GB" sz="3200" b="1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You can submit your answers just </a:t>
            </a:r>
            <a:r>
              <a:rPr lang="en-GB" sz="3000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sz="3000" dirty="0"/>
              <a:t>Advice: Start it when you </a:t>
            </a:r>
            <a:r>
              <a:rPr lang="en-GB" sz="3000" b="1" dirty="0">
                <a:solidFill>
                  <a:schemeClr val="bg1"/>
                </a:solidFill>
              </a:rPr>
              <a:t>finish</a:t>
            </a:r>
            <a:r>
              <a:rPr lang="en-GB" sz="3000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</a:t>
            </a:r>
            <a:r>
              <a:rPr lang="en-GB" sz="3000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4B511D6-1DE4-40B4-A7F0-F947C14FCB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90675983-3784-6A9B-A047-7E82F86C01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Your Trainers and Mentors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0366DF4-0D74-4D08-A504-336A7D97ED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Team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/>
              <a:t>Manager</a:t>
            </a:r>
            <a:r>
              <a:rPr lang="bg-BG" b="1" dirty="0"/>
              <a:t>, </a:t>
            </a:r>
            <a:r>
              <a:rPr lang="en-US" b="1" dirty="0"/>
              <a:t>Software Engineering</a:t>
            </a:r>
            <a:r>
              <a:rPr lang="bg-BG" dirty="0"/>
              <a:t> </a:t>
            </a:r>
            <a:r>
              <a:rPr lang="en-US" dirty="0"/>
              <a:t>@ </a:t>
            </a:r>
            <a:r>
              <a:rPr lang="en-US" b="1" dirty="0"/>
              <a:t>Nuvolo</a:t>
            </a:r>
          </a:p>
          <a:p>
            <a:pPr>
              <a:buClr>
                <a:schemeClr val="tx1"/>
              </a:buClr>
            </a:pPr>
            <a:r>
              <a:rPr lang="en-US" dirty="0"/>
              <a:t>Worked at </a:t>
            </a:r>
            <a:r>
              <a:rPr lang="en-US" b="1" dirty="0"/>
              <a:t>Amazon</a:t>
            </a:r>
          </a:p>
          <a:p>
            <a:pPr>
              <a:buClr>
                <a:schemeClr val="tx1"/>
              </a:buClr>
            </a:pPr>
            <a:r>
              <a:rPr lang="en-US" b="1" dirty="0"/>
              <a:t>John Atanasoff award</a:t>
            </a:r>
          </a:p>
          <a:p>
            <a:pPr>
              <a:buClr>
                <a:schemeClr val="tx1"/>
              </a:buClr>
            </a:pPr>
            <a:r>
              <a:rPr lang="en-US" dirty="0"/>
              <a:t>Participated in many</a:t>
            </a:r>
            <a:r>
              <a:rPr lang="bg-BG" dirty="0"/>
              <a:t> </a:t>
            </a:r>
            <a:r>
              <a:rPr lang="en-US" dirty="0"/>
              <a:t>programming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contests</a:t>
            </a:r>
          </a:p>
          <a:p>
            <a:pPr>
              <a:buClr>
                <a:schemeClr val="tx1"/>
              </a:buClr>
            </a:pPr>
            <a:r>
              <a:rPr lang="bg-BG" dirty="0"/>
              <a:t>9</a:t>
            </a:r>
            <a:r>
              <a:rPr lang="en-US" dirty="0"/>
              <a:t>+ Years of Experience as a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Viktor Dakov</a:t>
            </a:r>
            <a:endParaRPr lang="en-US" noProof="1"/>
          </a:p>
        </p:txBody>
      </p:sp>
      <p:pic>
        <p:nvPicPr>
          <p:cNvPr id="1034" name="Picture 10" descr="Image may contain: 1 per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29"/>
          <a:stretch/>
        </p:blipFill>
        <p:spPr bwMode="auto">
          <a:xfrm>
            <a:off x="7920837" y="1820308"/>
            <a:ext cx="4025163" cy="47136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8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Georgi Inkov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C# Web Developer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8 years </a:t>
            </a:r>
            <a:r>
              <a:rPr lang="en-US" dirty="0"/>
              <a:t>experience in </a:t>
            </a:r>
            <a:r>
              <a:rPr lang="en-US" b="1" dirty="0"/>
              <a:t>.NET ecosystem</a:t>
            </a:r>
            <a:endParaRPr lang="en-US" sz="3200" b="1" dirty="0"/>
          </a:p>
          <a:p>
            <a:pPr lvl="1">
              <a:lnSpc>
                <a:spcPct val="120000"/>
              </a:lnSpc>
            </a:pPr>
            <a:r>
              <a:rPr lang="en-US" b="1" dirty="0"/>
              <a:t>Graduated</a:t>
            </a:r>
            <a:r>
              <a:rPr lang="en-US" dirty="0"/>
              <a:t> the </a:t>
            </a:r>
            <a:r>
              <a:rPr lang="en-US" b="1" dirty="0"/>
              <a:t>first</a:t>
            </a:r>
            <a:r>
              <a:rPr lang="en-US" dirty="0"/>
              <a:t> class @ </a:t>
            </a:r>
            <a:r>
              <a:rPr lang="en-US" dirty="0" err="1"/>
              <a:t>SoftUni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en-US" dirty="0"/>
              <a:t>Worked in </a:t>
            </a:r>
            <a:r>
              <a:rPr lang="en-US" b="1" dirty="0" err="1"/>
              <a:t>Cashwave</a:t>
            </a:r>
            <a:r>
              <a:rPr lang="en-US" dirty="0"/>
              <a:t>, </a:t>
            </a:r>
            <a:r>
              <a:rPr lang="en-US" b="1" dirty="0" err="1"/>
              <a:t>Vivacom</a:t>
            </a:r>
            <a:r>
              <a:rPr lang="en-US" dirty="0"/>
              <a:t> &amp; </a:t>
            </a:r>
            <a:r>
              <a:rPr lang="en-US" b="1" dirty="0"/>
              <a:t>Fourth</a:t>
            </a:r>
            <a:endParaRPr lang="bg-BG" b="1" dirty="0"/>
          </a:p>
          <a:p>
            <a:pPr lvl="1">
              <a:lnSpc>
                <a:spcPct val="120000"/>
              </a:lnSpc>
            </a:pPr>
            <a:r>
              <a:rPr lang="en-US" dirty="0"/>
              <a:t>Now works as a back-end developer</a:t>
            </a:r>
          </a:p>
          <a:p>
            <a:pPr marL="442912" lvl="1" indent="0">
              <a:lnSpc>
                <a:spcPct val="120000"/>
              </a:lnSpc>
              <a:buNone/>
            </a:pPr>
            <a:r>
              <a:rPr lang="en-US" b="1" dirty="0"/>
              <a:t>    </a:t>
            </a:r>
            <a:r>
              <a:rPr lang="en-US" dirty="0"/>
              <a:t>@</a:t>
            </a:r>
            <a:r>
              <a:rPr lang="en-US" b="1" dirty="0"/>
              <a:t> </a:t>
            </a:r>
            <a:r>
              <a:rPr lang="en-US" b="1" dirty="0" err="1" smtClean="0"/>
              <a:t>Excitel</a:t>
            </a:r>
            <a:r>
              <a:rPr lang="bg-BG" dirty="0"/>
              <a:t> </a:t>
            </a:r>
            <a:r>
              <a:rPr lang="en-US" b="1" dirty="0" smtClean="0"/>
              <a:t>Technology</a:t>
            </a:r>
            <a:endParaRPr lang="bg-BG" b="1" dirty="0"/>
          </a:p>
        </p:txBody>
      </p:sp>
      <p:pic>
        <p:nvPicPr>
          <p:cNvPr id="6" name="Picture 8">
            <a:extLst>
              <a:ext uri="{FF2B5EF4-FFF2-40B4-BE49-F238E27FC236}">
                <a16:creationId xmlns="" xmlns:a16="http://schemas.microsoft.com/office/drawing/2014/main" id="{6DBC27CB-2767-47AE-AECB-A88BD41A9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1205" y="1404000"/>
            <a:ext cx="3629589" cy="31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752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215B86A6-5AB8-46D1-B1BA-C6051CAEF8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33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Advanced Course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455" y="1477050"/>
            <a:ext cx="1589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 smtClean="0"/>
              <a:t>10</a:t>
            </a:r>
            <a:r>
              <a:rPr lang="en-US" sz="2000" b="1" dirty="0" smtClean="0"/>
              <a:t>-Jan-2023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053901" y="1428653"/>
            <a:ext cx="1882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12-Apr-2023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3141522" y="2844000"/>
            <a:ext cx="4834030" cy="335458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C# Advanced</a:t>
            </a:r>
          </a:p>
          <a:p>
            <a:pPr algn="ctr">
              <a:spcBef>
                <a:spcPts val="1200"/>
              </a:spcBef>
            </a:pPr>
            <a:r>
              <a:rPr lang="en-GB" sz="2000" b="1" dirty="0">
                <a:solidFill>
                  <a:srgbClr val="FFFFFF"/>
                </a:solidFill>
              </a:rPr>
              <a:t>6 weeks * 4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12 credits</a:t>
            </a:r>
          </a:p>
          <a:p>
            <a:pPr algn="ctr">
              <a:spcBef>
                <a:spcPts val="1200"/>
              </a:spcBef>
            </a:pPr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</a:rPr>
              <a:t>10-Jan-2023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GB" sz="2000" b="1" dirty="0">
                <a:solidFill>
                  <a:srgbClr val="FFFFFF"/>
                </a:solidFill>
              </a:rPr>
              <a:t>Theoretical Exam: </a:t>
            </a:r>
            <a:r>
              <a:rPr lang="en-US" sz="2000" b="1" dirty="0" smtClean="0">
                <a:solidFill>
                  <a:srgbClr val="FFFFFF"/>
                </a:solidFill>
              </a:rPr>
              <a:t>18-February-2023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Exam: </a:t>
            </a:r>
            <a:r>
              <a:rPr lang="en-US" sz="2000" b="1" dirty="0" smtClean="0">
                <a:solidFill>
                  <a:srgbClr val="FFFFFF"/>
                </a:solidFill>
              </a:rPr>
              <a:t>18-February-2023</a:t>
            </a:r>
            <a:endParaRPr lang="en-US" sz="2000" b="1" dirty="0">
              <a:solidFill>
                <a:srgbClr val="FFFFFF"/>
              </a:solidFill>
            </a:endParaRPr>
          </a:p>
          <a:p>
            <a:pPr algn="ctr">
              <a:spcBef>
                <a:spcPts val="1200"/>
              </a:spcBef>
            </a:pPr>
            <a:r>
              <a:rPr lang="en-GB" sz="2000" b="1" dirty="0">
                <a:solidFill>
                  <a:srgbClr val="FFFFFF"/>
                </a:solidFill>
              </a:rPr>
              <a:t>Theoretical Exam Retake: </a:t>
            </a:r>
            <a:r>
              <a:rPr lang="en-GB" sz="2000" b="1" dirty="0" smtClean="0">
                <a:solidFill>
                  <a:srgbClr val="FFFFFF"/>
                </a:solidFill>
              </a:rPr>
              <a:t>12-April-2023</a:t>
            </a:r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Practical Exam Retake</a:t>
            </a:r>
            <a:r>
              <a:rPr lang="en-GB" sz="2000" b="1">
                <a:solidFill>
                  <a:srgbClr val="FFFFFF"/>
                </a:solidFill>
              </a:rPr>
              <a:t>: </a:t>
            </a:r>
            <a:r>
              <a:rPr lang="en-GB" sz="2000" b="1" smtClean="0">
                <a:solidFill>
                  <a:srgbClr val="FFFFFF"/>
                </a:solidFill>
              </a:rPr>
              <a:t>12-April-2023</a:t>
            </a:r>
            <a:endParaRPr lang="en-GB" sz="2000" b="1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1146000" y="2203568"/>
            <a:ext cx="9720000" cy="20531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46000" y="1969870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881000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10866000" y="195485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A8B6A181-E111-46C1-979C-A8EF6A3B9B8F}"/>
              </a:ext>
            </a:extLst>
          </p:cNvPr>
          <p:cNvSpPr txBox="1"/>
          <p:nvPr/>
        </p:nvSpPr>
        <p:spPr>
          <a:xfrm>
            <a:off x="4161000" y="1487200"/>
            <a:ext cx="220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18-Feb-2023</a:t>
            </a:r>
            <a:endParaRPr lang="en-US" sz="2000" b="1" dirty="0"/>
          </a:p>
        </p:txBody>
      </p:sp>
      <p:sp>
        <p:nvSpPr>
          <p:cNvPr id="33" name="Slide Number">
            <a:extLst>
              <a:ext uri="{FF2B5EF4-FFF2-40B4-BE49-F238E27FC236}">
                <a16:creationId xmlns=""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/>
          <a:lstStyle/>
          <a:p>
            <a:r>
              <a:rPr lang="en-US" dirty="0"/>
              <a:t>Your </a:t>
            </a:r>
            <a:r>
              <a:rPr lang="en-US" b="1" dirty="0"/>
              <a:t>homework</a:t>
            </a:r>
            <a:r>
              <a:rPr lang="en-US" dirty="0"/>
              <a:t> is mainly work in class</a:t>
            </a:r>
          </a:p>
          <a:p>
            <a:pPr lvl="1"/>
            <a:r>
              <a:rPr lang="en-US" b="1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b="1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1200"/>
              </a:spcBef>
            </a:pPr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</a:t>
            </a:r>
            <a:r>
              <a:rPr lang="en-US" b="1" dirty="0"/>
              <a:t>judge system</a:t>
            </a:r>
          </a:p>
          <a:p>
            <a:pPr>
              <a:spcBef>
                <a:spcPts val="1200"/>
              </a:spcBef>
            </a:pPr>
            <a:r>
              <a:rPr lang="en-US" dirty="0"/>
              <a:t>Do your homework when it's due</a:t>
            </a:r>
          </a:p>
          <a:p>
            <a:pPr lvl="1"/>
            <a:r>
              <a:rPr lang="en-US" b="1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CEDB812-875E-4739-934C-A7A2F06D7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45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41154DC-C0AC-1A33-EE35-9CBC93969FC8}"/>
              </a:ext>
            </a:extLst>
          </p:cNvPr>
          <p:cNvGrpSpPr/>
          <p:nvPr/>
        </p:nvGrpSpPr>
        <p:grpSpPr>
          <a:xfrm>
            <a:off x="1776000" y="1773085"/>
            <a:ext cx="8465089" cy="4733915"/>
            <a:chOff x="1011627" y="1650693"/>
            <a:chExt cx="9311598" cy="5207307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AB6F07B7-41D9-4789-AE63-FAAE5665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000" y="1650693"/>
              <a:ext cx="5207308" cy="520730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75F67325-2631-4874-9B72-1F4B13FA3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263029">
              <a:off x="1265381" y="1879027"/>
              <a:ext cx="2948472" cy="34559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C09E4AE8-E6EF-49CD-943C-B0B0BE0F6DCC}"/>
                </a:ext>
              </a:extLst>
            </p:cNvPr>
            <p:cNvSpPr txBox="1"/>
            <p:nvPr/>
          </p:nvSpPr>
          <p:spPr>
            <a:xfrm>
              <a:off x="1345461" y="2790699"/>
              <a:ext cx="2010914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lnSpcReduction="10000"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Practical </a:t>
              </a:r>
              <a:br>
                <a:rPr lang="en-US" sz="2400" b="1" dirty="0"/>
              </a:br>
              <a:r>
                <a:rPr lang="en-US" sz="2400" b="1" dirty="0"/>
                <a:t>Exam</a:t>
              </a:r>
              <a:r>
                <a:rPr lang="bg-BG" sz="2400" b="1" dirty="0"/>
                <a:t/>
              </a:r>
              <a:br>
                <a:rPr lang="bg-BG" sz="2400" b="1" dirty="0"/>
              </a:br>
              <a:r>
                <a:rPr lang="bg-BG" sz="2400" b="1" dirty="0"/>
                <a:t>100%</a:t>
              </a:r>
              <a:endParaRPr 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5555B9F-555F-4F25-9E77-9B48FC8B058F}"/>
                </a:ext>
              </a:extLst>
            </p:cNvPr>
            <p:cNvSpPr txBox="1"/>
            <p:nvPr/>
          </p:nvSpPr>
          <p:spPr>
            <a:xfrm>
              <a:off x="4675182" y="3961799"/>
              <a:ext cx="2196785" cy="5850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fontScale="92500" lnSpcReduction="10000"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3200" b="1" dirty="0">
                  <a:solidFill>
                    <a:schemeClr val="bg2"/>
                  </a:solidFill>
                </a:rPr>
                <a:t>Evaluation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11F09460-D29B-4D4D-B630-879EE0BA7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3245302">
              <a:off x="7120999" y="2270282"/>
              <a:ext cx="2948472" cy="34559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405ED6E-1EBA-4D38-BE25-10051C8F2CC7}"/>
                </a:ext>
              </a:extLst>
            </p:cNvPr>
            <p:cNvSpPr txBox="1"/>
            <p:nvPr/>
          </p:nvSpPr>
          <p:spPr>
            <a:xfrm>
              <a:off x="8031000" y="3274523"/>
              <a:ext cx="1911099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Homework</a:t>
              </a:r>
              <a:r>
                <a:rPr lang="bg-BG" sz="2400" b="1" dirty="0"/>
                <a:t/>
              </a:r>
              <a:br>
                <a:rPr lang="bg-BG" sz="2400" b="1" dirty="0"/>
              </a:br>
              <a:r>
                <a:rPr lang="bg-BG" sz="2400" b="1" dirty="0"/>
                <a:t>5%</a:t>
              </a:r>
              <a:r>
                <a:rPr lang="en-US" sz="2400" b="1" dirty="0"/>
                <a:t> (bonus)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8BD74F5-614C-2B35-55BC-7F9B489C9897}"/>
              </a:ext>
            </a:extLst>
          </p:cNvPr>
          <p:cNvGrpSpPr/>
          <p:nvPr/>
        </p:nvGrpSpPr>
        <p:grpSpPr>
          <a:xfrm>
            <a:off x="1506000" y="1798428"/>
            <a:ext cx="9100594" cy="5005572"/>
            <a:chOff x="1046625" y="1596693"/>
            <a:chExt cx="9467367" cy="5207307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AB6F07B7-41D9-4789-AE63-FAAE5665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490" y="1596693"/>
              <a:ext cx="5207308" cy="52073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5555B9F-555F-4F25-9E77-9B48FC8B058F}"/>
                </a:ext>
              </a:extLst>
            </p:cNvPr>
            <p:cNvSpPr txBox="1"/>
            <p:nvPr/>
          </p:nvSpPr>
          <p:spPr>
            <a:xfrm>
              <a:off x="4758753" y="3907799"/>
              <a:ext cx="2196785" cy="5850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lnSpcReduction="10000"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3200" b="1" dirty="0">
                  <a:solidFill>
                    <a:schemeClr val="bg2"/>
                  </a:solidFill>
                </a:rPr>
                <a:t>Evaluation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11F09460-D29B-4D4D-B630-879EE0BA7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3471004">
              <a:off x="7311766" y="1843712"/>
              <a:ext cx="2948472" cy="34559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405ED6E-1EBA-4D38-BE25-10051C8F2CC7}"/>
                </a:ext>
              </a:extLst>
            </p:cNvPr>
            <p:cNvSpPr txBox="1"/>
            <p:nvPr/>
          </p:nvSpPr>
          <p:spPr>
            <a:xfrm>
              <a:off x="8257879" y="2928955"/>
              <a:ext cx="1911099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Theoretical </a:t>
              </a:r>
              <a:br>
                <a:rPr lang="en-US" sz="2400" b="1" dirty="0"/>
              </a:br>
              <a:r>
                <a:rPr lang="en-US" sz="2400" b="1" dirty="0"/>
                <a:t>Exam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75F67325-2631-4874-9B72-1F4B13FA3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263029">
              <a:off x="1300379" y="1447916"/>
              <a:ext cx="2948472" cy="34559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C09E4AE8-E6EF-49CD-943C-B0B0BE0F6DCC}"/>
                </a:ext>
              </a:extLst>
            </p:cNvPr>
            <p:cNvSpPr txBox="1"/>
            <p:nvPr/>
          </p:nvSpPr>
          <p:spPr>
            <a:xfrm>
              <a:off x="1385340" y="2577971"/>
              <a:ext cx="1959520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300" b="1" dirty="0"/>
                <a:t>Practical </a:t>
              </a:r>
              <a:br>
                <a:rPr lang="en-US" sz="2300" b="1" dirty="0"/>
              </a:br>
              <a:r>
                <a:rPr lang="en-US" sz="2300" b="1" dirty="0"/>
                <a:t>Exam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1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02348" y="1090488"/>
            <a:ext cx="11818096" cy="570556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Community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3382" y="1590766"/>
            <a:ext cx="8805206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https://</a:t>
            </a:r>
            <a:r>
              <a:rPr lang="en-US" sz="2399" b="1" u="sng" noProof="1" smtClean="0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softuni.bg/trainings/3957/csharp-advanced-january-2023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3382" y="3075313"/>
            <a:ext cx="8799000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https://softuni.bg/forum/categories/30/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228" y="3157629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8540" y="1425759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43382" y="4374000"/>
            <a:ext cx="8799000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u="sng" noProof="1">
                <a:solidFill>
                  <a:schemeClr val="bg1"/>
                </a:solidFill>
                <a:latin typeface="Consolas" panose="020B0609020204030204" pitchFamily="49" charset="0"/>
                <a:hlinkClick r:id="rId7"/>
              </a:rPr>
              <a:t>https</a:t>
            </a:r>
            <a:r>
              <a:rPr lang="en-US" sz="2400" b="1" u="sng" noProof="1">
                <a:solidFill>
                  <a:schemeClr val="bg1"/>
                </a:solidFill>
                <a:latin typeface="Consolas" panose="020B0609020204030204" pitchFamily="49" charset="0"/>
              </a:rPr>
              <a:t>://</a:t>
            </a:r>
            <a:r>
              <a:rPr lang="en-US" sz="2400" b="1" u="sng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www.facebook.com/groups/CsharpAdvancedJanuary2023</a:t>
            </a:r>
            <a:endParaRPr lang="en-US" sz="2400" b="1" u="sng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228" y="4784629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43382" y="5811523"/>
            <a:ext cx="880520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hlinkClick r:id="rId9"/>
              </a:rPr>
              <a:t>https://www.facebook.com/groups/SoftUniCSharpCommunity/</a:t>
            </a:r>
            <a:endParaRPr lang="en-US" sz="5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3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39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The course assignments require to </a:t>
            </a:r>
            <a:r>
              <a:rPr lang="en-US" b="1" dirty="0">
                <a:solidFill>
                  <a:srgbClr val="FFA000"/>
                </a:solidFill>
                <a:latin typeface="Calibri" panose="020F0502020204030204" pitchFamily="34" charset="0"/>
              </a:rPr>
              <a:t>search in Internet</a:t>
            </a: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This is an important part of the learning process​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Some exercises intentionally have no hints​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Learn to find solutions!​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Software development includes ​</a:t>
            </a:r>
            <a:b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</a:br>
            <a:r>
              <a:rPr lang="en-US" b="1" dirty="0">
                <a:solidFill>
                  <a:srgbClr val="FFA000"/>
                </a:solidFill>
                <a:latin typeface="Calibri" panose="020F0502020204030204" pitchFamily="34" charset="0"/>
              </a:rPr>
              <a:t>everyday searching and learning</a:t>
            </a: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No excuses, just </a:t>
            </a:r>
            <a:r>
              <a:rPr lang="en-US" b="1" dirty="0">
                <a:solidFill>
                  <a:srgbClr val="FFA000"/>
                </a:solidFill>
                <a:latin typeface="Calibri" panose="020F0502020204030204" pitchFamily="34" charset="0"/>
              </a:rPr>
              <a:t>learn to study</a:t>
            </a: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!​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Developers learn new technologies, tools, languages every day!​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to Search in Internet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FF70F61-BEDC-4436-A2FF-0D03A4213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F5EDF94C-A4E2-D848-8069-4D426B59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00" y="3654000"/>
            <a:ext cx="1977680" cy="22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117F5B30-B386-5FDD-D18E-6A6CFC04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005" y="2077804"/>
            <a:ext cx="1938995" cy="19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3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3600" y="1422934"/>
            <a:ext cx="9829800" cy="5201066"/>
          </a:xfrm>
        </p:spPr>
        <p:txBody>
          <a:bodyPr>
            <a:normAutofit/>
          </a:bodyPr>
          <a:lstStyle/>
          <a:p>
            <a:r>
              <a:rPr lang="en-US" dirty="0"/>
              <a:t>The official textbook for the course</a:t>
            </a:r>
          </a:p>
          <a:p>
            <a:pPr lvl="1"/>
            <a:r>
              <a:rPr lang="en-US" dirty="0"/>
              <a:t>"Fundamentals of Computer Programming with C#", </a:t>
            </a:r>
            <a:br>
              <a:rPr lang="en-US" dirty="0"/>
            </a:br>
            <a:r>
              <a:rPr lang="en-US" dirty="0"/>
              <a:t>by Svetlin Nakov &amp; Co., 2018, ISBN 9786190007784</a:t>
            </a:r>
          </a:p>
          <a:p>
            <a:pPr lvl="1"/>
            <a:r>
              <a:rPr lang="en-US" dirty="0"/>
              <a:t>English and Bulgarian versions (as PDF, </a:t>
            </a:r>
            <a:r>
              <a:rPr lang="en-US" noProof="1"/>
              <a:t>ePub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Freely downloadable from: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hlinkClick r:id="rId2"/>
              </a:rPr>
              <a:t>www.introprogramming.info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The C# Programming courses @ SoftUni.bg </a:t>
            </a:r>
            <a:br>
              <a:rPr lang="en-GB" dirty="0"/>
            </a:br>
            <a:r>
              <a:rPr lang="en-GB" dirty="0"/>
              <a:t>partially follow the 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hlinkClick r:id="rId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Free C# Fundamentals Textbook</a:t>
            </a:r>
          </a:p>
        </p:txBody>
      </p:sp>
      <p:pic>
        <p:nvPicPr>
          <p:cNvPr id="11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976" y="1621947"/>
            <a:ext cx="1224292" cy="1742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E057B4E8-031F-4C21-ACA6-B30283F42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901DCA2-4B74-9DF0-FE7B-A80927D4B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4" y="3762293"/>
            <a:ext cx="1224292" cy="17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3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760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4966D960-336D-48D7-A32F-A152A7AED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1D98669-AB55-47E6-AE13-393949D12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6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csharp-advanced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DFF70F61-BEDC-4436-A2FF-0D03A4213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0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xmlns="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xmlns="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xmlns="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xmlns="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xmlns="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8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3244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0A201DD1-243B-41A6-AD03-EC3F1CDF12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113372" y="4744108"/>
            <a:ext cx="9965257" cy="844892"/>
          </a:xfrm>
        </p:spPr>
        <p:txBody>
          <a:bodyPr/>
          <a:lstStyle/>
          <a:p>
            <a:r>
              <a:rPr lang="en-US" dirty="0"/>
              <a:t>Course Objectives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447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639" y="1108911"/>
            <a:ext cx="1003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Getting familiar with </a:t>
            </a:r>
            <a:r>
              <a:rPr lang="en-US" b="1" dirty="0">
                <a:solidFill>
                  <a:schemeClr val="bg1"/>
                </a:solidFill>
              </a:rPr>
              <a:t>streams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class </a:t>
            </a:r>
            <a:r>
              <a:rPr lang="en-GB" b="1" dirty="0">
                <a:solidFill>
                  <a:schemeClr val="bg1"/>
                </a:solidFill>
              </a:rPr>
              <a:t>hierarchies</a:t>
            </a:r>
          </a:p>
          <a:p>
            <a:pPr>
              <a:buClr>
                <a:schemeClr val="tx1"/>
              </a:buClr>
            </a:pPr>
            <a:r>
              <a:rPr lang="en-GB" dirty="0"/>
              <a:t>Working </a:t>
            </a:r>
            <a:r>
              <a:rPr lang="en-GB" dirty="0">
                <a:latin typeface="+mj-lt"/>
              </a:rPr>
              <a:t>with </a:t>
            </a:r>
            <a:r>
              <a:rPr lang="en-GB" b="1" dirty="0">
                <a:solidFill>
                  <a:schemeClr val="bg1"/>
                </a:solidFill>
                <a:latin typeface="+mj-lt"/>
              </a:rPr>
              <a:t>exceptions</a:t>
            </a:r>
          </a:p>
          <a:p>
            <a:pPr>
              <a:buClr>
                <a:schemeClr val="tx1"/>
              </a:buClr>
            </a:pPr>
            <a:r>
              <a:rPr lang="en-GB" dirty="0"/>
              <a:t>Applying </a:t>
            </a:r>
            <a:r>
              <a:rPr lang="en-GB" b="1" dirty="0">
                <a:solidFill>
                  <a:schemeClr val="bg1"/>
                </a:solidFill>
              </a:rPr>
              <a:t>principles</a:t>
            </a:r>
            <a:r>
              <a:rPr lang="en-GB" dirty="0"/>
              <a:t> and good </a:t>
            </a:r>
            <a:r>
              <a:rPr lang="en-GB" b="1" dirty="0">
                <a:solidFill>
                  <a:schemeClr val="bg1"/>
                </a:solidFill>
              </a:rPr>
              <a:t>practices</a:t>
            </a:r>
            <a:r>
              <a:rPr lang="en-GB" dirty="0"/>
              <a:t> for </a:t>
            </a:r>
            <a:br>
              <a:rPr lang="en-GB" dirty="0"/>
            </a:br>
            <a:r>
              <a:rPr lang="en-GB" dirty="0"/>
              <a:t>building </a:t>
            </a:r>
            <a:r>
              <a:rPr lang="en-GB" b="1" dirty="0">
                <a:solidFill>
                  <a:schemeClr val="bg1"/>
                </a:solidFill>
              </a:rPr>
              <a:t>quality software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Testing application correctness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Module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DBEF0B65-8D97-485D-84EB-22F77E3657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59297"/>
            <a:ext cx="985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Working with </a:t>
            </a:r>
            <a:r>
              <a:rPr lang="en-US" sz="3200" b="1" dirty="0">
                <a:solidFill>
                  <a:schemeClr val="bg1"/>
                </a:solidFill>
              </a:rPr>
              <a:t>linear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Stacks</a:t>
            </a:r>
            <a:r>
              <a:rPr lang="en-US" sz="3000" dirty="0">
                <a:latin typeface="+mj-lt"/>
              </a:rPr>
              <a:t>,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queues </a:t>
            </a:r>
            <a:r>
              <a:rPr lang="en-US" sz="3000" dirty="0">
                <a:latin typeface="+mj-lt"/>
              </a:rPr>
              <a:t>and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 multidimensional arrays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Getting familiar with </a:t>
            </a:r>
            <a:r>
              <a:rPr lang="en-US" sz="3200" b="1" dirty="0">
                <a:solidFill>
                  <a:schemeClr val="bg1"/>
                </a:solidFill>
              </a:rPr>
              <a:t>streams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files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Creating </a:t>
            </a:r>
            <a:r>
              <a:rPr lang="en-US" sz="3200" b="1" dirty="0">
                <a:solidFill>
                  <a:schemeClr val="bg1"/>
                </a:solidFill>
              </a:rPr>
              <a:t>custom</a:t>
            </a:r>
            <a:r>
              <a:rPr lang="en-US" sz="3200" dirty="0"/>
              <a:t> data structures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+mj-lt"/>
              </a:rPr>
              <a:t>List&lt;T&gt;</a:t>
            </a:r>
            <a:r>
              <a:rPr lang="en-US" sz="3000" dirty="0">
                <a:latin typeface="+mj-lt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Stack&lt;T&gt;</a:t>
            </a:r>
            <a:r>
              <a:rPr lang="en-US" sz="3000" dirty="0">
                <a:latin typeface="+mj-lt"/>
              </a:rPr>
              <a:t> and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LinkedList&lt;T&gt;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Simple</a:t>
            </a:r>
            <a:r>
              <a:rPr lang="en-US" sz="3200" b="1" dirty="0">
                <a:solidFill>
                  <a:schemeClr val="bg1"/>
                </a:solidFill>
              </a:rPr>
              <a:t> algorithms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Recursion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Sorting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Searching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Advanced Course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10B9C82A-8563-4E66-9AC3-C7DC3514EB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884272"/>
            <a:ext cx="10129234" cy="5919728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000" dirty="0"/>
              <a:t>3 practical problems for 4 hours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The first two problems may include: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sz="2600" dirty="0"/>
              <a:t>Stacks and Queues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sz="2600" dirty="0"/>
              <a:t>Multidimensional Arrays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GB" sz="2600" dirty="0"/>
              <a:t>Dictionaries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sz="2800" dirty="0"/>
              <a:t>Defining Classes</a:t>
            </a:r>
            <a:endParaRPr lang="en-GB" sz="28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000" dirty="0"/>
              <a:t>Automated judge system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800" b="1" dirty="0">
                <a:hlinkClick r:id="rId2"/>
              </a:rPr>
              <a:t>http://judge.softuni.bg</a:t>
            </a:r>
            <a:endParaRPr lang="en-GB" sz="2800" b="1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3000" dirty="0"/>
              <a:t>Solutions are evaluated for correctness only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2800" dirty="0"/>
              <a:t>Code quality is still not measured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817CCB8B-0679-4985-9103-15FFAB9E21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</TotalTime>
  <Words>741</Words>
  <Application>Microsoft Office PowerPoint</Application>
  <PresentationFormat>Widescreen</PresentationFormat>
  <Paragraphs>177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C# Advanced</vt:lpstr>
      <vt:lpstr>Table of Contents</vt:lpstr>
      <vt:lpstr>Have a Question?</vt:lpstr>
      <vt:lpstr>SoftUni Diamond Partners</vt:lpstr>
      <vt:lpstr>Educational Partners</vt:lpstr>
      <vt:lpstr>Course Objectives</vt:lpstr>
      <vt:lpstr>C# Advanced Module Goals</vt:lpstr>
      <vt:lpstr>C# Advanced Course Goals</vt:lpstr>
      <vt:lpstr>Practical Programming Exam</vt:lpstr>
      <vt:lpstr>Theoretical Exam</vt:lpstr>
      <vt:lpstr>The Team</vt:lpstr>
      <vt:lpstr>Viktor Dakov</vt:lpstr>
      <vt:lpstr>Georgi Inkov</vt:lpstr>
      <vt:lpstr>Course Organization</vt:lpstr>
      <vt:lpstr>C# Advanced Course – Timeline</vt:lpstr>
      <vt:lpstr>Homework Assignments &amp; Exercises</vt:lpstr>
      <vt:lpstr>SoftUni Certificate</vt:lpstr>
      <vt:lpstr>CPE Certificate</vt:lpstr>
      <vt:lpstr>Course Web Site, Forum and FB Group</vt:lpstr>
      <vt:lpstr>Learn to Search in Internet</vt:lpstr>
      <vt:lpstr>The Free C# Fundamentals Textbook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Course Introduction</dc:title>
  <dc:subject>Node.js &amp; ExpressJS Fundamentals - Practical Training Course @ SoftUni</dc:subject>
  <dc:creator>Software University</dc:creator>
  <cp:keywords>C#;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Microsoft account</cp:lastModifiedBy>
  <cp:revision>117</cp:revision>
  <dcterms:created xsi:type="dcterms:W3CDTF">2018-05-23T13:08:44Z</dcterms:created>
  <dcterms:modified xsi:type="dcterms:W3CDTF">2023-01-10T09:55:32Z</dcterms:modified>
  <cp:category>programming;education;software engineering;software development</cp:category>
</cp:coreProperties>
</file>