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4"/>
  </p:notesMasterIdLst>
  <p:handoutMasterIdLst>
    <p:handoutMasterId r:id="rId35"/>
  </p:handoutMasterIdLst>
  <p:sldIdLst>
    <p:sldId id="323" r:id="rId3"/>
    <p:sldId id="324" r:id="rId4"/>
    <p:sldId id="325" r:id="rId5"/>
    <p:sldId id="494" r:id="rId6"/>
    <p:sldId id="615" r:id="rId7"/>
    <p:sldId id="327" r:id="rId8"/>
    <p:sldId id="328" r:id="rId9"/>
    <p:sldId id="329" r:id="rId10"/>
    <p:sldId id="332" r:id="rId11"/>
    <p:sldId id="333" r:id="rId12"/>
    <p:sldId id="334" r:id="rId13"/>
    <p:sldId id="335" r:id="rId14"/>
    <p:sldId id="336" r:id="rId15"/>
    <p:sldId id="337" r:id="rId16"/>
    <p:sldId id="331" r:id="rId17"/>
    <p:sldId id="495" r:id="rId18"/>
    <p:sldId id="339" r:id="rId19"/>
    <p:sldId id="340" r:id="rId20"/>
    <p:sldId id="341" r:id="rId21"/>
    <p:sldId id="344" r:id="rId22"/>
    <p:sldId id="345" r:id="rId23"/>
    <p:sldId id="342" r:id="rId24"/>
    <p:sldId id="343" r:id="rId25"/>
    <p:sldId id="346" r:id="rId26"/>
    <p:sldId id="347" r:id="rId27"/>
    <p:sldId id="348" r:id="rId28"/>
    <p:sldId id="401" r:id="rId29"/>
    <p:sldId id="616" r:id="rId30"/>
    <p:sldId id="617" r:id="rId31"/>
    <p:sldId id="405" r:id="rId32"/>
    <p:sldId id="4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CB69E07-61AB-496A-AF9D-2F9C8F46A205}">
          <p14:sldIdLst>
            <p14:sldId id="323"/>
            <p14:sldId id="324"/>
            <p14:sldId id="325"/>
          </p14:sldIdLst>
        </p14:section>
        <p14:section name="Iterators" id="{F6CB1B07-5316-40BF-B328-4E870BB42C0E}">
          <p14:sldIdLst>
            <p14:sldId id="494"/>
            <p14:sldId id="615"/>
            <p14:sldId id="327"/>
            <p14:sldId id="328"/>
            <p14:sldId id="329"/>
            <p14:sldId id="332"/>
            <p14:sldId id="333"/>
            <p14:sldId id="334"/>
            <p14:sldId id="335"/>
            <p14:sldId id="336"/>
            <p14:sldId id="337"/>
            <p14:sldId id="331"/>
          </p14:sldIdLst>
        </p14:section>
        <p14:section name="Comparators" id="{09CEE02B-6D54-4FD0-9F09-D38314240EFC}">
          <p14:sldIdLst>
            <p14:sldId id="495"/>
            <p14:sldId id="339"/>
            <p14:sldId id="340"/>
            <p14:sldId id="341"/>
            <p14:sldId id="344"/>
            <p14:sldId id="345"/>
            <p14:sldId id="342"/>
            <p14:sldId id="343"/>
            <p14:sldId id="346"/>
            <p14:sldId id="347"/>
          </p14:sldIdLst>
        </p14:section>
        <p14:section name="Conclusion" id="{F07918E1-EA3F-424C-A5A3-76146A5FEC8E}">
          <p14:sldIdLst>
            <p14:sldId id="348"/>
            <p14:sldId id="401"/>
            <p14:sldId id="616"/>
            <p14:sldId id="617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1" d="100"/>
          <a:sy n="71" d="100"/>
        </p:scale>
        <p:origin x="520" y="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="" xmlns:a16="http://schemas.microsoft.com/office/drawing/2014/main" id="{1A40107E-0822-4B7D-A1AB-5093499C7D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16879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5B239029-27E9-44A3-9FA4-1AA8AFB7ED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0580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2308A9A7-D46F-4356-B6A4-3AF964EB02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8104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B4CCAED-0C21-4A18-9F6E-28EA27405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815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106363"/>
            <a:ext cx="6096000" cy="3429000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534601"/>
            <a:ext cx="6096000" cy="521339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0999" y="4572000"/>
            <a:ext cx="6096001" cy="1205308"/>
            <a:chOff x="1713308" y="2659062"/>
            <a:chExt cx="8444047" cy="1496216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>
              <a:off x="3398482" y="3048000"/>
              <a:ext cx="6758873" cy="1107278"/>
            </a:xfrm>
            <a:prstGeom prst="cloudCallout">
              <a:avLst>
                <a:gd name="adj1" fmla="val -54852"/>
                <a:gd name="adj2" fmla="val -61472"/>
              </a:avLst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  <a:defRPr/>
              </a:pP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"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Relevant" to what?</a:t>
              </a:r>
            </a:p>
          </p:txBody>
        </p:sp>
        <p:pic>
          <p:nvPicPr>
            <p:cNvPr id="10" name="Picture 4" descr="C:\Trash\questionman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3308" y="2659062"/>
              <a:ext cx="1117310" cy="1496216"/>
            </a:xfrm>
            <a:prstGeom prst="rect">
              <a:avLst/>
            </a:prstGeom>
            <a:noFill/>
          </p:spPr>
        </p:pic>
      </p:grpSp>
      <p:sp>
        <p:nvSpPr>
          <p:cNvPr id="12" name="Footer Placeholder 7">
            <a:extLst>
              <a:ext uri="{FF2B5EF4-FFF2-40B4-BE49-F238E27FC236}">
                <a16:creationId xmlns="" xmlns:a16="http://schemas.microsoft.com/office/drawing/2014/main" id="{B0920164-E418-4F84-970A-6A480E5474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01662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081E1481-447A-4C94-AC09-019E9BC78C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5341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CompareTo</a:t>
            </a:r>
            <a:r>
              <a:rPr lang="en-US" dirty="0"/>
              <a:t>(T)</a:t>
            </a:r>
            <a:r>
              <a:rPr lang="en-US" baseline="0" dirty="0"/>
              <a:t> method returns:</a:t>
            </a:r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if the passed object is bigger than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</a:t>
            </a:r>
            <a:r>
              <a:rPr lang="en-US" dirty="0"/>
              <a:t> – if the passed object is equal to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if the passed object is smaller than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6F7640C2-4A73-4184-94F2-E38534DC36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2083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5868AC6B-21F6-40E4-896B-9486924FFE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6208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9B09FFEE-2F05-4944-B594-876D6E50DC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2676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91F82821-8633-4BF3-9AC8-161E9DF329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07895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6053C232-4CA0-4153-B89B-20341F3B4A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797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70813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189605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9574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87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0563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953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9678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254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9743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3261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0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31695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300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89#0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judge.softuni.org/Contests/Practice/Index/1489#1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keywords/yield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comparable-1?view=net-6.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489#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.icomparer-1?view=net-5.0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89#3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9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4.jpeg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7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8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5.png"/><Relationship Id="rId15" Type="http://schemas.openxmlformats.org/officeDocument/2006/relationships/image" Target="../media/image40.jpeg"/><Relationship Id="rId23" Type="http://schemas.openxmlformats.org/officeDocument/2006/relationships/image" Target="../media/image44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2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7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.ienumerable-1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ienumerator-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keywords/param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Calibri"/>
                <a:cs typeface="Calibri"/>
                <a:sym typeface="Calibri"/>
              </a:rPr>
              <a:t>Iterators and Comparators</a:t>
            </a:r>
            <a:r>
              <a:rPr lang="bg-BG" dirty="0"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ea typeface="Calibri"/>
                <a:cs typeface="Calibri"/>
                <a:sym typeface="Calibri"/>
              </a:rPr>
              <a:t>in C#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grpSp>
        <p:nvGrpSpPr>
          <p:cNvPr id="7" name="Group 6"/>
          <p:cNvGrpSpPr/>
          <p:nvPr/>
        </p:nvGrpSpPr>
        <p:grpSpPr>
          <a:xfrm>
            <a:off x="4051100" y="1353277"/>
            <a:ext cx="4089800" cy="3855403"/>
            <a:chOff x="3152828" y="849520"/>
            <a:chExt cx="4280678" cy="4280678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1CF3D35C-0B86-4D51-9E32-EF7DC3078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2828" y="849520"/>
              <a:ext cx="4280678" cy="428067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1825B1C9-6D7F-4FC9-B40D-66A09A3C2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321" y="2141937"/>
              <a:ext cx="1501149" cy="1501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687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a class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GB" dirty="0"/>
              <a:t> to store a </a:t>
            </a:r>
            <a:r>
              <a:rPr lang="en-GB" b="1" dirty="0"/>
              <a:t>collection of books </a:t>
            </a:r>
            <a:r>
              <a:rPr lang="en-GB" dirty="0"/>
              <a:t>and </a:t>
            </a:r>
            <a:r>
              <a:rPr lang="en-US" dirty="0"/>
              <a:t>implement the 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IEnumerable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&lt;Book&gt;</a:t>
            </a:r>
            <a:r>
              <a:rPr lang="en-GB" sz="3200" b="1" dirty="0">
                <a:latin typeface="+mj-lt"/>
              </a:rPr>
              <a:t> </a:t>
            </a:r>
            <a:r>
              <a:rPr lang="en-GB" dirty="0"/>
              <a:t>interface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2C072F7-FEF3-413A-B39F-5CBB4294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Library Iterator (1)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96AA06D1-251E-4CA2-851D-961B34859C05}"/>
              </a:ext>
            </a:extLst>
          </p:cNvPr>
          <p:cNvGrpSpPr/>
          <p:nvPr/>
        </p:nvGrpSpPr>
        <p:grpSpPr>
          <a:xfrm>
            <a:off x="550840" y="2889002"/>
            <a:ext cx="4800600" cy="2339998"/>
            <a:chOff x="5226904" y="1466400"/>
            <a:chExt cx="3124200" cy="1707158"/>
          </a:xfrm>
          <a:solidFill>
            <a:srgbClr val="90B4D8">
              <a:alpha val="14902"/>
            </a:srgbClr>
          </a:solidFill>
        </p:grpSpPr>
        <p:sp>
          <p:nvSpPr>
            <p:cNvPr id="9" name="Rectangle 3">
              <a:extLst>
                <a:ext uri="{FF2B5EF4-FFF2-40B4-BE49-F238E27FC236}">
                  <a16:creationId xmlns="" xmlns:a16="http://schemas.microsoft.com/office/drawing/2014/main" id="{CF8DB04B-6035-434B-86B1-183A4FA1C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1466400"/>
              <a:ext cx="3124200" cy="701901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 anchor="ctr" anchorCtr="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Book</a:t>
              </a:r>
              <a:endParaRPr lang="en-US" b="1" noProof="1">
                <a:latin typeface="Consolas" panose="020B0609020204030204" pitchFamily="49" charset="0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="" xmlns:a16="http://schemas.microsoft.com/office/drawing/2014/main" id="{C31E141B-AC43-426F-BFCF-98AB540DF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2168300"/>
              <a:ext cx="3124200" cy="1005258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Title: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Year: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Authors: List&lt;string&gt;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043DB51E-40EB-4D33-AF75-40367F7498DA}"/>
              </a:ext>
            </a:extLst>
          </p:cNvPr>
          <p:cNvGrpSpPr/>
          <p:nvPr/>
        </p:nvGrpSpPr>
        <p:grpSpPr>
          <a:xfrm>
            <a:off x="5657205" y="2885331"/>
            <a:ext cx="5696595" cy="2343670"/>
            <a:chOff x="5226904" y="1466400"/>
            <a:chExt cx="3124200" cy="1849644"/>
          </a:xfrm>
          <a:solidFill>
            <a:srgbClr val="90B4D8">
              <a:alpha val="14902"/>
            </a:srgbClr>
          </a:solidFill>
        </p:grpSpPr>
        <p:sp>
          <p:nvSpPr>
            <p:cNvPr id="14" name="Rectangle 3">
              <a:extLst>
                <a:ext uri="{FF2B5EF4-FFF2-40B4-BE49-F238E27FC236}">
                  <a16:creationId xmlns="" xmlns:a16="http://schemas.microsoft.com/office/drawing/2014/main" id="{C5A46C42-C95C-451E-A18D-457D86DEE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1466400"/>
              <a:ext cx="3124200" cy="762190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&lt;&lt;IEnumarable&lt;Book&gt;&gt;&gt;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Library</a:t>
              </a:r>
            </a:p>
          </p:txBody>
        </p:sp>
        <p:sp>
          <p:nvSpPr>
            <p:cNvPr id="15" name="Rectangle 4">
              <a:extLst>
                <a:ext uri="{FF2B5EF4-FFF2-40B4-BE49-F238E27FC236}">
                  <a16:creationId xmlns="" xmlns:a16="http://schemas.microsoft.com/office/drawing/2014/main" id="{15DC6CC2-B98D-401B-9CD6-F8771244D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2228591"/>
              <a:ext cx="3124200" cy="1087453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 books: List&lt;Book&gt;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 GetEnumerator():</a:t>
              </a:r>
              <a:br>
                <a:rPr lang="en-US" sz="2800" b="1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    IEnumerable&lt;Book&gt;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https://judge.softuni.org/Contests/Practice/Index/1489#0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="" xmlns:a16="http://schemas.microsoft.com/office/drawing/2014/main" id="{B167D747-842F-4511-B360-1C90CB642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022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Inside the </a:t>
            </a:r>
            <a:r>
              <a:rPr lang="en-US" b="1" dirty="0">
                <a:latin typeface="Consolas" panose="020B0609020204030204" pitchFamily="49" charset="0"/>
              </a:rPr>
              <a:t>Library</a:t>
            </a:r>
            <a:r>
              <a:rPr lang="en-US" dirty="0"/>
              <a:t> class create nested class </a:t>
            </a:r>
            <a:r>
              <a:rPr lang="en-US" b="1" noProof="1">
                <a:latin typeface="Consolas" panose="020B0609020204030204" pitchFamily="49" charset="0"/>
              </a:rPr>
              <a:t>LibraryIterator</a:t>
            </a:r>
            <a:r>
              <a:rPr lang="en-US" dirty="0"/>
              <a:t>, which implements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IEnumerator&lt;Book&gt;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E6DE1D5-A9DF-4007-8532-39C49C8D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Library Iterator (2)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CC492E61-A2C1-4267-A3F5-8FF94DAEB331}"/>
              </a:ext>
            </a:extLst>
          </p:cNvPr>
          <p:cNvGrpSpPr/>
          <p:nvPr/>
        </p:nvGrpSpPr>
        <p:grpSpPr>
          <a:xfrm>
            <a:off x="1601416" y="2400017"/>
            <a:ext cx="4071415" cy="3705602"/>
            <a:chOff x="7770812" y="1876139"/>
            <a:chExt cx="3124200" cy="3493102"/>
          </a:xfrm>
          <a:solidFill>
            <a:srgbClr val="90B4D8">
              <a:alpha val="14902"/>
            </a:srgbClr>
          </a:solidFill>
        </p:grpSpPr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3EB1A1F8-512F-45C5-A537-D74E821C2AED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2286000"/>
              <a:chOff x="5226904" y="1466400"/>
              <a:chExt cx="3124200" cy="2286000"/>
            </a:xfrm>
            <a:grpFill/>
          </p:grpSpPr>
          <p:sp>
            <p:nvSpPr>
              <p:cNvPr id="8" name="Rectangle 3">
                <a:extLst>
                  <a:ext uri="{FF2B5EF4-FFF2-40B4-BE49-F238E27FC236}">
                    <a16:creationId xmlns="" xmlns:a16="http://schemas.microsoft.com/office/drawing/2014/main" id="{284351F8-10D9-44DB-9A98-ECC8982FC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grpFill/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&lt;&lt;IEnumerator&lt;Book&gt;&gt;&gt;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LibraryIterator</a:t>
                </a:r>
              </a:p>
            </p:txBody>
          </p:sp>
          <p:sp>
            <p:nvSpPr>
              <p:cNvPr id="9" name="Rectangle 4">
                <a:extLst>
                  <a:ext uri="{FF2B5EF4-FFF2-40B4-BE49-F238E27FC236}">
                    <a16:creationId xmlns="" xmlns:a16="http://schemas.microsoft.com/office/drawing/2014/main" id="{45DEBF26-97A0-4BE4-98DE-919777B28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396469"/>
                <a:ext cx="3124200" cy="1355931"/>
              </a:xfrm>
              <a:prstGeom prst="rect">
                <a:avLst/>
              </a:prstGeom>
              <a:grpFill/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-currentIndex: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-books: List&lt;Book&gt;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+Current: Book</a:t>
                </a:r>
              </a:p>
            </p:txBody>
          </p:sp>
        </p:grpSp>
        <p:sp>
          <p:nvSpPr>
            <p:cNvPr id="7" name="Rectangle 4">
              <a:extLst>
                <a:ext uri="{FF2B5EF4-FFF2-40B4-BE49-F238E27FC236}">
                  <a16:creationId xmlns="" xmlns:a16="http://schemas.microsoft.com/office/drawing/2014/main" id="{7CC501D6-6195-4404-8C6F-193632947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4162139"/>
              <a:ext cx="3124200" cy="1207102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anose="020B0609020204030204" pitchFamily="49" charset="0"/>
                </a:rPr>
                <a:t>+Reset():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anose="020B0609020204030204" pitchFamily="49" charset="0"/>
                </a:rPr>
                <a:t>+MoveNext(): bool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anose="020B0609020204030204" pitchFamily="49" charset="0"/>
                </a:rPr>
                <a:t>+Dispose():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6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309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https://judge.softuni.org/Contests/Practice/Index/1489#1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4275CEA-5C90-474F-9A4A-207A4157E7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751" y="2765070"/>
            <a:ext cx="2596858" cy="3028405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="" xmlns:a16="http://schemas.microsoft.com/office/drawing/2014/main" id="{67F9BD2F-084F-4CEA-9412-1A01371788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22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 (1)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70" y="1629000"/>
            <a:ext cx="11314060" cy="461880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16000" tIns="183600" rIns="216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public Book(string title,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 year, params string[] authors)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this.Title = title;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this.Year = year;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this.Authors = authors.ToList();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Title { get; private set;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Year { get; private set;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List&lt;string&gt;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Authors { get; private set;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61556EEA-7D36-4253-BEF7-8173DE89F1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362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 (2)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1494000"/>
            <a:ext cx="10710000" cy="500660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16000" tIns="183600" rIns="216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public class Library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IEnumerable&lt;Book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private List&lt;Book&gt; books;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800" b="1" dirty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Library(params Book[] books)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this.books = new List&lt;Book&gt;(books);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   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IEnumerator&lt;Book&gt; GetEnumerator()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return new LibraryIterator(this.books);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IEnumerator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IEnumerable.GetEnumerator() 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this.GetEnumerator()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E314648E-92EB-4BB1-AE61-C5AC185062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052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 (3)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774" y="1494000"/>
            <a:ext cx="10376452" cy="502436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16000" tIns="183600" rIns="216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LibraryIterator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IEnumerator&lt;Book&gt;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private readonly List&lt;Book&gt; books;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private 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currentIndex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LibraryIterator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IEnumerable&lt;Book&gt; books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this.books = books;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this.Reset();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Dispose()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{}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bool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MoveNext()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b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++this.currentIndex &lt; this.books.Count;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Reset()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=&gt; this.currentIndex = -1;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Book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=&gt; this.books[this.currentIndex];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object IEnumerator.Current =&gt; this.Current;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E1A0AD6C-1B04-44A1-B25E-9E9107C58B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420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"</a:t>
            </a:r>
            <a:r>
              <a:rPr lang="en-US" sz="3200" b="1" dirty="0">
                <a:latin typeface="Consolas" panose="020B0609020204030204" pitchFamily="49" charset="0"/>
                <a:hlinkClick r:id="rId2"/>
              </a:rPr>
              <a:t>yield return</a:t>
            </a:r>
            <a:r>
              <a:rPr lang="en-US" sz="3200" dirty="0"/>
              <a:t>" statement simplifies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IEnumerator&lt;T&gt;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implementations: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spcBef>
                <a:spcPts val="1800"/>
              </a:spcBef>
            </a:pPr>
            <a:r>
              <a:rPr lang="en-US" sz="3200" dirty="0"/>
              <a:t> Returns </a:t>
            </a:r>
            <a:r>
              <a:rPr lang="en-US" sz="3200" b="1" dirty="0">
                <a:solidFill>
                  <a:schemeClr val="bg1"/>
                </a:solidFill>
              </a:rPr>
              <a:t>one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element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upon </a:t>
            </a:r>
            <a:r>
              <a:rPr lang="en-US" sz="3200" b="1" dirty="0">
                <a:solidFill>
                  <a:schemeClr val="bg1"/>
                </a:solidFill>
              </a:rPr>
              <a:t>each</a:t>
            </a:r>
            <a:r>
              <a:rPr lang="en-US" sz="3200" dirty="0"/>
              <a:t> loop cycle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DDA6C12-80E0-4BCC-9376-187857D0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Return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528882F1-F890-44D8-B259-9B8AF9A2A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778" y="2524400"/>
            <a:ext cx="10203222" cy="311389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16000" tIns="144000" rIns="216000" bIns="144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readonly List&lt;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 books;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IEnumerator&lt;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 GetEnumerator()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0; i &lt; this.books.Count;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yield return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this.books[i];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DB5EC10A-05B0-47E4-920F-11B2A4AB74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599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7603B0B-7782-4BB7-9A99-3E2465C16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514" y="1526958"/>
            <a:ext cx="2654972" cy="230549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E4B17035-24C1-4AD1-9802-6A840A6750E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Comparators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B80C7255-25CC-4B43-AB0F-087AFFD6C52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fr-FR" b="1" dirty="0"/>
              <a:t>IComparable&lt;T&gt;</a:t>
            </a:r>
            <a:r>
              <a:rPr lang="fr-FR" dirty="0"/>
              <a:t> and </a:t>
            </a:r>
            <a:r>
              <a:rPr lang="fr-FR" b="1" dirty="0"/>
              <a:t>IComparer&lt;T&gt;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404757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5999" y="1257411"/>
            <a:ext cx="9883171" cy="5546589"/>
          </a:xfrm>
        </p:spPr>
        <p:txBody>
          <a:bodyPr>
            <a:normAutofit/>
          </a:bodyPr>
          <a:lstStyle/>
          <a:p>
            <a:r>
              <a:rPr lang="en-US" sz="3600" dirty="0"/>
              <a:t> </a:t>
            </a:r>
            <a:r>
              <a:rPr lang="en-US" sz="3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Reads</a:t>
            </a:r>
            <a:r>
              <a:rPr lang="en-US" sz="3600" dirty="0"/>
              <a:t> out as "</a:t>
            </a:r>
            <a:r>
              <a:rPr lang="en-US" sz="3600" b="1" dirty="0">
                <a:solidFill>
                  <a:schemeClr val="bg1"/>
                </a:solidFill>
              </a:rPr>
              <a:t>I am Comparable</a:t>
            </a:r>
            <a:r>
              <a:rPr lang="en-US" sz="3600" dirty="0"/>
              <a:t>"</a:t>
            </a:r>
          </a:p>
          <a:p>
            <a:r>
              <a:rPr lang="en-US" sz="3600" dirty="0"/>
              <a:t> Provides a method of </a:t>
            </a:r>
            <a:r>
              <a:rPr lang="en-US" sz="3600" b="1" dirty="0">
                <a:solidFill>
                  <a:schemeClr val="bg1"/>
                </a:solidFill>
              </a:rPr>
              <a:t>comparing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two objects </a:t>
            </a:r>
            <a:r>
              <a:rPr lang="en-US" sz="3600" dirty="0"/>
              <a:t>of a particular type -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CompareTo()</a:t>
            </a:r>
          </a:p>
          <a:p>
            <a:pPr marL="447675" indent="-447675"/>
            <a:r>
              <a:rPr lang="en-US" sz="3600" dirty="0"/>
              <a:t>Sets a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default sort order </a:t>
            </a:r>
            <a:r>
              <a:rPr lang="en-US" sz="3600" dirty="0"/>
              <a:t>for the particular object type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 Affects</a:t>
            </a:r>
            <a:r>
              <a:rPr lang="en-US" sz="3600" dirty="0"/>
              <a:t> the original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IComparable&lt;T&gt;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88CA2920-3645-4B10-A66A-E21F125182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CompareTo(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T) Method Returns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23" y="2685857"/>
            <a:ext cx="1917646" cy="1917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13" y="1528222"/>
            <a:ext cx="3167959" cy="31679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539" y="2195889"/>
            <a:ext cx="2407614" cy="2407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422" y="2201597"/>
            <a:ext cx="2422502" cy="24225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773" y="1419716"/>
            <a:ext cx="3100810" cy="31008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40889" y="5073281"/>
            <a:ext cx="1943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&lt;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67422" y="5073281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= 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91600" y="5073281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&gt; 0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061" y="2578165"/>
            <a:ext cx="1938242" cy="1938242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>
            <a:off x="4237539" y="1419717"/>
            <a:ext cx="44914" cy="46692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77200" y="1419717"/>
            <a:ext cx="0" cy="46692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">
            <a:extLst>
              <a:ext uri="{FF2B5EF4-FFF2-40B4-BE49-F238E27FC236}">
                <a16:creationId xmlns="" xmlns:a16="http://schemas.microsoft.com/office/drawing/2014/main" id="{80875F06-6C02-45A6-8391-00233FD19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487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IComparable&lt;T&gt;: Example</a:t>
            </a:r>
            <a:endParaRPr lang="en-US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631000" y="1121834"/>
            <a:ext cx="8730000" cy="541216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16000" tIns="183600" rIns="216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class Point :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IComparable&lt;Point&gt;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int X { get; set; }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int Y { get; set; }</a:t>
            </a:r>
          </a:p>
          <a:p>
            <a:pPr>
              <a:lnSpc>
                <a:spcPct val="90000"/>
              </a:lnSpc>
            </a:pPr>
            <a:endParaRPr lang="en-US" sz="2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int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(Point otherPoint)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if (this.X != otherPoint.X)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return (this.X - otherPoint.X);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if (this.Y != otherPoint.Y)  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return (this.Y - otherPoint.Y);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579EBBBD-B94F-44C0-BABA-2C71BE8B5A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83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+mj-lt"/>
              </a:rPr>
              <a:t>Iterators</a:t>
            </a:r>
            <a:r>
              <a:rPr lang="en-US" dirty="0">
                <a:latin typeface="+mj-lt"/>
              </a:rPr>
              <a:t> in C#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+mj-lt"/>
              </a:rPr>
              <a:t>Enumerable Collections and </a:t>
            </a:r>
            <a:r>
              <a:rPr lang="en-US" b="1" dirty="0">
                <a:latin typeface="Consolas" panose="020B0609020204030204" pitchFamily="49" charset="0"/>
              </a:rPr>
              <a:t>foreach</a:t>
            </a:r>
            <a:r>
              <a:rPr lang="en-US" sz="2800" dirty="0"/>
              <a:t> </a:t>
            </a:r>
            <a:r>
              <a:rPr lang="en-US" dirty="0">
                <a:latin typeface="+mj-lt"/>
              </a:rPr>
              <a:t>Operator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+mj-lt"/>
              </a:rPr>
              <a:t>The </a:t>
            </a:r>
            <a:r>
              <a:rPr lang="en-US" b="1" noProof="1">
                <a:latin typeface="Consolas" panose="020B0609020204030204" pitchFamily="49" charset="0"/>
              </a:rPr>
              <a:t>IEnumerable&lt;T&gt;</a:t>
            </a:r>
            <a:r>
              <a:rPr lang="en-US" dirty="0">
                <a:latin typeface="+mj-lt"/>
              </a:rPr>
              <a:t> Interface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+mj-lt"/>
              </a:rPr>
              <a:t>The "</a:t>
            </a:r>
            <a:r>
              <a:rPr lang="en-US" b="1" dirty="0">
                <a:latin typeface="Consolas" panose="020B0609020204030204" pitchFamily="49" charset="0"/>
              </a:rPr>
              <a:t>yield return</a:t>
            </a:r>
            <a:r>
              <a:rPr lang="en-US" dirty="0">
                <a:latin typeface="+mj-lt"/>
              </a:rPr>
              <a:t>" Construction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+mj-lt"/>
              </a:rPr>
              <a:t>Variable Number of Parameters: the "</a:t>
            </a:r>
            <a:r>
              <a:rPr lang="en-US" b="1" dirty="0">
                <a:latin typeface="Consolas" panose="020B0609020204030204" pitchFamily="49" charset="0"/>
              </a:rPr>
              <a:t>params</a:t>
            </a:r>
            <a:r>
              <a:rPr lang="en-US" dirty="0">
                <a:latin typeface="+mj-lt"/>
              </a:rPr>
              <a:t>" keyword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+mj-lt"/>
              </a:rPr>
              <a:t>Comparators in C#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latin typeface="Consolas" panose="020B0609020204030204" pitchFamily="49" charset="0"/>
              </a:rPr>
              <a:t>IComparable&lt;T&gt;</a:t>
            </a:r>
            <a:r>
              <a:rPr lang="en-US" dirty="0">
                <a:latin typeface="+mj-lt"/>
              </a:rPr>
              <a:t>: Compare "this" with Another Object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latin typeface="Consolas" panose="020B0609020204030204" pitchFamily="49" charset="0"/>
              </a:rPr>
              <a:t>IComparer&lt;T&gt;</a:t>
            </a:r>
            <a:r>
              <a:rPr lang="en-US" dirty="0">
                <a:latin typeface="+mj-lt"/>
              </a:rPr>
              <a:t>: Compare Two Objects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2BC31FE-657C-4680-B4B3-85E9ECAB9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480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Implement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IComparable&lt;Book&gt;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interface in the existing class </a:t>
            </a:r>
            <a:r>
              <a:rPr lang="en-US" dirty="0">
                <a:latin typeface="Consolas" panose="020B0609020204030204" pitchFamily="49" charset="0"/>
              </a:rPr>
              <a:t>Book</a:t>
            </a:r>
            <a:endParaRPr lang="bg-BG" dirty="0"/>
          </a:p>
          <a:p>
            <a:pPr lvl="1"/>
            <a:r>
              <a:rPr lang="en-US" sz="3100" dirty="0"/>
              <a:t>First sort them in </a:t>
            </a:r>
            <a:r>
              <a:rPr lang="bg-BG" sz="3100" b="1" dirty="0">
                <a:solidFill>
                  <a:schemeClr val="bg1"/>
                </a:solidFill>
              </a:rPr>
              <a:t>ascending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b="1" dirty="0">
                <a:solidFill>
                  <a:schemeClr val="bg1"/>
                </a:solidFill>
              </a:rPr>
              <a:t>chronological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dirty="0"/>
              <a:t>order (by year)</a:t>
            </a:r>
          </a:p>
          <a:p>
            <a:pPr lvl="1"/>
            <a:r>
              <a:rPr lang="en-US" sz="3100" dirty="0"/>
              <a:t>If two books are published in the </a:t>
            </a:r>
            <a:r>
              <a:rPr lang="en-US" sz="3100" b="1" dirty="0">
                <a:solidFill>
                  <a:schemeClr val="bg1"/>
                </a:solidFill>
              </a:rPr>
              <a:t>same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b="1" dirty="0">
                <a:solidFill>
                  <a:schemeClr val="bg1"/>
                </a:solidFill>
              </a:rPr>
              <a:t>year</a:t>
            </a:r>
            <a:r>
              <a:rPr lang="en-US" sz="3100" dirty="0"/>
              <a:t>, sort them </a:t>
            </a:r>
            <a:r>
              <a:rPr lang="en-US" sz="3100" b="1" dirty="0">
                <a:solidFill>
                  <a:schemeClr val="bg1"/>
                </a:solidFill>
              </a:rPr>
              <a:t>alphabetically</a:t>
            </a:r>
            <a:endParaRPr lang="bg-BG" sz="3100" b="1" dirty="0">
              <a:solidFill>
                <a:schemeClr val="bg1"/>
              </a:solidFill>
            </a:endParaRPr>
          </a:p>
          <a:p>
            <a:r>
              <a:rPr lang="en-US" sz="3400" dirty="0"/>
              <a:t>Override the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ToString()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400" dirty="0"/>
              <a:t>method in your </a:t>
            </a:r>
            <a:r>
              <a:rPr lang="en-US" sz="3400" dirty="0">
                <a:latin typeface="Consolas" panose="020B0609020204030204" pitchFamily="49" charset="0"/>
              </a:rPr>
              <a:t>Book</a:t>
            </a:r>
            <a:r>
              <a:rPr lang="en-US" sz="3400" dirty="0"/>
              <a:t> class, so it returns a </a:t>
            </a:r>
            <a:br>
              <a:rPr lang="en-US" sz="3400" dirty="0"/>
            </a:br>
            <a:r>
              <a:rPr lang="en-US" sz="3400" dirty="0"/>
              <a:t>string in the format:</a:t>
            </a:r>
          </a:p>
          <a:p>
            <a:pPr lvl="1"/>
            <a:r>
              <a:rPr lang="en-US" sz="3100" dirty="0">
                <a:latin typeface="Consolas" panose="020B0609020204030204" pitchFamily="49" charset="0"/>
              </a:rPr>
              <a:t>"{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3100" dirty="0">
                <a:latin typeface="Consolas" panose="020B0609020204030204" pitchFamily="49" charset="0"/>
              </a:rPr>
              <a:t>} - {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  <a:r>
              <a:rPr lang="en-US" sz="3100" dirty="0">
                <a:latin typeface="Consolas" panose="020B0609020204030204" pitchFamily="49" charset="0"/>
              </a:rPr>
              <a:t>}"</a:t>
            </a:r>
          </a:p>
          <a:p>
            <a:r>
              <a:rPr lang="en-US" dirty="0"/>
              <a:t>Change your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US" dirty="0"/>
              <a:t> class so that </a:t>
            </a:r>
            <a:r>
              <a:rPr lang="en-US" b="1" dirty="0">
                <a:solidFill>
                  <a:schemeClr val="bg1"/>
                </a:solidFill>
              </a:rPr>
              <a:t>it stores the books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correct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order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A9AC700-771B-4178-80DE-3582F8DF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Comparable 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803550" y="63223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3"/>
              </a:rPr>
              <a:t>https://judge.softuni.org/Contests/Practice/Index/1489#2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BC8FD532-EEBB-4818-9F82-81A972BC4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169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9D46CECC-A3DC-43BB-A178-36CAF9B2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Comparable Book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04303FF6-EABA-44A1-832F-6DCADCA81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26" y="1449000"/>
            <a:ext cx="10349948" cy="500660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Book 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IComparable&lt;Book&gt;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(Book other)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= this.Year.CompareTo(other.Year);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== 0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result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this.Title.CompareTo(other.Title)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BAF6A91-CEAC-48CB-8EC8-69EA91CE2C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407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91210" y="1108911"/>
            <a:ext cx="10129234" cy="5546589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Reads</a:t>
            </a:r>
            <a:r>
              <a:rPr lang="en-US" dirty="0"/>
              <a:t> out as "</a:t>
            </a:r>
            <a:r>
              <a:rPr lang="en-US" b="1" dirty="0">
                <a:solidFill>
                  <a:schemeClr val="bg1"/>
                </a:solidFill>
              </a:rPr>
              <a:t>I'm a comparer</a:t>
            </a:r>
            <a:r>
              <a:rPr lang="en-US" b="1" dirty="0"/>
              <a:t>"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I compare</a:t>
            </a:r>
            <a:r>
              <a:rPr lang="en-US" dirty="0"/>
              <a:t>"</a:t>
            </a:r>
          </a:p>
          <a:p>
            <a:r>
              <a:rPr lang="en-US" dirty="0"/>
              <a:t> Provides a way to </a:t>
            </a:r>
            <a:r>
              <a:rPr lang="en-US" b="1" dirty="0">
                <a:solidFill>
                  <a:schemeClr val="bg1"/>
                </a:solidFill>
              </a:rPr>
              <a:t>customize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sort order </a:t>
            </a:r>
            <a:r>
              <a:rPr lang="en-US" dirty="0"/>
              <a:t>of a 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endParaRPr lang="bg-BG" b="1" dirty="0">
              <a:solidFill>
                <a:schemeClr val="bg1"/>
              </a:solidFill>
            </a:endParaRPr>
          </a:p>
          <a:p>
            <a:pPr marL="447675" indent="-447675"/>
            <a:r>
              <a:rPr lang="en-US" dirty="0"/>
              <a:t>Defines a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that a type implements to </a:t>
            </a:r>
            <a:r>
              <a:rPr lang="en-US" b="1" dirty="0">
                <a:solidFill>
                  <a:schemeClr val="bg1"/>
                </a:solidFill>
              </a:rPr>
              <a:t>compare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 Does not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affect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original class (it's a </a:t>
            </a:r>
            <a:r>
              <a:rPr lang="en-US" b="1" dirty="0"/>
              <a:t>separate</a:t>
            </a:r>
            <a:r>
              <a:rPr lang="en-US" dirty="0"/>
              <a:t> class)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F28D005-CEF6-4584-9F23-2AF2E97F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IComparer&lt;T&gt;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8F46EA4C-BF8D-4EDC-BC79-7771526C5E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57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IComparer&lt;T&gt; - Example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90404" y="2743200"/>
            <a:ext cx="11804695" cy="2286000"/>
            <a:chOff x="190415" y="3085450"/>
            <a:chExt cx="11804695" cy="1979757"/>
          </a:xfrm>
          <a:noFill/>
        </p:grpSpPr>
        <p:sp>
          <p:nvSpPr>
            <p:cNvPr id="23" name="Rectangle 22"/>
            <p:cNvSpPr/>
            <p:nvPr/>
          </p:nvSpPr>
          <p:spPr>
            <a:xfrm>
              <a:off x="190415" y="3085450"/>
              <a:ext cx="11804695" cy="1979757"/>
            </a:xfrm>
            <a:prstGeom prst="rect">
              <a:avLst/>
            </a:prstGeom>
            <a:grpFill/>
            <a:ln>
              <a:noFill/>
            </a:ln>
            <a:effectLst>
              <a:innerShdw blurRad="508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03104" y="3239199"/>
              <a:ext cx="10349108" cy="55974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3600" dirty="0">
                <a:latin typeface="Arial" panose="020B0604020202020204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030767" y="3073133"/>
            <a:ext cx="10349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36928" y="2924317"/>
            <a:ext cx="7636503" cy="269757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class CatComparer :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IComparer&lt;Cat&gt;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(Cat x, Cat y) 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return x.Name.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(y.Name);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39415" y="5657238"/>
            <a:ext cx="8803978" cy="103558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IComparer&lt;Cat&gt;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comparer = new CatComparer();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var catsByName = new SortedSet(comparer);</a:t>
            </a:r>
            <a:endParaRPr lang="bg-BG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09C5B80-A1F2-41CE-94E2-59228E2D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185" y="1578695"/>
            <a:ext cx="3316383" cy="3330405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="" xmlns:a16="http://schemas.microsoft.com/office/drawing/2014/main" id="{E9D5B11E-DC27-4438-84F8-2F2ABB8DF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89" y="1190594"/>
            <a:ext cx="7636503" cy="170038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class Cat 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public string Name { get; set;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="" xmlns:a16="http://schemas.microsoft.com/office/drawing/2014/main" id="{5B9AAB5B-032D-4A03-BB24-808BD77AE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954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 </a:t>
            </a:r>
            <a:r>
              <a:rPr lang="en-US" sz="3600" noProof="1"/>
              <a:t>class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BookComparator</a:t>
            </a:r>
            <a:r>
              <a:rPr lang="en-US" sz="3600" noProof="1"/>
              <a:t>, which implements the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IComparer&lt;Book&gt;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noProof="1"/>
              <a:t>interface</a:t>
            </a:r>
          </a:p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BookComparator</a:t>
            </a:r>
            <a:r>
              <a:rPr lang="en-US" sz="3600" dirty="0"/>
              <a:t> must </a:t>
            </a:r>
            <a:r>
              <a:rPr lang="en-US" sz="3600" b="1" dirty="0">
                <a:solidFill>
                  <a:schemeClr val="bg1"/>
                </a:solidFill>
              </a:rPr>
              <a:t>compare two </a:t>
            </a:r>
            <a:r>
              <a:rPr lang="en-US" sz="3600" dirty="0"/>
              <a:t>books by:</a:t>
            </a:r>
          </a:p>
          <a:p>
            <a:pPr lvl="1"/>
            <a:r>
              <a:rPr lang="en-US" sz="3400" dirty="0"/>
              <a:t>Book title - </a:t>
            </a:r>
            <a:r>
              <a:rPr lang="en-US" sz="3400" b="1" dirty="0">
                <a:solidFill>
                  <a:schemeClr val="bg1"/>
                </a:solidFill>
              </a:rPr>
              <a:t>alphabetical order</a:t>
            </a:r>
          </a:p>
          <a:p>
            <a:pPr lvl="1"/>
            <a:r>
              <a:rPr lang="en-US" sz="3400" dirty="0"/>
              <a:t>Year of publishing a book - from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the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newest to the oldest</a:t>
            </a:r>
          </a:p>
          <a:p>
            <a:r>
              <a:rPr lang="en-US" sz="3600" dirty="0"/>
              <a:t>Modify your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US" sz="3600" dirty="0"/>
              <a:t> class once again to implement the new sorting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C5DB930-3F15-4D1C-B7D6-A202463E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Book Comparer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https://judge.softuni.org/Contests/Practice/Index/1489#3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F42D9497-C76E-4F72-8B9A-37C6B3D104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491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83B3FCB-1024-4C04-9C59-58494C4F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Book Comparer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386FC3E8-7415-4EB8-9276-2BCFF71A1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506" y="1624458"/>
            <a:ext cx="8580988" cy="486738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rIns="432000" bIns="18360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public 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lass BookComparator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IComparer&lt;Book&gt;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Compare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 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 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x.Title.CompareTo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y.Title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 == 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result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y.Year.CompareTo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x.Year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76162262-28F3-4C64-8DAC-AB6E66AD52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01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725" y="157515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6942" y="1338680"/>
            <a:ext cx="8829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35385" y="3472835"/>
            <a:ext cx="2620615" cy="2836165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5060" y="1568250"/>
            <a:ext cx="8080940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Iterators in C#</a:t>
            </a:r>
          </a:p>
          <a:p>
            <a:pPr marL="1028700" lvl="1" indent="-5715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IEnumerable&lt;T&gt;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1028700" lvl="1" indent="-5715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IEnumerator&lt;T&gt;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1028700" lvl="1" indent="-5715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yield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</a:p>
          <a:p>
            <a:pPr marL="571500" indent="-5715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600" noProof="1">
                <a:solidFill>
                  <a:schemeClr val="bg2"/>
                </a:solidFill>
              </a:rPr>
              <a:t>Params: variable number of arguments</a:t>
            </a:r>
            <a:endParaRPr lang="en-US" sz="3600" dirty="0">
              <a:solidFill>
                <a:schemeClr val="bg2"/>
              </a:solidFill>
            </a:endParaRPr>
          </a:p>
          <a:p>
            <a:pPr marL="571500" indent="-5715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Comparators in C#</a:t>
            </a:r>
          </a:p>
          <a:p>
            <a:pPr marL="1028700" lvl="1" indent="-5715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IComparable&lt;T&gt;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1028700" lvl="1" indent="-5715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IComparer&lt;T&gt;</a:t>
            </a:r>
            <a:endParaRPr lang="en-US" sz="4400" b="1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5A8C8FB0-0C2F-4A83-B275-8E8F486C5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858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8092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=""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=""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=""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=""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=""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=""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=""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=""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=""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=""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=""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=""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=""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=""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92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=""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12257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EFE0A094-7389-444A-9F80-3206B0F49C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71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D979923E-BF3C-408F-A50D-4935BCC0B3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8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1A0913B5-9550-4D4E-8B40-BBFCFAC00D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566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57" y="1378856"/>
            <a:ext cx="2529114" cy="252911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9C050D8E-C11C-4955-A13F-567D23F0B6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Iterators in C#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C027A366-27AC-4BE3-AD0A-2123CCBFD94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IEnumerable&lt;T&gt;</a:t>
            </a:r>
            <a:r>
              <a:rPr lang="en-US" dirty="0"/>
              <a:t> and </a:t>
            </a:r>
            <a:r>
              <a:rPr lang="en-US" b="1" dirty="0">
                <a:latin typeface="Consolas" panose="020B0609020204030204" pitchFamily="49" charset="0"/>
              </a:rPr>
              <a:t>IEnumerator&lt;T&gt;</a:t>
            </a:r>
            <a:endParaRPr lang="bg-BG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5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AC5CF195-E3AA-C491-4575-57D079C65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3F37289-52C2-EC60-E3B7-A8BAE609EA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C# </a:t>
            </a:r>
            <a:r>
              <a:rPr lang="en-US" b="1" dirty="0"/>
              <a:t>enumerable collections </a:t>
            </a:r>
            <a:r>
              <a:rPr lang="en-US" dirty="0"/>
              <a:t>and types can be traversed through the "</a:t>
            </a:r>
            <a:r>
              <a:rPr lang="en-US" b="1" dirty="0">
                <a:latin typeface="Consolas" panose="020B0609020204030204" pitchFamily="49" charset="0"/>
              </a:rPr>
              <a:t>foreach</a:t>
            </a:r>
            <a:r>
              <a:rPr lang="en-US" dirty="0"/>
              <a:t>" loop: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Internally, </a:t>
            </a:r>
            <a:r>
              <a:rPr lang="en-US" b="1" dirty="0">
                <a:latin typeface="Consolas" panose="020B0609020204030204" pitchFamily="49" charset="0"/>
              </a:rPr>
              <a:t>foreach</a:t>
            </a:r>
            <a:r>
              <a:rPr lang="en-US" dirty="0"/>
              <a:t> works though </a:t>
            </a:r>
            <a:r>
              <a:rPr lang="en-US" b="1" dirty="0">
                <a:solidFill>
                  <a:schemeClr val="bg1"/>
                </a:solidFill>
              </a:rPr>
              <a:t>iterators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collection should implement </a:t>
            </a:r>
            <a:r>
              <a:rPr lang="en-US" b="1" noProof="1">
                <a:latin typeface="Consolas" panose="020B0609020204030204" pitchFamily="49" charset="0"/>
              </a:rPr>
              <a:t>IEnumerable&lt;T&gt;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D9198B1-4E6A-B7F0-9EB0-C9C9C323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>
                <a:latin typeface="+mj-lt"/>
              </a:rPr>
              <a:t>Enumerable Collections and "</a:t>
            </a:r>
            <a:r>
              <a:rPr lang="en-US" sz="3900" b="1" dirty="0">
                <a:latin typeface="Consolas" panose="020B0609020204030204" pitchFamily="49" charset="0"/>
              </a:rPr>
              <a:t>foreach"</a:t>
            </a:r>
            <a:endParaRPr lang="en-GB" sz="3900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F352A3C1-3D36-5534-176F-14D050CE3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526906"/>
            <a:ext cx="9360000" cy="216209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44000" rIns="144000" bIns="144000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List&lt;int&gt; nums = new List&lt;int&gt;() {</a:t>
            </a:r>
            <a:r>
              <a:rPr lang="en-GB" sz="2800" b="1" noProof="1"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10,</a:t>
            </a:r>
            <a:r>
              <a:rPr lang="en-GB" sz="2800" b="1" noProof="1"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20,</a:t>
            </a:r>
            <a:r>
              <a:rPr lang="en-GB" sz="2800" b="1" noProof="1"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30</a:t>
            </a:r>
            <a:r>
              <a:rPr lang="en-GB" sz="2800" b="1" noProof="1"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GB" sz="1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Lists in .NET are enumerable </a:t>
            </a:r>
            <a:r>
              <a:rPr lang="en-GB" sz="2800" b="1" noProof="1">
                <a:solidFill>
                  <a:schemeClr val="accent2">
                    <a:lumMod val="75000"/>
                  </a:schemeClr>
                </a:solidFill>
                <a:cs typeface="Consolas" pitchFamily="49" charset="0"/>
                <a:sym typeface="Wingdings" panose="05000000000000000000" pitchFamily="2" charset="2"/>
              </a:rPr>
              <a:t> "</a:t>
            </a:r>
            <a:r>
              <a:rPr lang="en-GB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  <a:sym typeface="Wingdings" panose="05000000000000000000" pitchFamily="2" charset="2"/>
              </a:rPr>
              <a:t>foreach</a:t>
            </a:r>
            <a:r>
              <a:rPr lang="en-GB" sz="2800" b="1" noProof="1">
                <a:solidFill>
                  <a:schemeClr val="accent2">
                    <a:lumMod val="75000"/>
                  </a:schemeClr>
                </a:solidFill>
                <a:cs typeface="Consolas" pitchFamily="49" charset="0"/>
                <a:sym typeface="Wingdings" panose="05000000000000000000" pitchFamily="2" charset="2"/>
              </a:rPr>
              <a:t>" is available</a:t>
            </a:r>
            <a:endParaRPr lang="en-GB" sz="2800" b="1" noProof="1">
              <a:solidFill>
                <a:schemeClr val="accent2">
                  <a:lumMod val="75000"/>
                </a:schemeClr>
              </a:solidFill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foreach (int num in nums)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Console.WriteLine(num);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15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954000"/>
            <a:ext cx="9994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latin typeface="Consolas" panose="020B0609020204030204" pitchFamily="49" charset="0"/>
                <a:hlinkClick r:id="rId2"/>
              </a:rPr>
              <a:t>IEnumerable&lt;T&gt;</a:t>
            </a:r>
            <a:r>
              <a:rPr lang="en-US" sz="3200" noProof="1"/>
              <a:t> == the </a:t>
            </a:r>
            <a:r>
              <a:rPr lang="en-US" sz="3200" b="1" noProof="1"/>
              <a:t>root interface </a:t>
            </a:r>
            <a:r>
              <a:rPr lang="en-US" sz="3300" dirty="0"/>
              <a:t>for .NET types, which support </a:t>
            </a:r>
            <a:r>
              <a:rPr lang="en-US" sz="3300" b="1" dirty="0">
                <a:solidFill>
                  <a:schemeClr val="bg1"/>
                </a:solidFill>
              </a:rPr>
              <a:t>iteration </a:t>
            </a:r>
            <a:r>
              <a:rPr lang="en-US" sz="3300" dirty="0"/>
              <a:t>over elements</a:t>
            </a:r>
          </a:p>
          <a:p>
            <a:pPr lvl="1">
              <a:lnSpc>
                <a:spcPct val="100000"/>
              </a:lnSpc>
            </a:pPr>
            <a:r>
              <a:rPr lang="en-US" sz="3100" dirty="0"/>
              <a:t>Defines a single method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GetEnumerator</a:t>
            </a:r>
            <a:r>
              <a:rPr lang="bg-BG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100" dirty="0"/>
              <a:t>, which </a:t>
            </a:r>
            <a:br>
              <a:rPr lang="en-US" sz="3100" dirty="0"/>
            </a:br>
            <a:r>
              <a:rPr lang="en-US" sz="3100" dirty="0"/>
              <a:t>returns an </a:t>
            </a:r>
            <a:r>
              <a:rPr lang="en-US" sz="3100" b="1" noProof="1">
                <a:solidFill>
                  <a:schemeClr val="bg1"/>
                </a:solidFill>
                <a:latin typeface="Consolas" panose="020B0609020204030204" pitchFamily="49" charset="0"/>
              </a:rPr>
              <a:t>IEnumerator&lt;T&gt;</a:t>
            </a:r>
          </a:p>
          <a:p>
            <a:pPr lvl="1">
              <a:lnSpc>
                <a:spcPct val="100000"/>
              </a:lnSpc>
            </a:pPr>
            <a:r>
              <a:rPr lang="en-US" sz="3100" b="1" noProof="1">
                <a:solidFill>
                  <a:schemeClr val="bg1"/>
                </a:solidFill>
                <a:latin typeface="Consolas" panose="020B0609020204030204" pitchFamily="49" charset="0"/>
              </a:rPr>
              <a:t>IEnumerator&lt;T&gt;</a:t>
            </a:r>
            <a:r>
              <a:rPr lang="en-US" sz="3100" dirty="0"/>
              <a:t> allows passing through the elements</a:t>
            </a:r>
            <a:endParaRPr lang="en-US" sz="31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300" dirty="0"/>
              <a:t>Types, which implement </a:t>
            </a: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IEnumerable&lt;T&gt;</a:t>
            </a:r>
            <a:r>
              <a:rPr lang="en-US" sz="3300" dirty="0"/>
              <a:t> can be used in a </a:t>
            </a: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3300" dirty="0"/>
              <a:t> loop traversals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3F91823-4D66-41DE-BC0A-08BE76B2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IEnumerable&lt;T&gt;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24865B25-0F75-4C14-A9BD-BB6B6BD34A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1C5200CE-5F10-6359-FAF8-6CAC210A8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000" y="5049000"/>
            <a:ext cx="9225000" cy="15188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44000" rIns="144000" bIns="144000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IEnumerable&lt;int&gt;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nums = new int[]</a:t>
            </a:r>
            <a:r>
              <a:rPr lang="en-GB" sz="2800" b="1" noProof="1"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{10,</a:t>
            </a:r>
            <a:r>
              <a:rPr lang="en-GB" sz="2800" b="1" noProof="1"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20,</a:t>
            </a:r>
            <a:r>
              <a:rPr lang="en-GB" sz="2800" b="1" noProof="1"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30};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foreach (int num in nums)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Console.WriteLine(num);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52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IEnumerable&lt;T&gt;: Definition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91001" y="1269000"/>
            <a:ext cx="9360000" cy="479358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16000" tIns="144000" rIns="216000" bIns="144000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IEnumerator&lt;T&gt; GetEnumerator();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Non-generic version </a:t>
            </a:r>
            <a:b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(compatible with the legacy .NET 1.1)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IEnumerator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GetEnumerator()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34B2CEEE-476D-40A1-BF49-DD1BC5A809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7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316507"/>
            <a:ext cx="5815599" cy="540838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hlinkClick r:id="rId3"/>
              </a:rPr>
              <a:t>IEnumerator&lt;T&gt;</a:t>
            </a:r>
            <a:r>
              <a:rPr lang="en-US" sz="3200" noProof="1"/>
              <a:t> </a:t>
            </a:r>
            <a:r>
              <a:rPr lang="en-US" sz="3200" dirty="0"/>
              <a:t>implements a </a:t>
            </a:r>
            <a:r>
              <a:rPr lang="en-US" sz="3200" b="1" dirty="0">
                <a:solidFill>
                  <a:schemeClr val="bg1"/>
                </a:solidFill>
              </a:rPr>
              <a:t>sequential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forward-only iteration </a:t>
            </a:r>
            <a:r>
              <a:rPr lang="en-US" sz="3200" dirty="0"/>
              <a:t>over a collection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–</a:t>
            </a:r>
            <a:r>
              <a:rPr lang="en-US" sz="3000" dirty="0"/>
              <a:t> returns the current element of the enumerator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MoveNext</a:t>
            </a:r>
            <a:r>
              <a:rPr lang="en-US" sz="3000" dirty="0">
                <a:latin typeface="Consolas" panose="020B0609020204030204" pitchFamily="49" charset="0"/>
              </a:rPr>
              <a:t>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–</a:t>
            </a:r>
            <a:r>
              <a:rPr lang="en-US" sz="3000" dirty="0"/>
              <a:t> goes to the next element of the collection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Reset</a:t>
            </a:r>
            <a:r>
              <a:rPr lang="en-US" sz="3000" dirty="0"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–</a:t>
            </a:r>
            <a:r>
              <a:rPr lang="en-US" sz="3000" dirty="0"/>
              <a:t> goes to the initial (start) position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IEnumerator&lt;T&gt;</a:t>
            </a:r>
            <a:endParaRPr lang="bg-BG" sz="4000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A52D2DD7-D000-459A-AEB2-E7FB70DFB1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B150CDD9-C978-0F8D-BBE9-272463114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000" y="1316507"/>
            <a:ext cx="5657030" cy="531867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 get;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MoveNext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IEnumerator&lt;T&gt;</a:t>
            </a:r>
            <a:b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 get; 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MoveNext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94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can take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arguments: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</a:t>
            </a:r>
            <a:r>
              <a:rPr lang="en-US" b="1" dirty="0"/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params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declaration per method; should be put </a:t>
            </a:r>
            <a:r>
              <a:rPr lang="en-US" b="1" dirty="0"/>
              <a:t>last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1BC0DD6-7F4C-46E1-BB09-C6CEDE21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The "params" Keyword in C#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77B22EF9-84CF-4221-9AFF-C04EBC8D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34" y="1989000"/>
            <a:ext cx="9083166" cy="388949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16000" tIns="144000" rIns="216000" bIns="144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PrintNames("Steve", "Teddy");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PrintNames("Peter", "Sam", "Jay", "Chriss");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PrintNames(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params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string[] names)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foreach(var name in names)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Console.WriteLine(name);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16D3CD4B-A2C2-45B3-9B9D-097C16756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7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4079</TotalTime>
  <Words>1538</Words>
  <Application>Microsoft Office PowerPoint</Application>
  <PresentationFormat>Widescreen</PresentationFormat>
  <Paragraphs>332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Malgun Gothic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Iterators and Comparators in C#</vt:lpstr>
      <vt:lpstr>Table of Contents</vt:lpstr>
      <vt:lpstr>Questions</vt:lpstr>
      <vt:lpstr>Iterators in C#</vt:lpstr>
      <vt:lpstr>Enumerable Collections and "foreach"</vt:lpstr>
      <vt:lpstr>IEnumerable&lt;T&gt;</vt:lpstr>
      <vt:lpstr>IEnumerable&lt;T&gt;: Definition</vt:lpstr>
      <vt:lpstr>IEnumerator&lt;T&gt;</vt:lpstr>
      <vt:lpstr>The "params" Keyword in C#</vt:lpstr>
      <vt:lpstr>Problem: Library Iterator (1)</vt:lpstr>
      <vt:lpstr>Problem: Library Iterator (2)</vt:lpstr>
      <vt:lpstr>Solution: Library Iterator (1)</vt:lpstr>
      <vt:lpstr>Solution: Library Iterator (2)</vt:lpstr>
      <vt:lpstr>Solution: Library Iterator (3)</vt:lpstr>
      <vt:lpstr>Yield Return</vt:lpstr>
      <vt:lpstr>Comparators</vt:lpstr>
      <vt:lpstr>IComparable&lt;T&gt;</vt:lpstr>
      <vt:lpstr>CompareTo(T) Method Returns</vt:lpstr>
      <vt:lpstr>IComparable&lt;T&gt;: Example</vt:lpstr>
      <vt:lpstr>Problem: Comparable Book</vt:lpstr>
      <vt:lpstr>Solution: Comparable Book</vt:lpstr>
      <vt:lpstr>IComparer&lt;T&gt;</vt:lpstr>
      <vt:lpstr>IComparer&lt;T&gt; - Example</vt:lpstr>
      <vt:lpstr>Problem: Book Comparer</vt:lpstr>
      <vt:lpstr>Solution: Book Comparer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Iterators and Comparators in C#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Microsoft account</cp:lastModifiedBy>
  <cp:revision>144</cp:revision>
  <dcterms:created xsi:type="dcterms:W3CDTF">2018-05-23T13:08:44Z</dcterms:created>
  <dcterms:modified xsi:type="dcterms:W3CDTF">2022-12-21T10:42:05Z</dcterms:modified>
  <cp:category>programming;education;software engineering;software development</cp:category>
</cp:coreProperties>
</file>