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97" r:id="rId3"/>
    <p:sldId id="298" r:id="rId4"/>
    <p:sldId id="299" r:id="rId5"/>
    <p:sldId id="303" r:id="rId6"/>
    <p:sldId id="304" r:id="rId7"/>
    <p:sldId id="305" r:id="rId8"/>
    <p:sldId id="496" r:id="rId9"/>
    <p:sldId id="497" r:id="rId10"/>
    <p:sldId id="308" r:id="rId11"/>
    <p:sldId id="310" r:id="rId12"/>
    <p:sldId id="616" r:id="rId13"/>
    <p:sldId id="617" r:id="rId14"/>
    <p:sldId id="615" r:id="rId15"/>
    <p:sldId id="311" r:id="rId16"/>
    <p:sldId id="312" r:id="rId17"/>
    <p:sldId id="313" r:id="rId18"/>
    <p:sldId id="314" r:id="rId19"/>
    <p:sldId id="498" r:id="rId20"/>
    <p:sldId id="315" r:id="rId21"/>
    <p:sldId id="316" r:id="rId22"/>
    <p:sldId id="317" r:id="rId23"/>
    <p:sldId id="318" r:id="rId24"/>
    <p:sldId id="319" r:id="rId25"/>
    <p:sldId id="320" r:id="rId26"/>
    <p:sldId id="499" r:id="rId27"/>
    <p:sldId id="323" r:id="rId28"/>
    <p:sldId id="500" r:id="rId29"/>
    <p:sldId id="327" r:id="rId30"/>
    <p:sldId id="328" r:id="rId31"/>
    <p:sldId id="329" r:id="rId32"/>
    <p:sldId id="501" r:id="rId33"/>
    <p:sldId id="330" r:id="rId34"/>
    <p:sldId id="331" r:id="rId35"/>
    <p:sldId id="332" r:id="rId36"/>
    <p:sldId id="333" r:id="rId37"/>
    <p:sldId id="334" r:id="rId38"/>
    <p:sldId id="335" r:id="rId39"/>
    <p:sldId id="401" r:id="rId40"/>
    <p:sldId id="618" r:id="rId41"/>
    <p:sldId id="619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496"/>
            <p14:sldId id="497"/>
          </p14:sldIdLst>
        </p14:section>
        <p14:section name="Readers and Writers" id="{990718D6-B9BA-4A21-A904-7A0CD10D52A8}">
          <p14:sldIdLst>
            <p14:sldId id="308"/>
            <p14:sldId id="310"/>
            <p14:sldId id="616"/>
            <p14:sldId id="617"/>
            <p14:sldId id="615"/>
            <p14:sldId id="311"/>
            <p14:sldId id="312"/>
            <p14:sldId id="313"/>
            <p14:sldId id="314"/>
            <p14:sldId id="498"/>
          </p14:sldIdLst>
        </p14:section>
        <p14:section name="Base Streams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499"/>
            <p14:sldId id="323"/>
            <p14:sldId id="500"/>
          </p14:sldIdLst>
        </p14:section>
        <p14:section name="File Class" id="{AF6DD270-CCB4-47EA-89DB-85C8B61959E7}">
          <p14:sldIdLst>
            <p14:sldId id="327"/>
            <p14:sldId id="328"/>
            <p14:sldId id="329"/>
            <p14:sldId id="501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618"/>
            <p14:sldId id="6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5033" autoAdjust="0"/>
  </p:normalViewPr>
  <p:slideViewPr>
    <p:cSldViewPr showGuides="1">
      <p:cViewPr varScale="1">
        <p:scale>
          <a:sx n="75" d="100"/>
          <a:sy n="75" d="100"/>
        </p:scale>
        <p:origin x="344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74C02F9D-90EF-44D6-A20B-76894E942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767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AF2006-2A9C-4A8D-A908-EE06F8B09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149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21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BEF5A3BF-B1F1-4A45-B9AF-EFF0F059E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05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79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4587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935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29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15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61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1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9288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333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806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2989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171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5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.filestream?view=net-6.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readalllines?view=net-6.0" TargetMode="External"/><Relationship Id="rId2" Type="http://schemas.openxmlformats.org/officeDocument/2006/relationships/hyperlink" Target="https://docs.microsoft.com/en-us/dotnet/api/system.io.file.readalltext?view=net-6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lines?view=net-6.0" TargetMode="External"/><Relationship Id="rId2" Type="http://schemas.openxmlformats.org/officeDocument/2006/relationships/hyperlink" Target="https://docs.microsoft.com/en-us/dotnet/api/system.io.file.writealltext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io.file.appendalltext?view=net-6.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directory?view=net-6.0" TargetMode="External"/><Relationship Id="rId2" Type="http://schemas.openxmlformats.org/officeDocument/2006/relationships/hyperlink" Target="https://docs.microsoft.com/en-us/dotnet/api/system.io.directory.createdirectory?view=net-6.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io.directory.move?view=net-6.0" TargetMode="External"/><Relationship Id="rId4" Type="http://schemas.openxmlformats.org/officeDocument/2006/relationships/hyperlink" Target="https://docs.microsoft.com/en-us/dotnet/api/system.io.directory.delete?view=net-6.0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4.jpe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6D49B12-8F3B-0DC1-051D-BCE8370E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0" y="2304000"/>
            <a:ext cx="8460000" cy="22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/>
              <a:t> in C# reads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from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reader = </a:t>
            </a:r>
            <a:r>
              <a:rPr lang="en-US" sz="2799" dirty="0">
                <a:solidFill>
                  <a:schemeClr val="bg1"/>
                </a:solidFill>
              </a:rPr>
              <a:t>new StreamReader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reader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on the console each </a:t>
            </a:r>
            <a:r>
              <a:rPr lang="en-US" b="1" dirty="0"/>
              <a:t>line number </a:t>
            </a:r>
            <a:r>
              <a:rPr lang="en-US" dirty="0"/>
              <a:t>+ </a:t>
            </a:r>
            <a:r>
              <a:rPr lang="en-US" b="1" dirty="0"/>
              <a:t>line text </a:t>
            </a:r>
            <a:r>
              <a:rPr lang="en-US" dirty="0"/>
              <a:t>(start from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Reading a Text File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7084" y="2636961"/>
            <a:ext cx="7998916" cy="16949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707256" y="4456026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15945" y="4904094"/>
            <a:ext cx="7998915" cy="163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2. 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3. 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5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a Text File – C# Code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6172"/>
            <a:ext cx="10977141" cy="5017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("../../../input.txt");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while (true)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if (line ==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Console.WriteLine(++counter + ". " + 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4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/>
              <a:t> in C# writes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to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StreamWriter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writer = </a:t>
            </a:r>
            <a:r>
              <a:rPr lang="en-US" sz="2799" dirty="0">
                <a:solidFill>
                  <a:schemeClr val="bg1"/>
                </a:solidFill>
              </a:rPr>
              <a:t>new StreamWriter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(writer)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writer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writer.WriteLine("Some text");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odd lines </a:t>
            </a:r>
            <a:r>
              <a:rPr lang="en-US" dirty="0"/>
              <a:t>in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</a:p>
          <a:p>
            <a:pPr>
              <a:lnSpc>
                <a:spcPct val="100000"/>
              </a:lnSpc>
            </a:pPr>
            <a:r>
              <a:rPr lang="en-US" dirty="0"/>
              <a:t>Counting starts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</a:t>
            </a:r>
            <a:r>
              <a:rPr lang="en-US" sz="2599" noProof="1">
                <a:solidFill>
                  <a:schemeClr val="tx1"/>
                </a:solidFill>
              </a:rPr>
              <a:t>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>
                <a:solidFill>
                  <a:schemeClr val="tx1"/>
                </a:solidFill>
              </a:rPr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9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199" dirty="0"/>
              <a:t>Read the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199" dirty="0"/>
              <a:t>Insert a </a:t>
            </a:r>
            <a:r>
              <a:rPr lang="en-US" sz="3199" b="1" dirty="0">
                <a:solidFill>
                  <a:schemeClr val="bg1"/>
                </a:solidFill>
              </a:rPr>
              <a:t>line number </a:t>
            </a:r>
            <a:r>
              <a:rPr lang="en-US" sz="3199" dirty="0"/>
              <a:t>in front of each line of the file</a:t>
            </a:r>
          </a:p>
          <a:p>
            <a:pPr>
              <a:lnSpc>
                <a:spcPct val="95000"/>
              </a:lnSpc>
            </a:pPr>
            <a:r>
              <a:rPr lang="en-US" sz="3199" dirty="0"/>
              <a:t>Save the result in a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endParaRPr lang="bg-BG" sz="3199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xmlns="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EA60A51-AEF0-4385-A4A5-EAEEE02DA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A488CF8-4A03-49BC-8B9F-9DC4B9AD9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ym typeface="Wingdings" panose="05000000000000000000" pitchFamily="2" charset="2"/>
              </a:rPr>
              <a:t> Read  Close with </a:t>
            </a:r>
            <a:r>
              <a:rPr lang="en-US" dirty="0"/>
              <a:t>Try-Catch-Finally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000" y="5094000"/>
            <a:ext cx="4140000" cy="899541"/>
          </a:xfrm>
          <a:prstGeom prst="wedgeRoundRectCallout">
            <a:avLst>
              <a:gd name="adj1" fmla="val -61080"/>
              <a:gd name="adj2" fmla="val 32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Instead of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2399" b="1" dirty="0">
                <a:solidFill>
                  <a:srgbClr val="FFFFFF"/>
                </a:solidFill>
              </a:rPr>
              <a:t>, you can use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using(reader)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B2E0439-FDDA-4665-9138-4E0EDD6B3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9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454969-5863-52E3-3FC4-412098BB7E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System.IO.Stream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Base Streams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780" indent="-442780">
              <a:spcBef>
                <a:spcPts val="1200"/>
              </a:spcBef>
              <a:buFontTx/>
              <a:buAutoNum type="arabicPeriod"/>
            </a:pPr>
            <a:r>
              <a:rPr lang="en-US" sz="4000" dirty="0"/>
              <a:t>What are </a:t>
            </a:r>
            <a:r>
              <a:rPr lang="en-US" sz="4000" b="1" dirty="0">
                <a:solidFill>
                  <a:schemeClr val="bg1"/>
                </a:solidFill>
              </a:rPr>
              <a:t>Streams</a:t>
            </a:r>
            <a:r>
              <a:rPr lang="en-US" sz="4000" dirty="0"/>
              <a:t>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2. </a:t>
            </a:r>
            <a:r>
              <a:rPr lang="en-US" sz="4000" b="1" noProof="1">
                <a:solidFill>
                  <a:schemeClr val="bg1"/>
                </a:solidFill>
              </a:rPr>
              <a:t>Readers</a:t>
            </a:r>
            <a:r>
              <a:rPr lang="en-US" sz="4000" noProof="1"/>
              <a:t> and </a:t>
            </a:r>
            <a:r>
              <a:rPr lang="en-US" sz="4000" b="1" noProof="1">
                <a:solidFill>
                  <a:schemeClr val="bg1"/>
                </a:solidFill>
              </a:rPr>
              <a:t>Writers</a:t>
            </a: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3. </a:t>
            </a:r>
            <a:r>
              <a:rPr lang="en-US" sz="4000" b="1" dirty="0">
                <a:solidFill>
                  <a:schemeClr val="bg1"/>
                </a:solidFill>
              </a:rPr>
              <a:t>File Streams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4. </a:t>
            </a:r>
            <a:r>
              <a:rPr lang="en-US" sz="4000" b="1" dirty="0">
                <a:solidFill>
                  <a:schemeClr val="bg1"/>
                </a:solidFill>
              </a:rPr>
              <a:t>File</a:t>
            </a:r>
            <a:r>
              <a:rPr lang="en-US" sz="4000" dirty="0"/>
              <a:t> Class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5. </a:t>
            </a:r>
            <a:r>
              <a:rPr lang="en-US" sz="4000" b="1" dirty="0">
                <a:solidFill>
                  <a:schemeClr val="bg1"/>
                </a:solidFill>
              </a:rPr>
              <a:t>Directory</a:t>
            </a:r>
            <a:r>
              <a:rPr lang="en-US" sz="4000" dirty="0"/>
              <a:t> Class</a:t>
            </a:r>
            <a:endParaRPr lang="en-US" sz="4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69000"/>
            <a:ext cx="11815018" cy="535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System.IO.Stream</a:t>
            </a:r>
            <a:endParaRPr lang="en-US" altLang="en-US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sz="3200" noProof="1"/>
              <a:t>Provides the basic read / write functionality</a:t>
            </a:r>
          </a:p>
          <a:p>
            <a:pPr lvl="1"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Read(buffer)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Write(buffer,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offset,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count)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positioning, have also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Returns the number of read bytes or 0,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1DA446E-9F9A-4A1F-8C5B-12D046EFBEBC}"/>
              </a:ext>
            </a:extLst>
          </p:cNvPr>
          <p:cNvGrpSpPr/>
          <p:nvPr/>
        </p:nvGrpSpPr>
        <p:grpSpPr>
          <a:xfrm>
            <a:off x="1101000" y="5409000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xmlns="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spcBef>
                <a:spcPts val="1800"/>
              </a:spcBef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69000"/>
            <a:ext cx="11818096" cy="5445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2C87B50-4653-F776-D923-2A95255DB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File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File streams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reads / writes sequences of bytes from a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Creating</a:t>
            </a:r>
            <a:r>
              <a:rPr lang="en-US" sz="3600" dirty="0"/>
              <a:t> a new binary file: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Opening</a:t>
            </a:r>
            <a:r>
              <a:rPr lang="en-US" sz="3600" dirty="0"/>
              <a:t> an existing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FileMode.Create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to the file: fs.Write(byte[]) …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52128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FileMode.Open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from file or write to the file …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7E0F1FE-2F92-4567-A50F-599D1EBEB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87" y="1583977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128" y="3184217"/>
            <a:ext cx="5534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Encoding.UTF8.GetBytes()</a:t>
            </a:r>
            <a:r>
              <a:rPr lang="en-US" sz="23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returns the underlying bytes of the characters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68586C7-5B70-4538-9DDE-96B69B650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Encrypt / Decrypt File with XOR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40754" y="3653941"/>
            <a:ext cx="4093934" cy="1259672"/>
          </a:xfrm>
          <a:prstGeom prst="wedgeRoundRectCallout">
            <a:avLst>
              <a:gd name="adj1" fmla="val -57877"/>
              <a:gd name="adj2" fmla="val 46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Encrypting the read bytes</a:t>
            </a:r>
            <a:r>
              <a:rPr lang="en-US" sz="2399" b="1" noProof="1">
                <a:solidFill>
                  <a:schemeClr val="bg1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with the constant parameter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secret</a:t>
            </a:r>
            <a:r>
              <a:rPr lang="en-US" sz="2399" b="1" noProof="1">
                <a:solidFill>
                  <a:schemeClr val="bg2"/>
                </a:solidFill>
              </a:rPr>
              <a:t> using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XOR</a:t>
            </a:r>
            <a:r>
              <a:rPr lang="en-US" sz="2399" b="1" noProof="1">
                <a:solidFill>
                  <a:schemeClr val="bg2"/>
                </a:solidFill>
              </a:rPr>
              <a:t> operator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8F2E98-5077-417C-A9D4-150020CE8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pPr>
              <a:spcBef>
                <a:spcPts val="1800"/>
              </a:spcBef>
            </a:pP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564000"/>
            <a:ext cx="108204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noProof="1"/>
              <a:t>mary</a:t>
            </a:r>
            <a:r>
              <a:rPr lang="en-US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9865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54400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 to a text file:</a:t>
            </a:r>
          </a:p>
          <a:p>
            <a:pPr>
              <a:lnSpc>
                <a:spcPct val="250000"/>
              </a:lnSpc>
            </a:pPr>
            <a:endParaRPr lang="bg-BG" noProof="1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>
              <a:spcBef>
                <a:spcPts val="1200"/>
              </a:spcBef>
            </a:pPr>
            <a:r>
              <a:rPr lang="en-US" noProof="1"/>
              <a:t>Reading a binary file into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844776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61B550C7-58F3-4716-A862-EC7453A0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6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Creating</a:t>
            </a:r>
            <a:r>
              <a:rPr lang="en-US" dirty="0"/>
              <a:t> a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directory</a:t>
            </a:r>
            <a:r>
              <a:rPr lang="en-US" dirty="0"/>
              <a:t>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26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4101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631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Directory.</a:t>
            </a:r>
            <a:r>
              <a:rPr lang="en-US" noProof="1">
                <a:solidFill>
                  <a:schemeClr val="bg1"/>
                </a:solidFill>
              </a:rPr>
              <a:t>Move</a:t>
            </a:r>
            <a:r>
              <a:rPr lang="en-US" noProof="1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258109"/>
            <a:ext cx="11818096" cy="55008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endParaRPr lang="en-US" sz="3200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the names of the files in the specified directory (including their paths)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4" y="3144963"/>
            <a:ext cx="1054568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filesInDir = Directory.</a:t>
            </a:r>
            <a:r>
              <a:rPr lang="en-US" noProof="1">
                <a:solidFill>
                  <a:schemeClr val="bg1"/>
                </a:solidFill>
              </a:rPr>
              <a:t>GetFiles</a:t>
            </a:r>
            <a:r>
              <a:rPr lang="en-US" noProof="1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5855853"/>
            <a:ext cx="10540199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subDirs = Directory.</a:t>
            </a:r>
            <a:r>
              <a:rPr lang="en-US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TestFolder</a:t>
            </a:r>
          </a:p>
          <a:p>
            <a:pPr>
              <a:spcBef>
                <a:spcPts val="1200"/>
              </a:spcBef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size of all files in the folder </a:t>
            </a:r>
            <a:r>
              <a:rPr lang="en-US" dirty="0"/>
              <a:t>(with its subfolders)</a:t>
            </a:r>
          </a:p>
          <a:p>
            <a:pPr>
              <a:spcBef>
                <a:spcPts val="1200"/>
              </a:spcBef>
            </a:pPr>
            <a:r>
              <a:rPr lang="en-US" dirty="0"/>
              <a:t>Print the result in a file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b="1" dirty="0"/>
              <a:t>megabytes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3621164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697407" y="4209158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4374CCF-E7D9-4A32-BBFD-5F158952E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1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381300"/>
            <a:ext cx="11427023" cy="5017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xmlns="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520763"/>
            <a:ext cx="3915258" cy="1009974"/>
          </a:xfrm>
          <a:prstGeom prst="wedgeRoundRectCallout">
            <a:avLst>
              <a:gd name="adj1" fmla="val 34796"/>
              <a:gd name="adj2" fmla="val -93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2"/>
                </a:solidFill>
              </a:rPr>
              <a:t>Gets all files from the given folder and its subfolders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513071E-3199-4C17-88B8-E4016D1DC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1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0999" y="1584000"/>
            <a:ext cx="10854877" cy="466594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3400" dirty="0">
                <a:solidFill>
                  <a:schemeClr val="bg2"/>
                </a:solidFill>
              </a:rPr>
              <a:t> are ordered sequences of bytes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Operations: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read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/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write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close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Always close streams with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using(…)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for text data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to read / write binary files</a:t>
            </a:r>
            <a:endParaRPr lang="bg-BG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 class to read / write files at once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class to work with directories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D2EFA4D1-4FA4-41A2-8EE2-8F97B447F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4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Streams: 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306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dirty="0"/>
              <a:t>between two endpoints (apps / devices / programs)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Developers use a </a:t>
            </a:r>
            <a:r>
              <a:rPr lang="en-US" b="1" dirty="0"/>
              <a:t>stream</a:t>
            </a:r>
            <a:r>
              <a:rPr lang="en-US" dirty="0"/>
              <a:t>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(receive)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(send)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601180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CBAC74B1-90FA-4E20-90E8-E9B453C35D2A}"/>
              </a:ext>
            </a:extLst>
          </p:cNvPr>
          <p:cNvSpPr/>
          <p:nvPr/>
        </p:nvSpPr>
        <p:spPr bwMode="auto">
          <a:xfrm>
            <a:off x="4457700" y="4633205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xmlns="" id="{863B7B02-B4C2-4D96-8DEC-B0F44BA542E5}"/>
              </a:ext>
            </a:extLst>
          </p:cNvPr>
          <p:cNvSpPr/>
          <p:nvPr/>
        </p:nvSpPr>
        <p:spPr bwMode="auto">
          <a:xfrm>
            <a:off x="4852238" y="5471405"/>
            <a:ext cx="2215825" cy="634558"/>
          </a:xfrm>
          <a:prstGeom prst="leftRightArrow">
            <a:avLst>
              <a:gd name="adj1" fmla="val 53648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9E1EA51-E062-40CC-9803-7D3E245E9481}"/>
              </a:ext>
            </a:extLst>
          </p:cNvPr>
          <p:cNvGrpSpPr/>
          <p:nvPr/>
        </p:nvGrpSpPr>
        <p:grpSpPr>
          <a:xfrm>
            <a:off x="7930526" y="4686190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b="1" dirty="0"/>
              <a:t>Streams</a:t>
            </a:r>
            <a:r>
              <a:rPr lang="en-US" sz="3399" dirty="0"/>
              <a:t> are means for </a:t>
            </a:r>
            <a:r>
              <a:rPr lang="en-US" sz="3399" b="1" dirty="0">
                <a:solidFill>
                  <a:schemeClr val="bg1"/>
                </a:solidFill>
              </a:rPr>
              <a:t>transferring</a:t>
            </a:r>
            <a:r>
              <a:rPr lang="en-US" sz="3399" dirty="0"/>
              <a:t> (reading and writing) </a:t>
            </a:r>
            <a:r>
              <a:rPr lang="en-US" sz="3399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sz="3199" dirty="0"/>
              <a:t>Example: downloading a file from Internet uses streams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en-US" sz="3399" dirty="0"/>
              <a:t>Streams are ordered </a:t>
            </a:r>
            <a:r>
              <a:rPr lang="en-US" sz="3399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199" dirty="0"/>
              <a:t>Provide </a:t>
            </a:r>
            <a:r>
              <a:rPr lang="en-US" sz="3199" b="1" dirty="0">
                <a:solidFill>
                  <a:schemeClr val="bg1"/>
                </a:solidFill>
              </a:rPr>
              <a:t>sequential </a:t>
            </a:r>
            <a:r>
              <a:rPr lang="en-US" sz="3199" dirty="0"/>
              <a:t>access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to its elements (follow the FIFO rule)</a:t>
            </a:r>
          </a:p>
          <a:p>
            <a:r>
              <a:rPr lang="en-US" sz="3399" dirty="0"/>
              <a:t>Different types of streams are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File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network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memory</a:t>
            </a:r>
            <a:r>
              <a:rPr lang="en-US" sz="3199" dirty="0"/>
              <a:t> streams and others</a:t>
            </a:r>
          </a:p>
          <a:p>
            <a:r>
              <a:rPr lang="en-US" sz="3399" dirty="0"/>
              <a:t>Typical use scenario: </a:t>
            </a:r>
            <a:r>
              <a:rPr lang="en-US" sz="3399" b="1" dirty="0"/>
              <a:t>open</a:t>
            </a:r>
            <a:r>
              <a:rPr lang="en-US" sz="3399" dirty="0"/>
              <a:t> a stream </a:t>
            </a:r>
            <a:r>
              <a:rPr lang="en-US" sz="3399" dirty="0">
                <a:sym typeface="Wingdings" panose="05000000000000000000" pitchFamily="2" charset="2"/>
              </a:rPr>
              <a:t> </a:t>
            </a:r>
            <a:r>
              <a:rPr lang="en-US" sz="3399" b="1" dirty="0">
                <a:sym typeface="Wingdings" panose="05000000000000000000" pitchFamily="2" charset="2"/>
              </a:rPr>
              <a:t>read</a:t>
            </a:r>
            <a:r>
              <a:rPr lang="en-US" sz="3399" dirty="0">
                <a:sym typeface="Wingdings" panose="05000000000000000000" pitchFamily="2" charset="2"/>
              </a:rPr>
              <a:t> / </a:t>
            </a:r>
            <a:r>
              <a:rPr lang="en-US" sz="3399" b="1" dirty="0">
                <a:sym typeface="Wingdings" panose="05000000000000000000" pitchFamily="2" charset="2"/>
              </a:rPr>
              <a:t>write</a:t>
            </a:r>
            <a:r>
              <a:rPr lang="en-US" sz="3399" dirty="0">
                <a:sym typeface="Wingdings" panose="05000000000000000000" pitchFamily="2" charset="2"/>
              </a:rPr>
              <a:t>  </a:t>
            </a:r>
            <a:r>
              <a:rPr lang="en-US" sz="3399" b="1" dirty="0">
                <a:sym typeface="Wingdings" panose="05000000000000000000" pitchFamily="2" charset="2"/>
              </a:rPr>
              <a:t>close</a:t>
            </a:r>
            <a:endParaRPr lang="en-US" sz="3399" dirty="0">
              <a:sym typeface="Wingdings" panose="05000000000000000000" pitchFamily="2" charset="2"/>
            </a:endParaRPr>
          </a:p>
          <a:p>
            <a:r>
              <a:rPr lang="en-US" sz="3399" dirty="0">
                <a:sym typeface="Wingdings" panose="05000000000000000000" pitchFamily="2" charset="2"/>
              </a:rPr>
              <a:t>Streams use </a:t>
            </a:r>
            <a:r>
              <a:rPr lang="en-US" sz="3399" b="1" dirty="0">
                <a:solidFill>
                  <a:schemeClr val="bg1"/>
                </a:solidFill>
                <a:sym typeface="Wingdings" panose="05000000000000000000" pitchFamily="2" charset="2"/>
              </a:rPr>
              <a:t>buffering</a:t>
            </a:r>
            <a:r>
              <a:rPr lang="en-US" sz="3399" dirty="0">
                <a:sym typeface="Wingdings" panose="05000000000000000000" pitchFamily="2" charset="2"/>
              </a:rPr>
              <a:t>: data is sent and comes in </a:t>
            </a:r>
            <a:r>
              <a:rPr lang="en-US" sz="3399" b="1" dirty="0">
                <a:sym typeface="Wingdings" panose="05000000000000000000" pitchFamily="2" charset="2"/>
              </a:rPr>
              <a:t>chunks</a:t>
            </a:r>
            <a:endParaRPr lang="bg-BG" sz="3399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is the current offset from the stream start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Buffer</a:t>
            </a:r>
            <a:r>
              <a:rPr lang="en-US" dirty="0"/>
              <a:t>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Buffering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029136" y="1195916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98" y="3391202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7EFA2B6C-F26F-4760-8CDF-06ED209BD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4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8F7B0B2-31B6-45FC-9589-C740DE78D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Text Readers and Writers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Readers and Writers in 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</TotalTime>
  <Words>2151</Words>
  <Application>Microsoft Office PowerPoint</Application>
  <PresentationFormat>Widescreen</PresentationFormat>
  <Paragraphs>418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Malgun Gothic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1_SoftUni</vt:lpstr>
      <vt:lpstr>Streams, Files and Directories</vt:lpstr>
      <vt:lpstr>Table of Contents</vt:lpstr>
      <vt:lpstr>Have a Question?</vt:lpstr>
      <vt:lpstr>Streams: Basic Concepts</vt:lpstr>
      <vt:lpstr>What is a Stream?</vt:lpstr>
      <vt:lpstr>Stream Basics</vt:lpstr>
      <vt:lpstr>Streams and Buffering – Example</vt:lpstr>
      <vt:lpstr>Stream Types in .NET</vt:lpstr>
      <vt:lpstr>Text Readers and Writers</vt:lpstr>
      <vt:lpstr>Using StreamReader</vt:lpstr>
      <vt:lpstr>Example: Reading a Text File</vt:lpstr>
      <vt:lpstr>Example: Reading a Text File – C# Code</vt:lpstr>
      <vt:lpstr>Using StreamWriter</vt:lpstr>
      <vt:lpstr>Problem: Odd Lines</vt:lpstr>
      <vt:lpstr>Solution: Odd Lines</vt:lpstr>
      <vt:lpstr>Problem: Line Numbers</vt:lpstr>
      <vt:lpstr>Solution: Line Numbers</vt:lpstr>
      <vt:lpstr>Open  Read  Close with Try-Catch-Finally</vt:lpstr>
      <vt:lpstr>Base Streams in .NET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Streams</vt:lpstr>
      <vt:lpstr>File Streams</vt:lpstr>
      <vt:lpstr>Writing Text to File – Example</vt:lpstr>
      <vt:lpstr>Encrypt / Decrypt File with XOR</vt:lpstr>
      <vt:lpstr>.NET API for Easily Working with Files</vt:lpstr>
      <vt:lpstr>Reading Text Files</vt:lpstr>
      <vt:lpstr>Writing Text Files</vt:lpstr>
      <vt:lpstr>Reading / Writing Binary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122</cp:revision>
  <dcterms:created xsi:type="dcterms:W3CDTF">2018-05-23T13:08:44Z</dcterms:created>
  <dcterms:modified xsi:type="dcterms:W3CDTF">2022-12-21T10:39:59Z</dcterms:modified>
  <cp:category>programming;education;software engineering;software development</cp:category>
</cp:coreProperties>
</file>