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5" r:id="rId3"/>
  </p:sldMasterIdLst>
  <p:notesMasterIdLst>
    <p:notesMasterId r:id="rId40"/>
  </p:notesMasterIdLst>
  <p:handoutMasterIdLst>
    <p:handoutMasterId r:id="rId41"/>
  </p:handoutMasterIdLst>
  <p:sldIdLst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616" r:id="rId26"/>
    <p:sldId id="319" r:id="rId27"/>
    <p:sldId id="615" r:id="rId28"/>
    <p:sldId id="320" r:id="rId29"/>
    <p:sldId id="321" r:id="rId30"/>
    <p:sldId id="322" r:id="rId31"/>
    <p:sldId id="323" r:id="rId32"/>
    <p:sldId id="324" r:id="rId33"/>
    <p:sldId id="325" r:id="rId34"/>
    <p:sldId id="401" r:id="rId35"/>
    <p:sldId id="617" r:id="rId36"/>
    <p:sldId id="618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8A47C9C-4146-4EC9-BDC3-18BD557C6BB6}">
          <p14:sldIdLst>
            <p14:sldId id="297"/>
            <p14:sldId id="298"/>
            <p14:sldId id="299"/>
          </p14:sldIdLst>
        </p14:section>
        <p14:section name="Multidimensional Arrays" id="{05CA58BE-330E-4D44-82E0-FFEEEACFE7C7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Jagged Arrays" id="{EFD46B6E-AFE4-41E5-98A1-8AF61AAF3EC5}">
          <p14:sldIdLst>
            <p14:sldId id="315"/>
            <p14:sldId id="316"/>
            <p14:sldId id="317"/>
            <p14:sldId id="318"/>
            <p14:sldId id="616"/>
            <p14:sldId id="319"/>
            <p14:sldId id="615"/>
            <p14:sldId id="320"/>
            <p14:sldId id="321"/>
            <p14:sldId id="322"/>
            <p14:sldId id="323"/>
            <p14:sldId id="324"/>
          </p14:sldIdLst>
        </p14:section>
        <p14:section name="Conclusion" id="{1FE278EC-BCC9-41C3-A98C-0219EF768654}">
          <p14:sldIdLst>
            <p14:sldId id="325"/>
            <p14:sldId id="401"/>
            <p14:sldId id="617"/>
            <p14:sldId id="61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850"/>
    <a:srgbClr val="091119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36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DA16C6E-547B-43D7-90A3-9379FCDCBA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853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AE26C9C-0C59-449A-9BE2-257309F2D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7673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FAD8C2E-97CA-4D10-965A-2AB41AFFF2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98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3BE3B95-901F-425D-8C16-8DA93F5914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686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4FB60FD-15D7-46D1-B48D-924BD04BBE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841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12F5439-269B-4181-A0C3-516126EC36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691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D6B6DD2-8AC0-4FF7-9C39-97B0DECDF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812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226996CB-44AF-4382-952F-09A2255CB8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066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94BA74E-465C-434D-A6DD-E84D2A4DD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7206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AF309A2A-8E72-4A58-933D-5C56619E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662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AF309A2A-8E72-4A58-933D-5C56619E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759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CE8F2F2-33D4-43C8-852A-5F66B51E9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427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89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51825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21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8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9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90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239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02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270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877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3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1105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10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41254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06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9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4720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0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025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2958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4505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147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61692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49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51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0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4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jagged-array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5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52#6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2.jpe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arrays/multidimensional-array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483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3847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Foreach</a:t>
            </a:r>
            <a:r>
              <a:rPr lang="en-GB" dirty="0"/>
              <a:t> iterates through all the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7374"/>
            <a:ext cx="6355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+ " ");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59" y="1899000"/>
            <a:ext cx="3962400" cy="39624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ED322251-801C-4FED-9F10-75DEE86DB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D6BEFF-D005-D2E2-50F3-3D1C0CE14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43" y="5561059"/>
            <a:ext cx="3816525" cy="8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https://judge.softuni.org/Contests/Practice/Index/1452#0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10235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5175" y="4461546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2478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990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690" y="44622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xmlns="" id="{D05B5DF9-2BE9-4947-98E5-13EC1035F465}"/>
              </a:ext>
            </a:extLst>
          </p:cNvPr>
          <p:cNvSpPr/>
          <p:nvPr/>
        </p:nvSpPr>
        <p:spPr>
          <a:xfrm>
            <a:off x="8463890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095D4CAE-22CD-455D-99B4-2DE28425F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6000" y="1445797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983576" y="5141018"/>
            <a:ext cx="2735001" cy="855724"/>
          </a:xfrm>
          <a:prstGeom prst="wedgeRoundRectCallout">
            <a:avLst>
              <a:gd name="adj1" fmla="val -59921"/>
              <a:gd name="adj2" fmla="val -53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1st dimension (cols)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109547" y="2325818"/>
            <a:ext cx="2635343" cy="855724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D365FBF4-AF64-43D6-9A4A-33120396A1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11000" y="1584000"/>
            <a:ext cx="10035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7FBEAA2-4BE5-4AB8-B4FF-67FB1E507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https://judge.softuni.org/Contests/Practice/Index/1452#1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2000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04038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9026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561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269" y="3967299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xmlns="" id="{686209EA-B5AE-4AC6-9159-EC3D81B4440F}"/>
              </a:ext>
            </a:extLst>
          </p:cNvPr>
          <p:cNvSpPr/>
          <p:nvPr/>
        </p:nvSpPr>
        <p:spPr>
          <a:xfrm>
            <a:off x="688049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278B18AD-CC8B-4323-A582-DFC87F3788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4940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8218117-F8DC-413D-951E-42D390D489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2034000"/>
            <a:ext cx="9668238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D3864A1-726B-4A33-99F1-E7CD6906B1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 as a </a:t>
            </a:r>
            <a:r>
              <a:rPr lang="en-US" b="1" dirty="0"/>
              <a:t>new matrix</a:t>
            </a:r>
            <a:r>
              <a:rPr lang="en-US" dirty="0"/>
              <a:t>, followed by </a:t>
            </a:r>
            <a:r>
              <a:rPr lang="en-US" b="1" dirty="0"/>
              <a:t>the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7789" y="4039186"/>
            <a:ext cx="294565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196000" y="4229266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https://judge.softuni.org/Contests/Practice/Index/1452#4</a:t>
            </a:r>
            <a:endParaRPr lang="en-US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xmlns="" id="{74556B66-36FE-484C-B5B9-D8BD438A1A91}"/>
              </a:ext>
            </a:extLst>
          </p:cNvPr>
          <p:cNvSpPr/>
          <p:nvPr/>
        </p:nvSpPr>
        <p:spPr>
          <a:xfrm>
            <a:off x="4580797" y="4675229"/>
            <a:ext cx="377851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692F84EC-B16C-455B-BE47-2574A047F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000" y="1449000"/>
            <a:ext cx="9448802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i="1" noProof="1">
                <a:solidFill>
                  <a:schemeClr val="accent2"/>
                </a:solidFill>
              </a:rPr>
              <a:t>//</a:t>
            </a:r>
            <a:r>
              <a:rPr lang="en-US" sz="2200" i="1" noProof="1">
                <a:solidFill>
                  <a:schemeClr val="accent2"/>
                </a:solidFill>
              </a:rPr>
              <a:t> TODO: 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 TODO: Check if the sum is bigger</a:t>
            </a:r>
            <a:br>
              <a:rPr lang="en-US" sz="2200" i="1" noProof="1">
                <a:solidFill>
                  <a:schemeClr val="accent2"/>
                </a:solidFill>
              </a:rPr>
            </a:br>
            <a:r>
              <a:rPr lang="en-US" sz="2200" i="1" noProof="1">
                <a:solidFill>
                  <a:schemeClr val="accent2"/>
                </a:solidFill>
              </a:rPr>
              <a:t>    // </a:t>
            </a:r>
            <a:r>
              <a:rPr lang="en-US" sz="2200" i="1" noProof="1">
                <a:solidFill>
                  <a:schemeClr val="accent2"/>
                </a:solidFill>
                <a:sym typeface="Wingdings" panose="05000000000000000000" pitchFamily="2" charset="2"/>
              </a:rPr>
              <a:t> remember the best sum, row and col</a:t>
            </a:r>
            <a:endParaRPr lang="en-US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i="1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 </a:t>
            </a:r>
            <a:r>
              <a:rPr lang="en-US" sz="2200" i="1" noProof="1">
                <a:solidFill>
                  <a:schemeClr val="accent2"/>
                </a:solidFill>
              </a:rPr>
              <a:t>TODO: 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8539646-77F3-41E2-9C4F-296A8C3A46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2ECE79B-CB25-402D-B64B-3819FB649913}"/>
              </a:ext>
            </a:extLst>
          </p:cNvPr>
          <p:cNvGrpSpPr/>
          <p:nvPr/>
        </p:nvGrpSpPr>
        <p:grpSpPr>
          <a:xfrm>
            <a:off x="4724400" y="1878436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xmlns="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xmlns="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xmlns="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EA55B3F-657E-445A-9EF6-27CE1F3598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B4552313-CB7B-4258-A65C-E99359BC1A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25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600" b="1" dirty="0"/>
              <a:t>Multidimensional Arrays</a:t>
            </a:r>
          </a:p>
          <a:p>
            <a:pPr lvl="1"/>
            <a:r>
              <a:rPr lang="en-GB" sz="3400" dirty="0"/>
              <a:t>Creating Matrices and Multidimensional Arrays</a:t>
            </a:r>
          </a:p>
          <a:p>
            <a:pPr lvl="1"/>
            <a:r>
              <a:rPr lang="en-GB" sz="3400" dirty="0"/>
              <a:t>Accessing Their Elements</a:t>
            </a:r>
          </a:p>
          <a:p>
            <a:pPr lvl="1"/>
            <a:r>
              <a:rPr lang="en-GB" sz="3400" dirty="0"/>
              <a:t>Reading and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/>
              <a:t>Jagged Arrays </a:t>
            </a:r>
            <a:r>
              <a:rPr lang="en-US" sz="3600" dirty="0"/>
              <a:t>(Arrays of Arrays)</a:t>
            </a:r>
          </a:p>
          <a:p>
            <a:pPr lvl="1"/>
            <a:r>
              <a:rPr lang="en-GB" sz="3400" dirty="0"/>
              <a:t>Creating a Jagger Array</a:t>
            </a:r>
          </a:p>
          <a:p>
            <a:pPr lvl="1"/>
            <a:r>
              <a:rPr lang="en-GB" sz="3400" dirty="0"/>
              <a:t>Accessing Their Elements</a:t>
            </a:r>
          </a:p>
          <a:p>
            <a:pPr lvl="1"/>
            <a:r>
              <a:rPr lang="en-GB" sz="3400" dirty="0"/>
              <a:t>Reading and Printing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CF757EF-C070-87C5-82E9-A09DF283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000" y="1539000"/>
            <a:ext cx="1665644" cy="222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Jagged arrays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may have a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Each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elements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012208" y="3882741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208" y="5757335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[0][1]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xmlns="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874" y="6300506"/>
            <a:ext cx="1682126" cy="431046"/>
          </a:xfrm>
          <a:prstGeom prst="wedgeRoundRectCallout">
            <a:avLst>
              <a:gd name="adj1" fmla="val -64566"/>
              <a:gd name="adj2" fmla="val -640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xmlns="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353" y="5337954"/>
            <a:ext cx="1546231" cy="431046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0ABC2C7E-E891-4649-9ABC-9154C69507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45B3DA4-8AD1-80AA-C045-0F166914A4FE}"/>
              </a:ext>
            </a:extLst>
          </p:cNvPr>
          <p:cNvGrpSpPr/>
          <p:nvPr/>
        </p:nvGrpSpPr>
        <p:grpSpPr>
          <a:xfrm>
            <a:off x="8570653" y="3635267"/>
            <a:ext cx="2498260" cy="1429220"/>
            <a:chOff x="9287992" y="2170631"/>
            <a:chExt cx="2498260" cy="1429220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xmlns="" id="{768785CD-0C95-E8FB-35DB-87E5AA8A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1000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xmlns="" id="{F93E7FC2-D259-9833-0359-8F7C2D68F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xmlns="" id="{D552C1BE-C103-9130-6488-99EC1E546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xmlns="" id="{0FC99B04-5570-2BC4-1942-CF209260A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0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8804D46-81B4-65B6-E363-A41AAB2F3C96}"/>
                </a:ext>
              </a:extLst>
            </p:cNvPr>
            <p:cNvSpPr txBox="1"/>
            <p:nvPr/>
          </p:nvSpPr>
          <p:spPr>
            <a:xfrm>
              <a:off x="10250493" y="2170631"/>
              <a:ext cx="148825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0      1      2</a:t>
              </a:r>
              <a:endParaRPr lang="en-GB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2F7EAD7-4457-2638-E540-F08037503772}"/>
                </a:ext>
              </a:extLst>
            </p:cNvPr>
            <p:cNvSpPr txBox="1"/>
            <p:nvPr/>
          </p:nvSpPr>
          <p:spPr>
            <a:xfrm>
              <a:off x="9298525" y="2586769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0</a:t>
              </a:r>
              <a:endParaRPr lang="en-GB" sz="2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842E025-4490-0279-01D4-A92C929930DE}"/>
                </a:ext>
              </a:extLst>
            </p:cNvPr>
            <p:cNvSpPr txBox="1"/>
            <p:nvPr/>
          </p:nvSpPr>
          <p:spPr>
            <a:xfrm>
              <a:off x="9287992" y="3027927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1</a:t>
              </a:r>
              <a:endParaRPr lang="en-GB" sz="2200" dirty="0"/>
            </a:p>
          </p:txBody>
        </p:sp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xmlns="" id="{73B8140A-87B0-6818-0514-E5B86C163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50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Jagged Array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6100" y="1550353"/>
            <a:ext cx="110499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 rowsCount = int.Parse(Console.ReadLine());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int[rowsCount][];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nums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int[nums.Length];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jagged[row].Length;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int.Parse(nums[col]);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57A0753-A58A-42B0-BE16-C7BBEBD7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4049AEC-5C38-B174-3150-D19E732C2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236" y="1550353"/>
            <a:ext cx="258276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10 20 30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50 60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1407CFC-2DA7-F926-C55A-08EF818E1D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8236" y="3141944"/>
            <a:ext cx="2492764" cy="12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Using a </a:t>
            </a:r>
            <a:r>
              <a:rPr lang="en-GB" b="1" dirty="0"/>
              <a:t>for</a:t>
            </a:r>
            <a:r>
              <a:rPr lang="en-GB" dirty="0"/>
              <a:t> 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endParaRPr lang="en-GB" dirty="0"/>
          </a:p>
          <a:p>
            <a:pPr>
              <a:spcBef>
                <a:spcPts val="1800"/>
              </a:spcBef>
            </a:pPr>
            <a:r>
              <a:rPr lang="en-GB" dirty="0"/>
              <a:t>Using a </a:t>
            </a:r>
            <a:r>
              <a:rPr lang="en-GB" b="1" dirty="0"/>
              <a:t>foreach</a:t>
            </a:r>
            <a:r>
              <a:rPr lang="en-GB" dirty="0"/>
              <a:t>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а Jagged Array – Example</a:t>
            </a:r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1871008"/>
            <a:ext cx="91044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ReadJaggedArray();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03" y="5378671"/>
            <a:ext cx="910445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ReadJaggedArray();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1269000"/>
            <a:ext cx="2520000" cy="919454"/>
          </a:xfrm>
          <a:prstGeom prst="wedgeRoundRectCallout">
            <a:avLst>
              <a:gd name="adj1" fmla="val -72652"/>
              <a:gd name="adj2" fmla="val 42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Implement your custom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B6FD9143-864C-46C4-95DD-D97797BE1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5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Read and Print a Jagged Array (Short Version)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6100" y="1550353"/>
            <a:ext cx="110499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the array rows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int rows = int.Parse(Console.ReadLine());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int[rows][];</a:t>
            </a:r>
          </a:p>
          <a:p>
            <a:endParaRPr lang="en-US" sz="1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the jagged array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 = Console.ReadLine().Split(' ')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.Select(int.Parse).ToArray();</a:t>
            </a:r>
          </a:p>
          <a:p>
            <a:endParaRPr lang="en-US" sz="1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 the jagged array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(int[] row in jagged)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Console.WriteLine(string.Join(" ", row));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57A0753-A58A-42B0-BE16-C7BBEBD7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4049AEC-5C38-B174-3150-D19E732C2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236" y="1550353"/>
            <a:ext cx="258276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10 20 30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50 60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1407CFC-2DA7-F926-C55A-08EF818E1D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8236" y="4509000"/>
            <a:ext cx="2492764" cy="12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300" dirty="0"/>
              <a:t>On the first line you will get the number </a:t>
            </a:r>
            <a:r>
              <a:rPr lang="en-GB" sz="3300" b="1" dirty="0"/>
              <a:t>rows</a:t>
            </a:r>
          </a:p>
          <a:p>
            <a:r>
              <a:rPr lang="en-GB" sz="3300" dirty="0"/>
              <a:t>On the next lines you will get the </a:t>
            </a:r>
            <a:r>
              <a:rPr lang="en-GB" sz="3300" b="1" dirty="0"/>
              <a:t>elements for each row</a:t>
            </a:r>
          </a:p>
          <a:p>
            <a:r>
              <a:rPr lang="en-GB" sz="3300" dirty="0"/>
              <a:t>Until you receive 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300" dirty="0"/>
              <a:t>", read commands</a:t>
            </a:r>
          </a:p>
          <a:p>
            <a:pPr lvl="1"/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3300" dirty="0"/>
              <a:t>If the coordinates are invalid, print 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Invalid coordinates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</a:p>
          <a:p>
            <a:r>
              <a:rPr lang="en-GB" sz="3300" dirty="0"/>
              <a:t>When you receive 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300" dirty="0"/>
              <a:t>", print the jagged array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7D0F9C-492C-49CA-B976-F4EF7E4EC85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https://judge.softuni.org/Contests/Practice/Index/1452#5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07137E99-BEEE-4DAB-8AD0-EC6BA1FC7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3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1906832-746F-A374-C923-BB695ABFC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31202D-007F-0ECF-6262-13B39FE3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Jagged-Array Modification – Example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6F509FE-F473-C1EF-788E-030410A33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1" y="1622226"/>
            <a:ext cx="301744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4 5 6 7</a:t>
            </a:r>
          </a:p>
          <a:p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8 9 10</a:t>
            </a:r>
          </a:p>
          <a:p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Add 0 0 5</a:t>
            </a:r>
          </a:p>
          <a:p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Subtract 1 2 2</a:t>
            </a:r>
          </a:p>
          <a:p>
            <a:r>
              <a:rPr lang="en-GB" sz="2800" b="1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Subtract 1 4 7</a:t>
            </a:r>
          </a:p>
          <a:p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15CB3B8E-F624-37BB-B13A-06129039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000" y="2484000"/>
            <a:ext cx="3915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Invalid coordinates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4 5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8 9 10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xmlns="" id="{53E235E2-5154-3808-C603-B0EEE56B7937}"/>
              </a:ext>
            </a:extLst>
          </p:cNvPr>
          <p:cNvSpPr/>
          <p:nvPr/>
        </p:nvSpPr>
        <p:spPr>
          <a:xfrm>
            <a:off x="3815797" y="3243154"/>
            <a:ext cx="377851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A56131B-8BB6-C58D-32DC-63A83C8505BA}"/>
              </a:ext>
            </a:extLst>
          </p:cNvPr>
          <p:cNvGrpSpPr/>
          <p:nvPr/>
        </p:nvGrpSpPr>
        <p:grpSpPr>
          <a:xfrm>
            <a:off x="8656870" y="2368700"/>
            <a:ext cx="3030011" cy="1862176"/>
            <a:chOff x="9287992" y="2170631"/>
            <a:chExt cx="3030011" cy="1862176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xmlns="" id="{10D2CCA7-47D0-101C-A76B-A62D08BE6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1000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xmlns="" id="{C713E162-647D-34E2-4CE3-A1BCDF5BD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xmlns="" id="{3B607A51-8B6C-E54C-4BAC-21AF6B4A7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xmlns="" id="{20E049EE-0D9E-84F3-DF3A-D7C8DC951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0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1D80645-2CF3-1BE6-1B8E-6F3CE93BD36C}"/>
                </a:ext>
              </a:extLst>
            </p:cNvPr>
            <p:cNvSpPr txBox="1"/>
            <p:nvPr/>
          </p:nvSpPr>
          <p:spPr>
            <a:xfrm>
              <a:off x="10250493" y="2170631"/>
              <a:ext cx="148825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0      1      2</a:t>
              </a:r>
              <a:endParaRPr lang="en-GB" sz="2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B618097-693B-5864-5E85-69FADC05928E}"/>
                </a:ext>
              </a:extLst>
            </p:cNvPr>
            <p:cNvSpPr txBox="1"/>
            <p:nvPr/>
          </p:nvSpPr>
          <p:spPr>
            <a:xfrm>
              <a:off x="9298525" y="2586769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0</a:t>
              </a:r>
              <a:endParaRPr lang="en-GB" sz="2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2C16192-C6F5-0F08-83C7-A5F10779C5C2}"/>
                </a:ext>
              </a:extLst>
            </p:cNvPr>
            <p:cNvSpPr txBox="1"/>
            <p:nvPr/>
          </p:nvSpPr>
          <p:spPr>
            <a:xfrm>
              <a:off x="9287992" y="3027927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1</a:t>
              </a:r>
              <a:endParaRPr lang="en-GB" sz="2200" dirty="0"/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xmlns="" id="{D0673B30-FAA2-FEDB-F894-88453DDE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50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xmlns="" id="{F00109EE-AE32-BD35-D499-3759E20F6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3531402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xmlns="" id="{63A801AD-68A5-7518-1276-DEBAB807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051" y="3531402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28C114E-549D-330E-D5F8-6BE28C65446A}"/>
                </a:ext>
              </a:extLst>
            </p:cNvPr>
            <p:cNvSpPr txBox="1"/>
            <p:nvPr/>
          </p:nvSpPr>
          <p:spPr>
            <a:xfrm>
              <a:off x="9287992" y="3460883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2</a:t>
              </a:r>
              <a:endParaRPr lang="en-GB" sz="2200" dirty="0"/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xmlns="" id="{DEB3DDC0-55BB-5260-403D-DBB3A3D4F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6252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xmlns="" id="{09B8346E-1B24-FAA3-352E-E3ADF9483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7552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xmlns="" id="{6256398F-62B0-8C11-3F39-31680C1FC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02" y="3531402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74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6000" y="1674000"/>
            <a:ext cx="1039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row = 0; row &lt; rowSize; row++)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columns</a:t>
            </a:r>
            <a:r>
              <a:rPr lang="en-US" sz="2400" b="1" noProof="1">
                <a:latin typeface="Consolas" panose="020B0609020204030204" pitchFamily="49" charset="0"/>
              </a:rPr>
              <a:t>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[row]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columns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on the next slide…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D37FB0E7-23FA-40DF-B28C-75AC472A98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1613353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Console.WriteLine("Invalid coordinates");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TODO: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TODO: Print the matrix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(2)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xmlns="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000" y="3204000"/>
            <a:ext cx="2250000" cy="856176"/>
          </a:xfrm>
          <a:prstGeom prst="wedgeRoundRectCallout">
            <a:avLst>
              <a:gd name="adj1" fmla="val -70555"/>
              <a:gd name="adj2" fmla="val 572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Check the row and col ranges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76B567CF-4067-4D19-BDE9-E6CB3096D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to prints on the console the </a:t>
            </a:r>
            <a:r>
              <a:rPr lang="en-GB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Pascal's Triangle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779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1" y="26670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xmlns="" id="{8243EB4B-3592-4FC7-9046-4A2F20B2B31F}"/>
              </a:ext>
            </a:extLst>
          </p:cNvPr>
          <p:cNvSpPr/>
          <p:nvPr/>
        </p:nvSpPr>
        <p:spPr>
          <a:xfrm>
            <a:off x="5234179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xmlns="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78" y="3192711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xmlns="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xmlns="" id="{4853D094-307C-49EC-9243-6724CD2A2B5A}"/>
              </a:ext>
            </a:extLst>
          </p:cNvPr>
          <p:cNvSpPr/>
          <p:nvPr/>
        </p:nvSpPr>
        <p:spPr>
          <a:xfrm>
            <a:off x="1296289" y="32825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15F3426-FD81-4994-95D9-C720267AC59E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https://judge.softuni.org/Contests/Practice/Index/1452#6</a:t>
            </a:r>
            <a:endParaRPr lang="en-US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638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xmlns="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60" y="3024664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xmlns="" id="{BA50F2A6-00CF-4B21-8EB6-CA4FC9E57C57}"/>
              </a:ext>
            </a:extLst>
          </p:cNvPr>
          <p:cNvSpPr/>
          <p:nvPr/>
        </p:nvSpPr>
        <p:spPr>
          <a:xfrm>
            <a:off x="8268038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0F2541DD-974A-46E5-B88D-9CBD5C591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5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7948" y="1371600"/>
            <a:ext cx="8681453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22D5C93-C12A-49A7-AB52-8040993C29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9DE9936A-65E5-48CC-A54D-8B22CE367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0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0" y="17190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6D6C765-6958-4CEF-8A98-267A2018D3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00385" y="3472835"/>
            <a:ext cx="2620615" cy="283616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itself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FD7C7963-1AA4-4407-A047-5402489ED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3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269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=""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=""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=""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=""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=""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=""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70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5338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E6EC1AFD-968E-4457-ACF6-A6DF5F2BA4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502ED582-D20A-48DF-8500-E30D3A63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8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5D2E52-1E1F-4D82-805F-7F64C97267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/>
              <a:t>Multidimensional Arrays </a:t>
            </a:r>
            <a:endParaRPr lang="bg-BG" sz="4800" dirty="0"/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9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xmlns="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141410"/>
              </p:ext>
            </p:extLst>
          </p:nvPr>
        </p:nvGraphicFramePr>
        <p:xfrm>
          <a:off x="2963125" y="3699000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xmlns="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xmlns="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xmlns="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xmlns="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Array</a:t>
            </a:r>
            <a:r>
              <a:rPr lang="en-US" sz="3200" dirty="0"/>
              <a:t>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sz="3200" b="1" dirty="0"/>
              <a:t>Multidimensional arrays </a:t>
            </a:r>
            <a:r>
              <a:rPr lang="en-US" sz="3200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most used multidimensional arrays are </a:t>
            </a:r>
            <a:br>
              <a:rPr lang="en-US" sz="3000" dirty="0"/>
            </a:br>
            <a:r>
              <a:rPr lang="en-US" sz="3000" dirty="0"/>
              <a:t>the 2-dimensional, also called </a:t>
            </a:r>
            <a:r>
              <a:rPr lang="en-US" sz="3000" b="1" dirty="0"/>
              <a:t>matrices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Multidimensional Array?</a:t>
            </a:r>
            <a:endParaRPr lang="bg-BG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6861000" y="5982826"/>
            <a:ext cx="1635339" cy="510183"/>
          </a:xfrm>
          <a:prstGeom prst="wedgeRoundRectCallout">
            <a:avLst>
              <a:gd name="adj1" fmla="val 71863"/>
              <a:gd name="adj2" fmla="val -685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76000" y="5049000"/>
            <a:ext cx="1635339" cy="510183"/>
          </a:xfrm>
          <a:prstGeom prst="wedgeRoundRectCallout">
            <a:avLst>
              <a:gd name="adj1" fmla="val -70950"/>
              <a:gd name="adj2" fmla="val 48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2D133F5A-5EAD-4675-ACD9-C4D355F554CA}"/>
              </a:ext>
            </a:extLst>
          </p:cNvPr>
          <p:cNvSpPr txBox="1">
            <a:spLocks/>
          </p:cNvSpPr>
          <p:nvPr/>
        </p:nvSpPr>
        <p:spPr>
          <a:xfrm>
            <a:off x="11753030" y="659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multidimensional</a:t>
            </a:r>
            <a:r>
              <a:rPr lang="en-US" dirty="0"/>
              <a:t> array in C#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Must specify the size of each dimension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06000" y="3249000"/>
            <a:ext cx="894203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BA74511-B3E1-4577-A0BD-C3B56F7118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64918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Two-dimensional arrays represent </a:t>
            </a:r>
            <a:r>
              <a:rPr lang="en-US" b="1" dirty="0">
                <a:solidFill>
                  <a:schemeClr val="bg1"/>
                </a:solidFill>
              </a:rPr>
              <a:t>rows with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rows</a:t>
            </a:r>
            <a:r>
              <a:rPr lang="en-US" dirty="0"/>
              <a:t> represent the first dimension and the </a:t>
            </a:r>
            <a:r>
              <a:rPr lang="en-US" b="1" dirty="0"/>
              <a:t>columns</a:t>
            </a:r>
            <a:br>
              <a:rPr lang="en-US" b="1" dirty="0"/>
            </a:br>
            <a:r>
              <a:rPr lang="en-US" dirty="0"/>
              <a:t>– the second (</a:t>
            </a:r>
            <a:r>
              <a:rPr lang="en-US" b="1" dirty="0">
                <a:solidFill>
                  <a:schemeClr val="bg1"/>
                </a:solidFill>
              </a:rPr>
              <a:t>the one 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6000" y="1974222"/>
            <a:ext cx="9630000" cy="24760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252000" tIns="144000" rIns="252000" bIns="144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93FF543-7888-4A58-8507-77801FB6A1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5097" y="1899000"/>
            <a:ext cx="747090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98" y="3154559"/>
            <a:ext cx="747651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{{10, 20, 30}, {40, 50, 60}};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0];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element10 = 40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098" y="4784340"/>
            <a:ext cx="909090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xmlns="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370" y="4280340"/>
            <a:ext cx="2586630" cy="914704"/>
          </a:xfrm>
          <a:prstGeom prst="wedgeRoundRectCallout">
            <a:avLst>
              <a:gd name="adj1" fmla="val -61353"/>
              <a:gd name="adj2" fmla="val 49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Returns the size of the dimension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83EDEBC2-A5DF-429A-AA09-16ECF41F80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0BC5B77-92EA-0836-5410-7B674C667383}"/>
              </a:ext>
            </a:extLst>
          </p:cNvPr>
          <p:cNvGrpSpPr/>
          <p:nvPr/>
        </p:nvGrpSpPr>
        <p:grpSpPr>
          <a:xfrm>
            <a:off x="8571000" y="2562065"/>
            <a:ext cx="2541594" cy="1429220"/>
            <a:chOff x="10191000" y="2170631"/>
            <a:chExt cx="2541594" cy="1429220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xmlns="" id="{2AC04C33-E100-C8EC-1DAE-75A231522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1000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xmlns="" id="{1496FC68-FB9A-2A58-75E9-3418F77A6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xmlns="" id="{21CC5EA1-1817-FF1B-B493-C324FF79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502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xmlns="" id="{AE5CA91F-CBFF-0E82-3F41-82995C97C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1000" y="3098446"/>
              <a:ext cx="531751" cy="430887"/>
            </a:xfrm>
            <a:prstGeom prst="rect">
              <a:avLst/>
            </a:prstGeom>
            <a:solidFill>
              <a:srgbClr val="381850">
                <a:alpha val="3019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40</a:t>
              </a: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xmlns="" id="{2F83795F-E84A-C0C5-953B-E054B312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xmlns="" id="{AA2A6AEB-F551-8683-208D-55631D752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502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912304B-6418-C341-071D-2395B700D48F}"/>
                </a:ext>
              </a:extLst>
            </p:cNvPr>
            <p:cNvSpPr txBox="1"/>
            <p:nvPr/>
          </p:nvSpPr>
          <p:spPr>
            <a:xfrm>
              <a:off x="10250493" y="2170631"/>
              <a:ext cx="148825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0      1      2</a:t>
              </a:r>
              <a:endParaRPr lang="en-GB" sz="2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759E6CE-DAE7-62A0-553F-464FF9B573E0}"/>
                </a:ext>
              </a:extLst>
            </p:cNvPr>
            <p:cNvSpPr txBox="1"/>
            <p:nvPr/>
          </p:nvSpPr>
          <p:spPr>
            <a:xfrm>
              <a:off x="11791795" y="2586769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0</a:t>
              </a:r>
              <a:endParaRPr lang="en-GB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6657BB4-564D-25B4-5190-A143E7F06B80}"/>
                </a:ext>
              </a:extLst>
            </p:cNvPr>
            <p:cNvSpPr txBox="1"/>
            <p:nvPr/>
          </p:nvSpPr>
          <p:spPr>
            <a:xfrm>
              <a:off x="11791795" y="3027927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1</a:t>
              </a:r>
              <a:endParaRPr lang="en-GB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4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Matrix – Example (1)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6000" y="1621067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marL="622300"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marL="622300"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marL="622300"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478DC41-CA0D-42F8-9046-8CFCB4F16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9BA64BB-66E5-09BA-FC06-B8481438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67" y="5049000"/>
            <a:ext cx="28670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3876</TotalTime>
  <Words>2425</Words>
  <Application>Microsoft Office PowerPoint</Application>
  <PresentationFormat>Widescreen</PresentationFormat>
  <Paragraphs>486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2_SoftUni</vt:lpstr>
      <vt:lpstr>Multidimensional Arrays</vt:lpstr>
      <vt:lpstr>Table of Contents</vt:lpstr>
      <vt:lpstr>Have a Question?</vt:lpstr>
      <vt:lpstr>Multidimensional Arrays </vt:lpstr>
      <vt:lpstr>What is a Multidimensional Array?</vt:lpstr>
      <vt:lpstr>Creating Multidimensional Arrays</vt:lpstr>
      <vt:lpstr>Initializing Multidimensional Arrays</vt:lpstr>
      <vt:lpstr>Accessing Elements</vt:lpstr>
      <vt:lpstr>Printing a Matrix – Example (1)</vt:lpstr>
      <vt:lpstr>Printing Matrix – Example (2)</vt:lpstr>
      <vt:lpstr>Problem: Sum Matrix Elements</vt:lpstr>
      <vt:lpstr>Solution: Sum Matrix Elements (1)</vt:lpstr>
      <vt:lpstr>Solution: Sum Matrix Elements (2)</vt:lpstr>
      <vt:lpstr>Problem: Sum Matrix Columns</vt:lpstr>
      <vt:lpstr>Solution: Sum Matrix Columns (1)</vt:lpstr>
      <vt:lpstr>Solution: Sum Matrix Columns (2)</vt:lpstr>
      <vt:lpstr>Problem: Square with Maximum Sum</vt:lpstr>
      <vt:lpstr>Solution: Square with Maximum Sum</vt:lpstr>
      <vt:lpstr>Jagged Arrays</vt:lpstr>
      <vt:lpstr>What is Jagged Array</vt:lpstr>
      <vt:lpstr>Reading a Jagged Array</vt:lpstr>
      <vt:lpstr>Printing а Jagged Array – Example</vt:lpstr>
      <vt:lpstr>Read and Print a Jagged Array (Short Version)</vt:lpstr>
      <vt:lpstr>Problem: Jagged-Array Modification</vt:lpstr>
      <vt:lpstr>Jagged-Array Modification – Example</vt:lpstr>
      <vt:lpstr>Solution: Jagged-Array Modification (1)</vt:lpstr>
      <vt:lpstr>Solution: Jagged-Array Modification (2)</vt:lpstr>
      <vt:lpstr>Problem: Pascal Triangle</vt:lpstr>
      <vt:lpstr>Solution: Pascal Triangle (1)</vt:lpstr>
      <vt:lpstr>Solution: Pascal Triangle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 in C#</dc:title>
  <dc:subject>Intro to NodeJS</dc:subject>
  <dc:creator>Software University</dc:creator>
  <cp:keywords>C#; multidimensional arrays; matrices;jagged arrays;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105</cp:revision>
  <dcterms:created xsi:type="dcterms:W3CDTF">2018-05-23T13:08:44Z</dcterms:created>
  <dcterms:modified xsi:type="dcterms:W3CDTF">2022-12-21T10:28:33Z</dcterms:modified>
  <cp:category>programming;education;software engineering;software development</cp:category>
</cp:coreProperties>
</file>