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97" r:id="rId3"/>
    <p:sldId id="298" r:id="rId4"/>
    <p:sldId id="299" r:id="rId5"/>
    <p:sldId id="300" r:id="rId6"/>
    <p:sldId id="301" r:id="rId7"/>
    <p:sldId id="638" r:id="rId8"/>
    <p:sldId id="722" r:id="rId9"/>
    <p:sldId id="302" r:id="rId10"/>
    <p:sldId id="303" r:id="rId11"/>
    <p:sldId id="72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723" r:id="rId24"/>
    <p:sldId id="315" r:id="rId25"/>
    <p:sldId id="316" r:id="rId26"/>
    <p:sldId id="317" r:id="rId27"/>
    <p:sldId id="318" r:id="rId28"/>
    <p:sldId id="725" r:id="rId29"/>
    <p:sldId id="319" r:id="rId30"/>
    <p:sldId id="724" r:id="rId31"/>
    <p:sldId id="320" r:id="rId32"/>
    <p:sldId id="322" r:id="rId33"/>
    <p:sldId id="323" r:id="rId34"/>
    <p:sldId id="324" r:id="rId35"/>
    <p:sldId id="401" r:id="rId36"/>
    <p:sldId id="726" r:id="rId37"/>
    <p:sldId id="727" r:id="rId38"/>
    <p:sldId id="405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32DBC-B571-4BEE-B501-D457604A27F8}">
          <p14:sldIdLst>
            <p14:sldId id="297"/>
            <p14:sldId id="298"/>
            <p14:sldId id="299"/>
          </p14:sldIdLst>
        </p14:section>
        <p14:section name="Functional Programming" id="{1569E921-4623-4D24-A41B-D38EE77354D6}">
          <p14:sldIdLst>
            <p14:sldId id="300"/>
            <p14:sldId id="301"/>
            <p14:sldId id="638"/>
            <p14:sldId id="722"/>
            <p14:sldId id="302"/>
            <p14:sldId id="303"/>
            <p14:sldId id="721"/>
          </p14:sldIdLst>
        </p14:section>
        <p14:section name="Lambda Expressions" id="{C88CC043-81D9-4318-B6EB-DD69903B3DE0}">
          <p14:sldIdLst>
            <p14:sldId id="304"/>
            <p14:sldId id="305"/>
            <p14:sldId id="306"/>
            <p14:sldId id="307"/>
            <p14:sldId id="308"/>
          </p14:sldIdLst>
        </p14:section>
        <p14:section name="Action&lt;T&gt;, Func&lt;T&gt;, Predicate&lt;T&gt;" id="{8CC2A81F-8422-49E5-AF70-6BFDE88CFCE1}">
          <p14:sldIdLst>
            <p14:sldId id="309"/>
            <p14:sldId id="310"/>
            <p14:sldId id="311"/>
            <p14:sldId id="312"/>
            <p14:sldId id="313"/>
            <p14:sldId id="314"/>
            <p14:sldId id="723"/>
            <p14:sldId id="315"/>
            <p14:sldId id="316"/>
            <p14:sldId id="317"/>
            <p14:sldId id="318"/>
          </p14:sldIdLst>
        </p14:section>
        <p14:section name="Higher-Order Functions" id="{0EAF12E6-46A4-458B-92E3-E39998BF5EC4}">
          <p14:sldIdLst>
            <p14:sldId id="725"/>
            <p14:sldId id="319"/>
            <p14:sldId id="724"/>
            <p14:sldId id="320"/>
            <p14:sldId id="322"/>
            <p14:sldId id="323"/>
          </p14:sldIdLst>
        </p14:section>
        <p14:section name="Conclusion" id="{01D3F366-0949-4EDB-A1FF-0BDBCECE21BA}">
          <p14:sldIdLst>
            <p14:sldId id="324"/>
            <p14:sldId id="401"/>
            <p14:sldId id="726"/>
            <p14:sldId id="72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039" autoAdjust="0"/>
  </p:normalViewPr>
  <p:slideViewPr>
    <p:cSldViewPr showGuides="1">
      <p:cViewPr varScale="1">
        <p:scale>
          <a:sx n="71" d="100"/>
          <a:sy n="71" d="100"/>
        </p:scale>
        <p:origin x="276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E64628-1F3D-45FF-BC69-76DD117EE3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891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02CB9DF-5B05-4A08-8EAE-B2CFE9A84B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60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76AA151-6324-42B5-B51A-A016DCCEC8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63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CCF2F38-B6F1-48F0-A330-A4E4883F57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206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continue with another </a:t>
            </a:r>
            <a:r>
              <a:rPr lang="en-US" b="1" dirty="0"/>
              <a:t>important paradigm</a:t>
            </a:r>
            <a:r>
              <a:rPr lang="en-US" dirty="0"/>
              <a:t> in modern programming: </a:t>
            </a:r>
            <a:r>
              <a:rPr lang="en-US" b="1" dirty="0"/>
              <a:t>functional programming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Functional programming</a:t>
            </a:r>
            <a:r>
              <a:rPr lang="en-US" dirty="0"/>
              <a:t> (FP) is programming based on composing </a:t>
            </a:r>
            <a:r>
              <a:rPr lang="en-US" b="1" dirty="0"/>
              <a:t>pure functions</a:t>
            </a:r>
            <a:r>
              <a:rPr lang="en-US" dirty="0"/>
              <a:t>, while avoiding </a:t>
            </a: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Functional programs are </a:t>
            </a:r>
            <a:r>
              <a:rPr lang="en-US" b="1" dirty="0"/>
              <a:t>sequences of transformations </a:t>
            </a:r>
            <a:r>
              <a:rPr lang="en-US" b="0" dirty="0"/>
              <a:t>of data through </a:t>
            </a:r>
            <a:r>
              <a:rPr lang="en-US" b="1" dirty="0"/>
              <a:t>functions</a:t>
            </a:r>
            <a:r>
              <a:rPr lang="en-US" b="0" dirty="0"/>
              <a:t>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In pure functional programming functions and programs </a:t>
            </a:r>
            <a:r>
              <a:rPr lang="en-US" b="1" dirty="0"/>
              <a:t>don't have state</a:t>
            </a:r>
            <a:r>
              <a:rPr lang="en-US" b="0" dirty="0"/>
              <a:t>, which means that </a:t>
            </a:r>
            <a:r>
              <a:rPr lang="en-US" b="1" dirty="0"/>
              <a:t>functions do not hold shared data</a:t>
            </a:r>
            <a:r>
              <a:rPr lang="en-US" b="0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They only access their input arguments and return an output.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 will give you examples later.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b="0" dirty="0"/>
              <a:t>Functional programming is </a:t>
            </a: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which means that instead of describing an algorithm how to do something step by step,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 developers describe the result by functions and compositions of functions.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program state </a:t>
            </a:r>
            <a:r>
              <a:rPr lang="en-US" dirty="0"/>
              <a:t>flows through pure functions, where one function passes its output data as input to other function.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 will illustrate how this happens with </a:t>
            </a:r>
            <a:r>
              <a:rPr lang="en-US" b="1" dirty="0"/>
              <a:t>examples</a:t>
            </a:r>
            <a:r>
              <a:rPr lang="en-US" dirty="0"/>
              <a:t> later.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is a "</a:t>
            </a:r>
            <a:r>
              <a:rPr lang="en-US" b="1" dirty="0"/>
              <a:t>pure function</a:t>
            </a:r>
            <a:r>
              <a:rPr lang="en-US" dirty="0"/>
              <a:t>"?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 function, which returns value </a:t>
            </a:r>
            <a:r>
              <a:rPr lang="en-US" b="1" dirty="0"/>
              <a:t>only determined by its input</a:t>
            </a:r>
            <a:r>
              <a:rPr lang="en-US" dirty="0"/>
              <a:t>, without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Printing something at the console or storing something in a database are examples of side effects.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Therefore, using </a:t>
            </a:r>
            <a:r>
              <a:rPr lang="en-US" b="1" dirty="0"/>
              <a:t>pure functional programming </a:t>
            </a:r>
            <a:r>
              <a:rPr lang="en-US" dirty="0"/>
              <a:t>is often </a:t>
            </a:r>
            <a:r>
              <a:rPr lang="en-US" b="1" dirty="0"/>
              <a:t>impractical</a:t>
            </a:r>
            <a:r>
              <a:rPr lang="en-US" dirty="0"/>
              <a:t>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languages use </a:t>
            </a:r>
            <a:r>
              <a:rPr lang="en-US" b="1" dirty="0"/>
              <a:t>elements of functional-style programming </a:t>
            </a:r>
            <a:r>
              <a:rPr lang="en-US" dirty="0"/>
              <a:t>and are not purely functional.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Examples of pure functions </a:t>
            </a:r>
            <a:r>
              <a:rPr lang="en-US" dirty="0"/>
              <a:t>are: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square root function: "</a:t>
            </a:r>
            <a:r>
              <a:rPr lang="en-US" b="1" i="1" dirty="0"/>
              <a:t>sqrt of </a:t>
            </a:r>
            <a:r>
              <a:rPr lang="en-US" b="1" dirty="0"/>
              <a:t>x</a:t>
            </a:r>
            <a:r>
              <a:rPr lang="en-US" dirty="0"/>
              <a:t>", which takes a number as input and returns another number as output,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and the function "</a:t>
            </a:r>
            <a:r>
              <a:rPr lang="en-US" b="1" i="1" dirty="0"/>
              <a:t>sort of list</a:t>
            </a:r>
            <a:r>
              <a:rPr lang="en-US" b="0" i="0" dirty="0"/>
              <a:t>", which takes a list as input and returns a new list as output</a:t>
            </a:r>
            <a:r>
              <a:rPr lang="bg-BG" b="0" i="0" dirty="0"/>
              <a:t>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Both functions have </a:t>
            </a:r>
            <a:r>
              <a:rPr lang="en-US" b="1" i="0" dirty="0">
                <a:sym typeface="Wingdings" panose="05000000000000000000" pitchFamily="2" charset="2"/>
              </a:rPr>
              <a:t>no side effects</a:t>
            </a:r>
            <a:r>
              <a:rPr lang="en-US" b="0" i="0" dirty="0">
                <a:sym typeface="Wingdings" panose="05000000000000000000" pitchFamily="2" charset="2"/>
              </a:rPr>
              <a:t>: 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change anything;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they don't read or write external data;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ym typeface="Wingdings" panose="05000000000000000000" pitchFamily="2" charset="2"/>
              </a:rPr>
              <a:t>and they do not use state.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They are </a:t>
            </a:r>
            <a:r>
              <a:rPr lang="en-US" b="1" i="0" dirty="0">
                <a:sym typeface="Wingdings" panose="05000000000000000000" pitchFamily="2" charset="2"/>
              </a:rPr>
              <a:t>pure functions</a:t>
            </a:r>
            <a:r>
              <a:rPr lang="en-US" b="0" i="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b="1" dirty="0"/>
              <a:t>Pure functions </a:t>
            </a:r>
            <a:r>
              <a:rPr lang="en-US" dirty="0"/>
              <a:t>are the </a:t>
            </a:r>
            <a:r>
              <a:rPr lang="en-US" b="1" dirty="0"/>
              <a:t>heart </a:t>
            </a:r>
            <a:r>
              <a:rPr lang="en-US" dirty="0"/>
              <a:t>of the functional programming.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"pure functions" means maintaining "consistent results".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</a:t>
            </a:r>
            <a:r>
              <a:rPr lang="en-US" b="1" dirty="0"/>
              <a:t>invoke a pure function many times </a:t>
            </a:r>
            <a:r>
              <a:rPr lang="en-US" dirty="0"/>
              <a:t>with the same input data, it will have the same consistent behavior and </a:t>
            </a:r>
            <a:r>
              <a:rPr lang="en-US" b="1" dirty="0"/>
              <a:t>will return the same result</a:t>
            </a:r>
            <a:r>
              <a:rPr lang="en-US" dirty="0"/>
              <a:t>, because it have no state and no interaction with the external data or components.</a:t>
            </a:r>
          </a:p>
          <a:p>
            <a:pPr marL="628650" lvl="1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Pure functions produce </a:t>
            </a:r>
            <a:r>
              <a:rPr lang="en-US" b="1" dirty="0"/>
              <a:t>predictable results and behavior </a:t>
            </a:r>
            <a:r>
              <a:rPr lang="en-US" dirty="0"/>
              <a:t>and sometimes their correctness can be mathematically proven.</a:t>
            </a:r>
          </a:p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This is the most </a:t>
            </a:r>
            <a:r>
              <a:rPr lang="en-US" b="1" dirty="0"/>
              <a:t>important principle in functional programming</a:t>
            </a:r>
            <a:r>
              <a:rPr lang="en-US" dirty="0"/>
              <a:t>:</a:t>
            </a:r>
          </a:p>
          <a:p>
            <a:pPr marL="171450" lvl="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to build programs by composition of stateless pure functions without side effects.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/>
              <a:t>example</a:t>
            </a:r>
            <a:r>
              <a:rPr lang="en-US" dirty="0"/>
              <a:t>, which demonstrates the </a:t>
            </a:r>
            <a:r>
              <a:rPr lang="en-US" b="1" dirty="0"/>
              <a:t>functional style </a:t>
            </a:r>
            <a:r>
              <a:rPr lang="en-US" dirty="0"/>
              <a:t>of programming, compared to the </a:t>
            </a:r>
            <a:r>
              <a:rPr lang="en-US" b="1" dirty="0"/>
              <a:t>traditional imperative </a:t>
            </a:r>
            <a:r>
              <a:rPr lang="en-US" dirty="0"/>
              <a:t>(or structured) programming style.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 to write a C# program to read several numbers, </a:t>
            </a:r>
            <a:r>
              <a:rPr lang="en-US" b="1" dirty="0"/>
              <a:t>find the biggest </a:t>
            </a:r>
            <a:r>
              <a:rPr lang="en-US" dirty="0"/>
              <a:t>of them and print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solve this problem in a </a:t>
            </a:r>
            <a:r>
              <a:rPr lang="en-US" b="1" dirty="0"/>
              <a:t>functional style</a:t>
            </a:r>
            <a:r>
              <a:rPr lang="en-US" dirty="0"/>
              <a:t>, we can write the following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print the result</a:t>
            </a:r>
            <a:r>
              <a:rPr lang="en-US" dirty="0"/>
              <a:t>, which will be calculated by a function, using another function: </a:t>
            </a:r>
            <a:r>
              <a:rPr lang="en-US" b="1" dirty="0" err="1"/>
              <a:t>Console.WriteLine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</a:t>
            </a:r>
            <a:r>
              <a:rPr lang="en-US" b="1" dirty="0"/>
              <a:t>read the input text</a:t>
            </a:r>
            <a:r>
              <a:rPr lang="en-US" b="0" dirty="0"/>
              <a:t> from the console</a:t>
            </a:r>
            <a:r>
              <a:rPr lang="en-US" dirty="0"/>
              <a:t>, by invoking a function: </a:t>
            </a:r>
            <a:r>
              <a:rPr lang="en-US" b="1" dirty="0" err="1"/>
              <a:t>Console.ReadLine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split the result </a:t>
            </a:r>
            <a:r>
              <a:rPr lang="en-US" dirty="0"/>
              <a:t>from the previous function (the input text) </a:t>
            </a:r>
            <a:r>
              <a:rPr lang="en-US" b="0" dirty="0"/>
              <a:t>into space-separated elements (which are strings)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Then we </a:t>
            </a:r>
            <a:r>
              <a:rPr lang="en-US" b="1" dirty="0"/>
              <a:t>parse </a:t>
            </a:r>
            <a:r>
              <a:rPr lang="en-US" dirty="0"/>
              <a:t>each of these input strings to </a:t>
            </a:r>
            <a:r>
              <a:rPr lang="en-US" b="1" dirty="0"/>
              <a:t>integer numbers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the mapping function</a:t>
            </a:r>
            <a:r>
              <a:rPr lang="bg-BG" dirty="0"/>
              <a:t> </a:t>
            </a:r>
            <a:r>
              <a:rPr lang="en-US" dirty="0"/>
              <a:t>in C# (</a:t>
            </a:r>
            <a:r>
              <a:rPr lang="en-US" b="1" dirty="0"/>
              <a:t>Select</a:t>
            </a:r>
            <a:r>
              <a:rPr lang="en-U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takes as an input a sequence of strings and maps it through another function (</a:t>
            </a:r>
            <a:r>
              <a:rPr lang="en-US" b="1" dirty="0" err="1"/>
              <a:t>int.Parse</a:t>
            </a:r>
            <a:r>
              <a:rPr lang="en-US" dirty="0"/>
              <a:t>)</a:t>
            </a:r>
            <a:r>
              <a:rPr lang="bg-BG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from this function is a </a:t>
            </a:r>
            <a:r>
              <a:rPr lang="en-US" b="1" dirty="0"/>
              <a:t>sequence of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we </a:t>
            </a:r>
            <a:r>
              <a:rPr lang="en-US" b="1" dirty="0"/>
              <a:t>find the biggest number </a:t>
            </a:r>
            <a:r>
              <a:rPr lang="en-US" dirty="0"/>
              <a:t>from the list of numbers,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b="1" dirty="0"/>
              <a:t>Max function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subsequent step takes as </a:t>
            </a:r>
            <a:r>
              <a:rPr lang="en-US" b="1" dirty="0"/>
              <a:t>input</a:t>
            </a:r>
            <a:r>
              <a:rPr lang="en-US" dirty="0"/>
              <a:t> the result of the previous step and transforms it into another </a:t>
            </a:r>
            <a:r>
              <a:rPr lang="en-US" b="1" dirty="0"/>
              <a:t>result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the power of functional programming</a:t>
            </a:r>
            <a:r>
              <a:rPr lang="en-US" dirty="0"/>
              <a:t>: to use a </a:t>
            </a:r>
            <a:r>
              <a:rPr lang="en-US" b="1" dirty="0"/>
              <a:t>composition of functions</a:t>
            </a:r>
            <a:r>
              <a:rPr lang="en-US" dirty="0"/>
              <a:t> to process certain data and obtain certain results.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functional style</a:t>
            </a:r>
            <a:r>
              <a:rPr lang="en-US" dirty="0"/>
              <a:t> of writing expressions to build or compute something is very common in modern programming and can be seen in many programming languages, frameworks and libraries.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Now, let's see the equivalent </a:t>
            </a:r>
            <a:r>
              <a:rPr lang="en-US" b="1" dirty="0"/>
              <a:t>imperative style</a:t>
            </a:r>
            <a:r>
              <a:rPr lang="en-US" b="0" dirty="0"/>
              <a:t> </a:t>
            </a:r>
            <a:r>
              <a:rPr lang="en-US" dirty="0"/>
              <a:t>for the same program, again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is a piece of code, written in a </a:t>
            </a:r>
            <a:r>
              <a:rPr lang="en-US" b="1" dirty="0"/>
              <a:t>structured programming </a:t>
            </a:r>
            <a:r>
              <a:rPr lang="en-US" b="0" dirty="0"/>
              <a:t>style, or a </a:t>
            </a:r>
            <a:r>
              <a:rPr lang="en-US" b="1" dirty="0"/>
              <a:t>procedural style</a:t>
            </a:r>
            <a:r>
              <a:rPr lang="en-US" b="0" dirty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sequence of commands </a:t>
            </a:r>
            <a:r>
              <a:rPr lang="en-US" dirty="0"/>
              <a:t>and each command takes its input from a variable, calculates a new result and stores it in a variable.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first command</a:t>
            </a:r>
            <a:r>
              <a:rPr lang="en-US" dirty="0"/>
              <a:t>: reading the input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next command splits</a:t>
            </a:r>
            <a:r>
              <a:rPr lang="en-US" dirty="0"/>
              <a:t> the input text into space-separated elements.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converts</a:t>
            </a:r>
            <a:r>
              <a:rPr lang="en-US" dirty="0"/>
              <a:t> the sequence of input numbers </a:t>
            </a:r>
            <a:r>
              <a:rPr lang="en-US" b="1" dirty="0"/>
              <a:t>from text to integers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next command </a:t>
            </a:r>
            <a:r>
              <a:rPr lang="en-US" dirty="0"/>
              <a:t>finds the </a:t>
            </a:r>
            <a:r>
              <a:rPr lang="en-US" b="1" dirty="0"/>
              <a:t>maximal number </a:t>
            </a:r>
            <a:r>
              <a:rPr lang="en-US" dirty="0"/>
              <a:t>from the integers.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last command </a:t>
            </a:r>
            <a:r>
              <a:rPr lang="en-US" dirty="0"/>
              <a:t>prints the result.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imperative style solution is very clear.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very simple sequence of steps</a:t>
            </a:r>
            <a:r>
              <a:rPr lang="en-US" dirty="0"/>
              <a:t>, which execute one after another. It is easy to read and understand.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functional (or declarative) style </a:t>
            </a:r>
            <a:r>
              <a:rPr lang="en-US" dirty="0"/>
              <a:t>solution uses nested functions and is </a:t>
            </a:r>
            <a:r>
              <a:rPr lang="en-US" b="1" dirty="0"/>
              <a:t>more complex </a:t>
            </a:r>
            <a:r>
              <a:rPr lang="en-US" dirty="0"/>
              <a:t>to read and understand.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developers prefer the </a:t>
            </a:r>
            <a:r>
              <a:rPr lang="en-US" b="1" dirty="0"/>
              <a:t>functional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prefer the </a:t>
            </a:r>
            <a:r>
              <a:rPr lang="en-US" b="1" dirty="0"/>
              <a:t>procedural style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Developers need to know both styles well and choose the best for their current task.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/>
              <a:t>functional programming languages and languages</a:t>
            </a:r>
            <a:r>
              <a:rPr lang="en-US" b="0" dirty="0"/>
              <a:t> that incorporate </a:t>
            </a:r>
            <a:r>
              <a:rPr lang="en-US" b="1" dirty="0"/>
              <a:t>functional paradigms </a:t>
            </a:r>
            <a:r>
              <a:rPr lang="en-US" dirty="0"/>
              <a:t>into modern software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modern languages are not functional, but support </a:t>
            </a:r>
            <a:r>
              <a:rPr lang="en-US" b="1" dirty="0"/>
              <a:t>concepts for functional programming</a:t>
            </a:r>
            <a:r>
              <a:rPr lang="en-US" dirty="0"/>
              <a:t>.</a:t>
            </a:r>
          </a:p>
          <a:p>
            <a:r>
              <a:rPr lang="en-US" b="1" dirty="0"/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used, because it is more complicated to program without maintaining a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Purely functional developers need to </a:t>
            </a:r>
            <a:r>
              <a:rPr lang="en-US" b="1" dirty="0"/>
              <a:t>switch their thinking style </a:t>
            </a:r>
            <a:r>
              <a:rPr lang="en-US" dirty="0"/>
              <a:t>from the traditional "</a:t>
            </a:r>
            <a:r>
              <a:rPr lang="en-US" b="1" i="1" dirty="0"/>
              <a:t>algorithmic thinking</a:t>
            </a:r>
            <a:r>
              <a:rPr lang="en-US" dirty="0"/>
              <a:t>" to "</a:t>
            </a:r>
            <a:r>
              <a:rPr lang="en-US" b="1" i="1" dirty="0"/>
              <a:t>functional thinking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program in the purely functional languages is a </a:t>
            </a:r>
            <a:r>
              <a:rPr lang="en-US" b="1" dirty="0"/>
              <a:t>pure function</a:t>
            </a:r>
            <a:r>
              <a:rPr lang="en-US" dirty="0"/>
              <a:t> (which calls other pure functions) without side effects.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example of purely functional language is </a:t>
            </a:r>
            <a:r>
              <a:rPr lang="en-US" b="1" dirty="0"/>
              <a:t>Haskell</a:t>
            </a:r>
            <a:r>
              <a:rPr lang="en-US" b="0" dirty="0"/>
              <a:t>, which is not widely used in practice,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but it has a great value in learning the functional programming paradigms.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Impure functional languages </a:t>
            </a:r>
            <a:r>
              <a:rPr lang="en-US" b="0" dirty="0"/>
              <a:t>are used more often because they allow exceptions from the concept of "pure functions" and simplify the work of developers.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languages emphasize the </a:t>
            </a:r>
            <a:r>
              <a:rPr lang="en-US" b="1" dirty="0"/>
              <a:t>functional style</a:t>
            </a:r>
            <a:r>
              <a:rPr lang="en-US" dirty="0"/>
              <a:t> but sometimes </a:t>
            </a:r>
            <a:r>
              <a:rPr lang="en-US" b="1" dirty="0"/>
              <a:t>allow side effects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An example of impure functional language is </a:t>
            </a:r>
            <a:r>
              <a:rPr lang="en-US" b="1" dirty="0"/>
              <a:t>Clojure</a:t>
            </a:r>
            <a:r>
              <a:rPr lang="en-US" b="0" dirty="0"/>
              <a:t>.</a:t>
            </a:r>
          </a:p>
          <a:p>
            <a:pPr marL="628650" lvl="1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/>
              <a:t>It is not very popular in practical software development.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Multi-paradigm languages </a:t>
            </a:r>
            <a:r>
              <a:rPr lang="en-US" b="0" dirty="0"/>
              <a:t>combine the strengths of both the </a:t>
            </a:r>
            <a:r>
              <a:rPr lang="en-US" b="1" dirty="0"/>
              <a:t>functional </a:t>
            </a:r>
            <a:r>
              <a:rPr lang="en-US" b="0" dirty="0"/>
              <a:t>and the </a:t>
            </a:r>
            <a:r>
              <a:rPr lang="en-US" b="1" dirty="0"/>
              <a:t>algorithmic</a:t>
            </a:r>
            <a:r>
              <a:rPr lang="en-US" b="0" dirty="0"/>
              <a:t> (or </a:t>
            </a:r>
            <a:r>
              <a:rPr lang="en-US" b="1" dirty="0"/>
              <a:t>imperative</a:t>
            </a:r>
            <a:r>
              <a:rPr lang="en-US" b="0" dirty="0"/>
              <a:t>)</a:t>
            </a:r>
            <a:r>
              <a:rPr lang="en-US" b="1" dirty="0"/>
              <a:t> </a:t>
            </a:r>
            <a:r>
              <a:rPr lang="en-US" b="0" dirty="0"/>
              <a:t>world.</a:t>
            </a:r>
            <a:endParaRPr lang="en-US" b="1" dirty="0"/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Most of today's widely used general-purpose programming languages are </a:t>
            </a:r>
            <a:r>
              <a:rPr lang="en-US" b="1" dirty="0"/>
              <a:t>multi-paradigm</a:t>
            </a:r>
            <a:r>
              <a:rPr lang="en-US" dirty="0"/>
              <a:t>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combine multiple programing paradigms: </a:t>
            </a:r>
            <a:r>
              <a:rPr lang="en-US" b="1" dirty="0"/>
              <a:t>functional</a:t>
            </a:r>
            <a:r>
              <a:rPr lang="en-US" b="0" dirty="0"/>
              <a:t> programming</a:t>
            </a:r>
            <a:r>
              <a:rPr lang="en-US" dirty="0"/>
              <a:t>, </a:t>
            </a:r>
            <a:r>
              <a:rPr lang="en-US" b="1" dirty="0"/>
              <a:t>declarative</a:t>
            </a:r>
            <a:r>
              <a:rPr lang="en-US" dirty="0"/>
              <a:t> programming, </a:t>
            </a:r>
            <a:r>
              <a:rPr lang="en-US" b="1" dirty="0"/>
              <a:t>structured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imperative </a:t>
            </a:r>
            <a:r>
              <a:rPr lang="en-US" dirty="0"/>
              <a:t>programming, </a:t>
            </a:r>
            <a:r>
              <a:rPr lang="en-US" b="1" dirty="0"/>
              <a:t>object-oriented</a:t>
            </a:r>
            <a:r>
              <a:rPr lang="bg-BG" b="1" dirty="0"/>
              <a:t> </a:t>
            </a:r>
            <a:r>
              <a:rPr lang="en-US" b="0" dirty="0"/>
              <a:t>programming</a:t>
            </a:r>
            <a:r>
              <a:rPr lang="en-US" dirty="0"/>
              <a:t>, </a:t>
            </a:r>
            <a:r>
              <a:rPr lang="en-US" b="1" dirty="0"/>
              <a:t>component-based </a:t>
            </a:r>
            <a:r>
              <a:rPr lang="en-US" dirty="0"/>
              <a:t>programming, </a:t>
            </a:r>
            <a:r>
              <a:rPr lang="en-US" b="1" dirty="0"/>
              <a:t>event-driven </a:t>
            </a:r>
            <a:r>
              <a:rPr lang="en-US" dirty="0"/>
              <a:t>programming,</a:t>
            </a:r>
            <a:r>
              <a:rPr lang="bg-BG" dirty="0"/>
              <a:t> </a:t>
            </a:r>
            <a:r>
              <a:rPr lang="en-US" b="1" dirty="0"/>
              <a:t>asynchronous</a:t>
            </a:r>
            <a:r>
              <a:rPr lang="en-US" dirty="0"/>
              <a:t> programming, and many others.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 of popular general-purpose multi-paradigm programming languages are: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  <a:r>
              <a:rPr lang="en-US" b="0" dirty="0"/>
              <a:t>, PHP, C++, Go, Swift and TypeScript.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0" dirty="0"/>
              <a:t>All these languages combine multiple concepts and paradigms for structuring the program to simplify the work of developers and improve their efficiency and performance.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93C3D58-53AB-4EB2-A5E0-03CC10F620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48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59BFDF1-E7B0-48DC-A11B-0EB4EECF8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369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8817F90B-B0D9-4018-BB6C-8DBD4FD54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9290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50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4974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606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6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00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930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5157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727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233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4012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52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lambda-expression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delegate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func-2?view=net-5.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action-1?view=net-5.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predicate-1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predicate-1?view=net-6.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472#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2#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72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8.jpe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86110"/>
            <a:ext cx="11083636" cy="747890"/>
          </a:xfrm>
        </p:spPr>
        <p:txBody>
          <a:bodyPr>
            <a:normAutofit/>
          </a:bodyPr>
          <a:lstStyle/>
          <a:p>
            <a:r>
              <a:rPr lang="en-US" sz="3800" dirty="0"/>
              <a:t>Lambda Expressions, Functions, Actions and Delegate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 in C#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17" y="2391933"/>
            <a:ext cx="1796367" cy="24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3BAEF0-FDF8-4471-B46C-AD2CE36E1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4C2961-4B0B-48B3-B120-2CC7A0440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</a:t>
            </a:r>
          </a:p>
          <a:p>
            <a:pPr lvl="1"/>
            <a:r>
              <a:rPr lang="en-US" dirty="0"/>
              <a:t>The program is </a:t>
            </a:r>
            <a:r>
              <a:rPr lang="en-US" b="1" dirty="0"/>
              <a:t>pure function</a:t>
            </a:r>
            <a:r>
              <a:rPr lang="en-US" dirty="0"/>
              <a:t> without side effects, e.g. </a:t>
            </a:r>
            <a:r>
              <a:rPr lang="en-US" b="1" dirty="0"/>
              <a:t>Haskell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Impure functional languages</a:t>
            </a:r>
          </a:p>
          <a:p>
            <a:pPr lvl="1"/>
            <a:r>
              <a:rPr lang="en-US" dirty="0"/>
              <a:t>Emphasize functional style, but allow side effects, e.g. </a:t>
            </a:r>
            <a:r>
              <a:rPr lang="en-US" b="1" dirty="0"/>
              <a:t>Clojure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Multi-paradigm languages</a:t>
            </a:r>
          </a:p>
          <a:p>
            <a:pPr lvl="1"/>
            <a:r>
              <a:rPr lang="en-US" dirty="0"/>
              <a:t>Combine multiple programing paradigms:</a:t>
            </a:r>
            <a:br>
              <a:rPr lang="en-US" dirty="0"/>
            </a:b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structured</a:t>
            </a:r>
            <a:r>
              <a:rPr lang="en-US" dirty="0"/>
              <a:t>, </a:t>
            </a:r>
            <a:r>
              <a:rPr lang="en-US" b="1" dirty="0"/>
              <a:t>object-oriented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3F8E76-C8DF-4ECF-9247-C14091EB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14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914400"/>
            <a:ext cx="1981200" cy="3302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C48EA39B-A5FF-4201-AD38-B72DCE6C21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Lambda Expressions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BF0E5A3-CD97-4B07-9E12-9071866DA2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868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Lambda expressions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anonymous functions containing expressions and statements</a:t>
            </a:r>
          </a:p>
          <a:p>
            <a:r>
              <a:rPr lang="en-US" dirty="0"/>
              <a:t>Lambda syntax in C#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/>
            <a:r>
              <a:rPr lang="en-US" dirty="0"/>
              <a:t>Use the lambda operator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)</a:t>
            </a:r>
          </a:p>
          <a:p>
            <a:pPr lvl="1"/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The body holds the expression or statement 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(1)</a:t>
            </a:r>
            <a:endParaRPr lang="bg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721000" y="3135279"/>
            <a:ext cx="684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parameters</a:t>
            </a:r>
            <a:r>
              <a:rPr lang="en-US" sz="2400" noProof="1"/>
              <a:t>)</a:t>
            </a:r>
            <a:r>
              <a:rPr lang="en-US" sz="2400" noProof="1">
                <a:solidFill>
                  <a:schemeClr val="bg1"/>
                </a:solidFill>
              </a:rPr>
              <a:t> =&gt; </a:t>
            </a:r>
            <a:r>
              <a:rPr lang="en-US" sz="2400" noProof="1"/>
              <a:t>{</a:t>
            </a:r>
            <a:r>
              <a:rPr lang="en-US" sz="2400" noProof="1">
                <a:solidFill>
                  <a:schemeClr val="bg1"/>
                </a:solidFill>
              </a:rPr>
              <a:t>body</a:t>
            </a:r>
            <a:r>
              <a:rPr lang="en-US" sz="2400" noProof="1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5580D17-E028-4EB8-AA4E-DCAA8AEA2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7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Multiple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in C#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1" y="1894235"/>
            <a:ext cx="862023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328923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1" y="4631832"/>
            <a:ext cx="68676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0" y="5944235"/>
            <a:ext cx="8620235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38DEB595-67A5-46CF-9E3D-E0AA24251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693" y="4639235"/>
            <a:ext cx="3505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MyMethod();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FEA2461-21CA-45E1-BE72-7D58CE2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81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integers from the console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dirty="0"/>
              <a:t>, sorted in ascending order</a:t>
            </a:r>
          </a:p>
          <a:p>
            <a:r>
              <a:rPr lang="en-US" dirty="0"/>
              <a:t>Use two</a:t>
            </a:r>
            <a:r>
              <a:rPr lang="en-US" b="1" dirty="0">
                <a:solidFill>
                  <a:schemeClr val="bg1"/>
                </a:solidFill>
              </a:rPr>
              <a:t> lambda expressions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Examples: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21000" y="391759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0299" y="391759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B7A1F6AD-3140-4C43-BDD4-98961CA95705}"/>
              </a:ext>
            </a:extLst>
          </p:cNvPr>
          <p:cNvSpPr/>
          <p:nvPr/>
        </p:nvSpPr>
        <p:spPr bwMode="auto">
          <a:xfrm>
            <a:off x="7167899" y="398870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479263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479263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xmlns="" id="{143EECA7-F493-4666-A818-9B89AA7D6BFD}"/>
              </a:ext>
            </a:extLst>
          </p:cNvPr>
          <p:cNvSpPr/>
          <p:nvPr/>
        </p:nvSpPr>
        <p:spPr bwMode="auto">
          <a:xfrm>
            <a:off x="7167899" y="486374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66767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299" y="566767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40698BB7-BD62-49AB-9CE0-0E1B8998F160}"/>
              </a:ext>
            </a:extLst>
          </p:cNvPr>
          <p:cNvSpPr/>
          <p:nvPr/>
        </p:nvSpPr>
        <p:spPr bwMode="auto">
          <a:xfrm>
            <a:off x="7167899" y="57387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B499580-FD6A-4619-8F33-680F1D96245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https://judge.softuni.org/Contests/Practice/Index/1472#0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8589DBA3-096C-4FB5-850F-3AA146AF7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5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764000"/>
            <a:ext cx="105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int[] numbers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		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       </a:t>
            </a:r>
            <a:r>
              <a:rPr lang="en-US" sz="2800" dirty="0">
                <a:solidFill>
                  <a:schemeClr val="tx1"/>
                </a:solidFill>
              </a:rPr>
              <a:t>	.Select(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.Where(</a:t>
            </a:r>
            <a:r>
              <a:rPr lang="en-US" sz="2800" dirty="0">
                <a:solidFill>
                  <a:schemeClr val="bg1"/>
                </a:solidFill>
              </a:rPr>
              <a:t>n =&gt; n % 2 </a:t>
            </a:r>
            <a:r>
              <a:rPr lang="bg-BG" sz="2800" dirty="0">
                <a:solidFill>
                  <a:schemeClr val="bg1"/>
                </a:solidFill>
              </a:rPr>
              <a:t>=</a:t>
            </a:r>
            <a:r>
              <a:rPr lang="en-US" sz="2800" dirty="0">
                <a:solidFill>
                  <a:schemeClr val="bg1"/>
                </a:solidFill>
              </a:rPr>
              <a:t>= 0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.OrderBy(</a:t>
            </a:r>
            <a:r>
              <a:rPr lang="en-US" sz="2800" dirty="0">
                <a:solidFill>
                  <a:schemeClr val="bg1"/>
                </a:solidFill>
              </a:rPr>
              <a:t>n =&gt; n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   	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string result = string.Join(", ", numbers);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Console.WriteLine(result);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A5C7461D-EA20-4A05-A636-200A5ADE0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3C20A0-F34E-4C11-98DD-44B858527164}"/>
              </a:ext>
            </a:extLst>
          </p:cNvPr>
          <p:cNvSpPr/>
          <p:nvPr/>
        </p:nvSpPr>
        <p:spPr>
          <a:xfrm>
            <a:off x="4732485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34A9DB13-ECEB-4C08-8C37-B427D01066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noProof="1"/>
              <a:t>Func</a:t>
            </a:r>
            <a:r>
              <a:rPr lang="en-US" dirty="0"/>
              <a:t>&lt;T, </a:t>
            </a:r>
            <a:r>
              <a:rPr lang="en-US" noProof="1"/>
              <a:t>TResult</a:t>
            </a:r>
            <a:r>
              <a:rPr lang="en-US" dirty="0"/>
              <a:t>&gt;, Action&lt;T&gt;, Predicate&lt;T&gt;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1001" y="4704825"/>
            <a:ext cx="11250000" cy="768084"/>
          </a:xfrm>
        </p:spPr>
        <p:txBody>
          <a:bodyPr/>
          <a:lstStyle/>
          <a:p>
            <a:r>
              <a:rPr lang="en-US" sz="5000" dirty="0"/>
              <a:t>Delegates, Functions, Actions, Predicates</a:t>
            </a:r>
          </a:p>
        </p:txBody>
      </p:sp>
    </p:spTree>
    <p:extLst>
      <p:ext uri="{BB962C8B-B14F-4D97-AF65-F5344CB8AC3E}">
        <p14:creationId xmlns:p14="http://schemas.microsoft.com/office/powerpoint/2010/main" val="14304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delegate</a:t>
            </a:r>
            <a:r>
              <a:rPr lang="en-US" dirty="0"/>
              <a:t> in C# is a data type that </a:t>
            </a:r>
            <a:r>
              <a:rPr lang="en-US" b="1" dirty="0"/>
              <a:t>holds a method </a:t>
            </a:r>
            <a:r>
              <a:rPr lang="en-US" dirty="0"/>
              <a:t>with a certain parameter list and return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used to define </a:t>
            </a:r>
            <a:r>
              <a:rPr lang="en-US" b="1" dirty="0"/>
              <a:t>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3866396"/>
            <a:ext cx="10553999" cy="2647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multiply = (x, y) =&gt; x *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Combine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add = (x, y) =&gt; x + 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mult = multiply(3, 5);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sum = add(3, 5);       </a:t>
            </a:r>
            <a:r>
              <a:rPr lang="en-US" sz="30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17ABB2C-DC35-4096-A186-ED00B60B6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2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3000" dirty="0"/>
          </a:p>
          <a:p>
            <a:r>
              <a:rPr lang="en-US" sz="3000" dirty="0"/>
              <a:t>Input and output type can be </a:t>
            </a:r>
            <a:r>
              <a:rPr lang="en-US" sz="3000" b="1" dirty="0">
                <a:solidFill>
                  <a:schemeClr val="bg1"/>
                </a:solidFill>
              </a:rPr>
              <a:t>different types</a:t>
            </a:r>
          </a:p>
          <a:p>
            <a:r>
              <a:rPr lang="en-US" sz="3000" dirty="0"/>
              <a:t>Input and output type </a:t>
            </a:r>
            <a:r>
              <a:rPr lang="en-US" sz="30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Func&lt;…&gt;</a:t>
            </a:r>
            <a:r>
              <a:rPr lang="en-US" sz="3000" dirty="0"/>
              <a:t> delegate uses type parameters to define the number and 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Func&lt;T,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11066" y="281528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06000" y="2073178"/>
            <a:ext cx="1819491" cy="577081"/>
          </a:xfrm>
          <a:prstGeom prst="wedgeRoundRectCallout">
            <a:avLst>
              <a:gd name="adj1" fmla="val 64736"/>
              <a:gd name="adj2" fmla="val 59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178230" y="674597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3929" y="1568026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Lambda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605249" y="3526918"/>
            <a:ext cx="2804490" cy="57708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 parameter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86873" y="3521983"/>
            <a:ext cx="2911813" cy="57708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Return expression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92000" y="2067471"/>
            <a:ext cx="2079142" cy="577081"/>
          </a:xfrm>
          <a:prstGeom prst="wedgeRoundRectCallout">
            <a:avLst>
              <a:gd name="adj1" fmla="val 29140"/>
              <a:gd name="adj2" fmla="val 97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177192" y="3526919"/>
            <a:ext cx="1145692" cy="577081"/>
          </a:xfrm>
          <a:prstGeom prst="wedgeRoundRectCallout">
            <a:avLst>
              <a:gd name="adj1" fmla="val 54081"/>
              <a:gd name="adj2" fmla="val -95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D60B766D-02CC-4F28-B0A1-91ED08D11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440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Action&lt;T&gt;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997671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796413"/>
            <a:ext cx="10245450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536804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print("Peter"); 	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Peter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99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Functional Programming</a:t>
            </a:r>
            <a:r>
              <a:rPr lang="en-US" sz="3600" dirty="0"/>
              <a:t>: Concepts</a:t>
            </a:r>
          </a:p>
          <a:p>
            <a:pPr marL="444500" indent="-444500" defTabSz="895350">
              <a:buFontTx/>
              <a:buAutoNum type="arabicPeriod"/>
            </a:pPr>
            <a:r>
              <a:rPr lang="en-US" sz="3600" b="1" dirty="0"/>
              <a:t>Lambda Expressions </a:t>
            </a:r>
            <a:r>
              <a:rPr lang="en-US" sz="3600" dirty="0"/>
              <a:t>in C#</a:t>
            </a:r>
          </a:p>
          <a:p>
            <a:pPr marL="444500" indent="-444500" defTabSz="895350">
              <a:buClr>
                <a:schemeClr val="tx1"/>
              </a:buClr>
              <a:buFontTx/>
              <a:buAutoNum type="arabicPeriod"/>
            </a:pPr>
            <a:r>
              <a:rPr lang="en-US" sz="3600" b="1" dirty="0"/>
              <a:t>Delegates, Functions, Actions, Predicates</a:t>
            </a:r>
            <a:endParaRPr lang="bg-BG" sz="3600" b="1" dirty="0"/>
          </a:p>
          <a:p>
            <a:pPr lvl="1" defTabSz="895350">
              <a:buClr>
                <a:schemeClr val="tx1"/>
              </a:buClr>
            </a:pPr>
            <a:r>
              <a:rPr lang="en-US" sz="3400" noProof="1"/>
              <a:t>Func&lt;T</a:t>
            </a:r>
            <a:r>
              <a:rPr lang="en-US" sz="3400" dirty="0"/>
              <a:t>, </a:t>
            </a:r>
            <a:r>
              <a:rPr lang="en-US" sz="3400" noProof="1"/>
              <a:t>TResult</a:t>
            </a:r>
            <a:r>
              <a:rPr lang="en-US" sz="3400" dirty="0"/>
              <a:t>&gt;, Action&lt;T&gt;, Predicate&lt;T&gt;</a:t>
            </a:r>
          </a:p>
          <a:p>
            <a:pPr marL="444500" lvl="0" indent="-444500" defTabSz="895350">
              <a:buClr>
                <a:srgbClr val="234465"/>
              </a:buClr>
              <a:buFontTx/>
              <a:buAutoNum type="arabicPeriod"/>
            </a:pPr>
            <a:r>
              <a:rPr lang="en-US" sz="3600" b="1" dirty="0">
                <a:solidFill>
                  <a:srgbClr val="234465"/>
                </a:solidFill>
              </a:rPr>
              <a:t>Higher-Order Functions</a:t>
            </a:r>
            <a:endParaRPr lang="en-US" sz="3600" b="1" dirty="0"/>
          </a:p>
          <a:p>
            <a:pPr lvl="1" defTabSz="895350"/>
            <a:r>
              <a:rPr lang="en-US" sz="3400" dirty="0"/>
              <a:t>Passing Functions to Methods</a:t>
            </a:r>
          </a:p>
          <a:p>
            <a:pPr lvl="1" defTabSz="895350"/>
            <a:r>
              <a:rPr lang="en-US" sz="3400" dirty="0"/>
              <a:t>Returning a Function from a Method</a:t>
            </a:r>
            <a:endParaRPr lang="bg-BG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2103" y="3646485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1000" y="3947396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81A824-6C39-46DF-98BF-9257E5C8D90C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https://judge.softuni.org/Contests/Practice/Index/1472#1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3956DEE0-9070-4A81-AFA7-606E4B2982F7}"/>
              </a:ext>
            </a:extLst>
          </p:cNvPr>
          <p:cNvSpPr/>
          <p:nvPr/>
        </p:nvSpPr>
        <p:spPr bwMode="auto">
          <a:xfrm>
            <a:off x="6977747" y="4072871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04" y="5079713"/>
            <a:ext cx="948763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5320292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982ED06C-5811-40B5-9145-0C0AC293F43A}"/>
              </a:ext>
            </a:extLst>
          </p:cNvPr>
          <p:cNvSpPr/>
          <p:nvPr/>
        </p:nvSpPr>
        <p:spPr bwMode="auto">
          <a:xfrm>
            <a:off x="6973947" y="5454289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DEFA7709-5038-4298-A86B-CF9B5C314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2304000"/>
            <a:ext cx="9900000" cy="33643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Func&lt;string, int&gt;</a:t>
            </a:r>
            <a:r>
              <a:rPr lang="en-US" sz="2800" noProof="1">
                <a:solidFill>
                  <a:schemeClr val="tx1"/>
                </a:solidFill>
              </a:rPr>
              <a:t> parser = </a:t>
            </a:r>
            <a:r>
              <a:rPr lang="en-US" sz="2800" noProof="1">
                <a:solidFill>
                  <a:schemeClr val="bg1"/>
                </a:solidFill>
              </a:rPr>
              <a:t>n =&gt; int.Parse(n)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parser</a:t>
            </a:r>
            <a:r>
              <a:rPr lang="en-US" sz="2800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F86301B-E49D-4C1D-85A7-4537366AA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9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Predicate&lt;T&gt;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Boolean method: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Delegates: 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2000" y="2032990"/>
            <a:ext cx="106890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Predicate&lt;int&gt;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isNegative = x =&gt; x &lt;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nums = new List&lt;int&gt; { 3, 5, -2, 10, 0, -3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negs = nums.FindAll(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isNegative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Console.WriteLine(string.Join(", ", negs));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-2, -3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B4E1F4CE-A165-438F-AAE5-169B287B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126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a text from the console</a:t>
            </a:r>
          </a:p>
          <a:p>
            <a:r>
              <a:rPr lang="en-US" sz="3200" dirty="0"/>
              <a:t>Filter only words, that </a:t>
            </a:r>
            <a:r>
              <a:rPr lang="en-US" sz="3200" b="1" dirty="0">
                <a:solidFill>
                  <a:schemeClr val="bg1"/>
                </a:solidFill>
              </a:rPr>
              <a:t>start </a:t>
            </a:r>
            <a:r>
              <a:rPr lang="en-US" sz="3200" dirty="0"/>
              <a:t>with</a:t>
            </a:r>
            <a:r>
              <a:rPr lang="en-US" sz="3200" b="1" dirty="0"/>
              <a:t> </a:t>
            </a:r>
            <a:r>
              <a:rPr lang="en-US" sz="3200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capital </a:t>
            </a:r>
            <a:r>
              <a:rPr lang="en-US" sz="3200" dirty="0"/>
              <a:t>letter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Predicate&lt;T&gt;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9808" y="3901850"/>
            <a:ext cx="5601511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60227" y="3886200"/>
            <a:ext cx="20574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6" y="4222717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226" y="5407251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27" y="5419820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01" y="5474221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2E572C3-D51B-457A-AF35-65788B5D487B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https://judge.softuni.org/Contests/Practice/Index/1472#2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DBC1097D-532B-44DF-BB8A-68B33D265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57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58500" y="1854000"/>
            <a:ext cx="11475000" cy="4269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Predicate&lt;string&gt;</a:t>
            </a:r>
            <a:r>
              <a:rPr lang="en-US" sz="2800" noProof="1">
                <a:solidFill>
                  <a:schemeClr val="tx1"/>
                </a:solidFill>
              </a:rPr>
              <a:t> checker = </a:t>
            </a:r>
            <a:r>
              <a:rPr lang="en-US" sz="2800" noProof="1">
                <a:solidFill>
                  <a:schemeClr val="bg1"/>
                </a:solidFill>
              </a:rPr>
              <a:t>n =&gt; n[0] == n.ToUpper()[0]</a:t>
            </a:r>
            <a:r>
              <a:rPr lang="en-US" sz="28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string[]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.Split(" ",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.Where(w =&gt; </a:t>
            </a:r>
            <a:r>
              <a:rPr lang="en-US" sz="2800" noProof="1">
                <a:solidFill>
                  <a:schemeClr val="bg1"/>
                </a:solidFill>
              </a:rPr>
              <a:t>checker(w)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1669946-0F73-4CE8-964B-78CADE01E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74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</a:t>
            </a:r>
            <a:r>
              <a:rPr lang="bg-BG" sz="3200" dirty="0"/>
              <a:t> </a:t>
            </a:r>
            <a:r>
              <a:rPr lang="en-GB" sz="3200" dirty="0"/>
              <a:t>the </a:t>
            </a:r>
            <a:r>
              <a:rPr lang="en-US" sz="3200" dirty="0"/>
              <a:t>console </a:t>
            </a:r>
            <a:r>
              <a:rPr lang="en-US" sz="32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200" dirty="0"/>
              <a:t>Add </a:t>
            </a:r>
            <a:r>
              <a:rPr lang="en-US" sz="3200" b="1" dirty="0">
                <a:solidFill>
                  <a:schemeClr val="bg1"/>
                </a:solidFill>
              </a:rPr>
              <a:t>VAT</a:t>
            </a:r>
            <a:r>
              <a:rPr lang="en-US" sz="3200" dirty="0"/>
              <a:t> of 20% to all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1" y="325309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5948" y="3253098"/>
            <a:ext cx="1066800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39" y="3327743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629B6D-BA9F-4D5A-B7C6-047245DCA62D}"/>
              </a:ext>
            </a:extLst>
          </p:cNvPr>
          <p:cNvSpPr txBox="1"/>
          <p:nvPr/>
        </p:nvSpPr>
        <p:spPr>
          <a:xfrm>
            <a:off x="1588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https://judge.softuni.org/Contests/Practice/Index/1472#3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840" y="3226972"/>
            <a:ext cx="271276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400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346" y="3226971"/>
            <a:ext cx="1133855" cy="2213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537" y="3327742"/>
            <a:ext cx="523875" cy="438150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DB2B00EF-7CF7-4D2D-8720-A4245A79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2079000"/>
            <a:ext cx="9315000" cy="3816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n =&gt; n * 1.2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4A48364-5537-417C-8638-7773590A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4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525303-2DAA-45AB-AF5B-FF7C242324C5}"/>
              </a:ext>
            </a:extLst>
          </p:cNvPr>
          <p:cNvSpPr/>
          <p:nvPr/>
        </p:nvSpPr>
        <p:spPr>
          <a:xfrm>
            <a:off x="4464976" y="1859340"/>
            <a:ext cx="32620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bg2"/>
                </a:solidFill>
              </a:rPr>
              <a:t>f(g(x))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Functions as Parameters to Other Functions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87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/>
              <a:t>Higher-order function</a:t>
            </a:r>
            <a:r>
              <a:rPr lang="en-US" dirty="0"/>
              <a:t>: take a function as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We pass </a:t>
            </a:r>
            <a:r>
              <a:rPr lang="en-US" b="1" dirty="0"/>
              <a:t>lambda function </a:t>
            </a:r>
            <a:r>
              <a:rPr lang="en-US" dirty="0"/>
              <a:t>to the higher-order function: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1883614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890473"/>
            <a:ext cx="105540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- 3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2AB9149D-5EB5-4175-8EC9-EED0AD2B4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803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7F56006-3EAE-D2AE-CDD4-680A24ED1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42D4A2B-9789-8308-5107-10A1FC51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Functions: More Examples</a:t>
            </a:r>
            <a:endParaRPr lang="en-GB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E7CBEDC9-F910-9064-279D-B791B699FC9F}"/>
              </a:ext>
            </a:extLst>
          </p:cNvPr>
          <p:cNvSpPr txBox="1">
            <a:spLocks/>
          </p:cNvSpPr>
          <p:nvPr/>
        </p:nvSpPr>
        <p:spPr>
          <a:xfrm>
            <a:off x="602825" y="1404000"/>
            <a:ext cx="10983176" cy="2801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long Aggregate(int start, int end, </a:t>
            </a:r>
            <a:r>
              <a:rPr lang="en-US" dirty="0">
                <a:solidFill>
                  <a:schemeClr val="bg1"/>
                </a:solidFill>
              </a:rPr>
              <a:t>Func&lt;long, long, long&gt; op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long result = start;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for (int i = start + 1; i &lt;= end;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result = </a:t>
            </a:r>
            <a:r>
              <a:rPr lang="en-US" dirty="0">
                <a:solidFill>
                  <a:schemeClr val="bg1"/>
                </a:solidFill>
              </a:rPr>
              <a:t>op</a:t>
            </a:r>
            <a:r>
              <a:rPr lang="en-US" dirty="0"/>
              <a:t>(result, i);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result;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DCBEF2B-A0FF-2A54-6184-DED4A4CCB91B}"/>
              </a:ext>
            </a:extLst>
          </p:cNvPr>
          <p:cNvSpPr txBox="1">
            <a:spLocks/>
          </p:cNvSpPr>
          <p:nvPr/>
        </p:nvSpPr>
        <p:spPr>
          <a:xfrm>
            <a:off x="602825" y="4419000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55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EA7F4D02-16AD-2F44-CDDD-C9BA936280DE}"/>
              </a:ext>
            </a:extLst>
          </p:cNvPr>
          <p:cNvSpPr txBox="1">
            <a:spLocks/>
          </p:cNvSpPr>
          <p:nvPr/>
        </p:nvSpPr>
        <p:spPr>
          <a:xfrm>
            <a:off x="602825" y="5182959"/>
            <a:ext cx="1098317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3628800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7DDAB13-D8B4-6BF7-5FBA-B524CBA0AD18}"/>
              </a:ext>
            </a:extLst>
          </p:cNvPr>
          <p:cNvSpPr txBox="1">
            <a:spLocks/>
          </p:cNvSpPr>
          <p:nvPr/>
        </p:nvSpPr>
        <p:spPr>
          <a:xfrm>
            <a:off x="602825" y="5946918"/>
            <a:ext cx="10983176" cy="587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long.Parse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("" + a + b)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12345678910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2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</a:t>
            </a:r>
            <a:r>
              <a:rPr lang="en-US" sz="11500" b="1" dirty="0"/>
              <a:t>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0005540-9178-4399-A84C-5C6F80062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35246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Read from the console </a:t>
            </a:r>
            <a:r>
              <a:rPr lang="en-US" sz="3200" b="1" dirty="0">
                <a:solidFill>
                  <a:schemeClr val="bg1"/>
                </a:solidFill>
              </a:rPr>
              <a:t>n people</a:t>
            </a:r>
            <a:r>
              <a:rPr lang="en-US" sz="3200" dirty="0"/>
              <a:t> (name + age)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Read a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  <a:r>
              <a:rPr lang="en-US" sz="3200" dirty="0"/>
              <a:t> (older, younger) and an </a:t>
            </a:r>
            <a:r>
              <a:rPr lang="en-US" sz="3200" b="1" dirty="0">
                <a:solidFill>
                  <a:schemeClr val="bg1"/>
                </a:solidFill>
              </a:rPr>
              <a:t>age filter</a:t>
            </a:r>
          </a:p>
          <a:p>
            <a:r>
              <a:rPr lang="en-US" sz="3200" dirty="0"/>
              <a:t>Read a </a:t>
            </a:r>
            <a:r>
              <a:rPr lang="en-US" sz="3200" b="1" dirty="0"/>
              <a:t>format pattern </a:t>
            </a:r>
            <a:r>
              <a:rPr lang="en-US" sz="3200" dirty="0"/>
              <a:t>for the output </a:t>
            </a:r>
            <a:r>
              <a:rPr lang="en-US" sz="3200" dirty="0">
                <a:sym typeface="Wingdings" panose="05000000000000000000" pitchFamily="2" charset="2"/>
              </a:rPr>
              <a:t> p</a:t>
            </a:r>
            <a:r>
              <a:rPr lang="en-US" sz="3200" dirty="0"/>
              <a:t>rint the filtered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1850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6000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3893" y="4054596"/>
            <a:ext cx="1946719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8C794E1D-D2D1-4BF1-AF3C-2640F7779558}"/>
              </a:ext>
            </a:extLst>
          </p:cNvPr>
          <p:cNvSpPr/>
          <p:nvPr/>
        </p:nvSpPr>
        <p:spPr bwMode="auto">
          <a:xfrm>
            <a:off x="2765746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CEC95EE-A118-4DC5-A294-7A5AF65F6023}"/>
              </a:ext>
            </a:extLst>
          </p:cNvPr>
          <p:cNvSpPr txBox="1"/>
          <p:nvPr/>
        </p:nvSpPr>
        <p:spPr>
          <a:xfrm>
            <a:off x="1588" y="6389668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https://judge.softuni.org/Contests/Practice/Index/1472#4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818" y="3085100"/>
            <a:ext cx="1828800" cy="317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6" y="4248496"/>
            <a:ext cx="1123640" cy="8501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50E43158-CE5A-44C1-AE6B-14DBA9843909}"/>
              </a:ext>
            </a:extLst>
          </p:cNvPr>
          <p:cNvSpPr/>
          <p:nvPr/>
        </p:nvSpPr>
        <p:spPr bwMode="auto">
          <a:xfrm>
            <a:off x="7783162" y="448308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xmlns="" id="{E242ACEC-A60E-4D51-A3BB-2E32EA1A8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5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1630" y="3197520"/>
            <a:ext cx="1120140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Func&lt;Person, bool&gt; </a:t>
            </a:r>
            <a:r>
              <a:rPr lang="en-US" sz="2600" noProof="1">
                <a:solidFill>
                  <a:schemeClr val="tx1"/>
                </a:solidFill>
              </a:rPr>
              <a:t>CreateFilter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(string condition, int ageThreshold)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(condition)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"younger": return </a:t>
            </a:r>
            <a:r>
              <a:rPr lang="en-US" sz="2600" noProof="1">
                <a:solidFill>
                  <a:schemeClr val="bg1"/>
                </a:solidFill>
              </a:rPr>
              <a:t>x =&gt; x &lt;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"older": return</a:t>
            </a:r>
            <a:r>
              <a:rPr lang="en-US" sz="2600" noProof="1">
                <a:solidFill>
                  <a:schemeClr val="bg1"/>
                </a:solidFill>
              </a:rPr>
              <a:t> x =&gt; x &gt;= ageThreshold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default: throw new ArgumentException(condition);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3DC811A-2007-4EC1-AE57-348217117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F1FB33CB-9E5B-4B8D-87AB-5EB98AD66C3F}"/>
              </a:ext>
            </a:extLst>
          </p:cNvPr>
          <p:cNvSpPr txBox="1">
            <a:spLocks/>
          </p:cNvSpPr>
          <p:nvPr/>
        </p:nvSpPr>
        <p:spPr>
          <a:xfrm>
            <a:off x="551630" y="1244067"/>
            <a:ext cx="112014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List&lt;Person&gt; people = ReadPeople();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Func&lt;Person, bool&gt;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filter = CreateFilter(condition, age);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 = CreatePrinter(format);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PrintFilteredPeople(people, filter, printer);</a:t>
            </a:r>
          </a:p>
        </p:txBody>
      </p:sp>
    </p:spTree>
    <p:extLst>
      <p:ext uri="{BB962C8B-B14F-4D97-AF65-F5344CB8AC3E}">
        <p14:creationId xmlns:p14="http://schemas.microsoft.com/office/powerpoint/2010/main" val="32772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8970" y="1494000"/>
            <a:ext cx="11314060" cy="3559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CreatePrinter(string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switch (format)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case "name":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      return </a:t>
            </a:r>
            <a:r>
              <a:rPr lang="en-US" sz="2600" noProof="1">
                <a:solidFill>
                  <a:schemeClr val="bg1"/>
                </a:solidFill>
              </a:rPr>
              <a:t>person =&gt; Console.WriteLine($"{person.Name}")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i="1" noProof="1">
                <a:solidFill>
                  <a:schemeClr val="accent2"/>
                </a:solidFill>
              </a:rPr>
              <a:t>// TODO: complete the other cases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tx1"/>
                </a:solidFill>
              </a:rPr>
              <a:t>default: throw new ArgumentException(format);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D0A71098-D256-4759-97FA-175336D1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6DAE04ED-4403-7F4A-1841-29B37C6BBEC7}"/>
              </a:ext>
            </a:extLst>
          </p:cNvPr>
          <p:cNvSpPr txBox="1">
            <a:spLocks/>
          </p:cNvSpPr>
          <p:nvPr/>
        </p:nvSpPr>
        <p:spPr>
          <a:xfrm>
            <a:off x="438970" y="5359960"/>
            <a:ext cx="11314060" cy="1039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tx1"/>
                </a:solidFill>
              </a:rPr>
              <a:t>public static void PrintFilteredPeople(List&lt;Person&gt; people,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Func&lt;Person, bool&gt; </a:t>
            </a:r>
            <a:r>
              <a:rPr lang="en-US" sz="2600" noProof="1">
                <a:solidFill>
                  <a:schemeClr val="tx1"/>
                </a:solidFill>
              </a:rPr>
              <a:t>filter, </a:t>
            </a:r>
            <a:r>
              <a:rPr lang="en-US" sz="2600" noProof="1">
                <a:solidFill>
                  <a:schemeClr val="bg1"/>
                </a:solidFill>
              </a:rPr>
              <a:t>Action&lt;Person&gt;</a:t>
            </a:r>
            <a:r>
              <a:rPr lang="en-US" sz="2600" noProof="1"/>
              <a:t> </a:t>
            </a:r>
            <a:r>
              <a:rPr lang="en-US" sz="2600" noProof="1">
                <a:solidFill>
                  <a:schemeClr val="tx1"/>
                </a:solidFill>
              </a:rPr>
              <a:t>printer) { … }</a:t>
            </a:r>
          </a:p>
        </p:txBody>
      </p:sp>
    </p:spTree>
    <p:extLst>
      <p:ext uri="{BB962C8B-B14F-4D97-AF65-F5344CB8AC3E}">
        <p14:creationId xmlns:p14="http://schemas.microsoft.com/office/powerpoint/2010/main" val="28643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71708" y="3587112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000" y="1789421"/>
            <a:ext cx="8820000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Lambda expressions </a:t>
            </a:r>
            <a:r>
              <a:rPr lang="en-US" sz="3200" dirty="0">
                <a:solidFill>
                  <a:schemeClr val="bg2"/>
                </a:solidFill>
              </a:rPr>
              <a:t>are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anonymous functions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often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Func&lt;T, TResult&gt;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is a function  that takes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type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200" dirty="0">
                <a:solidFill>
                  <a:schemeClr val="bg2"/>
                </a:solidFill>
              </a:rPr>
              <a:t> and returns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TResult</a:t>
            </a:r>
            <a:r>
              <a:rPr lang="en-US" sz="3200" dirty="0">
                <a:solidFill>
                  <a:schemeClr val="bg2"/>
                </a:solidFill>
              </a:rPr>
              <a:t> type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void function (no return value)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Predicate&lt;T&gt;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is a Boolean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passed as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 parameters</a:t>
            </a:r>
            <a:r>
              <a:rPr lang="en-US" sz="3200" dirty="0">
                <a:solidFill>
                  <a:schemeClr val="bg2"/>
                </a:solidFill>
              </a:rPr>
              <a:t/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returned as result </a:t>
            </a:r>
            <a:r>
              <a:rPr lang="en-US" sz="3200" dirty="0">
                <a:solidFill>
                  <a:schemeClr val="bg2"/>
                </a:solidFill>
              </a:rPr>
              <a:t>from a method invocation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6F656B09-DBF5-4594-B46B-28983F3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8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68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1061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6651162-66F0-4FD2-8FD2-EFD04B225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2318984-5E45-45C1-83E0-3EA30B8C5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521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3525303-2DAA-45AB-AF5B-FF7C242324C5}"/>
              </a:ext>
            </a:extLst>
          </p:cNvPr>
          <p:cNvSpPr/>
          <p:nvPr/>
        </p:nvSpPr>
        <p:spPr>
          <a:xfrm>
            <a:off x="4766149" y="1524001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/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0DE7FEE-612F-4041-B37F-562E40BA65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59345C62-AA48-489D-B29C-76A25B995F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Paradigms and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9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54000"/>
            <a:ext cx="7560000" cy="55465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Mathematical</a:t>
            </a:r>
            <a:r>
              <a:rPr lang="en-US" dirty="0"/>
              <a:t>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calculation (expression or transformation), which maps </a:t>
            </a:r>
            <a:r>
              <a:rPr lang="en-US" b="1" dirty="0">
                <a:solidFill>
                  <a:schemeClr val="bg1"/>
                </a:solidFill>
              </a:rPr>
              <a:t>input values </a:t>
            </a:r>
            <a:r>
              <a:rPr lang="en-US" dirty="0"/>
              <a:t>to an</a:t>
            </a:r>
            <a:r>
              <a:rPr lang="en-US" b="1" dirty="0">
                <a:solidFill>
                  <a:schemeClr val="bg1"/>
                </a:solidFill>
              </a:rPr>
              <a:t> output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987522" y="1584000"/>
            <a:ext cx="28456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</a:t>
            </a:r>
            <a:r>
              <a:rPr lang="en-US" sz="6600" b="1" baseline="30000" dirty="0">
                <a:ln w="0"/>
              </a:rPr>
              <a:t>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406000" y="2093485"/>
            <a:ext cx="1324777" cy="582182"/>
          </a:xfrm>
          <a:prstGeom prst="wedgeRoundRectCallout">
            <a:avLst>
              <a:gd name="adj1" fmla="val 68882"/>
              <a:gd name="adj2" fmla="val -31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xmlns="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098472"/>
              </p:ext>
            </p:extLst>
          </p:nvPr>
        </p:nvGraphicFramePr>
        <p:xfrm>
          <a:off x="9602874" y="1264647"/>
          <a:ext cx="1983126" cy="3934907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3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085570" y="2893109"/>
            <a:ext cx="1324777" cy="582182"/>
          </a:xfrm>
          <a:prstGeom prst="wedgeRoundRectCallout">
            <a:avLst>
              <a:gd name="adj1" fmla="val -168"/>
              <a:gd name="adj2" fmla="val -100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124641" y="2893109"/>
            <a:ext cx="1324777" cy="582182"/>
          </a:xfrm>
          <a:prstGeom prst="wedgeRoundRectCallout">
            <a:avLst>
              <a:gd name="adj1" fmla="val -40738"/>
              <a:gd name="adj2" fmla="val -103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Output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63E240F9-D787-4506-9A13-CBC1E6642B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A54BF62-561A-5637-EE18-584EE231BA00}"/>
              </a:ext>
            </a:extLst>
          </p:cNvPr>
          <p:cNvSpPr txBox="1"/>
          <p:nvPr/>
        </p:nvSpPr>
        <p:spPr>
          <a:xfrm>
            <a:off x="1866000" y="5454000"/>
            <a:ext cx="9357313" cy="116826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functions take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parameters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perform some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</a:t>
            </a: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may return a </a:t>
            </a:r>
            <a:r>
              <a:rPr kumimoji="0" lang="en-US" sz="3398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3398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Functional programming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(FP)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by composing </a:t>
            </a:r>
            <a:r>
              <a:rPr lang="en-US" b="1" dirty="0"/>
              <a:t>pure functions</a:t>
            </a:r>
            <a:r>
              <a:rPr lang="en-US" dirty="0"/>
              <a:t>, avoiding</a:t>
            </a:r>
            <a:br>
              <a:rPr lang="en-US" dirty="0"/>
            </a:b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Program state flows through pure functions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</a:rPr>
              <a:t>Pure function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== function, which returns </a:t>
            </a:r>
            <a:r>
              <a:rPr lang="en-US" b="1" dirty="0"/>
              <a:t>value only</a:t>
            </a:r>
            <a:br>
              <a:rPr lang="en-US" b="1" dirty="0"/>
            </a:br>
            <a:r>
              <a:rPr lang="en-US" b="1" dirty="0"/>
              <a:t>determined by its input</a:t>
            </a:r>
            <a:r>
              <a:rPr lang="en-US" dirty="0"/>
              <a:t>, without side effects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</a:t>
            </a:r>
            <a:r>
              <a:rPr lang="en-US" i="1" dirty="0"/>
              <a:t>sqrt</a:t>
            </a:r>
            <a:r>
              <a:rPr lang="en-US" dirty="0"/>
              <a:t>(x), </a:t>
            </a:r>
            <a:r>
              <a:rPr lang="en-US" i="1" dirty="0"/>
              <a:t>sort</a:t>
            </a:r>
            <a:r>
              <a:rPr lang="en-US" dirty="0"/>
              <a:t>(list) </a:t>
            </a:r>
            <a:r>
              <a:rPr lang="en-US" dirty="0">
                <a:sym typeface="Wingdings" panose="05000000000000000000" pitchFamily="2" charset="2"/>
              </a:rPr>
              <a:t> sorted list (new list)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Pure function == consistent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74D85-F234-4B17-8018-D382B6D0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11779" y="1484648"/>
            <a:ext cx="1454221" cy="9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several numbers and </a:t>
            </a:r>
            <a:r>
              <a:rPr lang="en-US" b="1" dirty="0"/>
              <a:t>find the biggest </a:t>
            </a:r>
            <a:r>
              <a:rPr lang="en-US" dirty="0"/>
              <a:t>of them (in C#)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89848" y="2540355"/>
            <a:ext cx="4141091" cy="28180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Console.ReadLine()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.Split("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.Select(int.Parse)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    .Max()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);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1FA6ECF9-4C1E-46DF-B058-4AB0C43BEE47}"/>
              </a:ext>
            </a:extLst>
          </p:cNvPr>
          <p:cNvSpPr txBox="1">
            <a:spLocks/>
          </p:cNvSpPr>
          <p:nvPr/>
        </p:nvSpPr>
        <p:spPr>
          <a:xfrm>
            <a:off x="562442" y="1837990"/>
            <a:ext cx="4858558" cy="4797873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Functional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3000"/>
              </a:spcBef>
            </a:pPr>
            <a:r>
              <a:rPr lang="en-US" sz="3199" dirty="0"/>
              <a:t>Sequence of functional </a:t>
            </a:r>
            <a:r>
              <a:rPr lang="en-US" sz="3199" b="1" dirty="0"/>
              <a:t>transformations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CF9CE53-53E8-4D01-84E3-570D3EA11CFD}"/>
              </a:ext>
            </a:extLst>
          </p:cNvPr>
          <p:cNvSpPr txBox="1">
            <a:spLocks/>
          </p:cNvSpPr>
          <p:nvPr/>
        </p:nvSpPr>
        <p:spPr>
          <a:xfrm>
            <a:off x="5291882" y="2540355"/>
            <a:ext cx="6208383" cy="23719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input = Console.ReadLine();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items = input.Split("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nums = items.Select(int.Parse);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var maxNum = nums.Max();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399" dirty="0">
                <a:solidFill>
                  <a:schemeClr val="tx1"/>
                </a:solidFill>
              </a:rPr>
              <a:t>Console.WriteLine(maxNum);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7F852FF-FF15-4AC8-B170-C29236078C42}"/>
              </a:ext>
            </a:extLst>
          </p:cNvPr>
          <p:cNvSpPr txBox="1">
            <a:spLocks/>
          </p:cNvSpPr>
          <p:nvPr/>
        </p:nvSpPr>
        <p:spPr>
          <a:xfrm>
            <a:off x="5196236" y="1837990"/>
            <a:ext cx="6304029" cy="415600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99" b="1" dirty="0"/>
              <a:t>Imperative</a:t>
            </a:r>
            <a:r>
              <a:rPr lang="en-US" sz="3199" dirty="0"/>
              <a:t> style</a:t>
            </a:r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spcBef>
                <a:spcPts val="0"/>
              </a:spcBef>
            </a:pPr>
            <a:r>
              <a:rPr lang="en-US" sz="3199" dirty="0"/>
              <a:t>Describes an </a:t>
            </a:r>
            <a:r>
              <a:rPr lang="en-US" sz="3199" b="1" dirty="0"/>
              <a:t>algorithm</a:t>
            </a:r>
            <a:r>
              <a:rPr lang="en-US" sz="3199" dirty="0"/>
              <a:t> (steps)</a:t>
            </a:r>
          </a:p>
        </p:txBody>
      </p:sp>
    </p:spTree>
    <p:extLst>
      <p:ext uri="{BB962C8B-B14F-4D97-AF65-F5344CB8AC3E}">
        <p14:creationId xmlns:p14="http://schemas.microsoft.com/office/powerpoint/2010/main" val="887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000" y="999000"/>
            <a:ext cx="9677698" cy="52760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Instead of statements, it makes use of expressions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First-class functions</a:t>
            </a:r>
            <a:r>
              <a:rPr lang="en-US" dirty="0"/>
              <a:t>: functions can be stored in variables and passed as arguments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b="1" dirty="0">
                <a:solidFill>
                  <a:schemeClr val="bg1"/>
                </a:solidFill>
              </a:rPr>
              <a:t>Higher-order functions</a:t>
            </a:r>
            <a:r>
              <a:rPr lang="en-US" dirty="0"/>
              <a:t>: either take other functions as arguments or return them as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Functional Programming Concepts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7913E01-1551-478B-BFD6-293C919050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xmlns="" id="{E4AA39CA-7A1D-688F-42F8-F603031D6BA1}"/>
              </a:ext>
            </a:extLst>
          </p:cNvPr>
          <p:cNvSpPr txBox="1">
            <a:spLocks/>
          </p:cNvSpPr>
          <p:nvPr/>
        </p:nvSpPr>
        <p:spPr>
          <a:xfrm>
            <a:off x="2315706" y="347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Func&lt;int, int&gt;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 = x =&gt; 2 * 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var d =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twice</a:t>
            </a:r>
            <a:r>
              <a:rPr lang="en-US" sz="2399" dirty="0">
                <a:solidFill>
                  <a:schemeClr val="tx1"/>
                </a:solidFill>
              </a:rPr>
              <a:t>(5);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10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D0AB7E1B-8A0E-4021-EF2B-22581E8A9C22}"/>
              </a:ext>
            </a:extLst>
          </p:cNvPr>
          <p:cNvSpPr txBox="1">
            <a:spLocks/>
          </p:cNvSpPr>
          <p:nvPr/>
        </p:nvSpPr>
        <p:spPr>
          <a:xfrm>
            <a:off x="2315706" y="5634000"/>
            <a:ext cx="8910294" cy="956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aggregate(start, end,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399" dirty="0">
                <a:solidFill>
                  <a:schemeClr val="tx1"/>
                </a:solidFill>
              </a:rPr>
              <a:t>)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sum = aggregate(1,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);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4"/>
            <a:ext cx="9812698" cy="5636106"/>
          </a:xfrm>
        </p:spPr>
        <p:txBody>
          <a:bodyPr>
            <a:normAutofit lnSpcReduction="10000"/>
          </a:bodyPr>
          <a:lstStyle/>
          <a:p>
            <a:r>
              <a:rPr lang="en-US" sz="3400" b="1" dirty="0"/>
              <a:t>Pure FP </a:t>
            </a:r>
            <a:r>
              <a:rPr lang="en-US" sz="3400" dirty="0"/>
              <a:t>treats computation as the evaluation of </a:t>
            </a:r>
            <a:br>
              <a:rPr lang="en-US" sz="3400" dirty="0"/>
            </a:br>
            <a:r>
              <a:rPr lang="en-US" sz="3400" dirty="0"/>
              <a:t>mathematical functions, avoiding state and </a:t>
            </a:r>
            <a:br>
              <a:rPr lang="en-US" sz="3400" dirty="0"/>
            </a:br>
            <a:r>
              <a:rPr lang="en-US" sz="3400" dirty="0"/>
              <a:t>mutable data (variables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en-US" dirty="0"/>
              <a:t>Always produce the same output with the same arguments disregard of other factors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deterministic</a:t>
            </a:r>
            <a:r>
              <a:rPr lang="en-US" dirty="0"/>
              <a:t>)</a:t>
            </a:r>
            <a:endParaRPr lang="en-US" sz="3600" dirty="0"/>
          </a:p>
          <a:p>
            <a:pPr lvl="1"/>
            <a:r>
              <a:rPr lang="en-US" sz="3200" b="1" dirty="0"/>
              <a:t>No other input data </a:t>
            </a:r>
            <a:r>
              <a:rPr lang="en-US" sz="3200" dirty="0"/>
              <a:t>besides the input parameters</a:t>
            </a:r>
          </a:p>
          <a:p>
            <a:pPr lvl="1"/>
            <a:r>
              <a:rPr lang="en-US" sz="3200" dirty="0"/>
              <a:t>The output value of a function </a:t>
            </a:r>
            <a:r>
              <a:rPr lang="en-US" sz="3200" b="1" dirty="0"/>
              <a:t>depends only on </a:t>
            </a:r>
            <a:br>
              <a:rPr lang="en-US" sz="3200" b="1" dirty="0"/>
            </a:br>
            <a:r>
              <a:rPr lang="en-US" sz="3200" b="1" dirty="0"/>
              <a:t>the arguments</a:t>
            </a:r>
            <a:r>
              <a:rPr lang="en-US" sz="3200" dirty="0"/>
              <a:t> that are passed to the function</a:t>
            </a:r>
          </a:p>
          <a:p>
            <a:r>
              <a:rPr lang="en-US" dirty="0"/>
              <a:t>No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instead, functional languages rely on </a:t>
            </a:r>
            <a:r>
              <a:rPr lang="en-US" b="1" dirty="0"/>
              <a:t>recursion</a:t>
            </a:r>
            <a:r>
              <a:rPr lang="en-US" dirty="0"/>
              <a:t> for iteration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Functional Programming (Pure FP)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F72513A-C782-4C08-AA43-E714FD6C20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4258</TotalTime>
  <Words>2666</Words>
  <Application>Microsoft Office PowerPoint</Application>
  <PresentationFormat>Widescreen</PresentationFormat>
  <Paragraphs>513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Functional Programming in C#</vt:lpstr>
      <vt:lpstr>Table of Contents</vt:lpstr>
      <vt:lpstr>Have a Question?</vt:lpstr>
      <vt:lpstr>Functional Programming</vt:lpstr>
      <vt:lpstr>What is a Function?</vt:lpstr>
      <vt:lpstr>Functional Programming (FP)</vt:lpstr>
      <vt:lpstr>Functional Programming – Examples</vt:lpstr>
      <vt:lpstr>Functional Programming Concepts</vt:lpstr>
      <vt:lpstr>Pure Functional Programming (Pure FP)</vt:lpstr>
      <vt:lpstr>Functional Programming Languages</vt:lpstr>
      <vt:lpstr>Lambda Expressions in C#</vt:lpstr>
      <vt:lpstr>Lambda Expressions in C# (1)</vt:lpstr>
      <vt:lpstr>Lambda Expressions in C# (2)</vt:lpstr>
      <vt:lpstr>Problem: Sort Even Numbers </vt:lpstr>
      <vt:lpstr>Solution: Sort Even Numbers</vt:lpstr>
      <vt:lpstr>Delegates, Functions, Actions, Predicates</vt:lpstr>
      <vt:lpstr>Delegates</vt:lpstr>
      <vt:lpstr>Generic Delegates: Func&lt;T, TResult&gt;</vt:lpstr>
      <vt:lpstr>Generic Delegates: Action&lt;T&gt;</vt:lpstr>
      <vt:lpstr>Problem: Sum Numbers </vt:lpstr>
      <vt:lpstr>Solution: Sum Numbers</vt:lpstr>
      <vt:lpstr>Generic Delegates: Predicate&lt;T&gt;</vt:lpstr>
      <vt:lpstr>Problem: Count Uppercase Words</vt:lpstr>
      <vt:lpstr>Solution: Count Uppercase Words</vt:lpstr>
      <vt:lpstr>Problem: Add VAT</vt:lpstr>
      <vt:lpstr>Solution: Add VAT</vt:lpstr>
      <vt:lpstr>Higher-Order Functions</vt:lpstr>
      <vt:lpstr>Higher-Order Functions</vt:lpstr>
      <vt:lpstr>Higher-Order Functions: More Examples</vt:lpstr>
      <vt:lpstr>Problem: Filter by Age</vt:lpstr>
      <vt:lpstr>Solution: Filter by Age (1)</vt:lpstr>
      <vt:lpstr>Solution: Filter by Age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Functional Programming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184</cp:revision>
  <dcterms:created xsi:type="dcterms:W3CDTF">2018-05-23T13:08:44Z</dcterms:created>
  <dcterms:modified xsi:type="dcterms:W3CDTF">2022-12-21T10:40:35Z</dcterms:modified>
  <cp:category>programming;education;software engineering;software development</cp:category>
</cp:coreProperties>
</file>