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36"/>
  </p:notesMasterIdLst>
  <p:handoutMasterIdLst>
    <p:handoutMasterId r:id="rId37"/>
  </p:handoutMasterIdLst>
  <p:sldIdLst>
    <p:sldId id="297" r:id="rId3"/>
    <p:sldId id="298" r:id="rId4"/>
    <p:sldId id="299" r:id="rId5"/>
    <p:sldId id="494" r:id="rId6"/>
    <p:sldId id="301" r:id="rId7"/>
    <p:sldId id="302" r:id="rId8"/>
    <p:sldId id="303" r:id="rId9"/>
    <p:sldId id="495" r:id="rId10"/>
    <p:sldId id="304" r:id="rId11"/>
    <p:sldId id="305" r:id="rId12"/>
    <p:sldId id="306" r:id="rId13"/>
    <p:sldId id="49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401" r:id="rId31"/>
    <p:sldId id="497" r:id="rId32"/>
    <p:sldId id="498" r:id="rId33"/>
    <p:sldId id="405" r:id="rId34"/>
    <p:sldId id="4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7D41001-5F08-49B0-9F1E-BF7296525D36}">
          <p14:sldIdLst>
            <p14:sldId id="297"/>
            <p14:sldId id="298"/>
            <p14:sldId id="299"/>
          </p14:sldIdLst>
        </p14:section>
        <p14:section name="Generics" id="{7AE430C1-3646-4F12-876F-1EA737365C38}">
          <p14:sldIdLst>
            <p14:sldId id="494"/>
            <p14:sldId id="301"/>
            <p14:sldId id="302"/>
            <p14:sldId id="303"/>
          </p14:sldIdLst>
        </p14:section>
        <p14:section name="Generic Classes" id="{2B12C821-48DC-4EA7-B2CE-47255089C530}">
          <p14:sldIdLst>
            <p14:sldId id="495"/>
            <p14:sldId id="304"/>
            <p14:sldId id="305"/>
            <p14:sldId id="306"/>
          </p14:sldIdLst>
        </p14:section>
        <p14:section name="Generic Methods" id="{D3A50630-1D72-489B-A5F9-8B91B0D5492A}">
          <p14:sldIdLst>
            <p14:sldId id="496"/>
            <p14:sldId id="307"/>
            <p14:sldId id="308"/>
            <p14:sldId id="309"/>
            <p14:sldId id="310"/>
            <p14:sldId id="311"/>
            <p14:sldId id="312"/>
          </p14:sldIdLst>
        </p14:section>
        <p14:section name="Generic Constraints" id="{8AA963E0-5A90-4F1B-94A6-FEADEF2F2D86}">
          <p14:sldIdLst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Conclusion" id="{5B1986BC-9C29-4EB4-920B-65404E2A3EE0}">
          <p14:sldIdLst>
            <p14:sldId id="322"/>
            <p14:sldId id="401"/>
            <p14:sldId id="497"/>
            <p14:sldId id="49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71" d="100"/>
          <a:sy n="71" d="100"/>
        </p:scale>
        <p:origin x="520" y="5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="" xmlns:a16="http://schemas.microsoft.com/office/drawing/2014/main" id="{75ED9268-136F-480E-95B0-9B686CA143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6974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08C730F2-636A-44B9-A7AE-8BC5AB1425D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8978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48B6C67D-EF95-4A7A-A6A2-9147E30367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3955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B03D197A-454A-429F-A59C-34B2E903BEE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917055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69D7497E-4A0D-4766-A9B7-AEDF386804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13053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68FC137F-CF9B-4F5F-A4B6-B6DC951A97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236317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62CB2024-A318-4243-9898-8B6C6743D2E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567958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7EADC30-4EE8-4FA7-A103-7EFBAB4024A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200803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FC9FE107-DDF7-4B76-BA5E-206DBBC67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383301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242C7273-D698-48A0-A2FA-E143A806A3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32240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52766D-5988-4A85-9A9D-1504D9E4020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FBC58C2-C280-4E09-8CF5-9397016F87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51881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351E5A7F-CDA7-4B70-BF7B-E3101B2D2A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5186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9A542E84-28D0-4BF0-879F-B3342E6295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01684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DB6971A3-D642-441E-A3EC-211E9EC81A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14520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9036B6E5-5C8A-4614-B581-70AE1E9143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39007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9B14915A-0C4C-49D7-9907-BA4262FBB5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14484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20E11F28-1087-4910-86D7-17C25C8DFB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2258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4F0CB238-DF28-4CCE-8AAD-E93CAACA11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59526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77038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359899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68233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06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219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615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18165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15698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99041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18613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00469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346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474#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474#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programming-guide/generics/constraints-on-type-parameter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474#2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27.jpe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0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1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28.png"/><Relationship Id="rId15" Type="http://schemas.openxmlformats.org/officeDocument/2006/relationships/image" Target="../media/image33.jpeg"/><Relationship Id="rId23" Type="http://schemas.openxmlformats.org/officeDocument/2006/relationships/image" Target="../media/image37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0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fundamentals/types/generic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Adding Type Safety and Code Reusability 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Generics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  <a:p>
            <a:endParaRPr lang="bg-BG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67" y="2421578"/>
            <a:ext cx="3986885" cy="238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0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AA9976E6-2ADB-413C-8F13-DA6222355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Non-Generic Classes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43CAAB1-1BB5-4293-8AF9-ED1802C6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248" y="2259000"/>
            <a:ext cx="10509504" cy="3517032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objectList = new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ObjectList();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objectList.Add(1);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objectList.Add(new Customer());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objectList.Add(new Account());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var firItem = objectList[0];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firItem is object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var secItem =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Customer</a:t>
            </a:r>
            <a:r>
              <a:rPr lang="en-US" sz="2800" b="1" noProof="1">
                <a:latin typeface="Consolas" pitchFamily="49" charset="0"/>
              </a:rPr>
              <a:t>)objectList[</a:t>
            </a:r>
            <a:r>
              <a:rPr lang="bg-BG" sz="2800" b="1" noProof="1">
                <a:latin typeface="Consolas" pitchFamily="49" charset="0"/>
              </a:rPr>
              <a:t>1</a:t>
            </a:r>
            <a:r>
              <a:rPr lang="en-US" sz="2800" b="1" noProof="1">
                <a:latin typeface="Consolas" pitchFamily="49" charset="0"/>
              </a:rPr>
              <a:t>];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cast</a:t>
            </a:r>
            <a:endParaRPr lang="en-US" sz="2800" b="1" noProof="1">
              <a:solidFill>
                <a:schemeClr val="tx2"/>
              </a:solidFill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642C83EC-1CF0-4404-9F04-6ED1A01704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232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Encapsulate operations to a </a:t>
            </a:r>
            <a:r>
              <a:rPr lang="en-US" b="1" dirty="0">
                <a:solidFill>
                  <a:schemeClr val="bg1"/>
                </a:solidFill>
              </a:rPr>
              <a:t>non-particular data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</a:p>
          <a:p>
            <a:r>
              <a:rPr lang="en-US" dirty="0"/>
              <a:t>Defined with </a:t>
            </a:r>
            <a:r>
              <a:rPr lang="en-US" b="1" dirty="0">
                <a:solidFill>
                  <a:schemeClr val="bg1"/>
                </a:solidFill>
              </a:rPr>
              <a:t>Type Parameters </a:t>
            </a:r>
            <a:r>
              <a:rPr lang="en-US" dirty="0"/>
              <a:t>-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Most commonly used are </a:t>
            </a:r>
            <a:r>
              <a:rPr lang="en-US" b="1" dirty="0">
                <a:solidFill>
                  <a:schemeClr val="bg1"/>
                </a:solidFill>
              </a:rPr>
              <a:t>generic collections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 Linked Lists, Hash tables, Stacks, Queues, Trees, etc.</a:t>
            </a:r>
          </a:p>
          <a:p>
            <a:pPr lvl="1"/>
            <a:r>
              <a:rPr lang="en-US" dirty="0"/>
              <a:t>Collections with </a:t>
            </a:r>
            <a:r>
              <a:rPr lang="en-US" b="1" dirty="0">
                <a:solidFill>
                  <a:schemeClr val="bg1"/>
                </a:solidFill>
              </a:rPr>
              <a:t>multiple</a:t>
            </a:r>
            <a:r>
              <a:rPr lang="en-US" dirty="0"/>
              <a:t> type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 – </a:t>
            </a:r>
            <a:r>
              <a:rPr lang="en-US" noProof="1"/>
              <a:t>Dictionary&lt;</a:t>
            </a:r>
            <a:r>
              <a:rPr lang="en-US" b="1" noProof="1">
                <a:solidFill>
                  <a:schemeClr val="bg1"/>
                </a:solidFill>
              </a:rPr>
              <a:t>T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</a:rPr>
              <a:t>V</a:t>
            </a:r>
            <a:r>
              <a:rPr lang="en-US" noProof="1"/>
              <a:t>&gt;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Classes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787625" y="2605446"/>
            <a:ext cx="4906040" cy="1257182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List&lt;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&gt; {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Stack&lt;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&gt; { 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4190D158-E3AF-4CC6-B236-4E4EBFA1B7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34" y="1143141"/>
            <a:ext cx="3094072" cy="287467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B3BF449D-CC37-453C-BBCA-5D75DD02E38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sz="5400" dirty="0">
                <a:cs typeface="Consolas" panose="020B0609020204030204" pitchFamily="49" charset="0"/>
              </a:rPr>
              <a:t>Generic Methods</a:t>
            </a:r>
          </a:p>
        </p:txBody>
      </p:sp>
    </p:spTree>
    <p:extLst>
      <p:ext uri="{BB962C8B-B14F-4D97-AF65-F5344CB8AC3E}">
        <p14:creationId xmlns:p14="http://schemas.microsoft.com/office/powerpoint/2010/main" val="227149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Take a </a:t>
            </a:r>
            <a:r>
              <a:rPr lang="en-US" b="1" dirty="0">
                <a:solidFill>
                  <a:schemeClr val="bg1"/>
                </a:solidFill>
              </a:rPr>
              <a:t>certain</a:t>
            </a:r>
            <a:r>
              <a:rPr lang="en-US" dirty="0"/>
              <a:t> input and a </a:t>
            </a:r>
            <a:r>
              <a:rPr lang="en-US" b="1" dirty="0">
                <a:solidFill>
                  <a:schemeClr val="bg1"/>
                </a:solidFill>
              </a:rPr>
              <a:t>certain</a:t>
            </a:r>
            <a:r>
              <a:rPr lang="en-US" dirty="0"/>
              <a:t> output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AA9976E6-2ADB-413C-8F13-DA6222355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Non-Generic Methods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43CAAB1-1BB5-4293-8AF9-ED1802C6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496" y="1977251"/>
            <a:ext cx="10569008" cy="396651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public class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CustomerList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Customer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Customer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customer)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	return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removedCustomer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32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AC72EF5C-D359-402C-8198-8A32AF2761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113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Take </a:t>
            </a:r>
            <a:r>
              <a:rPr lang="en-US" b="1" dirty="0">
                <a:solidFill>
                  <a:schemeClr val="bg1"/>
                </a:solidFill>
              </a:rPr>
              <a:t>generic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input</a:t>
            </a:r>
            <a:r>
              <a:rPr lang="en-US" dirty="0"/>
              <a:t> and return </a:t>
            </a:r>
            <a:r>
              <a:rPr lang="en-US" b="1" dirty="0">
                <a:solidFill>
                  <a:schemeClr val="bg1"/>
                </a:solidFill>
              </a:rPr>
              <a:t>generic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output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Methods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621114" y="2235783"/>
            <a:ext cx="8949772" cy="344944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itchFamily="49" charset="0"/>
                <a:cs typeface="Consolas" pitchFamily="49" charset="0"/>
              </a:rPr>
              <a:t>public List&lt;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3200" b="1" noProof="1">
                <a:latin typeface="Consolas" pitchFamily="49" charset="0"/>
                <a:cs typeface="Consolas" pitchFamily="49" charset="0"/>
              </a:rPr>
              <a:t>&gt; CreateList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item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3200" b="1" noProof="1">
                <a:latin typeface="Consolas" pitchFamily="49" charset="0"/>
                <a:cs typeface="Consolas" pitchFamily="49" charset="0"/>
              </a:rPr>
              <a:t>List&lt;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3200" b="1" noProof="1">
                <a:latin typeface="Consolas" pitchFamily="49" charset="0"/>
                <a:cs typeface="Consolas" pitchFamily="49" charset="0"/>
              </a:rPr>
              <a:t>&gt; list = new List&lt;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3200" b="1" noProof="1">
                <a:latin typeface="Consolas" pitchFamily="49" charset="0"/>
                <a:cs typeface="Consolas" pitchFamily="49" charset="0"/>
              </a:rPr>
              <a:t>&gt;();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itchFamily="49" charset="0"/>
                <a:cs typeface="Consolas" pitchFamily="49" charset="0"/>
              </a:rPr>
              <a:t>  return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GB" sz="32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1B8F0CF1-598B-4421-8B6F-92BC616E72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941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collection, that can store anything and has the </a:t>
            </a:r>
            <a:br>
              <a:rPr lang="en-US" dirty="0"/>
            </a:br>
            <a:r>
              <a:rPr lang="en-US" dirty="0"/>
              <a:t>following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should add on top of its contents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should remove the topmost element and </a:t>
            </a:r>
            <a:r>
              <a:rPr lang="en-US" b="1" dirty="0">
                <a:solidFill>
                  <a:schemeClr val="bg1"/>
                </a:solidFill>
              </a:rPr>
              <a:t>return it</a:t>
            </a:r>
          </a:p>
          <a:p>
            <a:r>
              <a:rPr lang="en-US" dirty="0"/>
              <a:t>It should have two public methods: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void Add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 element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 Remove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int Count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Box of 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803550" y="6356714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https://judge.softuni.org/Contests/Practice/Index/1474#0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8013B456-D5BB-4ECC-B10E-F3BB3F69CD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081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Box of T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191000" y="1262634"/>
            <a:ext cx="9615996" cy="5392866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Box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Add fields and constructor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int Count =&gt; this.data.Count;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void Add(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item) { this.data.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item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Remove()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rem = this.data.Last();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this.data.RemoveAt(this.data.Count - 1);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return rem;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9B5D4EDF-40BC-482F-AEFA-3BF36DBE60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595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class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ArrayCreator</a:t>
            </a:r>
            <a:r>
              <a:rPr lang="en-US" dirty="0"/>
              <a:t> with a single method: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should return an array with the given length</a:t>
            </a:r>
          </a:p>
          <a:p>
            <a:r>
              <a:rPr lang="en-US" dirty="0"/>
              <a:t>Every element should be </a:t>
            </a:r>
            <a:r>
              <a:rPr lang="en-US" b="1" dirty="0">
                <a:solidFill>
                  <a:schemeClr val="bg1"/>
                </a:solidFill>
              </a:rPr>
              <a:t>set to the default item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Generic </a:t>
            </a:r>
            <a:r>
              <a:rPr lang="en-GB" dirty="0"/>
              <a:t>Array Creator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https://judge.softuni.org/Contests/Practice/Index/1474#1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2124000"/>
            <a:ext cx="8754000" cy="80167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lvl="1">
              <a:buClr>
                <a:schemeClr val="tx1"/>
              </a:buClr>
            </a:pPr>
            <a:r>
              <a:rPr lang="en-US" sz="2800" b="1" dirty="0">
                <a:latin typeface="Consolas" panose="020B0609020204030204" pitchFamily="49" charset="0"/>
              </a:rPr>
              <a:t>static T[] </a:t>
            </a:r>
            <a:r>
              <a:rPr lang="en-US" sz="2800" b="1" noProof="1">
                <a:latin typeface="Consolas" panose="020B0609020204030204" pitchFamily="49" charset="0"/>
              </a:rPr>
              <a:t>Create(int</a:t>
            </a:r>
            <a:r>
              <a:rPr lang="en-US" sz="2800" b="1" dirty="0">
                <a:latin typeface="Consolas" panose="020B0609020204030204" pitchFamily="49" charset="0"/>
              </a:rPr>
              <a:t> length, T item)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9FC3EE35-3E73-43E6-846B-B2037C57BA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13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Generic Array Creator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868228" y="1539000"/>
            <a:ext cx="10455544" cy="4874326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ArrayCreator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static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T[]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Create&lt;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&gt;(int length,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item)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T[]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array = new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T[length]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for(int i = 0; i &lt; length; i++)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{ array[i] = item;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return array;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AB38432D-F261-4336-9FBE-7CE7C9680B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445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816" y="1366985"/>
            <a:ext cx="2532522" cy="2780146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="" xmlns:a16="http://schemas.microsoft.com/office/drawing/2014/main" id="{638B56FD-70CE-4936-AF39-5699106A26D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Generic Constraints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="" xmlns:a16="http://schemas.microsoft.com/office/drawing/2014/main" id="{236DA5AE-89D5-4250-8DC0-D64D41EC4A3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Apply Restrictions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9994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742950" indent="-742950">
              <a:lnSpc>
                <a:spcPct val="110000"/>
              </a:lnSpc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4000" dirty="0">
                <a:cs typeface="Consolas" panose="020B0609020204030204" pitchFamily="49" charset="0"/>
              </a:rPr>
              <a:t>Generics </a:t>
            </a:r>
          </a:p>
          <a:p>
            <a:pPr marL="742950" indent="-742950">
              <a:lnSpc>
                <a:spcPct val="110000"/>
              </a:lnSpc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4000" dirty="0">
                <a:cs typeface="Consolas" panose="020B0609020204030204" pitchFamily="49" charset="0"/>
              </a:rPr>
              <a:t>Generic Classes</a:t>
            </a:r>
          </a:p>
          <a:p>
            <a:pPr marL="742950" indent="-742950">
              <a:lnSpc>
                <a:spcPct val="110000"/>
              </a:lnSpc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4000" dirty="0">
                <a:cs typeface="Consolas" panose="020B0609020204030204" pitchFamily="49" charset="0"/>
              </a:rPr>
              <a:t>Generic Methods</a:t>
            </a:r>
          </a:p>
          <a:p>
            <a:pPr marL="742950" indent="-742950">
              <a:lnSpc>
                <a:spcPct val="110000"/>
              </a:lnSpc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4000" dirty="0">
                <a:cs typeface="Consolas" panose="020B0609020204030204" pitchFamily="49" charset="0"/>
              </a:rPr>
              <a:t>Generic Constraints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1754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Constraints</a:t>
            </a:r>
            <a:r>
              <a:rPr lang="en-US" sz="3000" dirty="0"/>
              <a:t> are represented in generics using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endParaRPr lang="en-US" sz="3000" dirty="0">
              <a:solidFill>
                <a:schemeClr val="bg1"/>
              </a:solidFill>
            </a:endParaRPr>
          </a:p>
          <a:p>
            <a:pPr>
              <a:lnSpc>
                <a:spcPct val="125000"/>
              </a:lnSpc>
            </a:pPr>
            <a:r>
              <a:rPr lang="en-US" sz="3000" dirty="0"/>
              <a:t> Restricting generic classes to </a:t>
            </a:r>
            <a:r>
              <a:rPr lang="en-US" sz="3000" b="1" dirty="0">
                <a:solidFill>
                  <a:schemeClr val="bg1"/>
                </a:solidFill>
              </a:rPr>
              <a:t>reference types </a:t>
            </a:r>
            <a:r>
              <a:rPr lang="en-US" sz="3000" dirty="0"/>
              <a:t>only:</a:t>
            </a:r>
          </a:p>
          <a:p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pPr>
              <a:lnSpc>
                <a:spcPct val="125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3000" dirty="0"/>
              <a:t> is the keyword</a:t>
            </a:r>
          </a:p>
          <a:p>
            <a:pPr marL="0" indent="0">
              <a:spcBef>
                <a:spcPts val="4800"/>
              </a:spcBef>
              <a:buClr>
                <a:schemeClr val="tx1"/>
              </a:buClr>
              <a:buNone/>
            </a:pPr>
            <a:endParaRPr lang="en-US" sz="3000" dirty="0"/>
          </a:p>
          <a:p>
            <a:pPr>
              <a:lnSpc>
                <a:spcPct val="125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sz="3000" dirty="0"/>
              <a:t> is the keyword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Constraints (1)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792447" y="2572030"/>
            <a:ext cx="5880747" cy="125487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50000" tIns="183600" rIns="450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void MyMethod&lt;T&gt;()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T : class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2447" y="4575372"/>
            <a:ext cx="5880746" cy="125487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void MyMethod&lt;T&gt;()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T : struct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9CA833C9-AF37-4567-8B41-DBBBD06952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39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sz="3900" dirty="0"/>
              <a:t>IL generated for </a:t>
            </a:r>
            <a:r>
              <a:rPr lang="en-US" sz="3500" b="1" dirty="0">
                <a:solidFill>
                  <a:schemeClr val="bg1"/>
                </a:solidFill>
                <a:latin typeface="Consolas" panose="020B0609020204030204" pitchFamily="49" charset="0"/>
              </a:rPr>
              <a:t>Equals&lt;string&gt;</a:t>
            </a:r>
            <a:r>
              <a:rPr lang="en-US" sz="3500" dirty="0"/>
              <a:t> </a:t>
            </a:r>
            <a:r>
              <a:rPr lang="en-US" sz="3900" dirty="0"/>
              <a:t>would be different to that</a:t>
            </a:r>
            <a:br>
              <a:rPr lang="en-US" sz="3900" dirty="0"/>
            </a:br>
            <a:r>
              <a:rPr lang="en-US" sz="3900" dirty="0"/>
              <a:t>of </a:t>
            </a:r>
            <a:r>
              <a:rPr lang="en-US" sz="3500" b="1" dirty="0">
                <a:solidFill>
                  <a:schemeClr val="bg1"/>
                </a:solidFill>
                <a:latin typeface="Consolas" panose="020B0609020204030204" pitchFamily="49" charset="0"/>
              </a:rPr>
              <a:t>Equals&lt;int&gt;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900" dirty="0"/>
              <a:t>The case could be different if the </a:t>
            </a:r>
            <a:r>
              <a:rPr lang="en-US" sz="3900" b="1" dirty="0">
                <a:solidFill>
                  <a:schemeClr val="bg1"/>
                </a:solidFill>
              </a:rPr>
              <a:t>types</a:t>
            </a:r>
            <a:r>
              <a:rPr lang="en-US" sz="3900" dirty="0"/>
              <a:t> that are being </a:t>
            </a:r>
            <a:br>
              <a:rPr lang="en-US" sz="3900" dirty="0"/>
            </a:br>
            <a:r>
              <a:rPr lang="en-US" sz="3900" dirty="0"/>
              <a:t>compared have a </a:t>
            </a:r>
            <a:r>
              <a:rPr lang="en-US" sz="3900" b="1" dirty="0">
                <a:solidFill>
                  <a:schemeClr val="bg1"/>
                </a:solidFill>
              </a:rPr>
              <a:t>new definition of == operator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Constraints?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722932" y="2640126"/>
            <a:ext cx="8872172" cy="215973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public static bool Equals&lt;T&gt; (T t1, T t2)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{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return 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t1 == t2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);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2FB9E2D2-CA08-435F-BF43-A36A8DF5B1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37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600" dirty="0"/>
              <a:t>Specifying a </a:t>
            </a:r>
            <a:r>
              <a:rPr lang="en-US" sz="3600" b="1" dirty="0">
                <a:solidFill>
                  <a:schemeClr val="bg1"/>
                </a:solidFill>
              </a:rPr>
              <a:t>constructor</a:t>
            </a:r>
            <a:r>
              <a:rPr lang="en-US" sz="3600" dirty="0"/>
              <a:t> as a constraint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endParaRPr lang="en-US" sz="3600" dirty="0"/>
          </a:p>
          <a:p>
            <a:pPr>
              <a:spcBef>
                <a:spcPts val="1800"/>
              </a:spcBef>
              <a:buClr>
                <a:schemeClr val="tx1"/>
              </a:buClr>
            </a:pPr>
            <a:endParaRPr lang="en-US" sz="3600" dirty="0"/>
          </a:p>
          <a:p>
            <a:r>
              <a:rPr lang="en-US" sz="3600" dirty="0"/>
              <a:t>Only a </a:t>
            </a:r>
            <a:r>
              <a:rPr lang="en-US" sz="3600" b="1" dirty="0">
                <a:solidFill>
                  <a:schemeClr val="bg1"/>
                </a:solidFill>
              </a:rPr>
              <a:t>default constructor </a:t>
            </a:r>
            <a:r>
              <a:rPr lang="en-US" sz="3600" dirty="0"/>
              <a:t>can be used in the constraints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Parameterized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constructor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will be a </a:t>
            </a:r>
            <a:r>
              <a:rPr lang="en-US" sz="3600" b="1" dirty="0">
                <a:solidFill>
                  <a:schemeClr val="bg1"/>
                </a:solidFill>
              </a:rPr>
              <a:t>compilation error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Constraints 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5250" y="2086538"/>
            <a:ext cx="6914478" cy="135567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public void MyMethod&lt;T&gt;()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T : new()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CB0D2C4-4BB2-42BC-B624-C5230A9700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242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Specifying a static </a:t>
            </a:r>
            <a:r>
              <a:rPr lang="en-US" b="1" dirty="0">
                <a:solidFill>
                  <a:schemeClr val="bg1"/>
                </a:solidFill>
              </a:rPr>
              <a:t>base class </a:t>
            </a:r>
            <a:r>
              <a:rPr lang="en-US" dirty="0"/>
              <a:t>as a constraint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2400"/>
              </a:spcBef>
            </a:pPr>
            <a:endParaRPr lang="en-US" dirty="0"/>
          </a:p>
          <a:p>
            <a:r>
              <a:rPr lang="en-US" dirty="0"/>
              <a:t>The type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/>
              <a:t> must </a:t>
            </a:r>
            <a:r>
              <a:rPr lang="en-US" b="1" dirty="0">
                <a:solidFill>
                  <a:schemeClr val="bg1"/>
                </a:solidFill>
              </a:rPr>
              <a:t>be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derive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from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specified</a:t>
            </a:r>
            <a:r>
              <a:rPr lang="en-US" dirty="0"/>
              <a:t> base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Constraints (3)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741000" y="1944000"/>
            <a:ext cx="6714188" cy="283299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public void MyMethod&lt;T&gt;()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T : BaseClass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7A9A0161-E20F-4EBC-B189-D2C4158959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718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5000"/>
              </a:lnSpc>
              <a:buClr>
                <a:schemeClr val="tx1"/>
              </a:buClr>
            </a:pPr>
            <a:r>
              <a:rPr lang="en-US" sz="3200" dirty="0"/>
              <a:t>Specifying </a:t>
            </a:r>
            <a:r>
              <a:rPr lang="en-US" sz="3200" b="1" dirty="0">
                <a:solidFill>
                  <a:schemeClr val="bg1"/>
                </a:solidFill>
              </a:rPr>
              <a:t>a generic base class </a:t>
            </a:r>
            <a:r>
              <a:rPr lang="en-US" sz="3200" dirty="0"/>
              <a:t>as a constraint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lnSpc>
                <a:spcPct val="115000"/>
              </a:lnSpc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type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argument</a:t>
            </a:r>
            <a:r>
              <a:rPr lang="en-US" sz="3200" dirty="0"/>
              <a:t> supplied for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US" sz="3200" dirty="0"/>
              <a:t> must </a:t>
            </a:r>
            <a:r>
              <a:rPr lang="en-US" sz="3200" b="1" dirty="0">
                <a:solidFill>
                  <a:schemeClr val="bg1"/>
                </a:solidFill>
              </a:rPr>
              <a:t>be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bg1"/>
                </a:solidFill>
              </a:rPr>
              <a:t>derive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from</a:t>
            </a:r>
            <a:r>
              <a:rPr lang="en-US" sz="3200" dirty="0"/>
              <a:t> the </a:t>
            </a:r>
            <a:r>
              <a:rPr lang="en-US" sz="3200" b="1" dirty="0">
                <a:solidFill>
                  <a:schemeClr val="bg1"/>
                </a:solidFill>
              </a:rPr>
              <a:t>argument</a:t>
            </a:r>
            <a:r>
              <a:rPr lang="en-US" sz="3200" dirty="0"/>
              <a:t> supplied for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</a:p>
          <a:p>
            <a:pPr>
              <a:lnSpc>
                <a:spcPct val="115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comes from the </a:t>
            </a:r>
            <a:r>
              <a:rPr lang="en-US" sz="3200" b="1" dirty="0">
                <a:solidFill>
                  <a:schemeClr val="bg1"/>
                </a:solidFill>
              </a:rPr>
              <a:t>generic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Constraints (4)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96000" y="1989000"/>
            <a:ext cx="9488468" cy="261216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void AddAll&lt;TItem&gt;(List&lt;TItem&gt; items)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TItem : 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A40ECB86-48C6-4681-84EC-05B7166ABD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402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Specifying </a:t>
            </a:r>
            <a:r>
              <a:rPr lang="en-US" b="1" dirty="0">
                <a:solidFill>
                  <a:schemeClr val="bg1"/>
                </a:solidFill>
              </a:rPr>
              <a:t>a generic base class </a:t>
            </a:r>
            <a:r>
              <a:rPr lang="en-US" dirty="0"/>
              <a:t>as a constraint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Invalid combination of constraints: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dirty="0"/>
              <a:t> and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Combine Generic Constraints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786000" y="1944000"/>
            <a:ext cx="6397196" cy="261216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void MyMethod&lt;T&gt;()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T : BaseClass, new()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B1F2733C-DD65-42D8-9680-3878E3832E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967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Create a </a:t>
            </a:r>
            <a:r>
              <a:rPr lang="en-US" sz="3600" noProof="1"/>
              <a:t>class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EqualityScale&lt;T&gt;</a:t>
            </a:r>
            <a:r>
              <a:rPr lang="en-US" sz="3600" noProof="1"/>
              <a:t> that:</a:t>
            </a:r>
          </a:p>
          <a:p>
            <a:pPr lvl="1"/>
            <a:r>
              <a:rPr lang="en-US" sz="3400" dirty="0"/>
              <a:t>Holds two elements: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right</a:t>
            </a:r>
          </a:p>
          <a:p>
            <a:pPr lvl="1"/>
            <a:r>
              <a:rPr lang="en-US" sz="3400" dirty="0"/>
              <a:t>Receives the elements through its single constructor:</a:t>
            </a:r>
          </a:p>
          <a:p>
            <a:pPr lvl="2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EqualityScale(T left, T right)</a:t>
            </a:r>
          </a:p>
          <a:p>
            <a:pPr lvl="1"/>
            <a:r>
              <a:rPr lang="en-US" sz="3400" noProof="1"/>
              <a:t>Has a method: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bool AreEqual</a:t>
            </a:r>
            <a:r>
              <a:rPr lang="en-US" sz="34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3600" dirty="0"/>
              <a:t>The greater of the two elements is the heavier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Equality Scale</a:t>
            </a:r>
            <a:endParaRPr lang="en-US" dirty="0"/>
          </a:p>
        </p:txBody>
      </p:sp>
      <p:pic>
        <p:nvPicPr>
          <p:cNvPr id="2050" name="Picture 2" descr="Image result for scal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3429000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3"/>
              </a:rPr>
              <a:t>https://judge.softuni.org/Contests/Practice/Index/1474#2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FDFA8BFB-89F2-453F-980D-10C6A2BC1F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389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noProof="1"/>
              <a:t>Equality Scale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215126" y="1261095"/>
            <a:ext cx="9761748" cy="539440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Equality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Scale&lt;T&gt;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left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right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EqualityScale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 left, T right)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this.left = left;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this.right = right;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bool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AreEqual()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bool result = this.left.Equals(this.right);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return result;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GB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B715943B-819E-4139-88B5-9F4D77C234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207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=""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9284" y="1884180"/>
            <a:ext cx="651431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Generics</a:t>
            </a:r>
            <a:r>
              <a:rPr lang="en-US" sz="3200" dirty="0">
                <a:solidFill>
                  <a:schemeClr val="bg2"/>
                </a:solidFill>
              </a:rPr>
              <a:t> add type safety</a:t>
            </a:r>
          </a:p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Generic code is more </a:t>
            </a:r>
            <a:r>
              <a:rPr lang="en-US" sz="3200" b="1" dirty="0">
                <a:solidFill>
                  <a:schemeClr val="bg1"/>
                </a:solidFill>
              </a:rPr>
              <a:t>reusable</a:t>
            </a:r>
          </a:p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Classes, interfaces and methods can be generic</a:t>
            </a:r>
          </a:p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Generic </a:t>
            </a:r>
            <a:r>
              <a:rPr lang="en-US" sz="3200" b="1" dirty="0">
                <a:solidFill>
                  <a:schemeClr val="bg1"/>
                </a:solidFill>
              </a:rPr>
              <a:t>Constraints</a:t>
            </a:r>
            <a:r>
              <a:rPr lang="en-US" sz="3200" dirty="0">
                <a:solidFill>
                  <a:schemeClr val="bg2"/>
                </a:solidFill>
              </a:rPr>
              <a:t> can validate generic types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="" xmlns:a16="http://schemas.microsoft.com/office/drawing/2014/main" id="{B155D635-488B-431F-BBCE-60454340A9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936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=""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99505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3037" y="1347788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bg-BG" sz="3398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7200" b="1" i="0" u="sng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sli.do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15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r>
              <a:rPr kumimoji="0" lang="en-US" sz="115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csharp</a:t>
            </a:r>
            <a:r>
              <a:rPr kumimoji="0" lang="bg-BG" sz="115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  <a:r>
              <a:rPr kumimoji="0" lang="en-US" sz="115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advanced</a:t>
            </a:r>
            <a:endParaRPr kumimoji="0" lang="en-US" sz="33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343B277F-EB76-4869-BEB4-DF5CD675D5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796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=""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=""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=""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=""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=""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=""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=""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=""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=""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=""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=""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=""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=""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=""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695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=""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33056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C69DFAC-53DB-428A-B0B2-0E6E04CDA3C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53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=""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=""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=""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32142D63-8A19-4BFA-8D0C-486E6D7197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57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34" y="1143141"/>
            <a:ext cx="3094072" cy="287467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B3BF449D-CC37-453C-BBCA-5D75DD02E38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Generics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="" xmlns:a16="http://schemas.microsoft.com/office/drawing/2014/main" id="{C035E9D0-9FF7-4857-8B31-679A62849C1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36594" y="5485024"/>
            <a:ext cx="10961783" cy="768084"/>
          </a:xfrm>
        </p:spPr>
        <p:txBody>
          <a:bodyPr/>
          <a:lstStyle/>
          <a:p>
            <a:r>
              <a:rPr lang="en-US" dirty="0"/>
              <a:t>Definition, Type Parameters and Safety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4893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2766" y="1108911"/>
            <a:ext cx="10129234" cy="5546589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Generics</a:t>
            </a:r>
            <a:r>
              <a:rPr lang="en-US" dirty="0"/>
              <a:t> introduce the concept of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</a:p>
          <a:p>
            <a:r>
              <a:rPr lang="en-US" dirty="0"/>
              <a:t> Allow designing classes and methods without 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parameter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specification</a:t>
            </a:r>
          </a:p>
          <a:p>
            <a:r>
              <a:rPr lang="en-US" dirty="0"/>
              <a:t> A generic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or a </a:t>
            </a:r>
            <a:r>
              <a:rPr lang="en-US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 accepts a certain type </a:t>
            </a:r>
            <a:br>
              <a:rPr lang="en-US" dirty="0"/>
            </a:br>
            <a:r>
              <a:rPr lang="en-US" dirty="0"/>
              <a:t> when it is </a:t>
            </a:r>
            <a:r>
              <a:rPr lang="en-US" b="1" dirty="0">
                <a:solidFill>
                  <a:schemeClr val="bg1"/>
                </a:solidFill>
              </a:rPr>
              <a:t>instantiated</a:t>
            </a:r>
            <a:r>
              <a:rPr lang="en-US" dirty="0"/>
              <a:t> by client code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Generics?</a:t>
            </a:r>
            <a:endParaRPr lang="bg-BG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652729" y="4301537"/>
            <a:ext cx="8538732" cy="189825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CustomStack&lt;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&gt; {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CustomStack&lt;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&gt; = </a:t>
            </a:r>
            <a:br>
              <a:rPr lang="en-US" sz="3200" b="1" noProof="1">
                <a:latin typeface="Consolas" pitchFamily="49" charset="0"/>
                <a:cs typeface="Consolas" pitchFamily="49" charset="0"/>
              </a:rPr>
            </a:br>
            <a:r>
              <a:rPr lang="en-US" sz="3200" b="1" noProof="1">
                <a:latin typeface="Consolas" pitchFamily="49" charset="0"/>
                <a:cs typeface="Consolas" pitchFamily="49" charset="0"/>
              </a:rPr>
              <a:t>           new CustomStack&lt;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&gt;();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DC585592-3E6C-45B4-8BE5-E4DA7584C3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32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safety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for the client</a:t>
            </a:r>
          </a:p>
          <a:p>
            <a:r>
              <a:rPr lang="en-US" dirty="0"/>
              <a:t>Provide a powerful way to </a:t>
            </a:r>
            <a:r>
              <a:rPr lang="en-US" b="1" dirty="0">
                <a:solidFill>
                  <a:schemeClr val="bg1"/>
                </a:solidFill>
              </a:rPr>
              <a:t>reuse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code</a:t>
            </a:r>
          </a:p>
          <a:p>
            <a:pPr marL="0" indent="0">
              <a:buNone/>
            </a:pPr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r>
              <a:rPr lang="en-US" dirty="0"/>
              <a:t>Example: we need a collection that will store only strings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Generics - Type Safety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789478" y="4629421"/>
            <a:ext cx="10297157" cy="138119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List&lt;string&gt;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 = new 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&lt;string&gt;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strings.Add(3);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Compile time error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79539" y="2575673"/>
            <a:ext cx="10307096" cy="138119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&lt;int&gt;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 = new 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&lt;int&gt;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&lt;Person&gt;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people = new 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&lt;Person&gt;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836FD915-5E7A-48E4-B403-725EE3930D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099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Blueprint for a </a:t>
            </a:r>
            <a:r>
              <a:rPr lang="en-US" b="1" dirty="0">
                <a:solidFill>
                  <a:schemeClr val="bg1"/>
                </a:solidFill>
              </a:rPr>
              <a:t>type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Type Parameter</a:t>
            </a:r>
            <a:r>
              <a:rPr lang="en-US" dirty="0"/>
              <a:t>)</a:t>
            </a:r>
          </a:p>
          <a:p>
            <a:r>
              <a:rPr lang="en-US" dirty="0"/>
              <a:t>You can use it </a:t>
            </a:r>
            <a:r>
              <a:rPr lang="en-US" b="1" dirty="0">
                <a:solidFill>
                  <a:schemeClr val="bg1"/>
                </a:solidFill>
              </a:rPr>
              <a:t>anywhere</a:t>
            </a:r>
            <a:r>
              <a:rPr lang="en-US" dirty="0"/>
              <a:t> inside the </a:t>
            </a:r>
            <a:r>
              <a:rPr lang="en-US" b="1" dirty="0">
                <a:solidFill>
                  <a:schemeClr val="bg1"/>
                </a:solidFill>
              </a:rPr>
              <a:t>generic</a:t>
            </a:r>
            <a:r>
              <a:rPr lang="en-US" dirty="0"/>
              <a:t>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Parameters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804856" y="2542732"/>
            <a:ext cx="7245843" cy="396946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class List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Add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 element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{…}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Remove () {…}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Peek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7FCBC409-8E5A-4D73-9FB4-8C3A5155D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254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34" y="1143141"/>
            <a:ext cx="3094072" cy="287467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B3BF449D-CC37-453C-BBCA-5D75DD02E38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sz="5400" dirty="0">
                <a:cs typeface="Consolas" panose="020B0609020204030204" pitchFamily="49" charset="0"/>
              </a:rPr>
              <a:t>Generic Classes</a:t>
            </a:r>
          </a:p>
        </p:txBody>
      </p:sp>
    </p:spTree>
    <p:extLst>
      <p:ext uri="{BB962C8B-B14F-4D97-AF65-F5344CB8AC3E}">
        <p14:creationId xmlns:p14="http://schemas.microsoft.com/office/powerpoint/2010/main" val="336043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AA9976E6-2ADB-413C-8F13-DA6222355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Non-Generic Classes (1)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43CAAB1-1BB5-4293-8AF9-ED1802C6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4616" y="1344596"/>
            <a:ext cx="8122768" cy="532675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ObjectList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private object[] elements;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public ObjectList ()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{ this.elements = new object[4]; }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void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value){}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object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Get(int index)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return this.elements[index];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87A2CF67-A5DF-431A-981F-60F6665431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978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3967</TotalTime>
  <Words>1371</Words>
  <Application>Microsoft Office PowerPoint</Application>
  <PresentationFormat>Widescreen</PresentationFormat>
  <Paragraphs>313</Paragraphs>
  <Slides>33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Malgun Gothic</vt:lpstr>
      <vt:lpstr>Arial</vt:lpstr>
      <vt:lpstr>Calibri</vt:lpstr>
      <vt:lpstr>Consolas</vt:lpstr>
      <vt:lpstr>Wingdings</vt:lpstr>
      <vt:lpstr>Wingdings 2</vt:lpstr>
      <vt:lpstr>SoftUni</vt:lpstr>
      <vt:lpstr>1_SoftUni</vt:lpstr>
      <vt:lpstr>Generics</vt:lpstr>
      <vt:lpstr>Table of Contents</vt:lpstr>
      <vt:lpstr>Questions</vt:lpstr>
      <vt:lpstr>Generics</vt:lpstr>
      <vt:lpstr>What Are Generics?</vt:lpstr>
      <vt:lpstr>Generics - Type Safety</vt:lpstr>
      <vt:lpstr>Type Parameters</vt:lpstr>
      <vt:lpstr>Generic Classes</vt:lpstr>
      <vt:lpstr>Non-Generic Classes (1)</vt:lpstr>
      <vt:lpstr>Non-Generic Classes (2)</vt:lpstr>
      <vt:lpstr>Generic Classes</vt:lpstr>
      <vt:lpstr>Generic Methods</vt:lpstr>
      <vt:lpstr>Non-Generic Methods</vt:lpstr>
      <vt:lpstr>Generic Methods</vt:lpstr>
      <vt:lpstr>Problem: Box of T</vt:lpstr>
      <vt:lpstr>Solution: Box of T</vt:lpstr>
      <vt:lpstr>Problem: Generic Array Creator</vt:lpstr>
      <vt:lpstr>Solution: Generic Array Creator</vt:lpstr>
      <vt:lpstr>Generic Constraints</vt:lpstr>
      <vt:lpstr>Generic Constraints (1)</vt:lpstr>
      <vt:lpstr>Why Constraints?</vt:lpstr>
      <vt:lpstr>Generic Constraints (2)</vt:lpstr>
      <vt:lpstr>Generic Constraints (3)</vt:lpstr>
      <vt:lpstr>Generic Constraints (4)</vt:lpstr>
      <vt:lpstr>Combine Generic Constraints</vt:lpstr>
      <vt:lpstr>Problem: Equality Scale</vt:lpstr>
      <vt:lpstr>Solution: Equality Scale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Advanced Generics</dc:title>
  <dc:subject>C# Advanced – Practical Training Course @ SoftUni</dc:subject>
  <dc:creator>Software University</dc:creator>
  <cp:keywords>C# Advanced; C#; Advanced;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Microsoft account</cp:lastModifiedBy>
  <cp:revision>38</cp:revision>
  <dcterms:created xsi:type="dcterms:W3CDTF">2018-05-23T13:08:44Z</dcterms:created>
  <dcterms:modified xsi:type="dcterms:W3CDTF">2022-12-21T10:41:47Z</dcterms:modified>
  <cp:category>programming;education;software engineering;software development</cp:category>
</cp:coreProperties>
</file>