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5" r:id="rId2"/>
    <p:sldMasterId id="2147483718" r:id="rId3"/>
    <p:sldMasterId id="2147483730" r:id="rId4"/>
    <p:sldMasterId id="2147483742" r:id="rId5"/>
  </p:sldMasterIdLst>
  <p:notesMasterIdLst>
    <p:notesMasterId r:id="rId29"/>
  </p:notesMasterIdLst>
  <p:handoutMasterIdLst>
    <p:handoutMasterId r:id="rId30"/>
  </p:handoutMasterIdLst>
  <p:sldIdLst>
    <p:sldId id="300" r:id="rId6"/>
    <p:sldId id="301" r:id="rId7"/>
    <p:sldId id="302" r:id="rId8"/>
    <p:sldId id="619" r:id="rId9"/>
    <p:sldId id="620" r:id="rId10"/>
    <p:sldId id="303" r:id="rId11"/>
    <p:sldId id="304" r:id="rId12"/>
    <p:sldId id="604" r:id="rId13"/>
    <p:sldId id="305" r:id="rId14"/>
    <p:sldId id="306" r:id="rId15"/>
    <p:sldId id="307" r:id="rId16"/>
    <p:sldId id="611" r:id="rId17"/>
    <p:sldId id="618" r:id="rId18"/>
    <p:sldId id="308" r:id="rId19"/>
    <p:sldId id="309" r:id="rId20"/>
    <p:sldId id="310" r:id="rId21"/>
    <p:sldId id="612" r:id="rId22"/>
    <p:sldId id="613" r:id="rId23"/>
    <p:sldId id="312" r:id="rId24"/>
    <p:sldId id="617" r:id="rId25"/>
    <p:sldId id="401" r:id="rId26"/>
    <p:sldId id="405" r:id="rId27"/>
    <p:sldId id="4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DD9384-9476-46C6-A7DB-ECC475C01410}">
          <p14:sldIdLst>
            <p14:sldId id="300"/>
            <p14:sldId id="301"/>
            <p14:sldId id="302"/>
          </p14:sldIdLst>
        </p14:section>
        <p14:section name="Partners" id="{FEB89D96-AB82-400A-B4CD-4DC3718CFD12}">
          <p14:sldIdLst>
            <p14:sldId id="619"/>
            <p14:sldId id="620"/>
          </p14:sldIdLst>
        </p14:section>
        <p14:section name="Course Objective" id="{D18F0CA7-818A-4CE6-887B-26F2200EDE27}">
          <p14:sldIdLst>
            <p14:sldId id="303"/>
            <p14:sldId id="304"/>
            <p14:sldId id="604"/>
            <p14:sldId id="305"/>
            <p14:sldId id="306"/>
          </p14:sldIdLst>
        </p14:section>
        <p14:section name="Training and Team" id="{FF77AFD0-5054-4B75-9EAF-B48276B4BC12}">
          <p14:sldIdLst>
            <p14:sldId id="307"/>
            <p14:sldId id="611"/>
            <p14:sldId id="618"/>
          </p14:sldIdLst>
        </p14:section>
        <p14:section name="Course Organization" id="{6DFB097D-6A8B-4BC1-879D-6917BADF07A8}">
          <p14:sldIdLst>
            <p14:sldId id="308"/>
            <p14:sldId id="309"/>
            <p14:sldId id="310"/>
            <p14:sldId id="612"/>
            <p14:sldId id="613"/>
            <p14:sldId id="312"/>
            <p14:sldId id="617"/>
          </p14:sldIdLst>
        </p14:section>
        <p14:section name="Conclusion" id="{5D0A0E71-2D07-45D2-863C-FCF1FA204302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360" y="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xmlns="" id="{9A0832E0-7FB2-4F00-BC07-DAB77809FD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269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3FE32715-9AE0-4A43-8C20-286A22C721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943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1B75ECD4-AE71-49B3-A0D9-A98C1A2965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4000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178C284-DA71-41E5-A92C-516A6884E1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73035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0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158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D2C8083-9E2D-4E2A-AADB-D824A077D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02908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A2F0542-C224-44C1-A794-404F0F883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>
                <a:solidFill>
                  <a:prstClr val="black"/>
                </a:solidFill>
              </a:rPr>
              <a:t>© SoftUni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https://softuni.org</a:t>
            </a:r>
            <a:r>
              <a:rPr lang="en-US" dirty="0">
                <a:solidFill>
                  <a:prstClr val="black"/>
                </a:solidFill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695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F19689DD-C880-4D53-8325-998C20A75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13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00701977-A94C-40DF-AC66-F58F3DDDED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303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728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2395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94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3769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74549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5420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1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91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1265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19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8797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5842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4187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96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1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2648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028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51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179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44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0061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451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2112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3713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6274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19643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1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2505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34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482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6505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9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4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923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906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1699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675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247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56049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778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1947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583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034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938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06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9200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1431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1115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1429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0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0564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36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247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713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838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890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839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206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8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794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groups/CsharpAdvancedJanuary2023" TargetMode="External"/><Relationship Id="rId3" Type="http://schemas.openxmlformats.org/officeDocument/2006/relationships/hyperlink" Target="https://softuni.bg/trainings/3958/csharp-oop-february-2023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softuni.bg/forum/categories/15/csharp-oop-advanc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/>
              <a:t># OOP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9B0296-B575-4E08-895B-E5C8FD3C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76" y="1884233"/>
            <a:ext cx="428684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8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 </a:t>
            </a:r>
            <a:r>
              <a:rPr lang="en-GB" dirty="0"/>
              <a:t>once you enter</a:t>
            </a:r>
            <a:endParaRPr lang="bg-BG" dirty="0"/>
          </a:p>
          <a:p>
            <a:pPr lvl="1"/>
            <a:r>
              <a:rPr lang="en-US" dirty="0"/>
              <a:t>Multiple-choice with </a:t>
            </a:r>
            <a:r>
              <a:rPr lang="en-US" b="1" dirty="0" smtClean="0">
                <a:solidFill>
                  <a:schemeClr val="bg1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/>
              <a:t>correct answer</a:t>
            </a:r>
            <a:endParaRPr lang="en-GB" dirty="0"/>
          </a:p>
          <a:p>
            <a:pPr lvl="1"/>
            <a:r>
              <a:rPr lang="en-US" dirty="0"/>
              <a:t>English</a:t>
            </a:r>
            <a:endParaRPr lang="en-GB" dirty="0"/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</a:t>
            </a:r>
            <a:r>
              <a:rPr lang="en-US" dirty="0"/>
              <a:t>during the </a:t>
            </a:r>
            <a:r>
              <a:rPr lang="en-US" b="1" dirty="0">
                <a:solidFill>
                  <a:schemeClr val="bg1"/>
                </a:solidFill>
              </a:rPr>
              <a:t>practical</a:t>
            </a:r>
            <a:r>
              <a:rPr lang="en-US" dirty="0"/>
              <a:t> exam and </a:t>
            </a:r>
            <a:r>
              <a:rPr lang="en-US" b="1" dirty="0">
                <a:solidFill>
                  <a:schemeClr val="bg1"/>
                </a:solidFill>
              </a:rPr>
              <a:t>30 minutes after it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en-GB" dirty="0"/>
              <a:t>You can submit your answers just </a:t>
            </a:r>
            <a:r>
              <a:rPr lang="en-GB" b="1" dirty="0">
                <a:solidFill>
                  <a:schemeClr val="bg1"/>
                </a:solidFill>
              </a:rPr>
              <a:t>one time</a:t>
            </a:r>
          </a:p>
          <a:p>
            <a:pPr lvl="1"/>
            <a:r>
              <a:rPr lang="en-GB" dirty="0"/>
              <a:t>Advice: Start it when you </a:t>
            </a:r>
            <a:r>
              <a:rPr lang="en-GB" b="1" dirty="0">
                <a:solidFill>
                  <a:schemeClr val="bg1"/>
                </a:solidFill>
              </a:rPr>
              <a:t>finish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practical exam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B3C5745E-F5DC-4A77-B82D-E67F85807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EDB9393-AF8E-43DB-9B0D-91EE56BD0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0F2C3EA-F738-4446-AE3C-B508ADDC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/>
              <a:t>Manager</a:t>
            </a:r>
            <a:r>
              <a:rPr lang="en-US" dirty="0"/>
              <a:t>, </a:t>
            </a:r>
            <a:r>
              <a:rPr lang="en-US" b="1" dirty="0"/>
              <a:t>Software Engineering </a:t>
            </a:r>
            <a:r>
              <a:rPr lang="en-US" dirty="0"/>
              <a:t>@ </a:t>
            </a:r>
            <a:r>
              <a:rPr lang="en-US" b="1" dirty="0"/>
              <a:t>Nuvolo</a:t>
            </a:r>
          </a:p>
          <a:p>
            <a:pPr>
              <a:buClr>
                <a:schemeClr val="tx1"/>
              </a:buClr>
            </a:pPr>
            <a:r>
              <a:rPr lang="en-US" dirty="0"/>
              <a:t>Worked at </a:t>
            </a:r>
            <a:r>
              <a:rPr lang="en-US" b="1" dirty="0"/>
              <a:t>Amazon</a:t>
            </a:r>
          </a:p>
          <a:p>
            <a:pPr>
              <a:buClr>
                <a:schemeClr val="tx1"/>
              </a:buClr>
            </a:pPr>
            <a:r>
              <a:rPr lang="en-US" b="1" dirty="0"/>
              <a:t>John Atanasoff award</a:t>
            </a:r>
          </a:p>
          <a:p>
            <a:pPr>
              <a:buClr>
                <a:schemeClr val="tx1"/>
              </a:buClr>
            </a:pPr>
            <a:r>
              <a:rPr lang="en-US" dirty="0"/>
              <a:t>Participated in many</a:t>
            </a:r>
            <a:r>
              <a:rPr lang="bg-BG" dirty="0"/>
              <a:t> </a:t>
            </a:r>
            <a:r>
              <a:rPr lang="en-US" dirty="0"/>
              <a:t>programming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contests</a:t>
            </a:r>
          </a:p>
          <a:p>
            <a:pPr>
              <a:buClr>
                <a:schemeClr val="tx1"/>
              </a:buClr>
            </a:pPr>
            <a:r>
              <a:rPr lang="en-US" b="1" dirty="0"/>
              <a:t>9+ Years </a:t>
            </a:r>
            <a:r>
              <a:rPr lang="en-US" dirty="0"/>
              <a:t>of Experience as a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Viktor Dakov</a:t>
            </a:r>
            <a:endParaRPr lang="en-US" noProof="1"/>
          </a:p>
        </p:txBody>
      </p:sp>
      <p:pic>
        <p:nvPicPr>
          <p:cNvPr id="1034" name="Picture 10" descr="Image may contain: 1 pers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329"/>
          <a:stretch/>
        </p:blipFill>
        <p:spPr bwMode="auto">
          <a:xfrm>
            <a:off x="7603536" y="1810060"/>
            <a:ext cx="4037548" cy="47281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24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Georgi Inkov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4988" y="6397198"/>
            <a:ext cx="428710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srgbClr val="234465"/>
                </a:solidFill>
              </a:rPr>
              <a:pPr/>
              <a:t>13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="" xmlns:a16="http://schemas.microsoft.com/office/drawing/2014/main" id="{4EC9C067-A013-4441-BAA0-8936A1190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818092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C# Web Developer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8 years </a:t>
            </a:r>
            <a:r>
              <a:rPr lang="en-US" dirty="0"/>
              <a:t>experience in </a:t>
            </a:r>
            <a:r>
              <a:rPr lang="en-US" b="1" dirty="0"/>
              <a:t>.NET ecosystem</a:t>
            </a:r>
            <a:endParaRPr lang="en-US" sz="3200" b="1" dirty="0"/>
          </a:p>
          <a:p>
            <a:pPr lvl="1">
              <a:lnSpc>
                <a:spcPct val="120000"/>
              </a:lnSpc>
            </a:pPr>
            <a:r>
              <a:rPr lang="en-US" b="1" dirty="0"/>
              <a:t>Graduated</a:t>
            </a:r>
            <a:r>
              <a:rPr lang="en-US" dirty="0"/>
              <a:t> the </a:t>
            </a:r>
            <a:r>
              <a:rPr lang="en-US" b="1" dirty="0"/>
              <a:t>first</a:t>
            </a:r>
            <a:r>
              <a:rPr lang="en-US" dirty="0"/>
              <a:t> class @ </a:t>
            </a:r>
            <a:r>
              <a:rPr lang="en-US" dirty="0" err="1"/>
              <a:t>SoftUni</a:t>
            </a:r>
            <a:endParaRPr lang="en-US" sz="3200" dirty="0"/>
          </a:p>
          <a:p>
            <a:pPr lvl="1">
              <a:lnSpc>
                <a:spcPct val="120000"/>
              </a:lnSpc>
            </a:pPr>
            <a:r>
              <a:rPr lang="en-US" dirty="0"/>
              <a:t>Worked in </a:t>
            </a:r>
            <a:r>
              <a:rPr lang="en-US" b="1" dirty="0" err="1"/>
              <a:t>Cashwave</a:t>
            </a:r>
            <a:r>
              <a:rPr lang="en-US" dirty="0"/>
              <a:t>, </a:t>
            </a:r>
            <a:r>
              <a:rPr lang="en-US" b="1" dirty="0" err="1"/>
              <a:t>Vivacom</a:t>
            </a:r>
            <a:r>
              <a:rPr lang="en-US" dirty="0"/>
              <a:t> &amp; </a:t>
            </a:r>
            <a:r>
              <a:rPr lang="en-US" b="1" dirty="0"/>
              <a:t>Fourth</a:t>
            </a:r>
            <a:endParaRPr lang="bg-BG" b="1" dirty="0"/>
          </a:p>
          <a:p>
            <a:pPr lvl="1">
              <a:lnSpc>
                <a:spcPct val="120000"/>
              </a:lnSpc>
            </a:pPr>
            <a:r>
              <a:rPr lang="en-US" dirty="0"/>
              <a:t>Now works as a back-end developer</a:t>
            </a:r>
          </a:p>
          <a:p>
            <a:pPr marL="442912" lvl="1" indent="0">
              <a:lnSpc>
                <a:spcPct val="120000"/>
              </a:lnSpc>
              <a:buNone/>
            </a:pPr>
            <a:r>
              <a:rPr lang="en-US" b="1" dirty="0"/>
              <a:t>    </a:t>
            </a:r>
            <a:r>
              <a:rPr lang="en-US" dirty="0"/>
              <a:t>@</a:t>
            </a:r>
            <a:r>
              <a:rPr lang="en-US" b="1" dirty="0"/>
              <a:t> </a:t>
            </a:r>
            <a:r>
              <a:rPr lang="en-US" b="1" dirty="0" err="1" smtClean="0"/>
              <a:t>Excitel</a:t>
            </a:r>
            <a:r>
              <a:rPr lang="bg-BG" dirty="0"/>
              <a:t> </a:t>
            </a:r>
            <a:r>
              <a:rPr lang="en-US" b="1" dirty="0" smtClean="0"/>
              <a:t>Technology</a:t>
            </a:r>
            <a:endParaRPr lang="bg-BG" b="1" dirty="0"/>
          </a:p>
        </p:txBody>
      </p:sp>
      <p:pic>
        <p:nvPicPr>
          <p:cNvPr id="6" name="Picture 8">
            <a:extLst>
              <a:ext uri="{FF2B5EF4-FFF2-40B4-BE49-F238E27FC236}">
                <a16:creationId xmlns="" xmlns:a16="http://schemas.microsoft.com/office/drawing/2014/main" id="{6DBC27CB-2767-47AE-AECB-A88BD41A9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1205" y="1404000"/>
            <a:ext cx="3629589" cy="31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86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A79A8BC-3034-4BE1-97A0-09CDD12510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C494D4A-6218-448E-B6BF-266339B6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xmlns="" id="{21CCBED4-7632-4B4B-A889-ADCE2EFB9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OOP Course –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45" y="1500174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21-Feb-2023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749325" y="1548261"/>
            <a:ext cx="1620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 </a:t>
            </a:r>
            <a:r>
              <a:rPr lang="en-US" sz="2000" b="1" dirty="0" smtClean="0"/>
              <a:t>08-Apr-2023</a:t>
            </a:r>
            <a:endParaRPr lang="en-US" sz="20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E271F82-2EC8-45A6-9C23-CA5E5EC57823}"/>
              </a:ext>
            </a:extLst>
          </p:cNvPr>
          <p:cNvSpPr/>
          <p:nvPr/>
        </p:nvSpPr>
        <p:spPr bwMode="auto">
          <a:xfrm>
            <a:off x="3081776" y="2889000"/>
            <a:ext cx="6028450" cy="350999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>
              <a:solidFill>
                <a:srgbClr val="FFFFFF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C# OOP</a:t>
            </a: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6 weeks * 4 times/week</a:t>
            </a:r>
          </a:p>
          <a:p>
            <a:pPr algn="ctr"/>
            <a:r>
              <a:rPr lang="bg-BG" sz="2400" b="1" dirty="0">
                <a:solidFill>
                  <a:srgbClr val="FFFFFF"/>
                </a:solidFill>
              </a:rPr>
              <a:t>15</a:t>
            </a:r>
            <a:r>
              <a:rPr lang="en-GB" sz="2400" b="1" dirty="0">
                <a:solidFill>
                  <a:srgbClr val="FFFFFF"/>
                </a:solidFill>
              </a:rPr>
              <a:t> credits</a:t>
            </a:r>
          </a:p>
          <a:p>
            <a:pPr algn="ctr"/>
            <a:endParaRPr lang="en-GB" sz="2400" b="1" dirty="0">
              <a:solidFill>
                <a:srgbClr val="FFFFFF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Start: </a:t>
            </a:r>
            <a:r>
              <a:rPr lang="en-US" sz="2400" b="1" dirty="0" smtClean="0">
                <a:solidFill>
                  <a:srgbClr val="FFFFFF"/>
                </a:solidFill>
              </a:rPr>
              <a:t>21-February-2023</a:t>
            </a:r>
            <a:endParaRPr lang="en-US" sz="2400" b="1" dirty="0">
              <a:solidFill>
                <a:srgbClr val="FFFFFF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Theoretical Exam: </a:t>
            </a:r>
            <a:r>
              <a:rPr lang="en-US" sz="2400" b="1" dirty="0" smtClean="0">
                <a:solidFill>
                  <a:schemeClr val="bg2"/>
                </a:solidFill>
              </a:rPr>
              <a:t>08-April-2023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Practical Exam:  </a:t>
            </a:r>
            <a:r>
              <a:rPr lang="en-US" sz="2400" b="1" dirty="0" smtClean="0">
                <a:solidFill>
                  <a:schemeClr val="bg2"/>
                </a:solidFill>
              </a:rPr>
              <a:t>08-April-2023</a:t>
            </a:r>
            <a:endParaRPr lang="en-US" sz="2400" b="1" dirty="0">
              <a:solidFill>
                <a:schemeClr val="bg2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Theoretical Exam Retake: </a:t>
            </a:r>
            <a:r>
              <a:rPr lang="en-GB" sz="2400" b="1" dirty="0" smtClean="0">
                <a:solidFill>
                  <a:schemeClr val="bg2"/>
                </a:solidFill>
              </a:rPr>
              <a:t>18-April-2023</a:t>
            </a:r>
            <a:endParaRPr lang="en-GB" sz="2400" b="1" dirty="0">
              <a:solidFill>
                <a:schemeClr val="bg2"/>
              </a:solidFill>
            </a:endParaRPr>
          </a:p>
          <a:p>
            <a:pPr algn="ctr"/>
            <a:r>
              <a:rPr lang="en-GB" sz="2400" b="1" dirty="0">
                <a:solidFill>
                  <a:srgbClr val="FFFFFF"/>
                </a:solidFill>
              </a:rPr>
              <a:t>Practical Exam Retake: </a:t>
            </a:r>
            <a:r>
              <a:rPr lang="en-GB" sz="2400" b="1" dirty="0" smtClean="0">
                <a:solidFill>
                  <a:srgbClr val="FFFFFF"/>
                </a:solidFill>
              </a:rPr>
              <a:t>18-April-2023</a:t>
            </a:r>
            <a:endParaRPr lang="en-GB" sz="2400" b="1" dirty="0">
              <a:solidFill>
                <a:srgbClr val="FFFFFF"/>
              </a:solidFill>
            </a:endParaRPr>
          </a:p>
          <a:p>
            <a:pPr algn="ctr"/>
            <a:endParaRPr lang="en-GB" sz="2400" b="1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96902" y="2249541"/>
            <a:ext cx="11033098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79283BC-9544-4AA5-BD81-7BBAA323A02F}"/>
              </a:ext>
            </a:extLst>
          </p:cNvPr>
          <p:cNvSpPr txBox="1"/>
          <p:nvPr/>
        </p:nvSpPr>
        <p:spPr>
          <a:xfrm>
            <a:off x="10400739" y="1548261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18-Apr-2023</a:t>
            </a:r>
            <a:endParaRPr lang="en-US" sz="20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0117646" y="200886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6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B0FBFB6-61F9-45BE-9C80-052E2C70F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Your homework is mainly work in class</a:t>
            </a:r>
          </a:p>
          <a:p>
            <a:pPr lvl="1"/>
            <a:r>
              <a:rPr lang="en-US" sz="3400" dirty="0"/>
              <a:t>Lesson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slides + live demos + exercises</a:t>
            </a:r>
          </a:p>
          <a:p>
            <a:pPr lvl="1"/>
            <a:r>
              <a:rPr lang="en-US" sz="3400" dirty="0"/>
              <a:t>Exercise days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only exercises</a:t>
            </a:r>
          </a:p>
          <a:p>
            <a:r>
              <a:rPr lang="en-US" sz="3600" dirty="0"/>
              <a:t>How to submit your homework?</a:t>
            </a:r>
          </a:p>
          <a:p>
            <a:pPr lvl="1"/>
            <a:r>
              <a:rPr lang="en-US" sz="3400" dirty="0"/>
              <a:t>Submit in the judge system</a:t>
            </a:r>
          </a:p>
          <a:p>
            <a:r>
              <a:rPr lang="en-US" sz="3600" dirty="0"/>
              <a:t>Do your homework when it's due</a:t>
            </a:r>
          </a:p>
          <a:p>
            <a:pPr lvl="1"/>
            <a:r>
              <a:rPr lang="en-US" sz="3400" dirty="0"/>
              <a:t>Assignments pile up quickly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7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441154DC-C0AC-1A33-EE35-9CBC93969FC8}"/>
              </a:ext>
            </a:extLst>
          </p:cNvPr>
          <p:cNvGrpSpPr/>
          <p:nvPr/>
        </p:nvGrpSpPr>
        <p:grpSpPr>
          <a:xfrm>
            <a:off x="1641000" y="1921585"/>
            <a:ext cx="8465089" cy="4733915"/>
            <a:chOff x="1011627" y="1650693"/>
            <a:chExt cx="9311598" cy="5207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B6F07B7-41D9-4789-AE63-FAAE5665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1650693"/>
              <a:ext cx="5207308" cy="520730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75F67325-2631-4874-9B72-1F4B13FA3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263029">
              <a:off x="1265381" y="1879027"/>
              <a:ext cx="2948472" cy="345598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C09E4AE8-E6EF-49CD-943C-B0B0BE0F6DCC}"/>
                </a:ext>
              </a:extLst>
            </p:cNvPr>
            <p:cNvSpPr txBox="1"/>
            <p:nvPr/>
          </p:nvSpPr>
          <p:spPr>
            <a:xfrm>
              <a:off x="1345461" y="2790699"/>
              <a:ext cx="2010914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Practical </a:t>
              </a:r>
              <a:br>
                <a:rPr lang="en-US" sz="2400" b="1" dirty="0"/>
              </a:br>
              <a:r>
                <a:rPr lang="en-US" sz="2400" b="1" dirty="0"/>
                <a:t>Exam</a:t>
              </a:r>
              <a:r>
                <a:rPr lang="bg-BG" sz="2400" b="1" dirty="0"/>
                <a:t/>
              </a:r>
              <a:br>
                <a:rPr lang="bg-BG" sz="2400" b="1" dirty="0"/>
              </a:br>
              <a:r>
                <a:rPr lang="bg-BG" sz="2400" b="1" dirty="0"/>
                <a:t>100%</a:t>
              </a:r>
              <a:endParaRPr lang="en-US" sz="2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5555B9F-555F-4F25-9E77-9B48FC8B058F}"/>
                </a:ext>
              </a:extLst>
            </p:cNvPr>
            <p:cNvSpPr txBox="1"/>
            <p:nvPr/>
          </p:nvSpPr>
          <p:spPr>
            <a:xfrm>
              <a:off x="4675182" y="3961799"/>
              <a:ext cx="2196785" cy="5850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fontScale="92500"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3200" b="1" dirty="0">
                  <a:solidFill>
                    <a:schemeClr val="bg2"/>
                  </a:solidFill>
                </a:rPr>
                <a:t>Evaluation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1F09460-D29B-4D4D-B630-879EE0BA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3245302">
              <a:off x="7120999" y="2270282"/>
              <a:ext cx="2948472" cy="3455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405ED6E-1EBA-4D38-BE25-10051C8F2CC7}"/>
                </a:ext>
              </a:extLst>
            </p:cNvPr>
            <p:cNvSpPr txBox="1"/>
            <p:nvPr/>
          </p:nvSpPr>
          <p:spPr>
            <a:xfrm>
              <a:off x="8031000" y="3274523"/>
              <a:ext cx="1911099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Homework</a:t>
              </a:r>
              <a:r>
                <a:rPr lang="bg-BG" sz="2400" b="1" dirty="0"/>
                <a:t/>
              </a:r>
              <a:br>
                <a:rPr lang="bg-BG" sz="2400" b="1" dirty="0"/>
              </a:br>
              <a:r>
                <a:rPr lang="bg-BG" sz="2400" b="1" dirty="0"/>
                <a:t>5%</a:t>
              </a:r>
              <a:r>
                <a:rPr lang="en-US" sz="2400" b="1" dirty="0"/>
                <a:t> (bonus)</a:t>
              </a:r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SoftUni</a:t>
            </a:r>
            <a:r>
              <a:rPr lang="en-US" b="1" dirty="0"/>
              <a:t> Certificate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82934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xmlns="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CPE Certificate</a:t>
            </a:r>
            <a:endParaRPr lang="bg-BG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48BD74F5-614C-2B35-55BC-7F9B489C9897}"/>
              </a:ext>
            </a:extLst>
          </p:cNvPr>
          <p:cNvGrpSpPr/>
          <p:nvPr/>
        </p:nvGrpSpPr>
        <p:grpSpPr>
          <a:xfrm>
            <a:off x="1371000" y="1863125"/>
            <a:ext cx="9100594" cy="5005572"/>
            <a:chOff x="1046625" y="1596693"/>
            <a:chExt cx="9467367" cy="520730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AB6F07B7-41D9-4789-AE63-FAAE5665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490" y="1596693"/>
              <a:ext cx="5207308" cy="52073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5555B9F-555F-4F25-9E77-9B48FC8B058F}"/>
                </a:ext>
              </a:extLst>
            </p:cNvPr>
            <p:cNvSpPr txBox="1"/>
            <p:nvPr/>
          </p:nvSpPr>
          <p:spPr>
            <a:xfrm>
              <a:off x="4758753" y="3907799"/>
              <a:ext cx="2196785" cy="5850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 lnSpcReduction="10000"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3200" b="1" dirty="0">
                  <a:solidFill>
                    <a:schemeClr val="bg2"/>
                  </a:solidFill>
                </a:rPr>
                <a:t>Evaluation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11F09460-D29B-4D4D-B630-879EE0BA7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3471004">
              <a:off x="7311766" y="1843712"/>
              <a:ext cx="2948472" cy="345598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D405ED6E-1EBA-4D38-BE25-10051C8F2CC7}"/>
                </a:ext>
              </a:extLst>
            </p:cNvPr>
            <p:cNvSpPr txBox="1"/>
            <p:nvPr/>
          </p:nvSpPr>
          <p:spPr>
            <a:xfrm>
              <a:off x="8257879" y="2928955"/>
              <a:ext cx="1911099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400" b="1" dirty="0"/>
                <a:t>Theoretical </a:t>
              </a:r>
              <a:br>
                <a:rPr lang="en-US" sz="2400" b="1" dirty="0"/>
              </a:br>
              <a:r>
                <a:rPr lang="en-US" sz="2400" b="1" dirty="0"/>
                <a:t>Exam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75F67325-2631-4874-9B72-1F4B13FA34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8263029">
              <a:off x="1300379" y="1447916"/>
              <a:ext cx="2948472" cy="34559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09E4AE8-E6EF-49CD-943C-B0B0BE0F6DCC}"/>
                </a:ext>
              </a:extLst>
            </p:cNvPr>
            <p:cNvSpPr txBox="1"/>
            <p:nvPr/>
          </p:nvSpPr>
          <p:spPr>
            <a:xfrm>
              <a:off x="1385340" y="2577971"/>
              <a:ext cx="1959520" cy="1285494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defTabSz="1218438" latinLnBrk="1">
                <a:lnSpc>
                  <a:spcPct val="105000"/>
                </a:lnSpc>
                <a:spcBef>
                  <a:spcPts val="12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600"/>
              </a:lvl1pPr>
              <a:lvl2pPr marL="989981" lvl="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400"/>
              </a:lvl2pPr>
              <a:lvl3pPr marL="1523048" lvl="2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2400"/>
                </a:spcAft>
                <a:buFont typeface="Wingdings" panose="05000000000000000000" pitchFamily="2" charset="2"/>
                <a:buChar char="§"/>
                <a:defRPr sz="3200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indent="0" algn="ctr">
                <a:buNone/>
              </a:pPr>
              <a:r>
                <a:rPr lang="en-US" sz="2300" b="1" dirty="0"/>
                <a:t>Practical </a:t>
              </a:r>
              <a:br>
                <a:rPr lang="en-US" sz="2300" b="1" dirty="0"/>
              </a:br>
              <a:r>
                <a:rPr lang="en-US" sz="2300" b="1" dirty="0"/>
                <a:t>Exam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0C80061F-9D87-4923-8918-8D9A8ADBA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web site: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discussion forum: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5802" y="1787490"/>
            <a:ext cx="8600197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https://softuni.bg/trainings/3958/csharp-oop-february-2023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5804" y="3362660"/>
            <a:ext cx="8600196" cy="984269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https://softuni.bg/forum/categories/15/csharp-oop-advanced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563" y="3120675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3563" y="1503154"/>
            <a:ext cx="1463714" cy="1463714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42" y="463329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/>
          <p:cNvSpPr/>
          <p:nvPr/>
        </p:nvSpPr>
        <p:spPr>
          <a:xfrm>
            <a:off x="735804" y="5037370"/>
            <a:ext cx="8600195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https://www.facebook.com/groups/CsharpAdvancedJanuary2023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8E2DC841-019A-4F0A-A3E5-DE30C6296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469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The course assignments require to </a:t>
            </a:r>
            <a:r>
              <a:rPr lang="en-US" b="1" dirty="0">
                <a:solidFill>
                  <a:srgbClr val="FFA000"/>
                </a:solidFill>
                <a:latin typeface="Calibri" panose="020F0502020204030204" pitchFamily="34" charset="0"/>
              </a:rPr>
              <a:t>search in Internet</a:t>
            </a: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This is an important part of the learning process​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Some exercises intentionally have no hints​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Learn to find solutions!​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Software development includes ​</a:t>
            </a:r>
            <a:b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</a:br>
            <a:r>
              <a:rPr lang="en-US" b="1" dirty="0">
                <a:solidFill>
                  <a:srgbClr val="FFA000"/>
                </a:solidFill>
                <a:latin typeface="Calibri" panose="020F0502020204030204" pitchFamily="34" charset="0"/>
              </a:rPr>
              <a:t>everyday searching and learning</a:t>
            </a: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No excuses, just </a:t>
            </a:r>
            <a:r>
              <a:rPr lang="en-US" b="1" dirty="0">
                <a:solidFill>
                  <a:srgbClr val="FFA000"/>
                </a:solidFill>
                <a:latin typeface="Calibri" panose="020F0502020204030204" pitchFamily="34" charset="0"/>
              </a:rPr>
              <a:t>learn to study</a:t>
            </a: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!​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4465"/>
                </a:solidFill>
                <a:latin typeface="Calibri" panose="020F0502020204030204" pitchFamily="34" charset="0"/>
              </a:rPr>
              <a:t>Developers learn new technologies, tools, languages every day!​</a:t>
            </a:r>
            <a:endParaRPr lang="en-US" dirty="0">
              <a:solidFill>
                <a:srgbClr val="234465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to Search in Internet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DFF70F61-BEDC-4436-A2FF-0D03A4213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20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F5EDF94C-A4E2-D848-8069-4D426B59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000" y="3654000"/>
            <a:ext cx="1977680" cy="220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117F5B30-B386-5FDD-D18E-6A6CFC04B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005" y="2077804"/>
            <a:ext cx="1938995" cy="19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3959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2C8BB55-C529-444D-A970-B30D984AB4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7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3B13AEE2-9168-4360-9761-023284991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BC721CE1-9B67-4626-96BD-61E880C7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noProof="1"/>
              <a:t>csharp</a:t>
            </a:r>
            <a:r>
              <a:rPr lang="en-GB" sz="11500" b="1" dirty="0"/>
              <a:t>-</a:t>
            </a:r>
            <a:r>
              <a:rPr lang="en-GB" sz="11500" b="1" noProof="1"/>
              <a:t>advanced</a:t>
            </a:r>
            <a:endParaRPr lang="en-GB" sz="11500" noProof="1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352985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=""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=""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=""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=""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=""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=""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=""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=""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=""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=""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=""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=""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=""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=""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5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61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9D897AC8-C141-481E-989D-4610C83C208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E2B11C-9649-437E-8549-95E8FF16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9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Object-oriented programming </a:t>
            </a:r>
            <a:r>
              <a:rPr lang="en-GB" dirty="0"/>
              <a:t>is an important paradigm</a:t>
            </a:r>
          </a:p>
          <a:p>
            <a:pPr>
              <a:buClr>
                <a:schemeClr val="tx1"/>
              </a:buClr>
            </a:pPr>
            <a:r>
              <a:rPr lang="en-GB" dirty="0"/>
              <a:t>Anyone involved in software development should be </a:t>
            </a:r>
            <a:br>
              <a:rPr lang="en-GB" dirty="0"/>
            </a:br>
            <a:r>
              <a:rPr lang="en-GB" dirty="0"/>
              <a:t>familiar with </a:t>
            </a:r>
            <a:r>
              <a:rPr lang="en-GB" b="1" dirty="0">
                <a:solidFill>
                  <a:schemeClr val="bg1"/>
                </a:solidFill>
              </a:rPr>
              <a:t>OOP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Object-oriented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modelling</a:t>
            </a:r>
          </a:p>
          <a:p>
            <a:pPr>
              <a:buClr>
                <a:schemeClr val="tx1"/>
              </a:buClr>
            </a:pPr>
            <a:r>
              <a:rPr lang="en-GB" dirty="0"/>
              <a:t>All modern languages are either object-oriented or </a:t>
            </a:r>
            <a:br>
              <a:rPr lang="en-GB" dirty="0"/>
            </a:br>
            <a:r>
              <a:rPr lang="en-GB" dirty="0"/>
              <a:t>support classes and objects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Modern frameworks, libraries and APIs are </a:t>
            </a:r>
            <a:br>
              <a:rPr lang="en-GB" dirty="0"/>
            </a:br>
            <a:r>
              <a:rPr lang="en-GB" dirty="0"/>
              <a:t>object-oriented</a:t>
            </a:r>
          </a:p>
          <a:p>
            <a:pPr>
              <a:buClr>
                <a:schemeClr val="tx1"/>
              </a:buClr>
            </a:pPr>
            <a:r>
              <a:rPr lang="en-GB" dirty="0"/>
              <a:t>OOP is a </a:t>
            </a:r>
            <a:r>
              <a:rPr lang="en-GB" b="1" dirty="0">
                <a:solidFill>
                  <a:schemeClr val="bg1"/>
                </a:solidFill>
              </a:rPr>
              <a:t>basic requirement </a:t>
            </a:r>
            <a:r>
              <a:rPr lang="en-GB" dirty="0"/>
              <a:t>for starting a job as developer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91AFC500-E7A7-4338-ABF0-F3772DF883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A21926-7590-4173-98D1-F4CE0D8E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C8A882-1CEE-4800-9CEB-ABB18751D3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8999"/>
            <a:ext cx="4271293" cy="557873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Interfaces and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Exception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SOLID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BF16C0D-DB9C-4DC3-9387-2C374727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Program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A37E166B-2126-4AC7-8717-E985452BA2DA}"/>
              </a:ext>
            </a:extLst>
          </p:cNvPr>
          <p:cNvSpPr txBox="1">
            <a:spLocks/>
          </p:cNvSpPr>
          <p:nvPr/>
        </p:nvSpPr>
        <p:spPr>
          <a:xfrm>
            <a:off x="6591000" y="1088999"/>
            <a:ext cx="5345737" cy="557873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dirty="0"/>
              <a:t>Reflection and Attributes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Unit Testing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Mocking and Test Driven Development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Design Patterns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Workshop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 Exam Preparation</a:t>
            </a:r>
          </a:p>
        </p:txBody>
      </p:sp>
    </p:spTree>
    <p:extLst>
      <p:ext uri="{BB962C8B-B14F-4D97-AF65-F5344CB8AC3E}">
        <p14:creationId xmlns:p14="http://schemas.microsoft.com/office/powerpoint/2010/main" val="230052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2 practical</a:t>
            </a:r>
            <a:r>
              <a:rPr lang="en-GB" b="1" dirty="0"/>
              <a:t> </a:t>
            </a:r>
            <a:r>
              <a:rPr lang="en-GB" dirty="0"/>
              <a:t>problem</a:t>
            </a:r>
            <a:r>
              <a:rPr lang="en-US" dirty="0"/>
              <a:t>s</a:t>
            </a:r>
            <a:r>
              <a:rPr lang="en-GB" dirty="0"/>
              <a:t>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 a simple project</a:t>
            </a:r>
            <a:r>
              <a:rPr lang="bg-BG" dirty="0"/>
              <a:t> </a:t>
            </a:r>
            <a:r>
              <a:rPr lang="en-US" dirty="0"/>
              <a:t>that:</a:t>
            </a:r>
            <a:endParaRPr lang="en-GB" dirty="0"/>
          </a:p>
          <a:p>
            <a:pPr lvl="2"/>
            <a:r>
              <a:rPr lang="en-GB" dirty="0"/>
              <a:t>Follows the </a:t>
            </a:r>
            <a:r>
              <a:rPr lang="en-GB" b="1" dirty="0">
                <a:solidFill>
                  <a:schemeClr val="bg1"/>
                </a:solidFill>
              </a:rPr>
              <a:t>OOP principles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Implements functionality </a:t>
            </a:r>
            <a:r>
              <a:rPr lang="en-GB" dirty="0"/>
              <a:t>based on a description</a:t>
            </a:r>
          </a:p>
          <a:p>
            <a:pPr lvl="1"/>
            <a:r>
              <a:rPr lang="en-GB" dirty="0"/>
              <a:t>Test a provided class</a:t>
            </a:r>
          </a:p>
          <a:p>
            <a:r>
              <a:rPr lang="en-GB" dirty="0"/>
              <a:t>Automated judge system with </a:t>
            </a:r>
            <a:r>
              <a:rPr lang="en-GB" b="1" dirty="0">
                <a:solidFill>
                  <a:schemeClr val="bg1"/>
                </a:solidFill>
              </a:rPr>
              <a:t>real-time feedback</a:t>
            </a:r>
          </a:p>
          <a:p>
            <a:pPr lvl="1"/>
            <a:r>
              <a:rPr lang="en-GB" dirty="0"/>
              <a:t>Upload a zip project to the judge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F27FFC2F-4ED1-4949-A27C-C2951B337D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4.xml><?xml version="1.0" encoding="utf-8"?>
<a:theme xmlns:a="http://schemas.openxmlformats.org/drawingml/2006/main" name="3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5.xml><?xml version="1.0" encoding="utf-8"?>
<a:theme xmlns:a="http://schemas.openxmlformats.org/drawingml/2006/main" name="4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Words>661</Words>
  <Application>Microsoft Office PowerPoint</Application>
  <PresentationFormat>Widescreen</PresentationFormat>
  <Paragraphs>167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SoftUni</vt:lpstr>
      <vt:lpstr>2_SoftUni</vt:lpstr>
      <vt:lpstr>3_SoftUni</vt:lpstr>
      <vt:lpstr>4_SoftUni</vt:lpstr>
      <vt:lpstr>C# OOP</vt:lpstr>
      <vt:lpstr>Table of Contents</vt:lpstr>
      <vt:lpstr>Have a Question?</vt:lpstr>
      <vt:lpstr>SoftUni Diamond Partners</vt:lpstr>
      <vt:lpstr>Educational Partners</vt:lpstr>
      <vt:lpstr>Course Objectives</vt:lpstr>
      <vt:lpstr>Why OOP?</vt:lpstr>
      <vt:lpstr>Course Program</vt:lpstr>
      <vt:lpstr>Practical Exam</vt:lpstr>
      <vt:lpstr>Theoretical Exam</vt:lpstr>
      <vt:lpstr>The Team</vt:lpstr>
      <vt:lpstr>Viktor Dakov</vt:lpstr>
      <vt:lpstr>Georgi Inkov</vt:lpstr>
      <vt:lpstr>Course Organization</vt:lpstr>
      <vt:lpstr>C# OOP Course – Timeline</vt:lpstr>
      <vt:lpstr>Homework Assignments &amp; Exercises</vt:lpstr>
      <vt:lpstr>SoftUni Certificate</vt:lpstr>
      <vt:lpstr>CPE Certificate</vt:lpstr>
      <vt:lpstr>Course Web Site, Forum and FB Group</vt:lpstr>
      <vt:lpstr>Learn to Search in Internet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Course Introduction</dc:title>
  <dc:subject>Node.js &amp; ExpressJS Fundamentals - Practical Training Course @ SoftUni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98</cp:revision>
  <dcterms:created xsi:type="dcterms:W3CDTF">2018-05-23T13:08:44Z</dcterms:created>
  <dcterms:modified xsi:type="dcterms:W3CDTF">2023-01-10T09:54:54Z</dcterms:modified>
  <cp:category>programming; education; software engineering; software development </cp:category>
</cp:coreProperties>
</file>