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 id="2147483705" r:id="rId2"/>
  </p:sldMasterIdLst>
  <p:notesMasterIdLst>
    <p:notesMasterId r:id="rId37"/>
  </p:notesMasterIdLst>
  <p:handoutMasterIdLst>
    <p:handoutMasterId r:id="rId38"/>
  </p:handoutMasterIdLst>
  <p:sldIdLst>
    <p:sldId id="291" r:id="rId3"/>
    <p:sldId id="292" r:id="rId4"/>
    <p:sldId id="293" r:id="rId5"/>
    <p:sldId id="294" r:id="rId6"/>
    <p:sldId id="295" r:id="rId7"/>
    <p:sldId id="296" r:id="rId8"/>
    <p:sldId id="297" r:id="rId9"/>
    <p:sldId id="298"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20" r:id="rId30"/>
    <p:sldId id="321" r:id="rId31"/>
    <p:sldId id="401" r:id="rId32"/>
    <p:sldId id="494" r:id="rId33"/>
    <p:sldId id="495" r:id="rId34"/>
    <p:sldId id="405" r:id="rId35"/>
    <p:sldId id="4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ABB1F29-2352-4A9F-A1F3-B00ACE8D32C9}">
          <p14:sldIdLst>
            <p14:sldId id="291"/>
            <p14:sldId id="292"/>
            <p14:sldId id="293"/>
          </p14:sldIdLst>
        </p14:section>
        <p14:section name="Polymorphism" id="{8C00187D-6AF8-4F2A-AAB4-1EF2A45B28EF}">
          <p14:sldIdLst>
            <p14:sldId id="294"/>
            <p14:sldId id="295"/>
            <p14:sldId id="296"/>
            <p14:sldId id="297"/>
            <p14:sldId id="298"/>
            <p14:sldId id="300"/>
            <p14:sldId id="301"/>
            <p14:sldId id="302"/>
            <p14:sldId id="303"/>
            <p14:sldId id="304"/>
            <p14:sldId id="305"/>
          </p14:sldIdLst>
        </p14:section>
        <p14:section name="Compile Time Polymorphism" id="{08338486-4310-44CE-B653-C26DC4264379}">
          <p14:sldIdLst>
            <p14:sldId id="306"/>
            <p14:sldId id="307"/>
            <p14:sldId id="308"/>
            <p14:sldId id="309"/>
          </p14:sldIdLst>
        </p14:section>
        <p14:section name="Runtime Polymorphism" id="{1EA035A7-2255-4425-A1BE-FE528E0F05D9}">
          <p14:sldIdLst>
            <p14:sldId id="310"/>
            <p14:sldId id="311"/>
            <p14:sldId id="312"/>
            <p14:sldId id="313"/>
            <p14:sldId id="314"/>
            <p14:sldId id="315"/>
            <p14:sldId id="316"/>
            <p14:sldId id="317"/>
            <p14:sldId id="318"/>
            <p14:sldId id="320"/>
          </p14:sldIdLst>
        </p14:section>
        <p14:section name="Conclusion" id="{19879B37-54E0-45FB-A0ED-F027FC7C1256}">
          <p14:sldIdLst>
            <p14:sldId id="321"/>
            <p14:sldId id="401"/>
            <p14:sldId id="494"/>
            <p14:sldId id="495"/>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2" autoAdjust="0"/>
    <p:restoredTop sz="95214" autoAdjust="0"/>
  </p:normalViewPr>
  <p:slideViewPr>
    <p:cSldViewPr showGuides="1">
      <p:cViewPr varScale="1">
        <p:scale>
          <a:sx n="71" d="100"/>
          <a:sy n="71" d="100"/>
        </p:scale>
        <p:origin x="456" y="56"/>
      </p:cViewPr>
      <p:guideLst>
        <p:guide orient="horz" pos="2184"/>
        <p:guide pos="3840"/>
      </p:guideLst>
    </p:cSldViewPr>
  </p:slideViewPr>
  <p:outlineViewPr>
    <p:cViewPr>
      <p:scale>
        <a:sx n="33" d="100"/>
        <a:sy n="33" d="100"/>
      </p:scale>
      <p:origin x="0" y="-9989"/>
    </p:cViewPr>
  </p:outlineViewPr>
  <p:notesTextViewPr>
    <p:cViewPr>
      <p:scale>
        <a:sx n="3" d="2"/>
        <a:sy n="3" d="2"/>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21.12.2022 г.</a:t>
            </a:fld>
            <a:endParaRPr lang="bg-BG"/>
          </a:p>
        </p:txBody>
      </p:sp>
      <p:sp>
        <p:nvSpPr>
          <p:cNvPr id="4" name="Footer Placeholder 3">
            <a:extLst>
              <a:ext uri="{FF2B5EF4-FFF2-40B4-BE49-F238E27FC236}">
                <a16:creationId xmlns=""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7">
            <a:extLst>
              <a:ext uri="{FF2B5EF4-FFF2-40B4-BE49-F238E27FC236}">
                <a16:creationId xmlns="" xmlns:a16="http://schemas.microsoft.com/office/drawing/2014/main" id="{E920C3CD-8548-4241-9004-A1EE931D996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65875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1" name="Footer Placeholder 7">
            <a:extLst>
              <a:ext uri="{FF2B5EF4-FFF2-40B4-BE49-F238E27FC236}">
                <a16:creationId xmlns="" xmlns:a16="http://schemas.microsoft.com/office/drawing/2014/main" id="{1DD4EC03-ABAC-4FC0-8F56-44570E34E05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06075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
        <p:nvSpPr>
          <p:cNvPr id="7" name="Footer Placeholder 7">
            <a:extLst>
              <a:ext uri="{FF2B5EF4-FFF2-40B4-BE49-F238E27FC236}">
                <a16:creationId xmlns="" xmlns:a16="http://schemas.microsoft.com/office/drawing/2014/main" id="{E4D02D1D-BA9F-4CAC-ACD7-66CB85105E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63974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8" name="Footer Placeholder 7">
            <a:extLst>
              <a:ext uri="{FF2B5EF4-FFF2-40B4-BE49-F238E27FC236}">
                <a16:creationId xmlns="" xmlns:a16="http://schemas.microsoft.com/office/drawing/2014/main" id="{AE5B0B88-B9CD-4F5A-90B0-C66B34C3639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97891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8" name="Footer Placeholder 7">
            <a:extLst>
              <a:ext uri="{FF2B5EF4-FFF2-40B4-BE49-F238E27FC236}">
                <a16:creationId xmlns="" xmlns:a16="http://schemas.microsoft.com/office/drawing/2014/main" id="{4B8D1D53-125E-408E-AC70-915060ED1D9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24565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7" name="Footer Placeholder 7">
            <a:extLst>
              <a:ext uri="{FF2B5EF4-FFF2-40B4-BE49-F238E27FC236}">
                <a16:creationId xmlns="" xmlns:a16="http://schemas.microsoft.com/office/drawing/2014/main" id="{1898D9CE-68FD-4825-BE89-AECE1B54AB7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34832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1" name="Footer Placeholder 7">
            <a:extLst>
              <a:ext uri="{FF2B5EF4-FFF2-40B4-BE49-F238E27FC236}">
                <a16:creationId xmlns="" xmlns:a16="http://schemas.microsoft.com/office/drawing/2014/main" id="{FD8F8101-690D-4E60-8648-FE762AAEC81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79607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1" name="Footer Placeholder 7">
            <a:extLst>
              <a:ext uri="{FF2B5EF4-FFF2-40B4-BE49-F238E27FC236}">
                <a16:creationId xmlns="" xmlns:a16="http://schemas.microsoft.com/office/drawing/2014/main" id="{D2FD1539-7CB0-466B-9192-52A7B0414FE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202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1" name="Footer Placeholder 7">
            <a:extLst>
              <a:ext uri="{FF2B5EF4-FFF2-40B4-BE49-F238E27FC236}">
                <a16:creationId xmlns="" xmlns:a16="http://schemas.microsoft.com/office/drawing/2014/main" id="{E4E87464-FE38-40A6-9919-A32409F5831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238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
        <p:nvSpPr>
          <p:cNvPr id="11" name="Footer Placeholder 7">
            <a:extLst>
              <a:ext uri="{FF2B5EF4-FFF2-40B4-BE49-F238E27FC236}">
                <a16:creationId xmlns="" xmlns:a16="http://schemas.microsoft.com/office/drawing/2014/main" id="{13AB3EAE-42BB-493F-9CC2-3A90AF23A92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25697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
        <p:nvSpPr>
          <p:cNvPr id="7" name="Footer Placeholder 7">
            <a:extLst>
              <a:ext uri="{FF2B5EF4-FFF2-40B4-BE49-F238E27FC236}">
                <a16:creationId xmlns="" xmlns:a16="http://schemas.microsoft.com/office/drawing/2014/main" id="{6258C18A-993C-415F-B1DA-5D647FD2587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4151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
        <p:nvSpPr>
          <p:cNvPr id="8" name="Footer Placeholder 7">
            <a:extLst>
              <a:ext uri="{FF2B5EF4-FFF2-40B4-BE49-F238E27FC236}">
                <a16:creationId xmlns="" xmlns:a16="http://schemas.microsoft.com/office/drawing/2014/main" id="{6B249DD3-DC8A-4F5C-A722-D3E0BCFAB30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25421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7" name="Footer Placeholder 7">
            <a:extLst>
              <a:ext uri="{FF2B5EF4-FFF2-40B4-BE49-F238E27FC236}">
                <a16:creationId xmlns="" xmlns:a16="http://schemas.microsoft.com/office/drawing/2014/main" id="{23C738BF-AC14-4323-BFE3-0D2CDC6BEF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51475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ooter Placeholder 7">
            <a:extLst>
              <a:ext uri="{FF2B5EF4-FFF2-40B4-BE49-F238E27FC236}">
                <a16:creationId xmlns="" xmlns:a16="http://schemas.microsoft.com/office/drawing/2014/main" id="{F2AD1812-F23B-4D71-9A8D-EB882520E48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12998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30</a:t>
            </a:fld>
            <a:endParaRPr lang="en-US" dirty="0"/>
          </a:p>
        </p:txBody>
      </p:sp>
      <p:sp>
        <p:nvSpPr>
          <p:cNvPr id="6" name="Footer Placeholder 7">
            <a:extLst>
              <a:ext uri="{FF2B5EF4-FFF2-40B4-BE49-F238E27FC236}">
                <a16:creationId xmlns="" xmlns:a16="http://schemas.microsoft.com/office/drawing/2014/main" id="{88647547-960C-44E3-9CB9-C74ED90416E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75087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33</a:t>
            </a:fld>
            <a:endParaRPr lang="en-US" dirty="0"/>
          </a:p>
        </p:txBody>
      </p:sp>
      <p:sp>
        <p:nvSpPr>
          <p:cNvPr id="6" name="Footer Placeholder 7">
            <a:extLst>
              <a:ext uri="{FF2B5EF4-FFF2-40B4-BE49-F238E27FC236}">
                <a16:creationId xmlns="" xmlns:a16="http://schemas.microsoft.com/office/drawing/2014/main" id="{C7138D6E-1F62-44E3-900A-F5D95277437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03661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34</a:t>
            </a:fld>
            <a:endParaRPr lang="en-US" dirty="0"/>
          </a:p>
        </p:txBody>
      </p:sp>
      <p:sp>
        <p:nvSpPr>
          <p:cNvPr id="7" name="Footer Placeholder 7">
            <a:extLst>
              <a:ext uri="{FF2B5EF4-FFF2-40B4-BE49-F238E27FC236}">
                <a16:creationId xmlns="" xmlns:a16="http://schemas.microsoft.com/office/drawing/2014/main" id="{E6F2B167-62B7-4E56-B99F-4A67AA0AB13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04576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 xmlns:a16="http://schemas.microsoft.com/office/drawing/2014/main" id="{893418E0-C296-4E6B-BBD2-484A68E95D2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59077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
        <p:nvSpPr>
          <p:cNvPr id="7" name="Footer Placeholder 7">
            <a:extLst>
              <a:ext uri="{FF2B5EF4-FFF2-40B4-BE49-F238E27FC236}">
                <a16:creationId xmlns="" xmlns:a16="http://schemas.microsoft.com/office/drawing/2014/main" id="{FF2A23E6-06E6-4ADC-BE75-C5B6084096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323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6" name="Footer Placeholder 7">
            <a:extLst>
              <a:ext uri="{FF2B5EF4-FFF2-40B4-BE49-F238E27FC236}">
                <a16:creationId xmlns="" xmlns:a16="http://schemas.microsoft.com/office/drawing/2014/main" id="{05EBE39C-76B6-4F22-B9C2-2239BDB645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46363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6" name="Footer Placeholder 7">
            <a:extLst>
              <a:ext uri="{FF2B5EF4-FFF2-40B4-BE49-F238E27FC236}">
                <a16:creationId xmlns="" xmlns:a16="http://schemas.microsoft.com/office/drawing/2014/main" id="{5DDCDFC5-CCB8-484A-A095-5ACB98EBB1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74992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6" name="Footer Placeholder 7">
            <a:extLst>
              <a:ext uri="{FF2B5EF4-FFF2-40B4-BE49-F238E27FC236}">
                <a16:creationId xmlns="" xmlns:a16="http://schemas.microsoft.com/office/drawing/2014/main" id="{956AE551-6496-4A9C-9CA5-49769AF66C9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87434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7" name="Footer Placeholder 7">
            <a:extLst>
              <a:ext uri="{FF2B5EF4-FFF2-40B4-BE49-F238E27FC236}">
                <a16:creationId xmlns="" xmlns:a16="http://schemas.microsoft.com/office/drawing/2014/main" id="{B03F6AE4-DCE3-41DB-A5F8-C8FD34B4D91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11054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
        <p:nvSpPr>
          <p:cNvPr id="11" name="Footer Placeholder 7">
            <a:extLst>
              <a:ext uri="{FF2B5EF4-FFF2-40B4-BE49-F238E27FC236}">
                <a16:creationId xmlns="" xmlns:a16="http://schemas.microsoft.com/office/drawing/2014/main" id="{76D49261-5AFB-4A94-B4F2-4BDD8BEA460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95800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2.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hyperlink" Target="https://forum.softuni.bg/" TargetMode="External"/><Relationship Id="rId1" Type="http://schemas.openxmlformats.org/officeDocument/2006/relationships/slideMaster" Target="../slideMasters/slideMaster2.xml"/><Relationship Id="rId6" Type="http://schemas.openxmlformats.org/officeDocument/2006/relationships/hyperlink" Target="https://softuni.org/" TargetMode="External"/><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 xmlns:a16="http://schemas.microsoft.com/office/drawing/2014/main" id="{C4D6B2A2-DFF0-4712-BFEC-6676BEC99FEC}"/>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 xmlns:a16="http://schemas.microsoft.com/office/drawing/2014/main" id="{F2315EB3-3FE4-4D3B-921E-5F209CEC13CB}"/>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19184541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 xmlns:a16="http://schemas.microsoft.com/office/drawing/2014/main" id="{233CBB95-791E-4630-B3D9-FADFCE7BCF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3990770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 xmlns:a16="http://schemas.microsoft.com/office/drawing/2014/main" id="{67FC4D2E-913D-432A-B658-F0D82839FA5E}"/>
              </a:ext>
            </a:extLst>
          </p:cNvPr>
          <p:cNvPicPr>
            <a:picLocks noChangeAspect="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7133455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 xmlns:a16="http://schemas.microsoft.com/office/drawing/2014/main" id="{F4604840-E810-44B7-9FF1-3B28CD68B75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 xmlns:a16="http://schemas.microsoft.com/office/drawing/2014/main" id="{58AB1944-B146-4E89-B2D9-426EB610F31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3797117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4" name="Picture Logo SoftUni" descr="SoftUni logo">
            <a:extLst>
              <a:ext uri="{FF2B5EF4-FFF2-40B4-BE49-F238E27FC236}">
                <a16:creationId xmlns=""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a:t>Company Web Site</a:t>
            </a:r>
          </a:p>
        </p:txBody>
      </p:sp>
      <p:sp>
        <p:nvSpPr>
          <p:cNvPr id="30" name="Text Placeholder Company Name">
            <a:extLst>
              <a:ext uri="{FF2B5EF4-FFF2-40B4-BE49-F238E27FC236}">
                <a16:creationId xmlns=""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a:t>Company Name</a:t>
            </a:r>
          </a:p>
        </p:txBody>
      </p:sp>
      <p:pic>
        <p:nvPicPr>
          <p:cNvPr id="35" name="Picture SoftUni Mascot" descr="SoftUni mascot">
            <a:extLst>
              <a:ext uri="{FF2B5EF4-FFF2-40B4-BE49-F238E27FC236}">
                <a16:creationId xmlns=""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a:t>Position</a:t>
            </a:r>
          </a:p>
        </p:txBody>
      </p:sp>
      <p:sp>
        <p:nvSpPr>
          <p:cNvPr id="36" name="Text Placeholder Author Name">
            <a:extLst>
              <a:ext uri="{FF2B5EF4-FFF2-40B4-BE49-F238E27FC236}">
                <a16:creationId xmlns=""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a:t>Author Name</a:t>
            </a:r>
          </a:p>
        </p:txBody>
      </p:sp>
      <p:sp>
        <p:nvSpPr>
          <p:cNvPr id="33" name="Picture Placeholder Title Image">
            <a:extLst>
              <a:ext uri="{FF2B5EF4-FFF2-40B4-BE49-F238E27FC236}">
                <a16:creationId xmlns=""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p>
        </p:txBody>
      </p:sp>
      <p:sp>
        <p:nvSpPr>
          <p:cNvPr id="43" name="Presentation Subtitle">
            <a:extLst>
              <a:ext uri="{FF2B5EF4-FFF2-40B4-BE49-F238E27FC236}">
                <a16:creationId xmlns=""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a:t>Presentation Subtitle</a:t>
            </a:r>
          </a:p>
        </p:txBody>
      </p:sp>
      <p:sp>
        <p:nvSpPr>
          <p:cNvPr id="2" name="Presentation Title">
            <a:extLst>
              <a:ext uri="{FF2B5EF4-FFF2-40B4-BE49-F238E27FC236}">
                <a16:creationId xmlns=""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a:t>Presentation Title</a:t>
            </a:r>
          </a:p>
        </p:txBody>
      </p:sp>
    </p:spTree>
    <p:extLst>
      <p:ext uri="{BB962C8B-B14F-4D97-AF65-F5344CB8AC3E}">
        <p14:creationId xmlns:p14="http://schemas.microsoft.com/office/powerpoint/2010/main" val="11422685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a:t>Click to Edit Section Title</a:t>
            </a:r>
            <a:endParaRPr lang="en-US" altLang="ko-KR" noProof="0"/>
          </a:p>
        </p:txBody>
      </p:sp>
    </p:spTree>
    <p:extLst>
      <p:ext uri="{BB962C8B-B14F-4D97-AF65-F5344CB8AC3E}">
        <p14:creationId xmlns:p14="http://schemas.microsoft.com/office/powerpoint/2010/main" val="41575367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3" name="Slide Body Text">
            <a:extLst>
              <a:ext uri="{FF2B5EF4-FFF2-40B4-BE49-F238E27FC236}">
                <a16:creationId xmlns=""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2" name="Logo Software University" descr="Software University logo">
            <a:extLst>
              <a:ext uri="{FF2B5EF4-FFF2-40B4-BE49-F238E27FC236}">
                <a16:creationId xmlns=""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26378804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7" name="Slide Body Text">
            <a:extLst>
              <a:ext uri="{FF2B5EF4-FFF2-40B4-BE49-F238E27FC236}">
                <a16:creationId xmlns=""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3" name="Logo Software University" descr="Software University logo">
            <a:extLst>
              <a:ext uri="{FF2B5EF4-FFF2-40B4-BE49-F238E27FC236}">
                <a16:creationId xmlns="" xmlns:a16="http://schemas.microsoft.com/office/drawing/2014/main"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10" name="Group 9">
            <a:extLst>
              <a:ext uri="{FF2B5EF4-FFF2-40B4-BE49-F238E27FC236}">
                <a16:creationId xmlns=""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26" name="Rectangle 5">
                <a:extLst>
                  <a:ext uri="{FF2B5EF4-FFF2-40B4-BE49-F238E27FC236}">
                    <a16:creationId xmlns=""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27" name="Rectangle 5">
                <a:extLst>
                  <a:ext uri="{FF2B5EF4-FFF2-40B4-BE49-F238E27FC236}">
                    <a16:creationId xmlns=""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28" name="Arc 27">
                <a:extLst>
                  <a:ext uri="{FF2B5EF4-FFF2-40B4-BE49-F238E27FC236}">
                    <a16:creationId xmlns=""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sp>
            <p:nvSpPr>
              <p:cNvPr id="29" name="Arc 28">
                <a:extLst>
                  <a:ext uri="{FF2B5EF4-FFF2-40B4-BE49-F238E27FC236}">
                    <a16:creationId xmlns=""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grpSp>
        <p:sp>
          <p:nvSpPr>
            <p:cNvPr id="13" name="Rectangle: Rounded Corners 12">
              <a:extLst>
                <a:ext uri="{FF2B5EF4-FFF2-40B4-BE49-F238E27FC236}">
                  <a16:creationId xmlns=""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14" name="Rectangle: Rounded Corners 13">
              <a:extLst>
                <a:ext uri="{FF2B5EF4-FFF2-40B4-BE49-F238E27FC236}">
                  <a16:creationId xmlns=""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cxnSp>
          <p:nvCxnSpPr>
            <p:cNvPr id="15" name="Straight Connector 14">
              <a:extLst>
                <a:ext uri="{FF2B5EF4-FFF2-40B4-BE49-F238E27FC236}">
                  <a16:creationId xmlns=""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grpSp>
          <p:nvGrpSpPr>
            <p:cNvPr id="18" name="Group 17">
              <a:extLst>
                <a:ext uri="{FF2B5EF4-FFF2-40B4-BE49-F238E27FC236}">
                  <a16:creationId xmlns=""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37335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12" name="Rectangle Left">
            <a:extLst>
              <a:ext uri="{FF2B5EF4-FFF2-40B4-BE49-F238E27FC236}">
                <a16:creationId xmlns=""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15" name="Slide Body Text">
            <a:extLst>
              <a:ext uri="{FF2B5EF4-FFF2-40B4-BE49-F238E27FC236}">
                <a16:creationId xmlns=""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6" name="Logo Software University" descr="Software University logo">
            <a:extLst>
              <a:ext uri="{FF2B5EF4-FFF2-40B4-BE49-F238E27FC236}">
                <a16:creationId xmlns="" xmlns:a16="http://schemas.microsoft.com/office/drawing/2014/main"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33" name="Group 32">
            <a:extLst>
              <a:ext uri="{FF2B5EF4-FFF2-40B4-BE49-F238E27FC236}">
                <a16:creationId xmlns=""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8" name="Rectangle 5">
                <a:extLst>
                  <a:ext uri="{FF2B5EF4-FFF2-40B4-BE49-F238E27FC236}">
                    <a16:creationId xmlns=""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9" name="Rectangle 5">
                <a:extLst>
                  <a:ext uri="{FF2B5EF4-FFF2-40B4-BE49-F238E27FC236}">
                    <a16:creationId xmlns=""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50" name="Arc 49">
                <a:extLst>
                  <a:ext uri="{FF2B5EF4-FFF2-40B4-BE49-F238E27FC236}">
                    <a16:creationId xmlns=""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sp>
            <p:nvSpPr>
              <p:cNvPr id="51" name="Arc 50">
                <a:extLst>
                  <a:ext uri="{FF2B5EF4-FFF2-40B4-BE49-F238E27FC236}">
                    <a16:creationId xmlns=""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grpSp>
        <p:sp>
          <p:nvSpPr>
            <p:cNvPr id="35" name="Rectangle: Rounded Corners 34">
              <a:extLst>
                <a:ext uri="{FF2B5EF4-FFF2-40B4-BE49-F238E27FC236}">
                  <a16:creationId xmlns=""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36" name="Rectangle: Rounded Corners 35">
              <a:extLst>
                <a:ext uri="{FF2B5EF4-FFF2-40B4-BE49-F238E27FC236}">
                  <a16:creationId xmlns=""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cxnSp>
          <p:nvCxnSpPr>
            <p:cNvPr id="37" name="Straight Connector 36">
              <a:extLst>
                <a:ext uri="{FF2B5EF4-FFF2-40B4-BE49-F238E27FC236}">
                  <a16:creationId xmlns=""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grpSp>
          <p:nvGrpSpPr>
            <p:cNvPr id="42" name="Group 41">
              <a:extLst>
                <a:ext uri="{FF2B5EF4-FFF2-40B4-BE49-F238E27FC236}">
                  <a16:creationId xmlns=""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3350813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3" name="Rectangle Left">
            <a:extLst>
              <a:ext uri="{FF2B5EF4-FFF2-40B4-BE49-F238E27FC236}">
                <a16:creationId xmlns=""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latinLnBrk="1">
              <a:defRPr/>
            </a:pPr>
            <a:endParaRPr lang="en-US" altLang="ko-KR" sz="2398">
              <a:solidFill>
                <a:srgbClr val="F7C86D"/>
              </a:solidFill>
              <a:ea typeface="맑은 고딕" panose="020B0503020000020004" pitchFamily="34" charset="-127"/>
            </a:endParaRPr>
          </a:p>
        </p:txBody>
      </p:sp>
      <p:sp>
        <p:nvSpPr>
          <p:cNvPr id="7" name="Slide Body Text">
            <a:extLst>
              <a:ext uri="{FF2B5EF4-FFF2-40B4-BE49-F238E27FC236}">
                <a16:creationId xmlns=""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Title">
            <a:extLst>
              <a:ext uri="{FF2B5EF4-FFF2-40B4-BE49-F238E27FC236}">
                <a16:creationId xmlns=""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a:t>Slide Title</a:t>
            </a:r>
          </a:p>
        </p:txBody>
      </p:sp>
      <p:grpSp>
        <p:nvGrpSpPr>
          <p:cNvPr id="28" name="Group 27">
            <a:extLst>
              <a:ext uri="{FF2B5EF4-FFF2-40B4-BE49-F238E27FC236}">
                <a16:creationId xmlns=""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3" name="Rectangle 5">
                <a:extLst>
                  <a:ext uri="{FF2B5EF4-FFF2-40B4-BE49-F238E27FC236}">
                    <a16:creationId xmlns=""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4" name="Rectangle 5">
                <a:extLst>
                  <a:ext uri="{FF2B5EF4-FFF2-40B4-BE49-F238E27FC236}">
                    <a16:creationId xmlns=""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5" name="Arc 44">
                <a:extLst>
                  <a:ext uri="{FF2B5EF4-FFF2-40B4-BE49-F238E27FC236}">
                    <a16:creationId xmlns=""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sp>
            <p:nvSpPr>
              <p:cNvPr id="46" name="Arc 45">
                <a:extLst>
                  <a:ext uri="{FF2B5EF4-FFF2-40B4-BE49-F238E27FC236}">
                    <a16:creationId xmlns=""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grpSp>
        <p:sp>
          <p:nvSpPr>
            <p:cNvPr id="30" name="Rectangle: Rounded Corners 29">
              <a:extLst>
                <a:ext uri="{FF2B5EF4-FFF2-40B4-BE49-F238E27FC236}">
                  <a16:creationId xmlns=""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31" name="Rectangle: Rounded Corners 30">
              <a:extLst>
                <a:ext uri="{FF2B5EF4-FFF2-40B4-BE49-F238E27FC236}">
                  <a16:creationId xmlns=""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cxnSp>
          <p:nvCxnSpPr>
            <p:cNvPr id="32" name="Straight Connector 31">
              <a:extLst>
                <a:ext uri="{FF2B5EF4-FFF2-40B4-BE49-F238E27FC236}">
                  <a16:creationId xmlns=""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grpSp>
          <p:nvGrpSpPr>
            <p:cNvPr id="37" name="Group 36">
              <a:extLst>
                <a:ext uri="{FF2B5EF4-FFF2-40B4-BE49-F238E27FC236}">
                  <a16:creationId xmlns=""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7294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6" name="Code Box">
            <a:extLst>
              <a:ext uri="{FF2B5EF4-FFF2-40B4-BE49-F238E27FC236}">
                <a16:creationId xmlns=""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0" name="Logo Software University" descr="Software University logo">
            <a:extLst>
              <a:ext uri="{FF2B5EF4-FFF2-40B4-BE49-F238E27FC236}">
                <a16:creationId xmlns=""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20975234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3234432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pic>
        <p:nvPicPr>
          <p:cNvPr id="9" name="Picture SoftUni Mascot" descr="SoftUni mascot with laptop">
            <a:extLst>
              <a:ext uri="{FF2B5EF4-FFF2-40B4-BE49-F238E27FC236}">
                <a16:creationId xmlns=""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1" name="Logo Software University" descr="Software University logo">
            <a:extLst>
              <a:ext uri="{FF2B5EF4-FFF2-40B4-BE49-F238E27FC236}">
                <a16:creationId xmlns="" xmlns:a16="http://schemas.microsoft.com/office/drawing/2014/main"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Table of Contents</a:t>
            </a:r>
          </a:p>
        </p:txBody>
      </p:sp>
    </p:spTree>
    <p:extLst>
      <p:ext uri="{BB962C8B-B14F-4D97-AF65-F5344CB8AC3E}">
        <p14:creationId xmlns:p14="http://schemas.microsoft.com/office/powerpoint/2010/main" val="22174474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algn="ctr" defTabSz="913852">
              <a:defRPr/>
            </a:pPr>
            <a:endParaRPr lang="en-US" altLang="ko-KR" sz="2398">
              <a:solidFill>
                <a:srgbClr val="F7C86D"/>
              </a:solidFill>
              <a:ea typeface="맑은 고딕" panose="020B0503020000020004" pitchFamily="34" charset="-127"/>
            </a:endParaRPr>
          </a:p>
        </p:txBody>
      </p:sp>
      <p:sp>
        <p:nvSpPr>
          <p:cNvPr id="11" name="Slide Number">
            <a:extLst>
              <a:ext uri="{FF2B5EF4-FFF2-40B4-BE49-F238E27FC236}">
                <a16:creationId xmlns=""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solidFill>
                  <a:srgbClr val="FFFFFF"/>
                </a:solidFill>
              </a:rPr>
              <a:pPr/>
              <a:t>‹#›</a:t>
            </a:fld>
            <a:endParaRPr lang="en-US">
              <a:solidFill>
                <a:srgbClr val="FFFFFF"/>
              </a:solidFill>
            </a:endParaRPr>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2" name="Logo Software University Down" descr="Software University logo">
            <a:extLst>
              <a:ext uri="{FF2B5EF4-FFF2-40B4-BE49-F238E27FC236}">
                <a16:creationId xmlns=""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Left">
            <a:extLst>
              <a:ext uri="{FF2B5EF4-FFF2-40B4-BE49-F238E27FC236}">
                <a16:creationId xmlns=""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4" name="Logo Software University" descr="Software University logo">
            <a:extLst>
              <a:ext uri="{FF2B5EF4-FFF2-40B4-BE49-F238E27FC236}">
                <a16:creationId xmlns=""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25777190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14" name="Text Placeholder Body">
            <a:extLst>
              <a:ext uri="{FF2B5EF4-FFF2-40B4-BE49-F238E27FC236}">
                <a16:creationId xmlns=""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10" name="Rectangle Down">
            <a:extLst>
              <a:ext uri="{FF2B5EF4-FFF2-40B4-BE49-F238E27FC236}">
                <a16:creationId xmlns=""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11" name="Rectangle Top">
            <a:extLst>
              <a:ext uri="{FF2B5EF4-FFF2-40B4-BE49-F238E27FC236}">
                <a16:creationId xmlns=""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2" name="Logo Software University" descr="Software University logo">
            <a:extLst>
              <a:ext uri="{FF2B5EF4-FFF2-40B4-BE49-F238E27FC236}">
                <a16:creationId xmlns=""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7122962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53" name="Rectangle Bottom Copyright">
            <a:extLst>
              <a:ext uri="{FF2B5EF4-FFF2-40B4-BE49-F238E27FC236}">
                <a16:creationId xmlns=""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r>
              <a:rPr lang="en-US" sz="1600">
                <a:solidFill>
                  <a:srgbClr val="FFFFFF"/>
                </a:solidFill>
                <a:ea typeface="Calibri" panose="020F0502020204030204" pitchFamily="34" charset="0"/>
                <a:cs typeface="Arial" panose="020B0604020202020204" pitchFamily="34" charset="0"/>
              </a:rPr>
              <a:t>© SoftUni – </a:t>
            </a:r>
            <a:r>
              <a:rPr lang="en-US" sz="1600" u="sng">
                <a:solidFill>
                  <a:srgbClr val="FFFFFF"/>
                </a:solidFill>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https://about.softuni.bg</a:t>
            </a:r>
            <a:r>
              <a:rPr lang="en-US" sz="1600">
                <a:solidFill>
                  <a:srgbClr val="FFFFFF"/>
                </a:solidFill>
                <a:ea typeface="Calibri" panose="020F0502020204030204" pitchFamily="34" charset="0"/>
                <a:cs typeface="Arial" panose="020B0604020202020204" pitchFamily="34" charset="0"/>
              </a:rPr>
              <a:t>. Copyrighted document. Unauthorized copy, reproduction or use is not permitted.</a:t>
            </a:r>
            <a:endParaRPr lang="en-US" sz="2400">
              <a:solidFill>
                <a:srgbClr val="FFFFFF"/>
              </a:solidFill>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0836747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pic>
        <p:nvPicPr>
          <p:cNvPr id="19" name="Picture Forum" descr="Forum icon">
            <a:hlinkClick r:id="rId2" tooltip="Software University Discussion Forum"/>
            <a:extLst>
              <a:ext uri="{FF2B5EF4-FFF2-40B4-BE49-F238E27FC236}">
                <a16:creationId xmlns=""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a:t>Software University – High-Quality Education, Profession and Job for Software Developers</a:t>
            </a:r>
          </a:p>
          <a:p>
            <a:pPr lvl="1"/>
            <a:r>
              <a:rPr lang="en-US" noProof="1">
                <a:hlinkClick r:id="rId8"/>
              </a:rPr>
              <a:t>softuni.bg</a:t>
            </a:r>
            <a:endParaRPr lang="en-US" noProof="1"/>
          </a:p>
          <a:p>
            <a:r>
              <a:rPr lang="en-US" sz="3000" noProof="0"/>
              <a:t>Software University Foundation</a:t>
            </a:r>
          </a:p>
          <a:p>
            <a:pPr lvl="1"/>
            <a:r>
              <a:rPr lang="en-US" noProof="1">
                <a:hlinkClick r:id="rId10"/>
              </a:rPr>
              <a:t>softuni.foundation</a:t>
            </a:r>
            <a:endParaRPr lang="en-US" noProof="1"/>
          </a:p>
          <a:p>
            <a:r>
              <a:rPr lang="en-US" sz="3000" noProof="0"/>
              <a:t>Software University @ Facebook</a:t>
            </a:r>
          </a:p>
          <a:p>
            <a:pPr lvl="1"/>
            <a:r>
              <a:rPr lang="en-US" noProof="1">
                <a:hlinkClick r:id="rId4"/>
              </a:rPr>
              <a:t>facebook.com/SoftwareUniversity</a:t>
            </a:r>
            <a:endParaRPr lang="en-US" noProof="1"/>
          </a:p>
          <a:p>
            <a:r>
              <a:rPr lang="en-US" sz="3000" noProof="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1" name="Logo Software University" descr="Software University logo">
            <a:extLst>
              <a:ext uri="{FF2B5EF4-FFF2-40B4-BE49-F238E27FC236}">
                <a16:creationId xmlns=""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a:t>Trainings @ Software University (SoftUni)</a:t>
            </a:r>
          </a:p>
        </p:txBody>
      </p:sp>
    </p:spTree>
    <p:extLst>
      <p:ext uri="{BB962C8B-B14F-4D97-AF65-F5344CB8AC3E}">
        <p14:creationId xmlns:p14="http://schemas.microsoft.com/office/powerpoint/2010/main" val="28389020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 xmlns:a16="http://schemas.microsoft.com/office/drawing/2014/main" id="{B1D3B425-B9BF-43ED-9DEC-C05002FBA2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5223726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 xmlns:a16="http://schemas.microsoft.com/office/drawing/2014/main" id="{5573C101-930B-47AC-967A-A64513DFFDEE}"/>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 xmlns:a16="http://schemas.microsoft.com/office/drawing/2014/main"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 xmlns:a16="http://schemas.microsoft.com/office/drawing/2014/main"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3212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 xmlns:a16="http://schemas.microsoft.com/office/drawing/2014/main" id="{EFEBB553-EACE-4B4F-8B4F-7629FDD910A4}"/>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 xmlns:a16="http://schemas.microsoft.com/office/drawing/2014/main"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27" name="Group 26">
            <a:extLst>
              <a:ext uri="{FF2B5EF4-FFF2-40B4-BE49-F238E27FC236}">
                <a16:creationId xmlns="" xmlns:a16="http://schemas.microsoft.com/office/drawing/2014/main" id="{7CF60135-47AA-48F0-96BA-0E795668ABDB}"/>
              </a:ext>
            </a:extLst>
          </p:cNvPr>
          <p:cNvGrpSpPr/>
          <p:nvPr userDrawn="1"/>
        </p:nvGrpSpPr>
        <p:grpSpPr>
          <a:xfrm>
            <a:off x="392806" y="3429000"/>
            <a:ext cx="1522048" cy="2230725"/>
            <a:chOff x="3928039" y="1792355"/>
            <a:chExt cx="1830304" cy="2682505"/>
          </a:xfrm>
        </p:grpSpPr>
        <p:grpSp>
          <p:nvGrpSpPr>
            <p:cNvPr id="28" name="Group 27">
              <a:extLst>
                <a:ext uri="{FF2B5EF4-FFF2-40B4-BE49-F238E27FC236}">
                  <a16:creationId xmlns=""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60" name="Oval 59">
                <a:extLst>
                  <a:ext uri="{FF2B5EF4-FFF2-40B4-BE49-F238E27FC236}">
                    <a16:creationId xmlns=""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1" name="Rectangle 5">
                <a:extLst>
                  <a:ext uri="{FF2B5EF4-FFF2-40B4-BE49-F238E27FC236}">
                    <a16:creationId xmlns=""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Rectangle 5">
                <a:extLst>
                  <a:ext uri="{FF2B5EF4-FFF2-40B4-BE49-F238E27FC236}">
                    <a16:creationId xmlns=""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3" name="Arc 62">
                <a:extLst>
                  <a:ext uri="{FF2B5EF4-FFF2-40B4-BE49-F238E27FC236}">
                    <a16:creationId xmlns=""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4" name="Arc 63">
                <a:extLst>
                  <a:ext uri="{FF2B5EF4-FFF2-40B4-BE49-F238E27FC236}">
                    <a16:creationId xmlns=""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29" name="Rectangle: Rounded Corners 34">
              <a:extLst>
                <a:ext uri="{FF2B5EF4-FFF2-40B4-BE49-F238E27FC236}">
                  <a16:creationId xmlns=""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1" name="Straight Connector 30">
              <a:extLst>
                <a:ext uri="{FF2B5EF4-FFF2-40B4-BE49-F238E27FC236}">
                  <a16:creationId xmlns=""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58" name="Straight Connector 57">
                <a:extLst>
                  <a:ext uri="{FF2B5EF4-FFF2-40B4-BE49-F238E27FC236}">
                    <a16:creationId xmlns=""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3" name="Straight Connector 52">
              <a:extLst>
                <a:ext uri="{FF2B5EF4-FFF2-40B4-BE49-F238E27FC236}">
                  <a16:creationId xmlns=""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4" name="Rectangle: Rounded Corners 40">
              <a:extLst>
                <a:ext uri="{FF2B5EF4-FFF2-40B4-BE49-F238E27FC236}">
                  <a16:creationId xmlns=""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5" name="Group 54">
              <a:extLst>
                <a:ext uri="{FF2B5EF4-FFF2-40B4-BE49-F238E27FC236}">
                  <a16:creationId xmlns=""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56" name="Straight Connector 55">
                <a:extLst>
                  <a:ext uri="{FF2B5EF4-FFF2-40B4-BE49-F238E27FC236}">
                    <a16:creationId xmlns=""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277256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grpSp>
        <p:nvGrpSpPr>
          <p:cNvPr id="26" name="Group 25">
            <a:extLst>
              <a:ext uri="{FF2B5EF4-FFF2-40B4-BE49-F238E27FC236}">
                <a16:creationId xmlns="" xmlns:a16="http://schemas.microsoft.com/office/drawing/2014/main" id="{C4248838-4E67-439E-AE0A-0043D2CB04D6}"/>
              </a:ext>
            </a:extLst>
          </p:cNvPr>
          <p:cNvGrpSpPr/>
          <p:nvPr userDrawn="1"/>
        </p:nvGrpSpPr>
        <p:grpSpPr>
          <a:xfrm>
            <a:off x="108596" y="5591709"/>
            <a:ext cx="641749" cy="940553"/>
            <a:chOff x="3928039" y="1792355"/>
            <a:chExt cx="1830304" cy="2682505"/>
          </a:xfrm>
        </p:grpSpPr>
        <p:grpSp>
          <p:nvGrpSpPr>
            <p:cNvPr id="27" name="Group 26">
              <a:extLst>
                <a:ext uri="{FF2B5EF4-FFF2-40B4-BE49-F238E27FC236}">
                  <a16:creationId xmlns=""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59" name="Oval 58">
                <a:extLst>
                  <a:ext uri="{FF2B5EF4-FFF2-40B4-BE49-F238E27FC236}">
                    <a16:creationId xmlns=""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0" name="Rectangle 5">
                <a:extLst>
                  <a:ext uri="{FF2B5EF4-FFF2-40B4-BE49-F238E27FC236}">
                    <a16:creationId xmlns=""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1" name="Rectangle 5">
                <a:extLst>
                  <a:ext uri="{FF2B5EF4-FFF2-40B4-BE49-F238E27FC236}">
                    <a16:creationId xmlns=""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Arc 61">
                <a:extLst>
                  <a:ext uri="{FF2B5EF4-FFF2-40B4-BE49-F238E27FC236}">
                    <a16:creationId xmlns=""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3" name="Arc 62">
                <a:extLst>
                  <a:ext uri="{FF2B5EF4-FFF2-40B4-BE49-F238E27FC236}">
                    <a16:creationId xmlns=""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47" name="Rectangle: Rounded Corners 29">
              <a:extLst>
                <a:ext uri="{FF2B5EF4-FFF2-40B4-BE49-F238E27FC236}">
                  <a16:creationId xmlns=""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49" name="Straight Connector 48">
              <a:extLst>
                <a:ext uri="{FF2B5EF4-FFF2-40B4-BE49-F238E27FC236}">
                  <a16:creationId xmlns=""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57" name="Straight Connector 56">
                <a:extLst>
                  <a:ext uri="{FF2B5EF4-FFF2-40B4-BE49-F238E27FC236}">
                    <a16:creationId xmlns=""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2" name="Straight Connector 51">
              <a:extLst>
                <a:ext uri="{FF2B5EF4-FFF2-40B4-BE49-F238E27FC236}">
                  <a16:creationId xmlns=""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3" name="Rectangle: Rounded Corners 35">
              <a:extLst>
                <a:ext uri="{FF2B5EF4-FFF2-40B4-BE49-F238E27FC236}">
                  <a16:creationId xmlns=""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4" name="Group 53">
              <a:extLst>
                <a:ext uri="{FF2B5EF4-FFF2-40B4-BE49-F238E27FC236}">
                  <a16:creationId xmlns=""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55" name="Straight Connector 54">
                <a:extLst>
                  <a:ext uri="{FF2B5EF4-FFF2-40B4-BE49-F238E27FC236}">
                    <a16:creationId xmlns=""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2262516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 xmlns:a16="http://schemas.microsoft.com/office/drawing/2014/main" id="{8C01D7AF-7CBD-46E1-99F3-8EB60E838D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7477142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 xmlns:a16="http://schemas.microsoft.com/office/drawing/2014/main" id="{14F779A7-4A91-448B-BEFA-956C70A1C2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2869718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 xmlns:a16="http://schemas.microsoft.com/office/drawing/2014/main" id="{19A67BB9-D880-4EAD-B90E-89C4219BFC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4630886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424753109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a:p>
        </p:txBody>
      </p:sp>
      <p:sp>
        <p:nvSpPr>
          <p:cNvPr id="10" name="Slide Title">
            <a:extLst>
              <a:ext uri="{FF2B5EF4-FFF2-40B4-BE49-F238E27FC236}">
                <a16:creationId xmlns=""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a:p>
        </p:txBody>
      </p:sp>
    </p:spTree>
    <p:extLst>
      <p:ext uri="{BB962C8B-B14F-4D97-AF65-F5344CB8AC3E}">
        <p14:creationId xmlns:p14="http://schemas.microsoft.com/office/powerpoint/2010/main" val="102673730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dotnet/csharp/language-reference/operators/type-testing-and-cast#as-operator"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judge.softuni.org/Contests/Practice/Index/1503#0"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override"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judge.softuni.org/Contests/Practice/Index/1503#1"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8" Type="http://schemas.openxmlformats.org/officeDocument/2006/relationships/hyperlink" Target="https://www.softwaregroup.com/" TargetMode="External"/><Relationship Id="rId13" Type="http://schemas.openxmlformats.org/officeDocument/2006/relationships/image" Target="../media/image31.png"/><Relationship Id="rId18" Type="http://schemas.openxmlformats.org/officeDocument/2006/relationships/hyperlink" Target="https://bosch.io/" TargetMode="External"/><Relationship Id="rId26" Type="http://schemas.openxmlformats.org/officeDocument/2006/relationships/hyperlink" Target="https://dxc.com/us/en" TargetMode="External"/><Relationship Id="rId3" Type="http://schemas.openxmlformats.org/officeDocument/2006/relationships/image" Target="../media/image26.jpeg"/><Relationship Id="rId21" Type="http://schemas.openxmlformats.org/officeDocument/2006/relationships/image" Target="../media/image35.png"/><Relationship Id="rId7" Type="http://schemas.openxmlformats.org/officeDocument/2006/relationships/image" Target="../media/image28.png"/><Relationship Id="rId12" Type="http://schemas.openxmlformats.org/officeDocument/2006/relationships/hyperlink" Target="https://createx.bg/" TargetMode="External"/><Relationship Id="rId17" Type="http://schemas.openxmlformats.org/officeDocument/2006/relationships/image" Target="../media/image33.png"/><Relationship Id="rId25" Type="http://schemas.openxmlformats.org/officeDocument/2006/relationships/image" Target="../media/image37.png"/><Relationship Id="rId2" Type="http://schemas.openxmlformats.org/officeDocument/2006/relationships/hyperlink" Target="https://www.pharvision.ai/" TargetMode="External"/><Relationship Id="rId16" Type="http://schemas.openxmlformats.org/officeDocument/2006/relationships/hyperlink" Target="https://smartit.bg/" TargetMode="External"/><Relationship Id="rId20" Type="http://schemas.openxmlformats.org/officeDocument/2006/relationships/hyperlink" Target="https://it.schwarz/en/careers" TargetMode="External"/><Relationship Id="rId29" Type="http://schemas.openxmlformats.org/officeDocument/2006/relationships/image" Target="../media/image39.jpg"/><Relationship Id="rId1" Type="http://schemas.openxmlformats.org/officeDocument/2006/relationships/slideLayout" Target="../slideLayouts/slideLayout3.xml"/><Relationship Id="rId6" Type="http://schemas.openxmlformats.org/officeDocument/2006/relationships/hyperlink" Target="https://www.postbank.bg/bg-BG" TargetMode="External"/><Relationship Id="rId11" Type="http://schemas.openxmlformats.org/officeDocument/2006/relationships/image" Target="../media/image30.png"/><Relationship Id="rId24" Type="http://schemas.openxmlformats.org/officeDocument/2006/relationships/hyperlink" Target="https://www.draftkings.com/" TargetMode="External"/><Relationship Id="rId5" Type="http://schemas.openxmlformats.org/officeDocument/2006/relationships/image" Target="../media/image27.png"/><Relationship Id="rId15" Type="http://schemas.openxmlformats.org/officeDocument/2006/relationships/image" Target="../media/image32.jpeg"/><Relationship Id="rId23" Type="http://schemas.openxmlformats.org/officeDocument/2006/relationships/image" Target="../media/image36.png"/><Relationship Id="rId28" Type="http://schemas.openxmlformats.org/officeDocument/2006/relationships/hyperlink" Target="https://ambitioned.com/" TargetMode="External"/><Relationship Id="rId10" Type="http://schemas.openxmlformats.org/officeDocument/2006/relationships/hyperlink" Target="https://bg.coca-colahellenic.com/bg/working-with-us" TargetMode="External"/><Relationship Id="rId19" Type="http://schemas.openxmlformats.org/officeDocument/2006/relationships/image" Target="../media/image34.png"/><Relationship Id="rId4" Type="http://schemas.openxmlformats.org/officeDocument/2006/relationships/hyperlink" Target="https://en.superhosting.bg/" TargetMode="External"/><Relationship Id="rId9" Type="http://schemas.openxmlformats.org/officeDocument/2006/relationships/image" Target="../media/image29.png"/><Relationship Id="rId14" Type="http://schemas.openxmlformats.org/officeDocument/2006/relationships/hyperlink" Target="https://www.pokerstars.bg/" TargetMode="External"/><Relationship Id="rId22" Type="http://schemas.openxmlformats.org/officeDocument/2006/relationships/hyperlink" Target="https://indeavr.com/" TargetMode="External"/><Relationship Id="rId27"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dotnet/csharp/fundamentals/functional/pattern-matchin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19" name="Text Placeholder 10"/>
          <p:cNvSpPr>
            <a:spLocks noGrp="1"/>
          </p:cNvSpPr>
          <p:nvPr>
            <p:ph type="body" sz="quarter" idx="17"/>
          </p:nvPr>
        </p:nvSpPr>
        <p:spPr/>
        <p:txBody>
          <a:bodyPr/>
          <a:lstStyle/>
          <a:p>
            <a:r>
              <a:rPr lang="en-US" dirty="0"/>
              <a:t>Software University</a:t>
            </a:r>
          </a:p>
        </p:txBody>
      </p:sp>
      <p:sp>
        <p:nvSpPr>
          <p:cNvPr id="4" name="Text Placeholder 3"/>
          <p:cNvSpPr>
            <a:spLocks noGrp="1"/>
          </p:cNvSpPr>
          <p:nvPr>
            <p:ph type="body" sz="quarter" idx="20"/>
          </p:nvPr>
        </p:nvSpPr>
        <p:spPr/>
        <p:txBody>
          <a:bodyPr/>
          <a:lstStyle/>
          <a:p>
            <a:r>
              <a:rPr lang="en-US" dirty="0"/>
              <a:t>Technical Trainers</a:t>
            </a:r>
          </a:p>
        </p:txBody>
      </p:sp>
      <p:sp>
        <p:nvSpPr>
          <p:cNvPr id="3" name="Text Placeholder 2"/>
          <p:cNvSpPr>
            <a:spLocks noGrp="1"/>
          </p:cNvSpPr>
          <p:nvPr>
            <p:ph type="body" sz="quarter" idx="19"/>
          </p:nvPr>
        </p:nvSpPr>
        <p:spPr>
          <a:xfrm>
            <a:off x="671147" y="4897611"/>
            <a:ext cx="2951518" cy="958651"/>
          </a:xfrm>
        </p:spPr>
        <p:txBody>
          <a:bodyPr/>
          <a:lstStyle/>
          <a:p>
            <a:r>
              <a:rPr lang="en-US" dirty="0"/>
              <a:t>SoftUni Team</a:t>
            </a:r>
          </a:p>
          <a:p>
            <a:endParaRPr lang="bg-BG" dirty="0"/>
          </a:p>
        </p:txBody>
      </p:sp>
      <p:sp>
        <p:nvSpPr>
          <p:cNvPr id="6" name="Subtitle 5"/>
          <p:cNvSpPr>
            <a:spLocks noGrp="1"/>
          </p:cNvSpPr>
          <p:nvPr>
            <p:ph type="subTitle" idx="1"/>
          </p:nvPr>
        </p:nvSpPr>
        <p:spPr/>
        <p:txBody>
          <a:bodyPr>
            <a:noAutofit/>
          </a:bodyPr>
          <a:lstStyle/>
          <a:p>
            <a:pPr>
              <a:spcAft>
                <a:spcPts val="0"/>
              </a:spcAft>
            </a:pPr>
            <a:r>
              <a:rPr lang="en-US" dirty="0"/>
              <a:t>Polymorphism, Override and Overload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dirty="0"/>
              <a:t>Polymorphism</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000" y="2333241"/>
            <a:ext cx="2904795" cy="2341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18250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F66A3C48-DE6F-4704-A3DB-205C96179D6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
        <p:nvSpPr>
          <p:cNvPr id="3" name="Text Placeholder 2"/>
          <p:cNvSpPr>
            <a:spLocks noGrp="1"/>
          </p:cNvSpPr>
          <p:nvPr>
            <p:ph type="body" sz="quarter" idx="10"/>
          </p:nvPr>
        </p:nvSpPr>
        <p:spPr/>
        <p:txBody>
          <a:bodyPr/>
          <a:lstStyle/>
          <a:p>
            <a:r>
              <a:rPr lang="en-US" dirty="0"/>
              <a:t>When performing pattern matching with the constant pattern, </a:t>
            </a:r>
            <a:br>
              <a:rPr lang="en-US" dirty="0"/>
            </a:br>
            <a:r>
              <a:rPr lang="en-US" b="1" dirty="0">
                <a:solidFill>
                  <a:schemeClr val="bg1"/>
                </a:solidFill>
              </a:rPr>
              <a:t>is</a:t>
            </a:r>
            <a:r>
              <a:rPr lang="en-US" dirty="0"/>
              <a:t> tests whether an expression equals a specified constant</a:t>
            </a:r>
          </a:p>
          <a:p>
            <a:r>
              <a:rPr lang="en-US" dirty="0"/>
              <a:t>Checking for </a:t>
            </a:r>
            <a:r>
              <a:rPr lang="en-US" b="1" dirty="0">
                <a:solidFill>
                  <a:schemeClr val="bg1"/>
                </a:solidFill>
              </a:rPr>
              <a:t>null</a:t>
            </a:r>
            <a:r>
              <a:rPr lang="en-US" dirty="0">
                <a:solidFill>
                  <a:schemeClr val="tx2">
                    <a:lumMod val="75000"/>
                  </a:schemeClr>
                </a:solidFill>
              </a:rPr>
              <a:t> </a:t>
            </a:r>
            <a:r>
              <a:rPr lang="en-US" dirty="0"/>
              <a:t>can</a:t>
            </a:r>
            <a:br>
              <a:rPr lang="en-US" dirty="0"/>
            </a:br>
            <a:r>
              <a:rPr lang="en-US" dirty="0"/>
              <a:t>be performed using </a:t>
            </a:r>
            <a:br>
              <a:rPr lang="en-US" dirty="0"/>
            </a:br>
            <a:r>
              <a:rPr lang="en-US" dirty="0"/>
              <a:t>the constant pattern</a:t>
            </a:r>
          </a:p>
        </p:txBody>
      </p:sp>
      <p:sp>
        <p:nvSpPr>
          <p:cNvPr id="4" name="Title 3"/>
          <p:cNvSpPr>
            <a:spLocks noGrp="1"/>
          </p:cNvSpPr>
          <p:nvPr>
            <p:ph type="title"/>
          </p:nvPr>
        </p:nvSpPr>
        <p:spPr/>
        <p:txBody>
          <a:bodyPr/>
          <a:lstStyle/>
          <a:p>
            <a:r>
              <a:rPr lang="en-US" dirty="0"/>
              <a:t>is Constant Pattern</a:t>
            </a:r>
          </a:p>
        </p:txBody>
      </p:sp>
      <p:sp>
        <p:nvSpPr>
          <p:cNvPr id="9" name="Rectangle 8">
            <a:extLst>
              <a:ext uri="{FF2B5EF4-FFF2-40B4-BE49-F238E27FC236}">
                <a16:creationId xmlns="" xmlns:a16="http://schemas.microsoft.com/office/drawing/2014/main" id="{33DF7546-E596-4B83-9371-4FCA5AB999C3}"/>
              </a:ext>
            </a:extLst>
          </p:cNvPr>
          <p:cNvSpPr>
            <a:spLocks noChangeArrowheads="1"/>
          </p:cNvSpPr>
          <p:nvPr/>
        </p:nvSpPr>
        <p:spPr bwMode="auto">
          <a:xfrm>
            <a:off x="4696813" y="2496576"/>
            <a:ext cx="7066562" cy="38872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int i = 0;</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int min = 0, max = 10;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while(true)</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Console.WriteLine($"i is {i}");</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if(i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max </a:t>
            </a:r>
            <a:r>
              <a:rPr lang="en-US" sz="2397" b="1" noProof="1">
                <a:solidFill>
                  <a:schemeClr val="bg1"/>
                </a:solidFill>
                <a:latin typeface="Consolas" pitchFamily="49" charset="0"/>
                <a:cs typeface="Consolas" pitchFamily="49" charset="0"/>
              </a:rPr>
              <a:t>or</a:t>
            </a:r>
            <a:r>
              <a:rPr lang="en-US" sz="2397" b="1" noProof="1">
                <a:latin typeface="Consolas" pitchFamily="49" charset="0"/>
                <a:cs typeface="Consolas" pitchFamily="49" charset="0"/>
              </a:rPr>
              <a:t> min) break;</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35502237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8F33E2A1-286D-40D5-9902-2A0F258E004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3" name="Text Placeholder 2"/>
          <p:cNvSpPr>
            <a:spLocks noGrp="1"/>
          </p:cNvSpPr>
          <p:nvPr>
            <p:ph type="body" sz="quarter" idx="10"/>
          </p:nvPr>
        </p:nvSpPr>
        <p:spPr/>
        <p:txBody>
          <a:bodyPr>
            <a:normAutofit/>
          </a:bodyPr>
          <a:lstStyle/>
          <a:p>
            <a:pPr>
              <a:buClr>
                <a:schemeClr val="tx1"/>
              </a:buClr>
            </a:pPr>
            <a:r>
              <a:rPr lang="en-US" dirty="0"/>
              <a:t>A pattern match with the </a:t>
            </a:r>
            <a:r>
              <a:rPr lang="en-US" b="1" dirty="0">
                <a:solidFill>
                  <a:schemeClr val="bg1"/>
                </a:solidFill>
              </a:rPr>
              <a:t>var pattern </a:t>
            </a:r>
            <a:r>
              <a:rPr lang="en-US" dirty="0"/>
              <a:t>always succeeds</a:t>
            </a:r>
          </a:p>
          <a:p>
            <a:pPr>
              <a:buClr>
                <a:schemeClr val="tx1"/>
              </a:buClr>
            </a:pPr>
            <a:endParaRPr lang="en-US" dirty="0">
              <a:solidFill>
                <a:schemeClr val="tx2">
                  <a:lumMod val="75000"/>
                </a:schemeClr>
              </a:solidFill>
            </a:endParaRPr>
          </a:p>
          <a:p>
            <a:pPr>
              <a:buClr>
                <a:schemeClr val="tx1"/>
              </a:buClr>
            </a:pPr>
            <a:endParaRPr lang="en-US" dirty="0"/>
          </a:p>
          <a:p>
            <a:pPr>
              <a:buClr>
                <a:schemeClr val="tx1"/>
              </a:buClr>
            </a:pPr>
            <a:r>
              <a:rPr lang="en-US" dirty="0"/>
              <a:t>The value of expr is always assigned to a local variable named</a:t>
            </a:r>
            <a:br>
              <a:rPr lang="en-US" dirty="0"/>
            </a:br>
            <a:r>
              <a:rPr lang="en-US" dirty="0"/>
              <a:t> </a:t>
            </a:r>
            <a:r>
              <a:rPr lang="en-US" noProof="1"/>
              <a:t>varname</a:t>
            </a:r>
          </a:p>
          <a:p>
            <a:pPr>
              <a:buClr>
                <a:schemeClr val="tx1"/>
              </a:buClr>
            </a:pPr>
            <a:r>
              <a:rPr lang="en-US" b="1" noProof="1">
                <a:solidFill>
                  <a:schemeClr val="bg1"/>
                </a:solidFill>
              </a:rPr>
              <a:t>varname</a:t>
            </a:r>
            <a:r>
              <a:rPr lang="en-US" dirty="0"/>
              <a:t> is a variable of the same type as </a:t>
            </a:r>
            <a:r>
              <a:rPr lang="en-US" b="1" dirty="0">
                <a:solidFill>
                  <a:schemeClr val="bg1"/>
                </a:solidFill>
              </a:rPr>
              <a:t>expr</a:t>
            </a:r>
          </a:p>
          <a:p>
            <a:pPr>
              <a:buClr>
                <a:schemeClr val="tx1"/>
              </a:buClr>
            </a:pPr>
            <a:r>
              <a:rPr lang="en-US" dirty="0"/>
              <a:t>Note that if </a:t>
            </a:r>
            <a:r>
              <a:rPr lang="en-US" b="1" dirty="0">
                <a:solidFill>
                  <a:schemeClr val="bg1"/>
                </a:solidFill>
              </a:rPr>
              <a:t>expr</a:t>
            </a:r>
            <a:r>
              <a:rPr lang="en-US" dirty="0"/>
              <a:t> is null, the </a:t>
            </a:r>
            <a:r>
              <a:rPr lang="en-US" b="1" dirty="0">
                <a:solidFill>
                  <a:schemeClr val="bg1"/>
                </a:solidFill>
              </a:rPr>
              <a:t>is</a:t>
            </a:r>
            <a:r>
              <a:rPr lang="en-US" dirty="0"/>
              <a:t> expression still is true and assigns null to </a:t>
            </a:r>
            <a:r>
              <a:rPr lang="en-US" b="1" noProof="1">
                <a:solidFill>
                  <a:schemeClr val="bg1"/>
                </a:solidFill>
              </a:rPr>
              <a:t>varname</a:t>
            </a:r>
          </a:p>
        </p:txBody>
      </p:sp>
      <p:sp>
        <p:nvSpPr>
          <p:cNvPr id="4" name="Title 3"/>
          <p:cNvSpPr>
            <a:spLocks noGrp="1"/>
          </p:cNvSpPr>
          <p:nvPr>
            <p:ph type="title"/>
          </p:nvPr>
        </p:nvSpPr>
        <p:spPr/>
        <p:txBody>
          <a:bodyPr/>
          <a:lstStyle/>
          <a:p>
            <a:r>
              <a:rPr lang="en-US" dirty="0"/>
              <a:t>is var Pattern</a:t>
            </a:r>
          </a:p>
        </p:txBody>
      </p:sp>
      <p:sp>
        <p:nvSpPr>
          <p:cNvPr id="9" name="Rectangle 8">
            <a:extLst>
              <a:ext uri="{FF2B5EF4-FFF2-40B4-BE49-F238E27FC236}">
                <a16:creationId xmlns="" xmlns:a16="http://schemas.microsoft.com/office/drawing/2014/main" id="{33DF7546-E596-4B83-9371-4FCA5AB999C3}"/>
              </a:ext>
            </a:extLst>
          </p:cNvPr>
          <p:cNvSpPr>
            <a:spLocks noChangeArrowheads="1"/>
          </p:cNvSpPr>
          <p:nvPr/>
        </p:nvSpPr>
        <p:spPr bwMode="auto">
          <a:xfrm>
            <a:off x="876000" y="1989000"/>
            <a:ext cx="9030000" cy="9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Enumerable.Range(0, 100).Where(</a:t>
            </a:r>
          </a:p>
          <a:p>
            <a:pPr defTabSz="1218438" latinLnBrk="1">
              <a:buFont typeface="Wingdings" panose="05000000000000000000" pitchFamily="2" charset="2"/>
              <a:buNone/>
            </a:pPr>
            <a:r>
              <a:rPr lang="en-US" sz="2397" b="1" noProof="1">
                <a:latin typeface="Consolas" pitchFamily="49" charset="0"/>
                <a:cs typeface="Consolas" pitchFamily="49" charset="0"/>
              </a:rPr>
              <a:t>    x =&gt; x % 10 </a:t>
            </a:r>
            <a:r>
              <a:rPr lang="en-US" sz="2397" b="1" noProof="1">
                <a:solidFill>
                  <a:schemeClr val="bg1"/>
                </a:solidFill>
                <a:latin typeface="Consolas" pitchFamily="49" charset="0"/>
              </a:rPr>
              <a:t>is var</a:t>
            </a:r>
            <a:r>
              <a:rPr lang="en-US" sz="2397" b="1" noProof="1">
                <a:latin typeface="Consolas" pitchFamily="49" charset="0"/>
                <a:cs typeface="Consolas" pitchFamily="49" charset="0"/>
              </a:rPr>
              <a:t> r &amp;&amp; r &gt;= 1 &amp;&amp; r &lt;= 3)</a:t>
            </a:r>
          </a:p>
        </p:txBody>
      </p:sp>
    </p:spTree>
    <p:extLst>
      <p:ext uri="{BB962C8B-B14F-4D97-AF65-F5344CB8AC3E}">
        <p14:creationId xmlns:p14="http://schemas.microsoft.com/office/powerpoint/2010/main" val="355202336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4FB0FD96-03E0-418A-9966-F7D34823BD5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4" name="Title 3"/>
          <p:cNvSpPr>
            <a:spLocks noGrp="1"/>
          </p:cNvSpPr>
          <p:nvPr>
            <p:ph type="title"/>
          </p:nvPr>
        </p:nvSpPr>
        <p:spPr/>
        <p:txBody>
          <a:bodyPr/>
          <a:lstStyle/>
          <a:p>
            <a:r>
              <a:rPr lang="en-US"/>
              <a:t>Keyword – is</a:t>
            </a:r>
            <a:endParaRPr lang="en-US" dirty="0"/>
          </a:p>
        </p:txBody>
      </p:sp>
      <p:sp>
        <p:nvSpPr>
          <p:cNvPr id="7" name="Rectangle 6"/>
          <p:cNvSpPr>
            <a:spLocks noChangeArrowheads="1"/>
          </p:cNvSpPr>
          <p:nvPr/>
        </p:nvSpPr>
        <p:spPr bwMode="auto">
          <a:xfrm>
            <a:off x="736236" y="1989000"/>
            <a:ext cx="10719527" cy="218782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3200" b="1" noProof="1">
                <a:latin typeface="Consolas" pitchFamily="49" charset="0"/>
                <a:cs typeface="Consolas" pitchFamily="49" charset="0"/>
              </a:rPr>
              <a:t>Anytime you find yourself writing code of the form "if the object is of type T1, then do</a:t>
            </a:r>
            <a:br>
              <a:rPr lang="en-US" sz="3200" b="1" noProof="1">
                <a:latin typeface="Consolas" pitchFamily="49" charset="0"/>
                <a:cs typeface="Consolas" pitchFamily="49" charset="0"/>
              </a:rPr>
            </a:br>
            <a:r>
              <a:rPr lang="en-US" sz="3200" b="1" noProof="1">
                <a:latin typeface="Consolas" pitchFamily="49" charset="0"/>
                <a:cs typeface="Consolas" pitchFamily="49" charset="0"/>
              </a:rPr>
              <a:t>something, but if it's of type T2, then do</a:t>
            </a:r>
            <a:br>
              <a:rPr lang="en-US" sz="3200" b="1" noProof="1">
                <a:latin typeface="Consolas" pitchFamily="49" charset="0"/>
                <a:cs typeface="Consolas" pitchFamily="49" charset="0"/>
              </a:rPr>
            </a:br>
            <a:r>
              <a:rPr lang="en-US" sz="3200" b="1" noProof="1">
                <a:latin typeface="Consolas" pitchFamily="49" charset="0"/>
                <a:cs typeface="Consolas" pitchFamily="49" charset="0"/>
              </a:rPr>
              <a:t>something else", </a:t>
            </a:r>
            <a:r>
              <a:rPr lang="en-US" sz="3200" b="1" noProof="1">
                <a:solidFill>
                  <a:schemeClr val="bg1"/>
                </a:solidFill>
                <a:latin typeface="Consolas" pitchFamily="49" charset="0"/>
                <a:cs typeface="Consolas" pitchFamily="49" charset="0"/>
              </a:rPr>
              <a:t>slap yourself</a:t>
            </a:r>
            <a:r>
              <a:rPr lang="en-US" sz="3200" b="1" noProof="1">
                <a:latin typeface="Consolas" pitchFamily="49" charset="0"/>
                <a:cs typeface="Consolas" pitchFamily="49" charset="0"/>
              </a:rPr>
              <a:t>.</a:t>
            </a:r>
          </a:p>
        </p:txBody>
      </p:sp>
      <p:sp>
        <p:nvSpPr>
          <p:cNvPr id="5" name="TextBox 4"/>
          <p:cNvSpPr txBox="1"/>
          <p:nvPr/>
        </p:nvSpPr>
        <p:spPr>
          <a:xfrm>
            <a:off x="5425012" y="430291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Tree>
    <p:extLst>
      <p:ext uri="{BB962C8B-B14F-4D97-AF65-F5344CB8AC3E}">
        <p14:creationId xmlns:p14="http://schemas.microsoft.com/office/powerpoint/2010/main" val="393251890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F2067994-4817-4D4B-9C46-3E145D92497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3" name="Text Placeholder 2"/>
          <p:cNvSpPr>
            <a:spLocks noGrp="1"/>
          </p:cNvSpPr>
          <p:nvPr>
            <p:ph type="body" sz="quarter" idx="10"/>
          </p:nvPr>
        </p:nvSpPr>
        <p:spPr/>
        <p:txBody>
          <a:bodyPr/>
          <a:lstStyle/>
          <a:p>
            <a:r>
              <a:rPr lang="en-US" dirty="0"/>
              <a:t>You can use the </a:t>
            </a:r>
            <a:r>
              <a:rPr lang="en-US" b="1" dirty="0">
                <a:solidFill>
                  <a:schemeClr val="bg1"/>
                </a:solidFill>
                <a:hlinkClick r:id="rId3"/>
              </a:rPr>
              <a:t>as</a:t>
            </a:r>
            <a:r>
              <a:rPr lang="en-US" dirty="0">
                <a:solidFill>
                  <a:schemeClr val="bg1"/>
                </a:solidFill>
              </a:rPr>
              <a:t> </a:t>
            </a:r>
            <a:r>
              <a:rPr lang="en-US" dirty="0"/>
              <a:t>operator to perform certain types of </a:t>
            </a:r>
            <a:br>
              <a:rPr lang="en-US" dirty="0"/>
            </a:br>
            <a:r>
              <a:rPr lang="en-US" dirty="0"/>
              <a:t>conversions between compatible reference types</a:t>
            </a:r>
            <a:endParaRPr lang="en-US" dirty="0">
              <a:solidFill>
                <a:schemeClr val="tx2">
                  <a:lumMod val="75000"/>
                </a:schemeClr>
              </a:solidFill>
            </a:endParaRPr>
          </a:p>
        </p:txBody>
      </p:sp>
      <p:sp>
        <p:nvSpPr>
          <p:cNvPr id="4" name="Title 3"/>
          <p:cNvSpPr>
            <a:spLocks noGrp="1"/>
          </p:cNvSpPr>
          <p:nvPr>
            <p:ph type="title"/>
          </p:nvPr>
        </p:nvSpPr>
        <p:spPr/>
        <p:txBody>
          <a:bodyPr/>
          <a:lstStyle/>
          <a:p>
            <a:r>
              <a:rPr lang="en-US" dirty="0"/>
              <a:t>Keyword – as</a:t>
            </a:r>
          </a:p>
        </p:txBody>
      </p:sp>
      <p:sp>
        <p:nvSpPr>
          <p:cNvPr id="7" name="Rectangle 6"/>
          <p:cNvSpPr>
            <a:spLocks noChangeArrowheads="1"/>
          </p:cNvSpPr>
          <p:nvPr/>
        </p:nvSpPr>
        <p:spPr bwMode="auto">
          <a:xfrm>
            <a:off x="785621" y="2401112"/>
            <a:ext cx="7066562" cy="390688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IAnimal {}</a:t>
            </a:r>
          </a:p>
          <a:p>
            <a:pPr defTabSz="1218438" latinLnBrk="1">
              <a:buFont typeface="Wingdings" panose="05000000000000000000" pitchFamily="2" charset="2"/>
              <a:buNone/>
            </a:pPr>
            <a:endParaRPr lang="en-US" sz="2397" b="1" noProof="1">
              <a:latin typeface="Consolas" pitchFamily="49" charset="0"/>
              <a:cs typeface="Consolas" pitchFamily="49" charset="0"/>
            </a:endParaRPr>
          </a:p>
          <a:p>
            <a:pPr defTabSz="1218438" latinLnBrk="1">
              <a:buFont typeface="Wingdings" panose="05000000000000000000" pitchFamily="2" charset="2"/>
              <a:buNone/>
            </a:pPr>
            <a:r>
              <a:rPr lang="en-US" sz="2397" b="1" noProof="1">
                <a:latin typeface="Consolas" pitchFamily="49" charset="0"/>
                <a:cs typeface="Consolas" pitchFamily="49" charset="0"/>
              </a:rPr>
              <a:t>IAnimal person = new Person();</a:t>
            </a:r>
          </a:p>
          <a:p>
            <a:pPr defTabSz="1218438" latinLnBrk="1">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buFont typeface="Wingdings" panose="05000000000000000000" pitchFamily="2" charset="2"/>
              <a:buNone/>
            </a:pPr>
            <a:r>
              <a:rPr lang="en-US" sz="2397" b="1" noProof="1">
                <a:latin typeface="Consolas" pitchFamily="49" charset="0"/>
                <a:cs typeface="Consolas" pitchFamily="49" charset="0"/>
              </a:rPr>
              <a:t>Person personTwo;</a:t>
            </a:r>
          </a:p>
          <a:p>
            <a:pPr defTabSz="1218438" latinLnBrk="1">
              <a:buFont typeface="Wingdings" panose="05000000000000000000" pitchFamily="2" charset="2"/>
              <a:buNone/>
            </a:pPr>
            <a:r>
              <a:rPr lang="en-US" sz="2397" b="1" noProof="1">
                <a:latin typeface="Consolas" pitchFamily="49" charset="0"/>
                <a:cs typeface="Consolas" pitchFamily="49" charset="0"/>
              </a:rPr>
              <a:t>personTwo = personOne </a:t>
            </a:r>
            <a:r>
              <a:rPr lang="en-US" sz="2397" b="1" noProof="1">
                <a:solidFill>
                  <a:schemeClr val="bg1"/>
                </a:solidFill>
                <a:latin typeface="Consolas" pitchFamily="49" charset="0"/>
                <a:cs typeface="Consolas" pitchFamily="49" charset="0"/>
              </a:rPr>
              <a:t>as</a:t>
            </a:r>
            <a:r>
              <a:rPr lang="en-US" sz="2397" b="1" noProof="1">
                <a:latin typeface="Consolas" pitchFamily="49" charset="0"/>
                <a:cs typeface="Consolas" pitchFamily="49" charset="0"/>
              </a:rPr>
              <a:t> Person;</a:t>
            </a:r>
          </a:p>
          <a:p>
            <a:pPr defTabSz="1218438" latinLnBrk="1">
              <a:buFont typeface="Wingdings" panose="05000000000000000000" pitchFamily="2" charset="2"/>
              <a:buNone/>
            </a:pPr>
            <a:r>
              <a:rPr lang="en-US" sz="2397" b="1" noProof="1">
                <a:latin typeface="Consolas" pitchFamily="49" charset="0"/>
                <a:cs typeface="Consolas" pitchFamily="49" charset="0"/>
              </a:rPr>
              <a:t>if (personTwo != null)</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Do something specific for Person</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4926000" y="4681668"/>
            <a:ext cx="3169783" cy="739844"/>
          </a:xfrm>
          <a:prstGeom prst="wedgeRoundRectCallout">
            <a:avLst>
              <a:gd name="adj1" fmla="val -56154"/>
              <a:gd name="adj2" fmla="val -1887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if conversion is successful</a:t>
            </a:r>
            <a:endParaRPr lang="bg-BG" sz="2400" b="1" dirty="0">
              <a:solidFill>
                <a:schemeClr val="bg2"/>
              </a:solidFill>
            </a:endParaRPr>
          </a:p>
        </p:txBody>
      </p:sp>
      <p:sp>
        <p:nvSpPr>
          <p:cNvPr id="16" name="AutoShape 6"/>
          <p:cNvSpPr>
            <a:spLocks noChangeArrowheads="1"/>
          </p:cNvSpPr>
          <p:nvPr/>
        </p:nvSpPr>
        <p:spPr bwMode="auto">
          <a:xfrm>
            <a:off x="6366000" y="3901524"/>
            <a:ext cx="3898731" cy="451999"/>
          </a:xfrm>
          <a:prstGeom prst="wedgeRoundRectCallout">
            <a:avLst>
              <a:gd name="adj1" fmla="val -57359"/>
              <a:gd name="adj2" fmla="val 4935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Convert Mammal to Person</a:t>
            </a:r>
            <a:endParaRPr lang="bg-BG" sz="2400" b="1" dirty="0">
              <a:solidFill>
                <a:schemeClr val="bg2"/>
              </a:solidFill>
            </a:endParaRPr>
          </a:p>
        </p:txBody>
      </p:sp>
    </p:spTree>
    <p:extLst>
      <p:ext uri="{BB962C8B-B14F-4D97-AF65-F5344CB8AC3E}">
        <p14:creationId xmlns:p14="http://schemas.microsoft.com/office/powerpoint/2010/main" val="293668421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FA825523-C291-47C8-A29F-4046D3EAF4E3}"/>
              </a:ext>
            </a:extLst>
          </p:cNvPr>
          <p:cNvSpPr>
            <a:spLocks noGrp="1"/>
          </p:cNvSpPr>
          <p:nvPr>
            <p:ph type="body" sz="quarter" idx="11"/>
          </p:nvPr>
        </p:nvSpPr>
        <p:spPr/>
        <p:txBody>
          <a:bodyPr/>
          <a:lstStyle/>
          <a:p>
            <a:r>
              <a:rPr lang="en-GB" dirty="0"/>
              <a:t>Compile-time</a:t>
            </a:r>
          </a:p>
        </p:txBody>
      </p:sp>
      <p:sp>
        <p:nvSpPr>
          <p:cNvPr id="3" name="Text Placeholder 2">
            <a:extLst>
              <a:ext uri="{FF2B5EF4-FFF2-40B4-BE49-F238E27FC236}">
                <a16:creationId xmlns="" xmlns:a16="http://schemas.microsoft.com/office/drawing/2014/main" id="{C619C808-AD77-4EBE-B5FD-3B49CA5B13D4}"/>
              </a:ext>
            </a:extLst>
          </p:cNvPr>
          <p:cNvSpPr>
            <a:spLocks noGrp="1"/>
          </p:cNvSpPr>
          <p:nvPr>
            <p:ph type="body" sz="quarter" idx="10"/>
          </p:nvPr>
        </p:nvSpPr>
        <p:spPr/>
        <p:txBody>
          <a:bodyPr/>
          <a:lstStyle/>
          <a:p>
            <a:r>
              <a:rPr lang="en-GB" dirty="0"/>
              <a:t>Runtime</a:t>
            </a:r>
          </a:p>
        </p:txBody>
      </p:sp>
      <p:sp>
        <p:nvSpPr>
          <p:cNvPr id="2" name="Title 1">
            <a:extLst>
              <a:ext uri="{FF2B5EF4-FFF2-40B4-BE49-F238E27FC236}">
                <a16:creationId xmlns="" xmlns:a16="http://schemas.microsoft.com/office/drawing/2014/main" id="{104BFABA-BFEB-4329-A876-3304109B8A72}"/>
              </a:ext>
            </a:extLst>
          </p:cNvPr>
          <p:cNvSpPr>
            <a:spLocks noGrp="1"/>
          </p:cNvSpPr>
          <p:nvPr>
            <p:ph type="title"/>
          </p:nvPr>
        </p:nvSpPr>
        <p:spPr/>
        <p:txBody>
          <a:bodyPr/>
          <a:lstStyle/>
          <a:p>
            <a:r>
              <a:rPr lang="en-GB" dirty="0"/>
              <a:t>Types of Polymorphism</a:t>
            </a:r>
          </a:p>
        </p:txBody>
      </p:sp>
      <p:sp>
        <p:nvSpPr>
          <p:cNvPr id="6" name="Rectangle 5">
            <a:extLst>
              <a:ext uri="{FF2B5EF4-FFF2-40B4-BE49-F238E27FC236}">
                <a16:creationId xmlns="" xmlns:a16="http://schemas.microsoft.com/office/drawing/2014/main" id="{68DABEB5-03FB-42C8-80BF-6F365197F6C5}"/>
              </a:ext>
            </a:extLst>
          </p:cNvPr>
          <p:cNvSpPr>
            <a:spLocks noChangeArrowheads="1"/>
          </p:cNvSpPr>
          <p:nvPr/>
        </p:nvSpPr>
        <p:spPr bwMode="auto">
          <a:xfrm>
            <a:off x="531842" y="1821848"/>
            <a:ext cx="5354769" cy="341578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Shape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Circle : Shape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static void Main()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Shape</a:t>
            </a:r>
            <a:r>
              <a:rPr lang="en-US" sz="2397" b="1" noProof="1">
                <a:latin typeface="Consolas" pitchFamily="49" charset="0"/>
                <a:cs typeface="Consolas" pitchFamily="49" charset="0"/>
              </a:rPr>
              <a:t> shape = new </a:t>
            </a:r>
            <a:r>
              <a:rPr lang="en-US" sz="2397" b="1" noProof="1">
                <a:solidFill>
                  <a:schemeClr val="bg1"/>
                </a:solidFill>
                <a:latin typeface="Consolas" pitchFamily="49" charset="0"/>
                <a:cs typeface="Consolas" pitchFamily="49" charset="0"/>
              </a:rPr>
              <a:t>Circle</a:t>
            </a:r>
            <a:r>
              <a:rPr lang="en-US" sz="2397" b="1" noProof="1">
                <a:latin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solidFill>
                  <a:schemeClr val="bg1"/>
                </a:solidFill>
                <a:latin typeface="Consolas" pitchFamily="49" charset="0"/>
                <a:cs typeface="Consolas" pitchFamily="49" charset="0"/>
              </a:rPr>
              <a:t>  </a:t>
            </a:r>
            <a:r>
              <a:rPr lang="en-US" sz="2397" b="1" noProof="1">
                <a:latin typeface="Consolas" pitchFamily="49" charset="0"/>
              </a:rPr>
              <a:t>shape.</a:t>
            </a:r>
            <a:r>
              <a:rPr lang="en-US" sz="2397" b="1" noProof="1">
                <a:solidFill>
                  <a:schemeClr val="bg1"/>
                </a:solidFill>
                <a:latin typeface="Consolas" pitchFamily="49" charset="0"/>
              </a:rPr>
              <a:t>Draw</a:t>
            </a:r>
            <a:r>
              <a:rPr lang="en-US" sz="2397" b="1" noProof="1">
                <a:latin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7" name="Rectangle 6">
            <a:extLst>
              <a:ext uri="{FF2B5EF4-FFF2-40B4-BE49-F238E27FC236}">
                <a16:creationId xmlns="" xmlns:a16="http://schemas.microsoft.com/office/drawing/2014/main" id="{E621E4EE-003A-4468-A92B-DB510FF1A102}"/>
              </a:ext>
            </a:extLst>
          </p:cNvPr>
          <p:cNvSpPr>
            <a:spLocks noChangeArrowheads="1"/>
          </p:cNvSpPr>
          <p:nvPr/>
        </p:nvSpPr>
        <p:spPr bwMode="auto">
          <a:xfrm>
            <a:off x="6305389" y="1821848"/>
            <a:ext cx="5696208" cy="247283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static void Main()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int Sum(int a, int b, int c)</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double Sum(double a, double b)</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8" name="Slide Number">
            <a:extLst>
              <a:ext uri="{FF2B5EF4-FFF2-40B4-BE49-F238E27FC236}">
                <a16:creationId xmlns="" xmlns:a16="http://schemas.microsoft.com/office/drawing/2014/main" id="{272C4BAB-2E99-4FC6-9189-0FE9F2B1C371}"/>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14</a:t>
            </a:fld>
            <a:endParaRPr lang="en-US" dirty="0"/>
          </a:p>
        </p:txBody>
      </p:sp>
    </p:spTree>
    <p:extLst>
      <p:ext uri="{BB962C8B-B14F-4D97-AF65-F5344CB8AC3E}">
        <p14:creationId xmlns:p14="http://schemas.microsoft.com/office/powerpoint/2010/main" val="301766777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 xmlns:a16="http://schemas.microsoft.com/office/drawing/2014/main" id="{825FA415-C556-48C4-9FB3-7880EC0F044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3" name="Text Placeholder 2"/>
          <p:cNvSpPr>
            <a:spLocks noGrp="1"/>
          </p:cNvSpPr>
          <p:nvPr>
            <p:ph type="body" sz="quarter" idx="10"/>
          </p:nvPr>
        </p:nvSpPr>
        <p:spPr/>
        <p:txBody>
          <a:bodyPr>
            <a:normAutofit fontScale="92500" lnSpcReduction="10000"/>
          </a:bodyPr>
          <a:lstStyle/>
          <a:p>
            <a:r>
              <a:rPr lang="en-US" sz="3500" dirty="0"/>
              <a:t>Also known as </a:t>
            </a:r>
            <a:r>
              <a:rPr lang="en-US" sz="3500" b="1" dirty="0">
                <a:solidFill>
                  <a:schemeClr val="bg1"/>
                </a:solidFill>
              </a:rPr>
              <a:t>Static Polymorphism</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pPr>
              <a:spcBef>
                <a:spcPts val="0"/>
              </a:spcBef>
            </a:pPr>
            <a:endParaRPr lang="en-US" dirty="0"/>
          </a:p>
          <a:p>
            <a:pPr>
              <a:spcBef>
                <a:spcPts val="0"/>
              </a:spcBef>
            </a:pPr>
            <a:r>
              <a:rPr lang="en-US" sz="3500" dirty="0"/>
              <a:t>Argument lists could differ in:</a:t>
            </a:r>
          </a:p>
          <a:p>
            <a:pPr lvl="1"/>
            <a:r>
              <a:rPr lang="en-US" dirty="0"/>
              <a:t>Number of parameters</a:t>
            </a:r>
          </a:p>
          <a:p>
            <a:pPr lvl="1"/>
            <a:r>
              <a:rPr lang="en-US" dirty="0"/>
              <a:t>Data type of parameters</a:t>
            </a:r>
          </a:p>
          <a:p>
            <a:pPr lvl="1"/>
            <a:r>
              <a:rPr lang="en-US" dirty="0"/>
              <a:t>Order of parameters</a:t>
            </a:r>
          </a:p>
        </p:txBody>
      </p:sp>
      <p:sp>
        <p:nvSpPr>
          <p:cNvPr id="4" name="Title 3"/>
          <p:cNvSpPr>
            <a:spLocks noGrp="1"/>
          </p:cNvSpPr>
          <p:nvPr>
            <p:ph type="title"/>
          </p:nvPr>
        </p:nvSpPr>
        <p:spPr/>
        <p:txBody>
          <a:bodyPr/>
          <a:lstStyle/>
          <a:p>
            <a:r>
              <a:rPr lang="en-US" noProof="1"/>
              <a:t>Compile-time Polymorphism</a:t>
            </a:r>
            <a:endParaRPr lang="en-US" dirty="0"/>
          </a:p>
        </p:txBody>
      </p:sp>
      <p:sp>
        <p:nvSpPr>
          <p:cNvPr id="8" name="Rectangle 7"/>
          <p:cNvSpPr>
            <a:spLocks noChangeArrowheads="1"/>
          </p:cNvSpPr>
          <p:nvPr/>
        </p:nvSpPr>
        <p:spPr bwMode="auto">
          <a:xfrm>
            <a:off x="685800" y="1857666"/>
            <a:ext cx="8760041"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static void Main()</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static int MyMethod(int a, int b) {}</a:t>
            </a:r>
          </a:p>
          <a:p>
            <a:pPr defTabSz="1218438" latinLnBrk="1">
              <a:buFont typeface="Wingdings" panose="05000000000000000000" pitchFamily="2" charset="2"/>
              <a:buNone/>
            </a:pPr>
            <a:r>
              <a:rPr lang="en-US" sz="2397" b="1" noProof="1">
                <a:latin typeface="Consolas" pitchFamily="49" charset="0"/>
                <a:cs typeface="Consolas" pitchFamily="49" charset="0"/>
              </a:rPr>
              <a:t>  static double MyMethod(double a, double b) { … }</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9" name="AutoShape 6"/>
          <p:cNvSpPr>
            <a:spLocks noChangeArrowheads="1"/>
          </p:cNvSpPr>
          <p:nvPr/>
        </p:nvSpPr>
        <p:spPr bwMode="auto">
          <a:xfrm>
            <a:off x="5664689" y="3511712"/>
            <a:ext cx="2162505" cy="1057141"/>
          </a:xfrm>
          <a:prstGeom prst="wedgeRoundRectCallout">
            <a:avLst>
              <a:gd name="adj1" fmla="val -59531"/>
              <a:gd name="adj2" fmla="val -501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overloading</a:t>
            </a:r>
            <a:endParaRPr lang="bg-BG" sz="2400" b="1" dirty="0">
              <a:solidFill>
                <a:schemeClr val="bg2"/>
              </a:solidFill>
            </a:endParaRPr>
          </a:p>
        </p:txBody>
      </p:sp>
    </p:spTree>
    <p:extLst>
      <p:ext uri="{BB962C8B-B14F-4D97-AF65-F5344CB8AC3E}">
        <p14:creationId xmlns:p14="http://schemas.microsoft.com/office/powerpoint/2010/main" val="205329125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 xmlns:a16="http://schemas.microsoft.com/office/drawing/2014/main" id="{A1A153B5-AF47-41D1-8979-AA346BBC6A8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noProof="1"/>
              <a:t>MathOperation</a:t>
            </a:r>
            <a:endParaRPr lang="en-US" sz="4000" noProof="1"/>
          </a:p>
        </p:txBody>
      </p:sp>
      <p:sp>
        <p:nvSpPr>
          <p:cNvPr id="18" name="Rectangle 4"/>
          <p:cNvSpPr>
            <a:spLocks noChangeArrowheads="1"/>
          </p:cNvSpPr>
          <p:nvPr/>
        </p:nvSpPr>
        <p:spPr bwMode="auto">
          <a:xfrm>
            <a:off x="2003850" y="1475293"/>
            <a:ext cx="81843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MathOperation</a:t>
            </a:r>
          </a:p>
        </p:txBody>
      </p:sp>
      <p:sp>
        <p:nvSpPr>
          <p:cNvPr id="19" name="Rectangle 18"/>
          <p:cNvSpPr>
            <a:spLocks noChangeArrowheads="1"/>
          </p:cNvSpPr>
          <p:nvPr/>
        </p:nvSpPr>
        <p:spPr bwMode="auto">
          <a:xfrm>
            <a:off x="2003850" y="2056856"/>
            <a:ext cx="8184300" cy="132470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+Add(int, int): int</a:t>
            </a:r>
          </a:p>
          <a:p>
            <a:pPr defTabSz="1218438" latinLnBrk="1">
              <a:buFont typeface="Wingdings" panose="05000000000000000000" pitchFamily="2" charset="2"/>
              <a:buNone/>
            </a:pPr>
            <a:r>
              <a:rPr lang="en-US" sz="2397" b="1" noProof="1">
                <a:latin typeface="Consolas" pitchFamily="49" charset="0"/>
                <a:cs typeface="Consolas" pitchFamily="49" charset="0"/>
              </a:rPr>
              <a:t>+Add(double, double, double): double</a:t>
            </a:r>
          </a:p>
          <a:p>
            <a:pPr defTabSz="1218438" latinLnBrk="1">
              <a:buFont typeface="Wingdings" panose="05000000000000000000" pitchFamily="2" charset="2"/>
              <a:buNone/>
            </a:pPr>
            <a:r>
              <a:rPr lang="en-US" sz="2397" b="1" noProof="1">
                <a:latin typeface="Consolas" pitchFamily="49" charset="0"/>
                <a:cs typeface="Consolas" pitchFamily="49" charset="0"/>
              </a:rPr>
              <a:t>+Add(decimal, decimal, decimal): decimal</a:t>
            </a:r>
          </a:p>
        </p:txBody>
      </p:sp>
      <p:sp>
        <p:nvSpPr>
          <p:cNvPr id="9" name="Text Placeholder 5"/>
          <p:cNvSpPr txBox="1">
            <a:spLocks/>
          </p:cNvSpPr>
          <p:nvPr/>
        </p:nvSpPr>
        <p:spPr>
          <a:xfrm>
            <a:off x="2003850" y="4115213"/>
            <a:ext cx="8184299"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noProof="1">
                <a:solidFill>
                  <a:schemeClr val="bg1"/>
                </a:solidFill>
              </a:rPr>
              <a:t>MathOperations</a:t>
            </a:r>
            <a:r>
              <a:rPr lang="en-US" noProof="1"/>
              <a:t> mo = new </a:t>
            </a:r>
            <a:r>
              <a:rPr lang="en-US" noProof="1">
                <a:solidFill>
                  <a:schemeClr val="bg1"/>
                </a:solidFill>
              </a:rPr>
              <a:t>MathOperations()</a:t>
            </a:r>
            <a:r>
              <a:rPr lang="en-US" noProof="1"/>
              <a:t>;</a:t>
            </a:r>
          </a:p>
          <a:p>
            <a:r>
              <a:rPr lang="en-US" noProof="1"/>
              <a:t>Console.WriteLine(mo.Add(2, 3));</a:t>
            </a:r>
          </a:p>
          <a:p>
            <a:r>
              <a:rPr lang="en-US" noProof="1"/>
              <a:t>Console.WriteLine(mo.Add(2.2, 3.3, 5.5));</a:t>
            </a:r>
          </a:p>
          <a:p>
            <a:r>
              <a:rPr lang="en-US" noProof="1"/>
              <a:t>Console.WriteLine(mo.Add(2.2m, 3.3m, 4.4m</a:t>
            </a:r>
            <a:r>
              <a:rPr lang="en-US" dirty="0"/>
              <a:t>));</a:t>
            </a:r>
          </a:p>
        </p:txBody>
      </p:sp>
      <p:sp>
        <p:nvSpPr>
          <p:cNvPr id="11" name="TextBox 10">
            <a:extLst>
              <a:ext uri="{FF2B5EF4-FFF2-40B4-BE49-F238E27FC236}">
                <a16:creationId xmlns=""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https://judge.softuni.org/Contests/Practice/Index/1503#0</a:t>
            </a:r>
            <a:endParaRPr lang="en-US" u="sng" dirty="0">
              <a:solidFill>
                <a:schemeClr val="bg1"/>
              </a:solidFill>
            </a:endParaRPr>
          </a:p>
        </p:txBody>
      </p:sp>
      <p:sp>
        <p:nvSpPr>
          <p:cNvPr id="3" name="Arrow: Down 2">
            <a:extLst>
              <a:ext uri="{FF2B5EF4-FFF2-40B4-BE49-F238E27FC236}">
                <a16:creationId xmlns="" xmlns:a16="http://schemas.microsoft.com/office/drawing/2014/main" id="{9E9B8057-A186-47B0-87E2-8D7F0649D0B5}"/>
              </a:ext>
            </a:extLst>
          </p:cNvPr>
          <p:cNvSpPr/>
          <p:nvPr/>
        </p:nvSpPr>
        <p:spPr bwMode="auto">
          <a:xfrm>
            <a:off x="5867885" y="3506087"/>
            <a:ext cx="456228" cy="48459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48539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C3A7DEDF-32A7-4A9B-AC4D-56B60CFEC1D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noProof="1"/>
              <a:t>MathOperation</a:t>
            </a:r>
            <a:endParaRPr lang="en-US" sz="4000" noProof="1"/>
          </a:p>
        </p:txBody>
      </p:sp>
      <p:sp>
        <p:nvSpPr>
          <p:cNvPr id="11" name="Text Placeholder 5"/>
          <p:cNvSpPr txBox="1">
            <a:spLocks/>
          </p:cNvSpPr>
          <p:nvPr/>
        </p:nvSpPr>
        <p:spPr>
          <a:xfrm>
            <a:off x="1606682" y="1584000"/>
            <a:ext cx="8978636"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solidFill>
                  <a:schemeClr val="bg1"/>
                </a:solidFill>
                <a:latin typeface="Consolas" pitchFamily="49" charset="0"/>
                <a:cs typeface="Consolas" pitchFamily="49" charset="0"/>
              </a:defRPr>
            </a:lvl1pPr>
          </a:lstStyle>
          <a:p>
            <a:r>
              <a:rPr lang="en-US" dirty="0">
                <a:solidFill>
                  <a:schemeClr val="tx1"/>
                </a:solidFill>
              </a:rPr>
              <a:t>public int Add(int a, int b)</a:t>
            </a:r>
          </a:p>
          <a:p>
            <a:r>
              <a:rPr lang="en-US" dirty="0">
                <a:solidFill>
                  <a:schemeClr val="tx1"/>
                </a:solidFill>
              </a:rPr>
              <a:t>{</a:t>
            </a:r>
          </a:p>
          <a:p>
            <a:r>
              <a:rPr lang="en-US" dirty="0">
                <a:solidFill>
                  <a:schemeClr val="tx1"/>
                </a:solidFill>
              </a:rPr>
              <a:t>  return a + b;</a:t>
            </a:r>
          </a:p>
          <a:p>
            <a:r>
              <a:rPr lang="en-US" dirty="0">
                <a:solidFill>
                  <a:schemeClr val="tx1"/>
                </a:solidFill>
              </a:rPr>
              <a:t>}</a:t>
            </a:r>
          </a:p>
          <a:p>
            <a:r>
              <a:rPr lang="en-US" dirty="0">
                <a:solidFill>
                  <a:schemeClr val="tx1"/>
                </a:solidFill>
              </a:rPr>
              <a:t>public double Add(double a, double b, double c)</a:t>
            </a:r>
          </a:p>
          <a:p>
            <a:r>
              <a:rPr lang="en-US" dirty="0">
                <a:solidFill>
                  <a:schemeClr val="tx1"/>
                </a:solidFill>
              </a:rPr>
              <a:t>{</a:t>
            </a:r>
          </a:p>
          <a:p>
            <a:r>
              <a:rPr lang="en-US" dirty="0">
                <a:solidFill>
                  <a:schemeClr val="tx1"/>
                </a:solidFill>
              </a:rPr>
              <a:t>  return a + b + c;</a:t>
            </a:r>
          </a:p>
          <a:p>
            <a:r>
              <a:rPr lang="en-US" dirty="0">
                <a:solidFill>
                  <a:schemeClr val="tx1"/>
                </a:solidFill>
              </a:rPr>
              <a:t>}</a:t>
            </a:r>
          </a:p>
          <a:p>
            <a:r>
              <a:rPr lang="en-US" dirty="0">
                <a:solidFill>
                  <a:schemeClr val="tx1"/>
                </a:solidFill>
              </a:rPr>
              <a:t>public decimal Add(decimal a, decimal b, decimal c)</a:t>
            </a:r>
          </a:p>
          <a:p>
            <a:r>
              <a:rPr lang="en-US" dirty="0">
                <a:solidFill>
                  <a:schemeClr val="tx1"/>
                </a:solidFill>
              </a:rPr>
              <a:t>{</a:t>
            </a:r>
          </a:p>
          <a:p>
            <a:r>
              <a:rPr lang="en-US" dirty="0">
                <a:solidFill>
                  <a:schemeClr val="tx1"/>
                </a:solidFill>
              </a:rPr>
              <a:t>  return a + b + c;</a:t>
            </a:r>
          </a:p>
          <a:p>
            <a:r>
              <a:rPr lang="en-US" dirty="0">
                <a:solidFill>
                  <a:schemeClr val="tx1"/>
                </a:solidFill>
              </a:rPr>
              <a:t>}</a:t>
            </a:r>
          </a:p>
        </p:txBody>
      </p:sp>
    </p:spTree>
    <p:extLst>
      <p:ext uri="{BB962C8B-B14F-4D97-AF65-F5344CB8AC3E}">
        <p14:creationId xmlns:p14="http://schemas.microsoft.com/office/powerpoint/2010/main" val="897356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31640EB2-8C98-4D72-B19A-CE03805902F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
        <p:nvSpPr>
          <p:cNvPr id="5" name="Text Placeholder 4"/>
          <p:cNvSpPr>
            <a:spLocks noGrp="1"/>
          </p:cNvSpPr>
          <p:nvPr>
            <p:ph type="body" sz="quarter" idx="10"/>
          </p:nvPr>
        </p:nvSpPr>
        <p:spPr>
          <a:xfrm>
            <a:off x="95201" y="1206346"/>
            <a:ext cx="12001598" cy="5528766"/>
          </a:xfrm>
        </p:spPr>
        <p:txBody>
          <a:bodyPr>
            <a:normAutofit/>
          </a:bodyPr>
          <a:lstStyle/>
          <a:p>
            <a:pPr>
              <a:buClr>
                <a:schemeClr val="tx1"/>
              </a:buClr>
            </a:pPr>
            <a:r>
              <a:rPr lang="en-US" sz="3400" dirty="0"/>
              <a:t>Name should be the same</a:t>
            </a:r>
          </a:p>
          <a:p>
            <a:pPr>
              <a:buClr>
                <a:schemeClr val="tx1"/>
              </a:buClr>
            </a:pPr>
            <a:r>
              <a:rPr lang="en-US" sz="3400" b="1" dirty="0">
                <a:solidFill>
                  <a:schemeClr val="bg1"/>
                </a:solidFill>
              </a:rPr>
              <a:t>Signature</a:t>
            </a:r>
            <a:r>
              <a:rPr lang="en-US" sz="3400" dirty="0"/>
              <a:t> must be different</a:t>
            </a:r>
          </a:p>
          <a:p>
            <a:pPr lvl="1">
              <a:buClr>
                <a:schemeClr val="tx1"/>
              </a:buClr>
            </a:pPr>
            <a:r>
              <a:rPr lang="en-US" b="1" dirty="0">
                <a:solidFill>
                  <a:schemeClr val="bg1"/>
                </a:solidFill>
              </a:rPr>
              <a:t>Number </a:t>
            </a:r>
            <a:r>
              <a:rPr lang="en-US" dirty="0"/>
              <a:t>of arguments</a:t>
            </a:r>
          </a:p>
          <a:p>
            <a:pPr lvl="1">
              <a:buClr>
                <a:schemeClr val="tx1"/>
              </a:buClr>
            </a:pPr>
            <a:r>
              <a:rPr lang="en-US" b="1" dirty="0">
                <a:solidFill>
                  <a:schemeClr val="bg1"/>
                </a:solidFill>
              </a:rPr>
              <a:t>Type </a:t>
            </a:r>
            <a:r>
              <a:rPr lang="en-US" dirty="0"/>
              <a:t>of</a:t>
            </a:r>
            <a:r>
              <a:rPr lang="en-US" b="1" dirty="0">
                <a:solidFill>
                  <a:schemeClr val="bg1"/>
                </a:solidFill>
              </a:rPr>
              <a:t> </a:t>
            </a:r>
            <a:r>
              <a:rPr lang="en-US" dirty="0"/>
              <a:t>arguments</a:t>
            </a:r>
          </a:p>
          <a:p>
            <a:pPr lvl="1">
              <a:buClr>
                <a:schemeClr val="tx1"/>
              </a:buClr>
            </a:pPr>
            <a:r>
              <a:rPr lang="en-US" b="1" dirty="0">
                <a:solidFill>
                  <a:schemeClr val="bg1"/>
                </a:solidFill>
              </a:rPr>
              <a:t>Order </a:t>
            </a:r>
            <a:r>
              <a:rPr lang="en-US" dirty="0"/>
              <a:t>of</a:t>
            </a:r>
            <a:r>
              <a:rPr lang="en-US" b="1" dirty="0">
                <a:solidFill>
                  <a:schemeClr val="bg1"/>
                </a:solidFill>
              </a:rPr>
              <a:t> </a:t>
            </a:r>
            <a:r>
              <a:rPr lang="en-US" dirty="0"/>
              <a:t>arguments</a:t>
            </a:r>
          </a:p>
          <a:p>
            <a:pPr>
              <a:buClr>
                <a:schemeClr val="tx1"/>
              </a:buClr>
            </a:pPr>
            <a:r>
              <a:rPr lang="en-US" dirty="0"/>
              <a:t>Return type is not a part of its signature</a:t>
            </a:r>
          </a:p>
          <a:p>
            <a:pPr>
              <a:buClr>
                <a:schemeClr val="tx1"/>
              </a:buClr>
            </a:pPr>
            <a:r>
              <a:rPr lang="en-US" dirty="0"/>
              <a:t>Overloading can take place in the </a:t>
            </a:r>
            <a:r>
              <a:rPr lang="en-US" b="1" dirty="0">
                <a:solidFill>
                  <a:schemeClr val="bg1"/>
                </a:solidFill>
              </a:rPr>
              <a:t>same class </a:t>
            </a:r>
            <a:r>
              <a:rPr lang="en-US" dirty="0"/>
              <a:t>or in its </a:t>
            </a:r>
            <a:r>
              <a:rPr lang="en-US" b="1" dirty="0">
                <a:solidFill>
                  <a:schemeClr val="bg1"/>
                </a:solidFill>
              </a:rPr>
              <a:t>sub-classes</a:t>
            </a:r>
          </a:p>
          <a:p>
            <a:pPr>
              <a:buClr>
                <a:schemeClr val="tx1"/>
              </a:buClr>
            </a:pPr>
            <a:r>
              <a:rPr lang="en-US" dirty="0"/>
              <a:t>Constructors can</a:t>
            </a:r>
            <a:r>
              <a:rPr lang="en-US" b="1" dirty="0">
                <a:solidFill>
                  <a:schemeClr val="bg1"/>
                </a:solidFill>
              </a:rPr>
              <a:t> </a:t>
            </a:r>
            <a:r>
              <a:rPr lang="en-US" dirty="0"/>
              <a:t>be</a:t>
            </a:r>
            <a:r>
              <a:rPr lang="en-US" b="1" dirty="0">
                <a:solidFill>
                  <a:schemeClr val="bg1"/>
                </a:solidFill>
              </a:rPr>
              <a:t> overloaded</a:t>
            </a:r>
          </a:p>
          <a:p>
            <a:pPr>
              <a:buClr>
                <a:schemeClr val="tx1"/>
              </a:buClr>
            </a:pPr>
            <a:endParaRPr lang="bg-BG" dirty="0"/>
          </a:p>
        </p:txBody>
      </p:sp>
      <p:sp>
        <p:nvSpPr>
          <p:cNvPr id="4" name="Title 3"/>
          <p:cNvSpPr>
            <a:spLocks noGrp="1"/>
          </p:cNvSpPr>
          <p:nvPr>
            <p:ph type="title"/>
          </p:nvPr>
        </p:nvSpPr>
        <p:spPr/>
        <p:txBody>
          <a:bodyPr/>
          <a:lstStyle/>
          <a:p>
            <a:r>
              <a:rPr lang="en-US" noProof="1"/>
              <a:t>Rules for Overloading a Method</a:t>
            </a:r>
            <a:endParaRPr lang="en-US" dirty="0"/>
          </a:p>
        </p:txBody>
      </p:sp>
    </p:spTree>
    <p:extLst>
      <p:ext uri="{BB962C8B-B14F-4D97-AF65-F5344CB8AC3E}">
        <p14:creationId xmlns:p14="http://schemas.microsoft.com/office/powerpoint/2010/main" val="355703276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F6E2B9E5-B6CC-4A89-917C-D5126FDC0E9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6" name="Text Placeholder 5"/>
          <p:cNvSpPr>
            <a:spLocks noGrp="1"/>
          </p:cNvSpPr>
          <p:nvPr>
            <p:ph type="body" sz="quarter" idx="10"/>
          </p:nvPr>
        </p:nvSpPr>
        <p:spPr/>
        <p:txBody>
          <a:bodyPr wrap="square">
            <a:normAutofit/>
          </a:bodyPr>
          <a:lstStyle/>
          <a:p>
            <a:r>
              <a:rPr lang="en-US" sz="3600" dirty="0"/>
              <a:t>Has two distinct aspects:</a:t>
            </a:r>
          </a:p>
          <a:p>
            <a:r>
              <a:rPr lang="en-US" sz="3600" dirty="0"/>
              <a:t>At run time, objects of a </a:t>
            </a:r>
            <a:r>
              <a:rPr lang="en-US" sz="3600" b="1" dirty="0">
                <a:solidFill>
                  <a:schemeClr val="bg1"/>
                </a:solidFill>
              </a:rPr>
              <a:t>derived</a:t>
            </a:r>
            <a:r>
              <a:rPr lang="en-US" sz="3600" dirty="0">
                <a:solidFill>
                  <a:schemeClr val="bg1"/>
                </a:solidFill>
              </a:rPr>
              <a:t> </a:t>
            </a:r>
            <a:r>
              <a:rPr lang="en-US" sz="3600" b="1" dirty="0">
                <a:solidFill>
                  <a:schemeClr val="bg1"/>
                </a:solidFill>
              </a:rPr>
              <a:t>class</a:t>
            </a:r>
            <a:r>
              <a:rPr lang="en-US" sz="3600" dirty="0">
                <a:solidFill>
                  <a:schemeClr val="bg1"/>
                </a:solidFill>
              </a:rPr>
              <a:t> </a:t>
            </a:r>
            <a:r>
              <a:rPr lang="en-US" sz="3600" dirty="0"/>
              <a:t>may be treated as </a:t>
            </a:r>
            <a:br>
              <a:rPr lang="en-US" sz="3600" dirty="0"/>
            </a:br>
            <a:r>
              <a:rPr lang="en-US" sz="3600" dirty="0"/>
              <a:t>objects of </a:t>
            </a:r>
            <a:r>
              <a:rPr lang="en-US" sz="3600" b="1" dirty="0">
                <a:solidFill>
                  <a:schemeClr val="bg1"/>
                </a:solidFill>
              </a:rPr>
              <a:t>a</a:t>
            </a:r>
            <a:r>
              <a:rPr lang="en-US" sz="3600" dirty="0">
                <a:solidFill>
                  <a:schemeClr val="bg1"/>
                </a:solidFill>
              </a:rPr>
              <a:t> </a:t>
            </a:r>
            <a:r>
              <a:rPr lang="en-US" sz="3600" b="1" dirty="0">
                <a:solidFill>
                  <a:schemeClr val="bg1"/>
                </a:solidFill>
              </a:rPr>
              <a:t>base</a:t>
            </a:r>
            <a:r>
              <a:rPr lang="en-US" sz="3600" dirty="0">
                <a:solidFill>
                  <a:schemeClr val="bg1"/>
                </a:solidFill>
              </a:rPr>
              <a:t> </a:t>
            </a:r>
            <a:r>
              <a:rPr lang="en-US" sz="3600" b="1" dirty="0">
                <a:solidFill>
                  <a:schemeClr val="bg1"/>
                </a:solidFill>
              </a:rPr>
              <a:t>class</a:t>
            </a:r>
            <a:r>
              <a:rPr lang="en-US" sz="3600" dirty="0">
                <a:solidFill>
                  <a:schemeClr val="bg1"/>
                </a:solidFill>
              </a:rPr>
              <a:t> </a:t>
            </a:r>
            <a:r>
              <a:rPr lang="en-US" sz="3600" b="1" dirty="0">
                <a:solidFill>
                  <a:schemeClr val="bg1"/>
                </a:solidFill>
              </a:rPr>
              <a:t>in</a:t>
            </a:r>
            <a:r>
              <a:rPr lang="en-US" sz="3600" dirty="0">
                <a:solidFill>
                  <a:schemeClr val="bg1"/>
                </a:solidFill>
              </a:rPr>
              <a:t> </a:t>
            </a:r>
            <a:r>
              <a:rPr lang="en-US" sz="3600" dirty="0"/>
              <a:t>places, such as method parameters </a:t>
            </a:r>
            <a:br>
              <a:rPr lang="en-US" sz="3600" dirty="0"/>
            </a:br>
            <a:r>
              <a:rPr lang="en-US" sz="3600" dirty="0"/>
              <a:t>and collections or arrays</a:t>
            </a:r>
          </a:p>
          <a:p>
            <a:pPr lvl="1"/>
            <a:r>
              <a:rPr lang="en-US" sz="3400" dirty="0"/>
              <a:t>When this occurs, the </a:t>
            </a:r>
            <a:r>
              <a:rPr lang="en-US" sz="3400" b="1" dirty="0">
                <a:solidFill>
                  <a:schemeClr val="bg1"/>
                </a:solidFill>
              </a:rPr>
              <a:t>object's</a:t>
            </a:r>
            <a:r>
              <a:rPr lang="en-US" sz="3400" dirty="0">
                <a:solidFill>
                  <a:schemeClr val="bg1"/>
                </a:solidFill>
              </a:rPr>
              <a:t> </a:t>
            </a:r>
            <a:r>
              <a:rPr lang="en-US" sz="3400" b="1" dirty="0">
                <a:solidFill>
                  <a:schemeClr val="bg1"/>
                </a:solidFill>
              </a:rPr>
              <a:t>declared</a:t>
            </a:r>
            <a:r>
              <a:rPr lang="en-US" sz="3400" dirty="0">
                <a:solidFill>
                  <a:schemeClr val="bg1"/>
                </a:solidFill>
              </a:rPr>
              <a:t> </a:t>
            </a:r>
            <a:r>
              <a:rPr lang="en-US" sz="3400" b="1" dirty="0">
                <a:solidFill>
                  <a:schemeClr val="bg1"/>
                </a:solidFill>
              </a:rPr>
              <a:t>type</a:t>
            </a:r>
            <a:r>
              <a:rPr lang="en-US" sz="3400" dirty="0">
                <a:solidFill>
                  <a:schemeClr val="bg1"/>
                </a:solidFill>
              </a:rPr>
              <a:t> </a:t>
            </a:r>
            <a:r>
              <a:rPr lang="en-US" sz="3400" dirty="0"/>
              <a:t>is no longer identical to </a:t>
            </a:r>
            <a:r>
              <a:rPr lang="en-US" sz="3400" b="1" dirty="0">
                <a:solidFill>
                  <a:schemeClr val="bg1"/>
                </a:solidFill>
              </a:rPr>
              <a:t>its</a:t>
            </a:r>
            <a:r>
              <a:rPr lang="en-US" sz="3400" dirty="0">
                <a:solidFill>
                  <a:schemeClr val="bg1"/>
                </a:solidFill>
              </a:rPr>
              <a:t> </a:t>
            </a:r>
            <a:r>
              <a:rPr lang="en-US" sz="3400" b="1" dirty="0">
                <a:solidFill>
                  <a:schemeClr val="bg1"/>
                </a:solidFill>
              </a:rPr>
              <a:t>run-time</a:t>
            </a:r>
            <a:r>
              <a:rPr lang="en-US" sz="3400" dirty="0">
                <a:solidFill>
                  <a:schemeClr val="bg1"/>
                </a:solidFill>
              </a:rPr>
              <a:t> </a:t>
            </a:r>
            <a:r>
              <a:rPr lang="en-US" sz="3400" b="1" dirty="0">
                <a:solidFill>
                  <a:schemeClr val="bg1"/>
                </a:solidFill>
              </a:rPr>
              <a:t>type</a:t>
            </a:r>
          </a:p>
        </p:txBody>
      </p:sp>
      <p:sp>
        <p:nvSpPr>
          <p:cNvPr id="4" name="Title 3"/>
          <p:cNvSpPr>
            <a:spLocks noGrp="1"/>
          </p:cNvSpPr>
          <p:nvPr>
            <p:ph type="title"/>
          </p:nvPr>
        </p:nvSpPr>
        <p:spPr/>
        <p:txBody>
          <a:bodyPr/>
          <a:lstStyle/>
          <a:p>
            <a:r>
              <a:rPr lang="en-US" noProof="1"/>
              <a:t>Runtime Polymorphism (1)</a:t>
            </a:r>
            <a:endParaRPr lang="en-US" dirty="0"/>
          </a:p>
        </p:txBody>
      </p:sp>
    </p:spTree>
    <p:extLst>
      <p:ext uri="{BB962C8B-B14F-4D97-AF65-F5344CB8AC3E}">
        <p14:creationId xmlns:p14="http://schemas.microsoft.com/office/powerpoint/2010/main" val="2000848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ABF15C2D-F443-498F-BF0C-44B3D008165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Text Placeholder 2"/>
          <p:cNvSpPr>
            <a:spLocks noGrp="1"/>
          </p:cNvSpPr>
          <p:nvPr>
            <p:ph type="body" sz="quarter" idx="10"/>
          </p:nvPr>
        </p:nvSpPr>
        <p:spPr/>
        <p:txBody>
          <a:bodyPr>
            <a:normAutofit/>
          </a:bodyPr>
          <a:lstStyle/>
          <a:p>
            <a:r>
              <a:rPr lang="en-US" dirty="0"/>
              <a:t>Polymorphism</a:t>
            </a:r>
          </a:p>
          <a:p>
            <a:r>
              <a:rPr lang="en-US" dirty="0"/>
              <a:t>The </a:t>
            </a:r>
            <a:r>
              <a:rPr lang="en-US" b="1" dirty="0">
                <a:solidFill>
                  <a:schemeClr val="bg1"/>
                </a:solidFill>
              </a:rPr>
              <a:t>is</a:t>
            </a:r>
            <a:r>
              <a:rPr lang="en-US" dirty="0"/>
              <a:t> Keyword</a:t>
            </a:r>
          </a:p>
          <a:p>
            <a:r>
              <a:rPr lang="en-US" dirty="0"/>
              <a:t>The </a:t>
            </a:r>
            <a:r>
              <a:rPr lang="en-US" b="1" dirty="0">
                <a:solidFill>
                  <a:schemeClr val="bg1"/>
                </a:solidFill>
              </a:rPr>
              <a:t>as</a:t>
            </a:r>
            <a:r>
              <a:rPr lang="en-US" dirty="0"/>
              <a:t> Keyword</a:t>
            </a:r>
          </a:p>
          <a:p>
            <a:r>
              <a:rPr lang="en-US" dirty="0"/>
              <a:t>Compile-time Polymorphism</a:t>
            </a:r>
          </a:p>
          <a:p>
            <a:pPr lvl="1"/>
            <a:r>
              <a:rPr lang="en-US" dirty="0"/>
              <a:t>Overload Methods</a:t>
            </a:r>
          </a:p>
          <a:p>
            <a:r>
              <a:rPr lang="en-US" dirty="0"/>
              <a:t>Runtime Polymorphism</a:t>
            </a:r>
          </a:p>
          <a:p>
            <a:pPr lvl="1"/>
            <a:r>
              <a:rPr lang="en-US" dirty="0"/>
              <a:t>Override Methods</a:t>
            </a:r>
          </a:p>
        </p:txBody>
      </p:sp>
      <p:sp>
        <p:nvSpPr>
          <p:cNvPr id="423938" name="Rectangle 2"/>
          <p:cNvSpPr>
            <a:spLocks noGrp="1" noChangeArrowheads="1"/>
          </p:cNvSpPr>
          <p:nvPr>
            <p:ph type="title"/>
          </p:nvPr>
        </p:nvSpPr>
        <p:spPr/>
        <p:txBody>
          <a:bodyPr/>
          <a:lstStyle/>
          <a:p>
            <a:r>
              <a:rPr lang="en-US" dirty="0"/>
              <a:t>Table of Contents</a:t>
            </a:r>
            <a:endParaRPr lang="bg-BG" dirty="0"/>
          </a:p>
        </p:txBody>
      </p:sp>
    </p:spTree>
    <p:extLst>
      <p:ext uri="{BB962C8B-B14F-4D97-AF65-F5344CB8AC3E}">
        <p14:creationId xmlns:p14="http://schemas.microsoft.com/office/powerpoint/2010/main" val="1978815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826B098A-E2FB-40FD-AD66-88D5883EDDC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2" name="Text Placeholder 1"/>
          <p:cNvSpPr>
            <a:spLocks noGrp="1"/>
          </p:cNvSpPr>
          <p:nvPr>
            <p:ph type="body" sz="quarter" idx="10"/>
          </p:nvPr>
        </p:nvSpPr>
        <p:spPr/>
        <p:txBody>
          <a:bodyPr>
            <a:normAutofit/>
          </a:bodyPr>
          <a:lstStyle/>
          <a:p>
            <a:r>
              <a:rPr lang="en-US" sz="3600" dirty="0"/>
              <a:t>Base classes may define and implement </a:t>
            </a:r>
            <a:r>
              <a:rPr lang="en-US" sz="3600" b="1" dirty="0">
                <a:solidFill>
                  <a:schemeClr val="bg1"/>
                </a:solidFill>
              </a:rPr>
              <a:t>virtual</a:t>
            </a:r>
            <a:r>
              <a:rPr lang="en-US" sz="3600" dirty="0">
                <a:solidFill>
                  <a:schemeClr val="bg1"/>
                </a:solidFill>
              </a:rPr>
              <a:t> </a:t>
            </a:r>
            <a:r>
              <a:rPr lang="en-US" sz="3600" b="1" dirty="0">
                <a:solidFill>
                  <a:schemeClr val="bg1"/>
                </a:solidFill>
              </a:rPr>
              <a:t>methods</a:t>
            </a:r>
          </a:p>
          <a:p>
            <a:pPr lvl="1"/>
            <a:r>
              <a:rPr lang="en-US" sz="3400" dirty="0"/>
              <a:t>Derived classes can </a:t>
            </a:r>
            <a:r>
              <a:rPr lang="en-US" sz="3400" b="1" dirty="0" smtClean="0">
                <a:solidFill>
                  <a:schemeClr val="bg1"/>
                </a:solidFill>
                <a:hlinkClick r:id="rId2"/>
              </a:rPr>
              <a:t>override</a:t>
            </a:r>
            <a:endParaRPr lang="en-US" sz="3400" dirty="0"/>
          </a:p>
          <a:p>
            <a:pPr lvl="1"/>
            <a:r>
              <a:rPr lang="en-US" sz="3400" dirty="0"/>
              <a:t>They provide </a:t>
            </a:r>
            <a:r>
              <a:rPr lang="en-US" sz="3400" b="1" dirty="0">
                <a:solidFill>
                  <a:schemeClr val="bg1"/>
                </a:solidFill>
              </a:rPr>
              <a:t>their</a:t>
            </a:r>
            <a:r>
              <a:rPr lang="en-US" sz="3400" dirty="0">
                <a:solidFill>
                  <a:schemeClr val="bg1"/>
                </a:solidFill>
              </a:rPr>
              <a:t> </a:t>
            </a:r>
            <a:r>
              <a:rPr lang="en-US" sz="3400" b="1" dirty="0">
                <a:solidFill>
                  <a:schemeClr val="bg1"/>
                </a:solidFill>
              </a:rPr>
              <a:t>own</a:t>
            </a:r>
            <a:r>
              <a:rPr lang="en-US" sz="3400" dirty="0">
                <a:solidFill>
                  <a:schemeClr val="bg1"/>
                </a:solidFill>
              </a:rPr>
              <a:t> </a:t>
            </a:r>
            <a:r>
              <a:rPr lang="en-US" sz="3400" b="1" dirty="0">
                <a:solidFill>
                  <a:schemeClr val="bg1"/>
                </a:solidFill>
              </a:rPr>
              <a:t>definition</a:t>
            </a:r>
            <a:r>
              <a:rPr lang="en-US" sz="3400" dirty="0">
                <a:solidFill>
                  <a:schemeClr val="bg1"/>
                </a:solidFill>
              </a:rPr>
              <a:t> </a:t>
            </a:r>
            <a:r>
              <a:rPr lang="en-US" sz="3400" b="1" dirty="0">
                <a:solidFill>
                  <a:schemeClr val="bg1"/>
                </a:solidFill>
              </a:rPr>
              <a:t>and</a:t>
            </a:r>
            <a:r>
              <a:rPr lang="en-US" sz="3400" dirty="0">
                <a:solidFill>
                  <a:schemeClr val="bg1"/>
                </a:solidFill>
              </a:rPr>
              <a:t> </a:t>
            </a:r>
            <a:r>
              <a:rPr lang="en-US" sz="3400" b="1" dirty="0">
                <a:solidFill>
                  <a:schemeClr val="bg1"/>
                </a:solidFill>
              </a:rPr>
              <a:t>implementation</a:t>
            </a:r>
          </a:p>
          <a:p>
            <a:r>
              <a:rPr lang="en-US" sz="3600" dirty="0"/>
              <a:t>At run-time, the CLR looks up the run-time type of the object and invokes that override of the virtual method</a:t>
            </a:r>
          </a:p>
        </p:txBody>
      </p:sp>
      <p:sp>
        <p:nvSpPr>
          <p:cNvPr id="3" name="Title 2"/>
          <p:cNvSpPr>
            <a:spLocks noGrp="1"/>
          </p:cNvSpPr>
          <p:nvPr>
            <p:ph type="title"/>
          </p:nvPr>
        </p:nvSpPr>
        <p:spPr/>
        <p:txBody>
          <a:bodyPr/>
          <a:lstStyle/>
          <a:p>
            <a:r>
              <a:rPr lang="en-US" noProof="1"/>
              <a:t>Runtime Polymorphism(2)</a:t>
            </a:r>
            <a:endParaRPr lang="en-US" dirty="0"/>
          </a:p>
        </p:txBody>
      </p:sp>
    </p:spTree>
    <p:extLst>
      <p:ext uri="{BB962C8B-B14F-4D97-AF65-F5344CB8AC3E}">
        <p14:creationId xmlns:p14="http://schemas.microsoft.com/office/powerpoint/2010/main" val="156577251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BDDC25D8-5056-4B19-B376-3AC60AC13C2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6" name="Text Placeholder 5"/>
          <p:cNvSpPr>
            <a:spLocks noGrp="1"/>
          </p:cNvSpPr>
          <p:nvPr>
            <p:ph type="body" sz="quarter" idx="10"/>
          </p:nvPr>
        </p:nvSpPr>
        <p:spPr/>
        <p:txBody>
          <a:bodyPr/>
          <a:lstStyle/>
          <a:p>
            <a:r>
              <a:rPr lang="en-US" dirty="0"/>
              <a:t>Also known as </a:t>
            </a:r>
            <a:r>
              <a:rPr lang="en-US" b="1" dirty="0">
                <a:solidFill>
                  <a:schemeClr val="bg1"/>
                </a:solidFill>
              </a:rPr>
              <a:t>Dynamic Polymorphism</a:t>
            </a:r>
          </a:p>
          <a:p>
            <a:endParaRPr lang="en-US" dirty="0"/>
          </a:p>
          <a:p>
            <a:endParaRPr lang="bg-BG" dirty="0"/>
          </a:p>
        </p:txBody>
      </p:sp>
      <p:sp>
        <p:nvSpPr>
          <p:cNvPr id="4" name="Title 3"/>
          <p:cNvSpPr>
            <a:spLocks noGrp="1"/>
          </p:cNvSpPr>
          <p:nvPr>
            <p:ph type="title"/>
          </p:nvPr>
        </p:nvSpPr>
        <p:spPr/>
        <p:txBody>
          <a:bodyPr/>
          <a:lstStyle/>
          <a:p>
            <a:r>
              <a:rPr lang="en-US" noProof="1"/>
              <a:t>Runtime Polymorphism (1)</a:t>
            </a:r>
            <a:endParaRPr lang="en-US" dirty="0"/>
          </a:p>
        </p:txBody>
      </p:sp>
      <p:sp>
        <p:nvSpPr>
          <p:cNvPr id="5" name="Rectangle 4"/>
          <p:cNvSpPr>
            <a:spLocks noChangeArrowheads="1"/>
          </p:cNvSpPr>
          <p:nvPr/>
        </p:nvSpPr>
        <p:spPr bwMode="auto">
          <a:xfrm>
            <a:off x="2882900" y="2190909"/>
            <a:ext cx="6426200" cy="390688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class Rectangle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virtual</a:t>
            </a:r>
            <a:r>
              <a:rPr lang="en-US" sz="2397" b="1" noProof="1">
                <a:latin typeface="Consolas" pitchFamily="49" charset="0"/>
                <a:cs typeface="Consolas" pitchFamily="49" charset="0"/>
              </a:rPr>
              <a:t> double Area() {</a:t>
            </a:r>
          </a:p>
          <a:p>
            <a:pPr defTabSz="1218438" latinLnBrk="1">
              <a:buFont typeface="Wingdings" panose="05000000000000000000" pitchFamily="2" charset="2"/>
              <a:buNone/>
            </a:pPr>
            <a:r>
              <a:rPr lang="en-US" sz="2397" b="1" noProof="1">
                <a:latin typeface="Consolas" pitchFamily="49" charset="0"/>
                <a:cs typeface="Consolas" pitchFamily="49" charset="0"/>
              </a:rPr>
              <a:t>    return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 * this.</a:t>
            </a:r>
            <a:r>
              <a:rPr lang="en-US" sz="2397" b="1" noProof="1">
                <a:solidFill>
                  <a:schemeClr val="bg1"/>
                </a:solidFill>
                <a:latin typeface="Consolas" pitchFamily="49" charset="0"/>
                <a:cs typeface="Consolas" pitchFamily="49" charset="0"/>
              </a:rPr>
              <a:t>b</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public class Square : Rectangle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override</a:t>
            </a:r>
            <a:r>
              <a:rPr lang="en-US" sz="2397" b="1" noProof="1">
                <a:latin typeface="Consolas" pitchFamily="49" charset="0"/>
                <a:cs typeface="Consolas" pitchFamily="49" charset="0"/>
              </a:rPr>
              <a:t> double Area() {</a:t>
            </a:r>
            <a:br>
              <a:rPr lang="en-US" sz="2397" b="1" noProof="1">
                <a:latin typeface="Consolas" pitchFamily="49" charset="0"/>
                <a:cs typeface="Consolas" pitchFamily="49" charset="0"/>
              </a:rPr>
            </a:br>
            <a:r>
              <a:rPr lang="en-US" sz="2397" b="1" noProof="1">
                <a:latin typeface="Consolas" pitchFamily="49" charset="0"/>
                <a:cs typeface="Consolas" pitchFamily="49" charset="0"/>
              </a:rPr>
              <a:t>    return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 *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9" name="AutoShape 6"/>
          <p:cNvSpPr>
            <a:spLocks noChangeArrowheads="1"/>
          </p:cNvSpPr>
          <p:nvPr/>
        </p:nvSpPr>
        <p:spPr bwMode="auto">
          <a:xfrm>
            <a:off x="7947564" y="4966391"/>
            <a:ext cx="2339896" cy="769257"/>
          </a:xfrm>
          <a:prstGeom prst="wedgeRoundRectCallout">
            <a:avLst>
              <a:gd name="adj1" fmla="val -60303"/>
              <a:gd name="adj2" fmla="val -4779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Tree>
    <p:extLst>
      <p:ext uri="{BB962C8B-B14F-4D97-AF65-F5344CB8AC3E}">
        <p14:creationId xmlns:p14="http://schemas.microsoft.com/office/powerpoint/2010/main" val="922944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99DB046E-F77D-4734-BAC6-8B751ECFDA14}"/>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
        <p:nvSpPr>
          <p:cNvPr id="3" name="Text Placeholder 2"/>
          <p:cNvSpPr>
            <a:spLocks noGrp="1"/>
          </p:cNvSpPr>
          <p:nvPr>
            <p:ph type="body" sz="quarter" idx="10"/>
          </p:nvPr>
        </p:nvSpPr>
        <p:spPr/>
        <p:txBody>
          <a:bodyPr/>
          <a:lstStyle/>
          <a:p>
            <a:r>
              <a:rPr lang="en-US" dirty="0"/>
              <a:t>Usage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 (2)</a:t>
            </a:r>
            <a:endParaRPr lang="en-US" dirty="0"/>
          </a:p>
        </p:txBody>
      </p:sp>
      <p:sp>
        <p:nvSpPr>
          <p:cNvPr id="9" name="Rectangle 8"/>
          <p:cNvSpPr>
            <a:spLocks noChangeArrowheads="1"/>
          </p:cNvSpPr>
          <p:nvPr/>
        </p:nvSpPr>
        <p:spPr bwMode="auto">
          <a:xfrm>
            <a:off x="755809" y="2447778"/>
            <a:ext cx="7529286" cy="316911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static void Main()</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Rectangle rect = new Rectangle(3.0, 4.0);</a:t>
            </a:r>
          </a:p>
          <a:p>
            <a:pPr defTabSz="1218438" latinLnBrk="1">
              <a:buFont typeface="Wingdings" panose="05000000000000000000" pitchFamily="2" charset="2"/>
              <a:buNone/>
            </a:pPr>
            <a:r>
              <a:rPr lang="en-US" sz="2397" b="1" noProof="1">
                <a:latin typeface="Consolas" pitchFamily="49" charset="0"/>
                <a:cs typeface="Consolas" pitchFamily="49" charset="0"/>
              </a:rPr>
              <a:t>  Rectangle square = new Square(4.0);</a:t>
            </a:r>
          </a:p>
          <a:p>
            <a:pPr defTabSz="1218438" latinLnBrk="1">
              <a:buFont typeface="Wingdings" panose="05000000000000000000" pitchFamily="2" charset="2"/>
              <a:buNone/>
            </a:pPr>
            <a:endParaRPr lang="en-US" sz="2397" b="1" noProof="1">
              <a:latin typeface="Consolas" pitchFamily="49" charset="0"/>
              <a:cs typeface="Consolas" pitchFamily="49" charset="0"/>
            </a:endParaRPr>
          </a:p>
          <a:p>
            <a:pPr defTabSz="1218438" latinLnBrk="1">
              <a:buFont typeface="Wingdings" panose="05000000000000000000" pitchFamily="2" charset="2"/>
              <a:buNone/>
            </a:pPr>
            <a:r>
              <a:rPr lang="en-US" sz="2397" b="1" noProof="1">
                <a:latin typeface="Consolas" pitchFamily="49" charset="0"/>
                <a:cs typeface="Consolas" pitchFamily="49" charset="0"/>
              </a:rPr>
              <a:t>  Console.WriteLine(rect.Area());</a:t>
            </a:r>
            <a:r>
              <a:rPr lang="en-US" sz="2397" b="1" noProof="1">
                <a:solidFill>
                  <a:srgbClr val="FF0000"/>
                </a:solidFill>
                <a:latin typeface="Consolas" pitchFamily="49" charset="0"/>
                <a:cs typeface="Consolas" pitchFamily="49" charset="0"/>
              </a:rPr>
              <a:t> // 12.0</a:t>
            </a:r>
          </a:p>
          <a:p>
            <a:pPr defTabSz="1218438" latinLnBrk="1">
              <a:buFont typeface="Wingdings" panose="05000000000000000000" pitchFamily="2" charset="2"/>
              <a:buNone/>
            </a:pPr>
            <a:r>
              <a:rPr lang="en-US" sz="2397" b="1" noProof="1">
                <a:latin typeface="Consolas" pitchFamily="49" charset="0"/>
                <a:cs typeface="Consolas" pitchFamily="49" charset="0"/>
              </a:rPr>
              <a:t>  Console.WriteLine(square.Area());</a:t>
            </a:r>
            <a:r>
              <a:rPr lang="en-US" sz="2397" b="1" noProof="1">
                <a:solidFill>
                  <a:srgbClr val="FF0000"/>
                </a:solidFill>
                <a:latin typeface="Consolas" pitchFamily="49" charset="0"/>
                <a:cs typeface="Consolas" pitchFamily="49" charset="0"/>
              </a:rPr>
              <a:t> // 16.0</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14" name="AutoShape 6"/>
          <p:cNvSpPr>
            <a:spLocks noChangeArrowheads="1"/>
          </p:cNvSpPr>
          <p:nvPr/>
        </p:nvSpPr>
        <p:spPr bwMode="auto">
          <a:xfrm>
            <a:off x="5904414" y="5223582"/>
            <a:ext cx="2215664" cy="786626"/>
          </a:xfrm>
          <a:prstGeom prst="wedgeRoundRectCallout">
            <a:avLst>
              <a:gd name="adj1" fmla="val -63318"/>
              <a:gd name="adj2" fmla="val -4926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Tree>
    <p:extLst>
      <p:ext uri="{BB962C8B-B14F-4D97-AF65-F5344CB8AC3E}">
        <p14:creationId xmlns:p14="http://schemas.microsoft.com/office/powerpoint/2010/main" val="7398866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a:extLst>
              <a:ext uri="{FF2B5EF4-FFF2-40B4-BE49-F238E27FC236}">
                <a16:creationId xmlns="" xmlns:a16="http://schemas.microsoft.com/office/drawing/2014/main" id="{FCCA243A-6374-43B5-B82F-9B2AFD756D0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Animals</a:t>
            </a:r>
            <a:endParaRPr lang="bg-BG" sz="4000" dirty="0"/>
          </a:p>
        </p:txBody>
      </p:sp>
      <p:grpSp>
        <p:nvGrpSpPr>
          <p:cNvPr id="4" name="Group 3"/>
          <p:cNvGrpSpPr/>
          <p:nvPr/>
        </p:nvGrpSpPr>
        <p:grpSpPr>
          <a:xfrm>
            <a:off x="3619500" y="1483534"/>
            <a:ext cx="4953000" cy="2112374"/>
            <a:chOff x="3619500" y="1483534"/>
            <a:chExt cx="4953000" cy="2112374"/>
          </a:xfrm>
          <a:solidFill>
            <a:schemeClr val="tx1">
              <a:lumMod val="40000"/>
              <a:lumOff val="60000"/>
              <a:alpha val="20000"/>
            </a:schemeClr>
          </a:solidFill>
        </p:grpSpPr>
        <p:sp>
          <p:nvSpPr>
            <p:cNvPr id="18" name="Rectangle 4"/>
            <p:cNvSpPr>
              <a:spLocks noChangeArrowheads="1"/>
            </p:cNvSpPr>
            <p:nvPr/>
          </p:nvSpPr>
          <p:spPr bwMode="auto">
            <a:xfrm>
              <a:off x="3619500" y="1483534"/>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Animal</a:t>
              </a:r>
            </a:p>
          </p:txBody>
        </p:sp>
        <p:sp>
          <p:nvSpPr>
            <p:cNvPr id="19" name="Rectangle 18"/>
            <p:cNvSpPr>
              <a:spLocks noChangeArrowheads="1"/>
            </p:cNvSpPr>
            <p:nvPr/>
          </p:nvSpPr>
          <p:spPr bwMode="auto">
            <a:xfrm>
              <a:off x="3619500" y="2065096"/>
              <a:ext cx="4953000" cy="9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string Name</a:t>
              </a:r>
            </a:p>
            <a:p>
              <a:pPr defTabSz="1218438" latinLnBrk="1">
                <a:buFont typeface="Wingdings" panose="05000000000000000000" pitchFamily="2" charset="2"/>
                <a:buNone/>
              </a:pPr>
              <a:r>
                <a:rPr lang="en-US" sz="2397" b="1" noProof="1">
                  <a:latin typeface="Consolas" pitchFamily="49" charset="0"/>
                  <a:cs typeface="Consolas" pitchFamily="49" charset="0"/>
                </a:rPr>
                <a:t>string FavouriteFood</a:t>
              </a:r>
            </a:p>
          </p:txBody>
        </p:sp>
        <p:sp>
          <p:nvSpPr>
            <p:cNvPr id="10" name="Rectangle 9"/>
            <p:cNvSpPr>
              <a:spLocks noChangeArrowheads="1"/>
            </p:cNvSpPr>
            <p:nvPr/>
          </p:nvSpPr>
          <p:spPr bwMode="auto">
            <a:xfrm>
              <a:off x="3619500" y="3008972"/>
              <a:ext cx="495141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+ExplainSelf():string</a:t>
              </a:r>
            </a:p>
          </p:txBody>
        </p:sp>
      </p:grpSp>
      <p:sp>
        <p:nvSpPr>
          <p:cNvPr id="11" name="Rectangle 4"/>
          <p:cNvSpPr>
            <a:spLocks noChangeArrowheads="1"/>
          </p:cNvSpPr>
          <p:nvPr/>
        </p:nvSpPr>
        <p:spPr bwMode="auto">
          <a:xfrm>
            <a:off x="838200" y="4495800"/>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Cat</a:t>
            </a:r>
          </a:p>
        </p:txBody>
      </p:sp>
      <p:sp>
        <p:nvSpPr>
          <p:cNvPr id="14" name="Rectangle 13"/>
          <p:cNvSpPr>
            <a:spLocks noChangeArrowheads="1"/>
          </p:cNvSpPr>
          <p:nvPr/>
        </p:nvSpPr>
        <p:spPr bwMode="auto">
          <a:xfrm>
            <a:off x="838200" y="5094772"/>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t>
            </a:r>
            <a:r>
              <a:rPr lang="en-US" sz="2397" b="1" dirty="0">
                <a:latin typeface="Consolas" pitchFamily="49" charset="0"/>
                <a:cs typeface="Consolas" pitchFamily="49" charset="0"/>
              </a:rPr>
              <a:t> </a:t>
            </a:r>
            <a:r>
              <a:rPr lang="en-US" sz="2397" b="1" noProof="1">
                <a:latin typeface="Consolas" pitchFamily="49" charset="0"/>
                <a:cs typeface="Consolas" pitchFamily="49" charset="0"/>
              </a:rPr>
              <a:t>ExplainSelf():string</a:t>
            </a:r>
          </a:p>
        </p:txBody>
      </p:sp>
      <p:cxnSp>
        <p:nvCxnSpPr>
          <p:cNvPr id="6" name="Straight Arrow Connector 5"/>
          <p:cNvCxnSpPr>
            <a:cxnSpLocks/>
          </p:cNvCxnSpPr>
          <p:nvPr/>
        </p:nvCxnSpPr>
        <p:spPr>
          <a:xfrm flipV="1">
            <a:off x="4924933" y="3620703"/>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7000" y="4495800"/>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Dog</a:t>
            </a:r>
          </a:p>
        </p:txBody>
      </p:sp>
      <p:sp>
        <p:nvSpPr>
          <p:cNvPr id="15" name="Rectangle 14"/>
          <p:cNvSpPr>
            <a:spLocks noChangeArrowheads="1"/>
          </p:cNvSpPr>
          <p:nvPr/>
        </p:nvSpPr>
        <p:spPr bwMode="auto">
          <a:xfrm>
            <a:off x="6477000" y="5094772"/>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t>
            </a:r>
            <a:r>
              <a:rPr lang="en-US" sz="2397" b="1" dirty="0">
                <a:latin typeface="Consolas" pitchFamily="49" charset="0"/>
                <a:cs typeface="Consolas" pitchFamily="49" charset="0"/>
              </a:rPr>
              <a:t> </a:t>
            </a:r>
            <a:r>
              <a:rPr lang="en-US" sz="2397" b="1" noProof="1">
                <a:latin typeface="Consolas" pitchFamily="49" charset="0"/>
                <a:cs typeface="Consolas" pitchFamily="49" charset="0"/>
              </a:rPr>
              <a:t>ExplainSelf():string</a:t>
            </a:r>
          </a:p>
        </p:txBody>
      </p:sp>
      <p:sp>
        <p:nvSpPr>
          <p:cNvPr id="17" name="TextBox 16">
            <a:extLst>
              <a:ext uri="{FF2B5EF4-FFF2-40B4-BE49-F238E27FC236}">
                <a16:creationId xmlns=""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https://judge.softuni.org/Contests/Practice/Index/1503#1</a:t>
            </a:r>
            <a:endParaRPr lang="en-US" u="sng" dirty="0">
              <a:solidFill>
                <a:schemeClr val="bg1"/>
              </a:solidFill>
            </a:endParaRPr>
          </a:p>
        </p:txBody>
      </p:sp>
      <p:cxnSp>
        <p:nvCxnSpPr>
          <p:cNvPr id="20" name="Straight Arrow Connector 19">
            <a:extLst>
              <a:ext uri="{FF2B5EF4-FFF2-40B4-BE49-F238E27FC236}">
                <a16:creationId xmlns="" xmlns:a16="http://schemas.microsoft.com/office/drawing/2014/main" id="{64C96F2B-396A-4C67-931E-292657D0FED3}"/>
              </a:ext>
            </a:extLst>
          </p:cNvPr>
          <p:cNvCxnSpPr>
            <a:cxnSpLocks/>
          </p:cNvCxnSpPr>
          <p:nvPr/>
        </p:nvCxnSpPr>
        <p:spPr>
          <a:xfrm flipV="1">
            <a:off x="7375170" y="3620703"/>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00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71A15F51-9E3F-4292-8197-FABDDBB074A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(1)</a:t>
            </a:r>
            <a:endParaRPr lang="bg-BG" sz="4000" dirty="0"/>
          </a:p>
        </p:txBody>
      </p:sp>
      <p:sp>
        <p:nvSpPr>
          <p:cNvPr id="11" name="Text Placeholder 5"/>
          <p:cNvSpPr txBox="1">
            <a:spLocks/>
          </p:cNvSpPr>
          <p:nvPr/>
        </p:nvSpPr>
        <p:spPr>
          <a:xfrm>
            <a:off x="1574133" y="1770696"/>
            <a:ext cx="8905182"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abstract class Animal { </a:t>
            </a:r>
            <a:br>
              <a:rPr lang="en-US" dirty="0"/>
            </a:br>
            <a:r>
              <a:rPr lang="en-US" dirty="0"/>
              <a:t>  </a:t>
            </a:r>
            <a:r>
              <a:rPr lang="en-US" i="1" dirty="0">
                <a:solidFill>
                  <a:schemeClr val="accent2"/>
                </a:solidFill>
              </a:rPr>
              <a:t>// Create Constructor</a:t>
            </a:r>
          </a:p>
          <a:p>
            <a:r>
              <a:rPr lang="en-US" dirty="0"/>
              <a:t>  public string Name { get; private set; }</a:t>
            </a:r>
          </a:p>
          <a:p>
            <a:r>
              <a:rPr lang="en-US" dirty="0"/>
              <a:t>  public string FavouriteFood { get; private set; }</a:t>
            </a:r>
          </a:p>
          <a:p>
            <a:r>
              <a:rPr lang="en-US" dirty="0"/>
              <a:t>  public virtual string </a:t>
            </a:r>
            <a:r>
              <a:rPr lang="en-US" noProof="1"/>
              <a:t>ExplainSelf</a:t>
            </a:r>
            <a:r>
              <a:rPr lang="en-US" dirty="0"/>
              <a:t>()</a:t>
            </a:r>
            <a:r>
              <a:rPr lang="bg-BG" dirty="0"/>
              <a:t> </a:t>
            </a:r>
            <a:r>
              <a:rPr lang="en-US" dirty="0"/>
              <a:t>{</a:t>
            </a:r>
          </a:p>
          <a:p>
            <a:r>
              <a:rPr lang="en-US" dirty="0"/>
              <a:t>    return string.Format(</a:t>
            </a:r>
          </a:p>
          <a:p>
            <a:r>
              <a:rPr lang="en-US" dirty="0"/>
              <a:t>      "I am {0} and my favourite food is {1}",</a:t>
            </a:r>
          </a:p>
          <a:p>
            <a:r>
              <a:rPr lang="en-US" dirty="0"/>
              <a:t>      this.Name,</a:t>
            </a:r>
          </a:p>
          <a:p>
            <a:r>
              <a:rPr lang="en-US" dirty="0"/>
              <a:t>      </a:t>
            </a:r>
            <a:r>
              <a:rPr lang="en-US" noProof="1"/>
              <a:t>this.FavouriteFood);</a:t>
            </a:r>
          </a:p>
          <a:p>
            <a:r>
              <a:rPr lang="en-US" dirty="0"/>
              <a:t>  }</a:t>
            </a:r>
          </a:p>
          <a:p>
            <a:r>
              <a:rPr lang="en-US" dirty="0"/>
              <a:t>}</a:t>
            </a:r>
          </a:p>
        </p:txBody>
      </p:sp>
    </p:spTree>
    <p:extLst>
      <p:ext uri="{BB962C8B-B14F-4D97-AF65-F5344CB8AC3E}">
        <p14:creationId xmlns:p14="http://schemas.microsoft.com/office/powerpoint/2010/main" val="2267152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DFDE430C-8DE8-40E5-AC7A-9A556495882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(2)</a:t>
            </a:r>
            <a:endParaRPr lang="bg-BG" sz="4000" dirty="0"/>
          </a:p>
        </p:txBody>
      </p:sp>
      <p:sp>
        <p:nvSpPr>
          <p:cNvPr id="11" name="Text Placeholder 5"/>
          <p:cNvSpPr txBox="1">
            <a:spLocks/>
          </p:cNvSpPr>
          <p:nvPr/>
        </p:nvSpPr>
        <p:spPr>
          <a:xfrm>
            <a:off x="1533919" y="1764000"/>
            <a:ext cx="9124161"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class Dog : Animal</a:t>
            </a:r>
          </a:p>
          <a:p>
            <a:r>
              <a:rPr lang="en-US" dirty="0"/>
              <a:t>{</a:t>
            </a:r>
          </a:p>
          <a:p>
            <a:r>
              <a:rPr lang="en-US" dirty="0"/>
              <a:t>  public Dog(string name, string favouriteFood)</a:t>
            </a:r>
          </a:p>
          <a:p>
            <a:r>
              <a:rPr lang="en-US" dirty="0"/>
              <a:t>    : base(name, </a:t>
            </a:r>
            <a:r>
              <a:rPr lang="en-US" noProof="1"/>
              <a:t>favouriteFood</a:t>
            </a:r>
            <a:r>
              <a:rPr lang="en-US" dirty="0"/>
              <a:t>)</a:t>
            </a:r>
            <a:r>
              <a:rPr lang="bg-BG" dirty="0"/>
              <a:t> </a:t>
            </a:r>
            <a:r>
              <a:rPr lang="en-US" dirty="0"/>
              <a:t>{</a:t>
            </a:r>
            <a:r>
              <a:rPr lang="bg-BG" dirty="0"/>
              <a:t> </a:t>
            </a:r>
            <a:r>
              <a:rPr lang="en-US" dirty="0"/>
              <a:t>}</a:t>
            </a:r>
          </a:p>
          <a:p>
            <a:r>
              <a:rPr lang="en-US" dirty="0"/>
              <a:t>  public override string ExplainSelf()</a:t>
            </a:r>
          </a:p>
          <a:p>
            <a:r>
              <a:rPr lang="en-US" dirty="0"/>
              <a:t>  {</a:t>
            </a:r>
          </a:p>
          <a:p>
            <a:r>
              <a:rPr lang="en-US" dirty="0"/>
              <a:t>    return base.ExplainSelf() +</a:t>
            </a:r>
          </a:p>
          <a:p>
            <a:r>
              <a:rPr lang="en-US" dirty="0"/>
              <a:t>    </a:t>
            </a:r>
            <a:r>
              <a:rPr lang="en-US" noProof="1"/>
              <a:t>Environment.NewLine</a:t>
            </a:r>
            <a:r>
              <a:rPr lang="en-US" dirty="0"/>
              <a:t> +</a:t>
            </a:r>
          </a:p>
          <a:p>
            <a:r>
              <a:rPr lang="en-US" dirty="0"/>
              <a:t>    "BARK";</a:t>
            </a:r>
          </a:p>
          <a:p>
            <a:r>
              <a:rPr lang="en-US" dirty="0"/>
              <a:t>  }</a:t>
            </a:r>
          </a:p>
          <a:p>
            <a:r>
              <a:rPr lang="en-US" dirty="0"/>
              <a:t>}</a:t>
            </a:r>
          </a:p>
        </p:txBody>
      </p:sp>
    </p:spTree>
    <p:extLst>
      <p:ext uri="{BB962C8B-B14F-4D97-AF65-F5344CB8AC3E}">
        <p14:creationId xmlns:p14="http://schemas.microsoft.com/office/powerpoint/2010/main" val="3140030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1533919" y="1764000"/>
            <a:ext cx="9124161"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class Cat : Animal</a:t>
            </a:r>
          </a:p>
          <a:p>
            <a:r>
              <a:rPr lang="en-US" dirty="0"/>
              <a:t>{</a:t>
            </a:r>
          </a:p>
          <a:p>
            <a:r>
              <a:rPr lang="en-US" dirty="0"/>
              <a:t>  public Cat(string name, string favouriteFood)</a:t>
            </a:r>
          </a:p>
          <a:p>
            <a:r>
              <a:rPr lang="en-US" dirty="0"/>
              <a:t>    : base(name</a:t>
            </a:r>
            <a:r>
              <a:rPr lang="en-US"/>
              <a:t>, </a:t>
            </a:r>
            <a:r>
              <a:rPr lang="en-US" noProof="1"/>
              <a:t>favouriteFood</a:t>
            </a:r>
            <a:r>
              <a:rPr lang="en-US"/>
              <a:t>)</a:t>
            </a:r>
            <a:r>
              <a:rPr lang="bg-BG"/>
              <a:t> </a:t>
            </a:r>
            <a:r>
              <a:rPr lang="en-US"/>
              <a:t>{</a:t>
            </a:r>
            <a:r>
              <a:rPr lang="bg-BG" dirty="0"/>
              <a:t> </a:t>
            </a:r>
            <a:r>
              <a:rPr lang="en-US" dirty="0"/>
              <a:t>}</a:t>
            </a:r>
          </a:p>
          <a:p>
            <a:r>
              <a:rPr lang="en-US" dirty="0"/>
              <a:t>  public override string ExplainSelf()</a:t>
            </a:r>
          </a:p>
          <a:p>
            <a:r>
              <a:rPr lang="en-US" dirty="0"/>
              <a:t>  {</a:t>
            </a:r>
          </a:p>
          <a:p>
            <a:r>
              <a:rPr lang="en-US" dirty="0"/>
              <a:t>    return base.ExplainSelf() +</a:t>
            </a:r>
          </a:p>
          <a:p>
            <a:r>
              <a:rPr lang="en-US"/>
              <a:t>    </a:t>
            </a:r>
            <a:r>
              <a:rPr lang="en-US" noProof="1"/>
              <a:t>Environment.NewLine</a:t>
            </a:r>
            <a:r>
              <a:rPr lang="en-US" dirty="0"/>
              <a:t> +</a:t>
            </a:r>
          </a:p>
          <a:p>
            <a:r>
              <a:rPr lang="en-US" dirty="0"/>
              <a:t>    "MEOW";</a:t>
            </a:r>
          </a:p>
          <a:p>
            <a:r>
              <a:rPr lang="en-US" dirty="0"/>
              <a:t>  }</a:t>
            </a:r>
          </a:p>
          <a:p>
            <a:r>
              <a:rPr lang="en-US" dirty="0"/>
              <a:t>}</a:t>
            </a:r>
          </a:p>
        </p:txBody>
      </p:sp>
      <p:sp>
        <p:nvSpPr>
          <p:cNvPr id="6" name="Slide Number">
            <a:extLst>
              <a:ext uri="{FF2B5EF4-FFF2-40B4-BE49-F238E27FC236}">
                <a16:creationId xmlns="" xmlns:a16="http://schemas.microsoft.com/office/drawing/2014/main" id="{DFC17AAC-3D2B-4DF3-80DB-C066DA3CE4F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(3)</a:t>
            </a:r>
            <a:endParaRPr lang="bg-BG" sz="4000" dirty="0"/>
          </a:p>
        </p:txBody>
      </p:sp>
    </p:spTree>
    <p:extLst>
      <p:ext uri="{BB962C8B-B14F-4D97-AF65-F5344CB8AC3E}">
        <p14:creationId xmlns:p14="http://schemas.microsoft.com/office/powerpoint/2010/main" val="1673323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6E9A4536-22FE-4FAD-B98F-2A65FAFF705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5" name="Text Placeholder 4"/>
          <p:cNvSpPr>
            <a:spLocks noGrp="1"/>
          </p:cNvSpPr>
          <p:nvPr>
            <p:ph type="body" sz="quarter" idx="10"/>
          </p:nvPr>
        </p:nvSpPr>
        <p:spPr>
          <a:xfrm>
            <a:off x="190402" y="1196124"/>
            <a:ext cx="11818096" cy="5607875"/>
          </a:xfrm>
        </p:spPr>
        <p:txBody>
          <a:bodyPr>
            <a:normAutofit/>
          </a:bodyPr>
          <a:lstStyle/>
          <a:p>
            <a:pPr>
              <a:spcBef>
                <a:spcPts val="1200"/>
              </a:spcBef>
              <a:buClr>
                <a:schemeClr val="tx1"/>
              </a:buClr>
            </a:pPr>
            <a:r>
              <a:rPr lang="en-US" b="1" dirty="0">
                <a:solidFill>
                  <a:schemeClr val="bg1"/>
                </a:solidFill>
              </a:rPr>
              <a:t>Overriding</a:t>
            </a:r>
            <a:r>
              <a:rPr lang="en-US" dirty="0"/>
              <a:t> must take place in any sub-classes</a:t>
            </a:r>
          </a:p>
          <a:p>
            <a:pPr>
              <a:spcBef>
                <a:spcPts val="1200"/>
              </a:spcBef>
            </a:pPr>
            <a:r>
              <a:rPr lang="en-US" dirty="0"/>
              <a:t>The overriding method and the base must have the </a:t>
            </a:r>
            <a:r>
              <a:rPr lang="en-US" b="1" dirty="0">
                <a:solidFill>
                  <a:schemeClr val="bg1"/>
                </a:solidFill>
              </a:rPr>
              <a:t>same</a:t>
            </a:r>
            <a:r>
              <a:rPr lang="en-US" dirty="0">
                <a:solidFill>
                  <a:schemeClr val="tx2">
                    <a:lumMod val="75000"/>
                  </a:schemeClr>
                </a:solidFill>
              </a:rPr>
              <a:t>           </a:t>
            </a:r>
            <a:r>
              <a:rPr lang="en-US" b="1" dirty="0">
                <a:solidFill>
                  <a:schemeClr val="bg1"/>
                </a:solidFill>
              </a:rPr>
              <a:t>return type </a:t>
            </a:r>
            <a:r>
              <a:rPr lang="en-US" dirty="0"/>
              <a:t>and the</a:t>
            </a:r>
            <a:r>
              <a:rPr lang="en-US" dirty="0">
                <a:solidFill>
                  <a:schemeClr val="tx2">
                    <a:lumMod val="75000"/>
                  </a:schemeClr>
                </a:solidFill>
              </a:rPr>
              <a:t> </a:t>
            </a:r>
            <a:r>
              <a:rPr lang="en-US" b="1" dirty="0">
                <a:solidFill>
                  <a:schemeClr val="bg1"/>
                </a:solidFill>
              </a:rPr>
              <a:t>same</a:t>
            </a:r>
            <a:r>
              <a:rPr lang="en-US" dirty="0">
                <a:solidFill>
                  <a:schemeClr val="tx2">
                    <a:lumMod val="75000"/>
                  </a:schemeClr>
                </a:solidFill>
              </a:rPr>
              <a:t> </a:t>
            </a:r>
            <a:r>
              <a:rPr lang="en-US" b="1" dirty="0">
                <a:solidFill>
                  <a:schemeClr val="bg1"/>
                </a:solidFill>
              </a:rPr>
              <a:t>signature</a:t>
            </a:r>
          </a:p>
          <a:p>
            <a:pPr>
              <a:spcBef>
                <a:spcPts val="1200"/>
              </a:spcBef>
            </a:pPr>
            <a:r>
              <a:rPr lang="en-US" dirty="0"/>
              <a:t>Base method must have the </a:t>
            </a:r>
            <a:r>
              <a:rPr lang="en-US" b="1" dirty="0">
                <a:solidFill>
                  <a:schemeClr val="bg1"/>
                </a:solidFill>
                <a:latin typeface="Consolas" panose="020B0609020204030204" pitchFamily="49" charset="0"/>
              </a:rPr>
              <a:t>virtual</a:t>
            </a:r>
            <a:r>
              <a:rPr lang="en-US" dirty="0"/>
              <a:t> keyword</a:t>
            </a:r>
          </a:p>
          <a:p>
            <a:pPr>
              <a:spcBef>
                <a:spcPts val="1200"/>
              </a:spcBef>
            </a:pPr>
            <a:r>
              <a:rPr lang="en-US" dirty="0"/>
              <a:t>Overriding method must have the </a:t>
            </a:r>
            <a:r>
              <a:rPr lang="en-US" b="1" dirty="0">
                <a:solidFill>
                  <a:schemeClr val="bg1"/>
                </a:solidFill>
                <a:latin typeface="Consolas" panose="020B0609020204030204" pitchFamily="49" charset="0"/>
              </a:rPr>
              <a:t>abstract</a:t>
            </a:r>
            <a:r>
              <a:rPr lang="en-US" dirty="0"/>
              <a:t> or </a:t>
            </a:r>
            <a:r>
              <a:rPr lang="en-US" b="1" dirty="0">
                <a:solidFill>
                  <a:schemeClr val="bg1"/>
                </a:solidFill>
                <a:latin typeface="Consolas" panose="020B0609020204030204" pitchFamily="49" charset="0"/>
              </a:rPr>
              <a:t>override</a:t>
            </a:r>
            <a:r>
              <a:rPr lang="en-US" dirty="0"/>
              <a:t> keyword</a:t>
            </a:r>
          </a:p>
          <a:p>
            <a:pPr>
              <a:spcBef>
                <a:spcPts val="1200"/>
              </a:spcBef>
              <a:buClr>
                <a:schemeClr val="tx1"/>
              </a:buClr>
            </a:pPr>
            <a:r>
              <a:rPr lang="en-US" b="1" dirty="0">
                <a:solidFill>
                  <a:schemeClr val="bg1"/>
                </a:solidFill>
              </a:rPr>
              <a:t>Private and static </a:t>
            </a:r>
            <a:r>
              <a:rPr lang="en-US" dirty="0"/>
              <a:t>methods </a:t>
            </a:r>
            <a:r>
              <a:rPr lang="en-US" b="1" dirty="0">
                <a:solidFill>
                  <a:schemeClr val="bg1"/>
                </a:solidFill>
              </a:rPr>
              <a:t>cannot</a:t>
            </a:r>
            <a:r>
              <a:rPr lang="en-US" dirty="0">
                <a:solidFill>
                  <a:schemeClr val="tx2">
                    <a:lumMod val="75000"/>
                  </a:schemeClr>
                </a:solidFill>
              </a:rPr>
              <a:t> </a:t>
            </a:r>
            <a:r>
              <a:rPr lang="en-US" dirty="0"/>
              <a:t>be </a:t>
            </a:r>
            <a:r>
              <a:rPr lang="en-US" dirty="0" smtClean="0"/>
              <a:t>overridden</a:t>
            </a:r>
            <a:endParaRPr lang="en-US" dirty="0"/>
          </a:p>
          <a:p>
            <a:pPr>
              <a:spcBef>
                <a:spcPts val="1200"/>
              </a:spcBef>
              <a:buClr>
                <a:schemeClr val="tx1"/>
              </a:buClr>
            </a:pPr>
            <a:r>
              <a:rPr lang="en-US" b="1" dirty="0">
                <a:solidFill>
                  <a:schemeClr val="bg1"/>
                </a:solidFill>
              </a:rPr>
              <a:t>Virtual</a:t>
            </a:r>
            <a:r>
              <a:rPr lang="en-US" dirty="0"/>
              <a:t> members can use </a:t>
            </a:r>
            <a:r>
              <a:rPr lang="en-US" b="1" dirty="0">
                <a:solidFill>
                  <a:schemeClr val="bg1"/>
                </a:solidFill>
                <a:latin typeface="Consolas" panose="020B0609020204030204" pitchFamily="49" charset="0"/>
              </a:rPr>
              <a:t>base</a:t>
            </a:r>
            <a:r>
              <a:rPr lang="en-US" b="1" dirty="0">
                <a:solidFill>
                  <a:schemeClr val="bg1"/>
                </a:solidFill>
              </a:rPr>
              <a:t> keyword</a:t>
            </a:r>
            <a:r>
              <a:rPr lang="en-US" dirty="0"/>
              <a:t> to call the </a:t>
            </a:r>
            <a:r>
              <a:rPr lang="en-US" b="1" dirty="0">
                <a:solidFill>
                  <a:schemeClr val="bg1"/>
                </a:solidFill>
              </a:rPr>
              <a:t>base class</a:t>
            </a:r>
          </a:p>
        </p:txBody>
      </p:sp>
      <p:sp>
        <p:nvSpPr>
          <p:cNvPr id="4" name="Title 3"/>
          <p:cNvSpPr>
            <a:spLocks noGrp="1"/>
          </p:cNvSpPr>
          <p:nvPr>
            <p:ph type="title"/>
          </p:nvPr>
        </p:nvSpPr>
        <p:spPr/>
        <p:txBody>
          <a:bodyPr/>
          <a:lstStyle/>
          <a:p>
            <a:r>
              <a:rPr lang="en-US" noProof="1"/>
              <a:t>Rules for Overriding Method</a:t>
            </a:r>
            <a:endParaRPr lang="en-US" dirty="0"/>
          </a:p>
        </p:txBody>
      </p:sp>
    </p:spTree>
    <p:extLst>
      <p:ext uri="{BB962C8B-B14F-4D97-AF65-F5344CB8AC3E}">
        <p14:creationId xmlns:p14="http://schemas.microsoft.com/office/powerpoint/2010/main" val="429463686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1D919639-DFB4-40A8-8AB4-29E71A5075C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5" name="Text Placeholder 4"/>
          <p:cNvSpPr>
            <a:spLocks noGrp="1"/>
          </p:cNvSpPr>
          <p:nvPr>
            <p:ph type="body" sz="quarter" idx="10"/>
          </p:nvPr>
        </p:nvSpPr>
        <p:spPr/>
        <p:txBody>
          <a:bodyPr>
            <a:normAutofit/>
          </a:bodyPr>
          <a:lstStyle/>
          <a:p>
            <a:pPr>
              <a:spcBef>
                <a:spcPts val="1200"/>
              </a:spcBef>
              <a:buClr>
                <a:schemeClr val="tx1"/>
              </a:buClr>
            </a:pPr>
            <a:r>
              <a:rPr lang="en-US" dirty="0"/>
              <a:t>Virtual members </a:t>
            </a:r>
            <a:r>
              <a:rPr lang="en-US" b="1" dirty="0">
                <a:solidFill>
                  <a:schemeClr val="bg1"/>
                </a:solidFill>
              </a:rPr>
              <a:t>remain virtual indefinitely</a:t>
            </a:r>
          </a:p>
          <a:p>
            <a:pPr>
              <a:spcBef>
                <a:spcPts val="1200"/>
              </a:spcBef>
              <a:buClr>
                <a:schemeClr val="tx1"/>
              </a:buClr>
            </a:pPr>
            <a:r>
              <a:rPr lang="en-US" dirty="0"/>
              <a:t>A derived class can stop virtual inheritance by declaring an override as </a:t>
            </a:r>
            <a:r>
              <a:rPr lang="en-US" b="1" dirty="0">
                <a:solidFill>
                  <a:schemeClr val="bg1"/>
                </a:solidFill>
                <a:latin typeface="Consolas" panose="020B0609020204030204" pitchFamily="49" charset="0"/>
              </a:rPr>
              <a:t>sealed</a:t>
            </a:r>
          </a:p>
          <a:p>
            <a:pPr lvl="1"/>
            <a:r>
              <a:rPr lang="en-US" dirty="0"/>
              <a:t>Sealed methods can be replaced by derived classes by using the </a:t>
            </a:r>
            <a:r>
              <a:rPr lang="en-US" b="1" dirty="0">
                <a:solidFill>
                  <a:schemeClr val="bg1"/>
                </a:solidFill>
                <a:latin typeface="Consolas" panose="020B0609020204030204" pitchFamily="49" charset="0"/>
              </a:rPr>
              <a:t>new</a:t>
            </a:r>
            <a:r>
              <a:rPr lang="en-US" dirty="0"/>
              <a:t> keyword</a:t>
            </a:r>
          </a:p>
          <a:p>
            <a:r>
              <a:rPr lang="en-US" dirty="0"/>
              <a:t>The </a:t>
            </a:r>
            <a:r>
              <a:rPr lang="en-US" b="1" dirty="0">
                <a:solidFill>
                  <a:schemeClr val="bg1"/>
                </a:solidFill>
                <a:latin typeface="Consolas" panose="020B0609020204030204" pitchFamily="49" charset="0"/>
              </a:rPr>
              <a:t>override</a:t>
            </a:r>
            <a:r>
              <a:rPr lang="en-US" dirty="0"/>
              <a:t> modifier extends the base class virtual method</a:t>
            </a:r>
          </a:p>
          <a:p>
            <a:pPr lvl="1"/>
            <a:r>
              <a:rPr lang="en-US" dirty="0"/>
              <a:t>The </a:t>
            </a:r>
            <a:r>
              <a:rPr lang="en-US" b="1" dirty="0">
                <a:solidFill>
                  <a:schemeClr val="bg1"/>
                </a:solidFill>
                <a:latin typeface="Consolas" panose="020B0609020204030204" pitchFamily="49" charset="0"/>
              </a:rPr>
              <a:t>new</a:t>
            </a:r>
            <a:r>
              <a:rPr lang="en-US" dirty="0"/>
              <a:t> modifier hides an accessible base class method</a:t>
            </a:r>
          </a:p>
        </p:txBody>
      </p:sp>
      <p:sp>
        <p:nvSpPr>
          <p:cNvPr id="4" name="Title 3"/>
          <p:cNvSpPr>
            <a:spLocks noGrp="1"/>
          </p:cNvSpPr>
          <p:nvPr>
            <p:ph type="title"/>
          </p:nvPr>
        </p:nvSpPr>
        <p:spPr/>
        <p:txBody>
          <a:bodyPr>
            <a:noAutofit/>
          </a:bodyPr>
          <a:lstStyle/>
          <a:p>
            <a:r>
              <a:rPr lang="en-US" sz="4000" noProof="1"/>
              <a:t>Virtual Members</a:t>
            </a:r>
            <a:endParaRPr lang="en-US" sz="4000" dirty="0"/>
          </a:p>
        </p:txBody>
      </p:sp>
    </p:spTree>
    <p:extLst>
      <p:ext uri="{BB962C8B-B14F-4D97-AF65-F5344CB8AC3E}">
        <p14:creationId xmlns:p14="http://schemas.microsoft.com/office/powerpoint/2010/main" val="235045475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 xmlns:a16="http://schemas.microsoft.com/office/drawing/2014/main" id="{4CDE7726-1856-4642-BD4F-42614163FC4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14" name="Text Placeholder 4">
            <a:extLst>
              <a:ext uri="{FF2B5EF4-FFF2-40B4-BE49-F238E27FC236}">
                <a16:creationId xmlns=""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 xmlns:a16="http://schemas.microsoft.com/office/drawing/2014/main" id="{EBAFE522-EB7D-4931-A015-9A7E8A98517D}"/>
              </a:ext>
            </a:extLst>
          </p:cNvPr>
          <p:cNvGrpSpPr/>
          <p:nvPr/>
        </p:nvGrpSpPr>
        <p:grpSpPr>
          <a:xfrm>
            <a:off x="191942" y="1428715"/>
            <a:ext cx="8632995" cy="5300339"/>
            <a:chOff x="472011" y="1508786"/>
            <a:chExt cx="3799787" cy="4865561"/>
          </a:xfrm>
        </p:grpSpPr>
        <p:sp>
          <p:nvSpPr>
            <p:cNvPr id="10" name="Rounded Rectangle 10">
              <a:extLst>
                <a:ext uri="{FF2B5EF4-FFF2-40B4-BE49-F238E27FC236}">
                  <a16:creationId xmlns=""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lumMod val="60000"/>
                    <a:lumOff val="40000"/>
                  </a:schemeClr>
                </a:solidFill>
              </a:rPr>
              <a:t>Definition</a:t>
            </a:r>
            <a:r>
              <a:rPr lang="en-US" sz="3400" b="1" dirty="0">
                <a:solidFill>
                  <a:schemeClr val="bg1"/>
                </a:solidFill>
              </a:rPr>
              <a:t> </a:t>
            </a:r>
            <a:r>
              <a:rPr lang="en-US" sz="3400" dirty="0">
                <a:solidFill>
                  <a:schemeClr val="bg2"/>
                </a:solidFill>
              </a:rPr>
              <a:t>and</a:t>
            </a:r>
            <a:r>
              <a:rPr lang="en-US" sz="3400" b="1" dirty="0">
                <a:solidFill>
                  <a:schemeClr val="bg2"/>
                </a:solidFill>
              </a:rPr>
              <a:t> </a:t>
            </a:r>
            <a:r>
              <a:rPr lang="en-US" sz="3400" b="1" dirty="0">
                <a:solidFill>
                  <a:schemeClr val="bg1">
                    <a:lumMod val="60000"/>
                    <a:lumOff val="40000"/>
                  </a:schemeClr>
                </a:solidFill>
              </a:rPr>
              <a:t>Types</a:t>
            </a:r>
          </a:p>
          <a:p>
            <a:pPr>
              <a:buClr>
                <a:schemeClr val="bg2"/>
              </a:buClr>
            </a:pPr>
            <a:r>
              <a:rPr lang="en-US" sz="3400" b="1" dirty="0">
                <a:solidFill>
                  <a:schemeClr val="bg1">
                    <a:lumMod val="60000"/>
                    <a:lumOff val="40000"/>
                  </a:schemeClr>
                </a:solidFill>
              </a:rPr>
              <a:t>is </a:t>
            </a:r>
            <a:r>
              <a:rPr lang="en-US" sz="3600" dirty="0">
                <a:solidFill>
                  <a:schemeClr val="bg2"/>
                </a:solidFill>
              </a:rPr>
              <a:t>Keyword</a:t>
            </a:r>
          </a:p>
          <a:p>
            <a:pPr>
              <a:buClr>
                <a:schemeClr val="bg2"/>
              </a:buClr>
            </a:pPr>
            <a:r>
              <a:rPr lang="en-US" sz="3400" b="1" dirty="0">
                <a:solidFill>
                  <a:schemeClr val="bg1">
                    <a:lumMod val="60000"/>
                    <a:lumOff val="40000"/>
                  </a:schemeClr>
                </a:solidFill>
              </a:rPr>
              <a:t>as </a:t>
            </a:r>
            <a:r>
              <a:rPr lang="en-US" sz="3600" dirty="0">
                <a:solidFill>
                  <a:schemeClr val="bg2"/>
                </a:solidFill>
              </a:rPr>
              <a:t>Keyword</a:t>
            </a:r>
            <a:endParaRPr lang="bg-BG" sz="3600" dirty="0">
              <a:solidFill>
                <a:schemeClr val="bg2"/>
              </a:solidFill>
            </a:endParaRPr>
          </a:p>
          <a:p>
            <a:pPr>
              <a:buClr>
                <a:schemeClr val="bg2"/>
              </a:buClr>
            </a:pPr>
            <a:r>
              <a:rPr lang="en-US" sz="3600" dirty="0">
                <a:solidFill>
                  <a:schemeClr val="bg2"/>
                </a:solidFill>
              </a:rPr>
              <a:t>Overload Methods</a:t>
            </a:r>
          </a:p>
          <a:p>
            <a:pPr>
              <a:buClr>
                <a:schemeClr val="bg2"/>
              </a:buClr>
            </a:pPr>
            <a:r>
              <a:rPr lang="en-US" sz="3600" dirty="0">
                <a:solidFill>
                  <a:schemeClr val="bg2"/>
                </a:solidFill>
              </a:rPr>
              <a:t>Override Methods</a:t>
            </a:r>
          </a:p>
          <a:p>
            <a:pPr marL="0" marR="0" lvl="0" indent="0" algn="l" defTabSz="1218438" rtl="0" eaLnBrk="1" fontAlgn="auto" latinLnBrk="1" hangingPunct="1">
              <a:lnSpc>
                <a:spcPct val="100000"/>
              </a:lnSpc>
              <a:spcBef>
                <a:spcPts val="600"/>
              </a:spcBef>
              <a:spcAft>
                <a:spcPts val="600"/>
              </a:spcAft>
              <a:buClr>
                <a:srgbClr val="FFFFFF"/>
              </a:buClr>
              <a:buSzTx/>
              <a:buNone/>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09885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D96EB0A0-F1BB-47B6-A25B-E02F81E1AC0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4" name="Title 3"/>
          <p:cNvSpPr>
            <a:spLocks noGrp="1"/>
          </p:cNvSpPr>
          <p:nvPr>
            <p:ph type="title"/>
          </p:nvPr>
        </p:nvSpPr>
        <p:spPr/>
        <p:txBody>
          <a:bodyPr/>
          <a:lstStyle/>
          <a:p>
            <a:r>
              <a:rPr lang="en-US" dirty="0"/>
              <a:t>Questions</a:t>
            </a:r>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Font typeface="Wingdings" panose="05000000000000000000" pitchFamily="2" charset="2"/>
              <a:buNone/>
            </a:pPr>
            <a:endParaRPr lang="bg-BG" b="1" dirty="0"/>
          </a:p>
          <a:p>
            <a:pPr marL="0" indent="0" algn="ctr">
              <a:buFont typeface="Wingdings" panose="05000000000000000000" pitchFamily="2" charset="2"/>
              <a:buNone/>
            </a:pPr>
            <a:r>
              <a:rPr lang="en-US" sz="7200" b="1" u="sng" dirty="0">
                <a:solidFill>
                  <a:schemeClr val="bg1"/>
                </a:solidFill>
              </a:rPr>
              <a:t>sli.do</a:t>
            </a:r>
            <a:r>
              <a:rPr lang="en-US" sz="6000" b="1" dirty="0"/>
              <a:t/>
            </a:r>
            <a:br>
              <a:rPr lang="en-US" sz="6000" b="1" dirty="0"/>
            </a:br>
            <a:r>
              <a:rPr lang="en-US" sz="11500" b="1" dirty="0"/>
              <a:t>#</a:t>
            </a:r>
            <a:r>
              <a:rPr lang="en-US" sz="11500" b="1" noProof="1"/>
              <a:t>csharp-advanced</a:t>
            </a:r>
            <a:endParaRPr lang="en-US" noProof="1"/>
          </a:p>
        </p:txBody>
      </p:sp>
    </p:spTree>
    <p:extLst>
      <p:ext uri="{BB962C8B-B14F-4D97-AF65-F5344CB8AC3E}">
        <p14:creationId xmlns:p14="http://schemas.microsoft.com/office/powerpoint/2010/main" val="308953389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69029065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9" name="Picture 18" descr="Logo, company name&#10;&#10;Description automatically generated">
            <a:hlinkClick r:id="rId2"/>
            <a:extLst>
              <a:ext uri="{FF2B5EF4-FFF2-40B4-BE49-F238E27FC236}">
                <a16:creationId xmlns:a16="http://schemas.microsoft.com/office/drawing/2014/main" xmlns="" id="{F695C7C5-DABF-43EE-A6C1-EAE2EEE0C90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754" t="27513" r="15212" b="31480"/>
          <a:stretch/>
        </p:blipFill>
        <p:spPr>
          <a:xfrm>
            <a:off x="277587" y="5655568"/>
            <a:ext cx="1704391" cy="759297"/>
          </a:xfrm>
          <a:prstGeom prst="rect">
            <a:avLst/>
          </a:prstGeom>
        </p:spPr>
      </p:pic>
      <p:pic>
        <p:nvPicPr>
          <p:cNvPr id="23" name="Picture 22" descr="A picture containing logo&#10;&#10;Description automatically generated">
            <a:hlinkClick r:id="rId4"/>
            <a:extLst>
              <a:ext uri="{FF2B5EF4-FFF2-40B4-BE49-F238E27FC236}">
                <a16:creationId xmlns:a16="http://schemas.microsoft.com/office/drawing/2014/main" xmlns="" id="{BA25B75E-8216-4248-83D3-EC26438E34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5193" y="5558957"/>
            <a:ext cx="1593799" cy="952521"/>
          </a:xfrm>
          <a:prstGeom prst="rect">
            <a:avLst/>
          </a:prstGeom>
        </p:spPr>
      </p:pic>
      <p:pic>
        <p:nvPicPr>
          <p:cNvPr id="24" name="Picture 23" descr="Graphical user interface, text, application&#10;&#10;Description automatically generated">
            <a:hlinkClick r:id="rId6"/>
            <a:extLst>
              <a:ext uri="{FF2B5EF4-FFF2-40B4-BE49-F238E27FC236}">
                <a16:creationId xmlns:a16="http://schemas.microsoft.com/office/drawing/2014/main" xmlns="" id="{99BE8E0D-4CD6-423C-B482-4BF691E004B9}"/>
              </a:ext>
            </a:extLst>
          </p:cNvPr>
          <p:cNvPicPr>
            <a:picLocks noChangeAspect="1"/>
          </p:cNvPicPr>
          <p:nvPr/>
        </p:nvPicPr>
        <p:blipFill rotWithShape="1">
          <a:blip r:embed="rId7">
            <a:extLst>
              <a:ext uri="{28A0092B-C50C-407E-A947-70E740481C1C}">
                <a14:useLocalDpi xmlns:a14="http://schemas.microsoft.com/office/drawing/2010/main" val="0"/>
              </a:ext>
            </a:extLst>
          </a:blip>
          <a:srcRect l="8432" t="2384" r="19064" b="23051"/>
          <a:stretch/>
        </p:blipFill>
        <p:spPr>
          <a:xfrm>
            <a:off x="2735348" y="2557422"/>
            <a:ext cx="2211823" cy="1089203"/>
          </a:xfrm>
          <a:prstGeom prst="rect">
            <a:avLst/>
          </a:prstGeom>
        </p:spPr>
      </p:pic>
      <p:pic>
        <p:nvPicPr>
          <p:cNvPr id="26" name="Picture 25" descr="Logo&#10;&#10;Description automatically generated">
            <a:hlinkClick r:id="rId8"/>
            <a:extLst>
              <a:ext uri="{FF2B5EF4-FFF2-40B4-BE49-F238E27FC236}">
                <a16:creationId xmlns:a16="http://schemas.microsoft.com/office/drawing/2014/main" xmlns="" id="{3A1E1CA1-D56C-4DE1-9BDC-F2FA10D093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821" y="4194384"/>
            <a:ext cx="2366037" cy="1025101"/>
          </a:xfrm>
          <a:prstGeom prst="rect">
            <a:avLst/>
          </a:prstGeom>
        </p:spPr>
      </p:pic>
      <p:pic>
        <p:nvPicPr>
          <p:cNvPr id="29" name="Picture 28" descr="Text&#10;&#10;Description automatically generated with low confidence">
            <a:hlinkClick r:id="rId10"/>
            <a:extLst>
              <a:ext uri="{FF2B5EF4-FFF2-40B4-BE49-F238E27FC236}">
                <a16:creationId xmlns:a16="http://schemas.microsoft.com/office/drawing/2014/main" xmlns="" id="{7E770D87-9E84-428A-B6DE-60CA6A95A96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21161" y="875362"/>
            <a:ext cx="2184284" cy="1714353"/>
          </a:xfrm>
          <a:prstGeom prst="rect">
            <a:avLst/>
          </a:prstGeom>
        </p:spPr>
      </p:pic>
      <p:pic>
        <p:nvPicPr>
          <p:cNvPr id="34" name="Picture 33" descr="A picture containing logo&#10;&#10;Description automatically generated">
            <a:hlinkClick r:id="rId12"/>
            <a:extLst>
              <a:ext uri="{FF2B5EF4-FFF2-40B4-BE49-F238E27FC236}">
                <a16:creationId xmlns:a16="http://schemas.microsoft.com/office/drawing/2014/main" xmlns="" id="{68388868-5056-476F-9288-137236A0422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480500" y="5641819"/>
            <a:ext cx="1815525" cy="869659"/>
          </a:xfrm>
          <a:prstGeom prst="rect">
            <a:avLst/>
          </a:prstGeom>
        </p:spPr>
      </p:pic>
      <p:pic>
        <p:nvPicPr>
          <p:cNvPr id="35" name="Picture 34" descr="Logo&#10;&#10;Description automatically generated with low confidence">
            <a:hlinkClick r:id="rId14"/>
            <a:extLst>
              <a:ext uri="{FF2B5EF4-FFF2-40B4-BE49-F238E27FC236}">
                <a16:creationId xmlns:a16="http://schemas.microsoft.com/office/drawing/2014/main" xmlns="" id="{B87F00C9-0D0A-4D3E-82E8-9A2CFBB8B64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682336" y="1383106"/>
            <a:ext cx="5236953" cy="965563"/>
          </a:xfrm>
          <a:prstGeom prst="rect">
            <a:avLst/>
          </a:prstGeom>
        </p:spPr>
      </p:pic>
      <p:pic>
        <p:nvPicPr>
          <p:cNvPr id="36" name="Picture 35" descr="Shape&#10;&#10;Description automatically generated with medium confidence">
            <a:hlinkClick r:id="rId16"/>
            <a:extLst>
              <a:ext uri="{FF2B5EF4-FFF2-40B4-BE49-F238E27FC236}">
                <a16:creationId xmlns:a16="http://schemas.microsoft.com/office/drawing/2014/main" xmlns="" id="{3B30853C-111E-4B36-8BEF-DFE3C6A84C5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22761" y="5601521"/>
            <a:ext cx="2520171" cy="869659"/>
          </a:xfrm>
          <a:prstGeom prst="rect">
            <a:avLst/>
          </a:prstGeom>
        </p:spPr>
      </p:pic>
      <p:pic>
        <p:nvPicPr>
          <p:cNvPr id="37" name="Picture 36" descr="Logo&#10;&#10;Description automatically generated">
            <a:hlinkClick r:id="rId18"/>
            <a:extLst>
              <a:ext uri="{FF2B5EF4-FFF2-40B4-BE49-F238E27FC236}">
                <a16:creationId xmlns:a16="http://schemas.microsoft.com/office/drawing/2014/main" xmlns="" id="{92837D2B-E933-480C-87FA-0B9DBAACA047}"/>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563669" y="4086151"/>
            <a:ext cx="2779263" cy="1075844"/>
          </a:xfrm>
          <a:prstGeom prst="rect">
            <a:avLst/>
          </a:prstGeom>
        </p:spPr>
      </p:pic>
      <p:pic>
        <p:nvPicPr>
          <p:cNvPr id="38" name="Picture 37" descr="Graphical user interface&#10;&#10;Description automatically generated with low confidence">
            <a:hlinkClick r:id="rId20"/>
            <a:extLst>
              <a:ext uri="{FF2B5EF4-FFF2-40B4-BE49-F238E27FC236}">
                <a16:creationId xmlns:a16="http://schemas.microsoft.com/office/drawing/2014/main" xmlns="" id="{DF73092C-E471-4116-B890-7E225470388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06035" y="1476349"/>
            <a:ext cx="1865077" cy="2314493"/>
          </a:xfrm>
          <a:prstGeom prst="rect">
            <a:avLst/>
          </a:prstGeom>
        </p:spPr>
      </p:pic>
      <p:pic>
        <p:nvPicPr>
          <p:cNvPr id="39" name="Picture 38" descr="Text&#10;&#10;Description automatically generated with low confidence">
            <a:hlinkClick r:id="rId22"/>
            <a:extLst>
              <a:ext uri="{FF2B5EF4-FFF2-40B4-BE49-F238E27FC236}">
                <a16:creationId xmlns:a16="http://schemas.microsoft.com/office/drawing/2014/main" xmlns="" id="{282CE06A-8307-4AAA-8AF5-197432017668}"/>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049177" y="4363431"/>
            <a:ext cx="2757360" cy="621896"/>
          </a:xfrm>
          <a:prstGeom prst="rect">
            <a:avLst/>
          </a:prstGeom>
        </p:spPr>
      </p:pic>
      <p:pic>
        <p:nvPicPr>
          <p:cNvPr id="40" name="Picture 39" descr="Logo&#10;&#10;Description automatically generated">
            <a:hlinkClick r:id="rId24"/>
            <a:extLst>
              <a:ext uri="{FF2B5EF4-FFF2-40B4-BE49-F238E27FC236}">
                <a16:creationId xmlns:a16="http://schemas.microsoft.com/office/drawing/2014/main" xmlns="" id="{C1CA53F6-A2C4-4E43-8E82-B322807D580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388945" y="3914016"/>
            <a:ext cx="1740047" cy="1218032"/>
          </a:xfrm>
          <a:prstGeom prst="rect">
            <a:avLst/>
          </a:prstGeom>
        </p:spPr>
      </p:pic>
      <p:pic>
        <p:nvPicPr>
          <p:cNvPr id="41" name="Picture 40" descr="Logo&#10;&#10;Description automatically generated">
            <a:hlinkClick r:id="rId26"/>
            <a:extLst>
              <a:ext uri="{FF2B5EF4-FFF2-40B4-BE49-F238E27FC236}">
                <a16:creationId xmlns:a16="http://schemas.microsoft.com/office/drawing/2014/main" xmlns="" id="{A286012A-1A6D-4FD8-AF54-DE72F6FC321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472469" y="2542277"/>
            <a:ext cx="1656523" cy="1104348"/>
          </a:xfrm>
          <a:prstGeom prst="rect">
            <a:avLst/>
          </a:prstGeom>
        </p:spPr>
      </p:pic>
      <p:pic>
        <p:nvPicPr>
          <p:cNvPr id="42" name="Picture 41" descr="A blue and white logo&#10;&#10;Description automatically generated with medium confidence">
            <a:hlinkClick r:id="rId28"/>
            <a:extLst>
              <a:ext uri="{FF2B5EF4-FFF2-40B4-BE49-F238E27FC236}">
                <a16:creationId xmlns:a16="http://schemas.microsoft.com/office/drawing/2014/main" xmlns="" id="{B5A85CC1-6CE9-43CE-84E8-5F0D26AF4C9B}"/>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539855" y="2585651"/>
            <a:ext cx="3396816" cy="947556"/>
          </a:xfrm>
          <a:prstGeom prst="rect">
            <a:avLst/>
          </a:prstGeom>
        </p:spPr>
      </p:pic>
    </p:spTree>
    <p:extLst>
      <p:ext uri="{BB962C8B-B14F-4D97-AF65-F5344CB8AC3E}">
        <p14:creationId xmlns:p14="http://schemas.microsoft.com/office/powerpoint/2010/main" val="8564083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B0D5FB3-68F2-49D8-A153-8BAD1305EF08}"/>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4" name="Title 3">
            <a:extLst>
              <a:ext uri="{FF2B5EF4-FFF2-40B4-BE49-F238E27FC236}">
                <a16:creationId xmlns:a16="http://schemas.microsoft.com/office/drawing/2014/main" xmlns=""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xmlns="" id="{19D59668-3C9A-4BAE-83AF-92CB45919E32}"/>
              </a:ext>
            </a:extLst>
          </p:cNvPr>
          <p:cNvPicPr>
            <a:picLocks noChangeAspect="1"/>
          </p:cNvPicPr>
          <p:nvPr/>
        </p:nvPicPr>
        <p:blipFill>
          <a:blip r:embed="rId3"/>
          <a:stretch>
            <a:fillRect/>
          </a:stretch>
        </p:blipFill>
        <p:spPr>
          <a:xfrm>
            <a:off x="3530498" y="1855527"/>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3516308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 xmlns:a16="http://schemas.microsoft.com/office/drawing/2014/main" id="{F87099ED-48C8-4366-BD99-CA488685AEB3}"/>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dirty="0"/>
          </a:p>
        </p:txBody>
      </p:sp>
    </p:spTree>
    <p:extLst>
      <p:ext uri="{BB962C8B-B14F-4D97-AF65-F5344CB8AC3E}">
        <p14:creationId xmlns:p14="http://schemas.microsoft.com/office/powerpoint/2010/main" val="107416815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FF8743E6-3C06-4627-9F62-F9B1DED4C32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2" name="Slide Body">
            <a:extLst>
              <a:ext uri="{FF2B5EF4-FFF2-40B4-BE49-F238E27FC236}">
                <a16:creationId xmlns=""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200060178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11851" y="1447800"/>
            <a:ext cx="2565126"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1851" y="2743200"/>
            <a:ext cx="1143000" cy="1143000"/>
          </a:xfrm>
          <a:prstGeom prst="rect">
            <a:avLst/>
          </a:prstGeom>
        </p:spPr>
      </p:pic>
      <p:cxnSp>
        <p:nvCxnSpPr>
          <p:cNvPr id="8" name="Straight Connector 7"/>
          <p:cNvCxnSpPr>
            <a:endCxn id="7" idx="0"/>
          </p:cNvCxnSpPr>
          <p:nvPr/>
        </p:nvCxnSpPr>
        <p:spPr>
          <a:xfrm flipH="1">
            <a:off x="5383351"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a:off x="6380164"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3025" y="2819401"/>
            <a:ext cx="1066799" cy="1066799"/>
          </a:xfrm>
          <a:prstGeom prst="rect">
            <a:avLst/>
          </a:prstGeom>
        </p:spPr>
      </p:pic>
      <p:sp>
        <p:nvSpPr>
          <p:cNvPr id="4" name="Title 3">
            <a:extLst>
              <a:ext uri="{FF2B5EF4-FFF2-40B4-BE49-F238E27FC236}">
                <a16:creationId xmlns="" xmlns:a16="http://schemas.microsoft.com/office/drawing/2014/main" id="{B3D11F29-8B72-4CFA-8415-4945AAB12F44}"/>
              </a:ext>
            </a:extLst>
          </p:cNvPr>
          <p:cNvSpPr>
            <a:spLocks noGrp="1"/>
          </p:cNvSpPr>
          <p:nvPr>
            <p:ph type="title" sz="quarter" idx="10"/>
          </p:nvPr>
        </p:nvSpPr>
        <p:spPr/>
        <p:txBody>
          <a:bodyPr/>
          <a:lstStyle/>
          <a:p>
            <a:r>
              <a:rPr lang="en-US"/>
              <a:t>Polymorphism</a:t>
            </a:r>
          </a:p>
        </p:txBody>
      </p:sp>
    </p:spTree>
    <p:extLst>
      <p:ext uri="{BB962C8B-B14F-4D97-AF65-F5344CB8AC3E}">
        <p14:creationId xmlns:p14="http://schemas.microsoft.com/office/powerpoint/2010/main" val="368155867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5510" y="1121144"/>
            <a:ext cx="9929724" cy="5736856"/>
          </a:xfrm>
        </p:spPr>
        <p:txBody>
          <a:bodyPr>
            <a:normAutofit fontScale="92500" lnSpcReduction="10000"/>
          </a:bodyPr>
          <a:lstStyle/>
          <a:p>
            <a:r>
              <a:rPr lang="en-US" dirty="0"/>
              <a:t>From the Greek</a:t>
            </a:r>
          </a:p>
          <a:p>
            <a:endParaRPr lang="en-US" dirty="0"/>
          </a:p>
          <a:p>
            <a:endParaRPr lang="en-US" dirty="0"/>
          </a:p>
          <a:p>
            <a:endParaRPr lang="en-US" dirty="0"/>
          </a:p>
          <a:p>
            <a:endParaRPr lang="en-US" dirty="0"/>
          </a:p>
          <a:p>
            <a:r>
              <a:rPr lang="en-GB" dirty="0"/>
              <a:t>This is something similar to a word having several </a:t>
            </a:r>
            <a:br>
              <a:rPr lang="en-GB" dirty="0"/>
            </a:br>
            <a:r>
              <a:rPr lang="en-GB" dirty="0"/>
              <a:t>different meanings depending on the context</a:t>
            </a:r>
          </a:p>
          <a:p>
            <a:r>
              <a:rPr lang="en-US" dirty="0"/>
              <a:t>Polymorphism is often referred to as the third pillar of </a:t>
            </a:r>
            <a:br>
              <a:rPr lang="en-US" dirty="0"/>
            </a:br>
            <a:r>
              <a:rPr lang="en-US" dirty="0"/>
              <a:t>object-oriented programming, after encapsulation and </a:t>
            </a:r>
            <a:br>
              <a:rPr lang="en-US" dirty="0"/>
            </a:br>
            <a:r>
              <a:rPr lang="en-US" dirty="0"/>
              <a:t>inheritance</a:t>
            </a:r>
            <a:endParaRPr lang="bg-BG" dirty="0"/>
          </a:p>
        </p:txBody>
      </p:sp>
      <p:sp>
        <p:nvSpPr>
          <p:cNvPr id="4" name="Title 3"/>
          <p:cNvSpPr>
            <a:spLocks noGrp="1"/>
          </p:cNvSpPr>
          <p:nvPr>
            <p:ph type="title"/>
          </p:nvPr>
        </p:nvSpPr>
        <p:spPr/>
        <p:txBody>
          <a:bodyPr/>
          <a:lstStyle/>
          <a:p>
            <a:r>
              <a:rPr lang="en-US" noProof="1"/>
              <a:t>What is Polimorphism?</a:t>
            </a:r>
            <a:endParaRPr lang="en-US" dirty="0"/>
          </a:p>
        </p:txBody>
      </p:sp>
      <p:grpSp>
        <p:nvGrpSpPr>
          <p:cNvPr id="7" name="Group 6"/>
          <p:cNvGrpSpPr/>
          <p:nvPr/>
        </p:nvGrpSpPr>
        <p:grpSpPr>
          <a:xfrm>
            <a:off x="2638749" y="1782699"/>
            <a:ext cx="8091933" cy="2206873"/>
            <a:chOff x="2058180" y="1851849"/>
            <a:chExt cx="8091933" cy="2610613"/>
          </a:xfrm>
        </p:grpSpPr>
        <p:sp>
          <p:nvSpPr>
            <p:cNvPr id="5" name="Rectangle: Rounded Corners 4"/>
            <p:cNvSpPr>
              <a:spLocks noChangeArrowheads="1"/>
            </p:cNvSpPr>
            <p:nvPr/>
          </p:nvSpPr>
          <p:spPr bwMode="auto">
            <a:xfrm>
              <a:off x="2058180" y="1851849"/>
              <a:ext cx="3107908"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Polys</a:t>
              </a:r>
            </a:p>
            <a:p>
              <a:pPr algn="ctr">
                <a:defRPr/>
              </a:pPr>
              <a:r>
                <a:rPr lang="en-GB" sz="24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Morphe</a:t>
              </a:r>
            </a:p>
            <a:p>
              <a:pPr algn="ctr">
                <a:defRPr/>
              </a:pPr>
              <a:r>
                <a:rPr lang="en-GB" sz="24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166088" y="2436526"/>
              <a:ext cx="18598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Slide Number">
            <a:extLst>
              <a:ext uri="{FF2B5EF4-FFF2-40B4-BE49-F238E27FC236}">
                <a16:creationId xmlns="" xmlns:a16="http://schemas.microsoft.com/office/drawing/2014/main" id="{5F482650-6B72-48E0-98F6-ACA55ED2BDA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131460429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Ability of an </a:t>
            </a:r>
            <a:r>
              <a:rPr lang="en-US" b="1" dirty="0">
                <a:solidFill>
                  <a:schemeClr val="bg1"/>
                </a:solidFill>
              </a:rPr>
              <a:t>object</a:t>
            </a:r>
            <a:r>
              <a:rPr lang="en-US" dirty="0"/>
              <a:t> to take on </a:t>
            </a:r>
            <a:r>
              <a:rPr lang="en-US" b="1" dirty="0">
                <a:solidFill>
                  <a:schemeClr val="bg1"/>
                </a:solidFill>
              </a:rPr>
              <a:t>many forms</a:t>
            </a:r>
          </a:p>
        </p:txBody>
      </p:sp>
      <p:sp>
        <p:nvSpPr>
          <p:cNvPr id="4" name="Title 3"/>
          <p:cNvSpPr>
            <a:spLocks noGrp="1"/>
          </p:cNvSpPr>
          <p:nvPr>
            <p:ph type="title"/>
          </p:nvPr>
        </p:nvSpPr>
        <p:spPr/>
        <p:txBody>
          <a:bodyPr/>
          <a:lstStyle/>
          <a:p>
            <a:r>
              <a:rPr lang="en-US" dirty="0"/>
              <a:t>Polymorphism in OOP</a:t>
            </a:r>
          </a:p>
        </p:txBody>
      </p:sp>
      <p:sp>
        <p:nvSpPr>
          <p:cNvPr id="7" name="Rectangle 6"/>
          <p:cNvSpPr>
            <a:spLocks noChangeArrowheads="1"/>
          </p:cNvSpPr>
          <p:nvPr/>
        </p:nvSpPr>
        <p:spPr bwMode="auto">
          <a:xfrm>
            <a:off x="2507343" y="1937473"/>
            <a:ext cx="8088086" cy="152988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a:t>
            </a:r>
            <a:r>
              <a:rPr lang="en-US" sz="2397" b="1" noProof="1">
                <a:solidFill>
                  <a:schemeClr val="bg1"/>
                </a:solidFill>
                <a:latin typeface="Consolas" pitchFamily="49" charset="0"/>
                <a:cs typeface="Consolas" pitchFamily="49" charset="0"/>
              </a:rPr>
              <a:t>interface</a:t>
            </a:r>
            <a:r>
              <a:rPr lang="en-US" sz="2397" b="1" noProof="1">
                <a:latin typeface="Consolas" pitchFamily="49" charset="0"/>
                <a:cs typeface="Consolas" pitchFamily="49" charset="0"/>
              </a:rPr>
              <a:t>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class Mammal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 Mammal, IAnimal {}</a:t>
            </a:r>
          </a:p>
        </p:txBody>
      </p:sp>
      <p:sp>
        <p:nvSpPr>
          <p:cNvPr id="8" name="Rectangle 7"/>
          <p:cNvSpPr>
            <a:spLocks noChangeArrowheads="1"/>
          </p:cNvSpPr>
          <p:nvPr/>
        </p:nvSpPr>
        <p:spPr bwMode="auto">
          <a:xfrm>
            <a:off x="2550881" y="3796512"/>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a:t>
            </a:r>
            <a:r>
              <a:rPr lang="en-US" sz="2397" b="1" noProof="1">
                <a:latin typeface="Consolas" pitchFamily="49" charset="0"/>
                <a:cs typeface="Consolas" pitchFamily="49" charset="0"/>
              </a:rPr>
              <a:t> Person</a:t>
            </a:r>
          </a:p>
        </p:txBody>
      </p:sp>
      <p:sp>
        <p:nvSpPr>
          <p:cNvPr id="9" name="Rectangle 8"/>
          <p:cNvSpPr>
            <a:spLocks noChangeArrowheads="1"/>
          </p:cNvSpPr>
          <p:nvPr/>
        </p:nvSpPr>
        <p:spPr bwMode="auto">
          <a:xfrm>
            <a:off x="6638579" y="4651406"/>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a:t>
            </a:r>
            <a:r>
              <a:rPr lang="en-US" sz="2397" b="1" noProof="1">
                <a:latin typeface="Consolas" pitchFamily="49" charset="0"/>
                <a:cs typeface="Consolas" pitchFamily="49" charset="0"/>
              </a:rPr>
              <a:t> Mammal</a:t>
            </a:r>
          </a:p>
        </p:txBody>
      </p:sp>
      <p:sp>
        <p:nvSpPr>
          <p:cNvPr id="11" name="Rectangle 10"/>
          <p:cNvSpPr>
            <a:spLocks noChangeArrowheads="1"/>
          </p:cNvSpPr>
          <p:nvPr/>
        </p:nvSpPr>
        <p:spPr bwMode="auto">
          <a:xfrm>
            <a:off x="6638580" y="3805689"/>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IS-AN</a:t>
            </a:r>
            <a:r>
              <a:rPr lang="en-US" sz="2397" b="1" noProof="1">
                <a:latin typeface="Consolas" pitchFamily="49" charset="0"/>
                <a:cs typeface="Consolas" pitchFamily="49" charset="0"/>
              </a:rPr>
              <a:t> Animal</a:t>
            </a:r>
          </a:p>
        </p:txBody>
      </p:sp>
      <p:sp>
        <p:nvSpPr>
          <p:cNvPr id="12" name="Rectangle 11"/>
          <p:cNvSpPr>
            <a:spLocks noChangeArrowheads="1"/>
          </p:cNvSpPr>
          <p:nvPr/>
        </p:nvSpPr>
        <p:spPr bwMode="auto">
          <a:xfrm>
            <a:off x="2550881" y="4651406"/>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IS-AN</a:t>
            </a:r>
            <a:r>
              <a:rPr lang="en-US" sz="2397" b="1" noProof="1">
                <a:latin typeface="Consolas" pitchFamily="49" charset="0"/>
                <a:cs typeface="Consolas" pitchFamily="49" charset="0"/>
              </a:rPr>
              <a:t> Object</a:t>
            </a:r>
          </a:p>
        </p:txBody>
      </p:sp>
      <p:sp>
        <p:nvSpPr>
          <p:cNvPr id="13" name="Slide Number">
            <a:extLst>
              <a:ext uri="{FF2B5EF4-FFF2-40B4-BE49-F238E27FC236}">
                <a16:creationId xmlns="" xmlns:a16="http://schemas.microsoft.com/office/drawing/2014/main" id="{B8F7ED23-15B0-4F95-A9C1-81CDA915319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417232689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 xmlns:a16="http://schemas.microsoft.com/office/drawing/2014/main" id="{9A09652B-C4CE-4CB8-8E59-7D17E39DB3F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6" name="Text Placeholder 5"/>
          <p:cNvSpPr>
            <a:spLocks noGrp="1"/>
          </p:cNvSpPr>
          <p:nvPr>
            <p:ph type="body" sz="quarter" idx="10"/>
          </p:nvPr>
        </p:nvSpPr>
        <p:spPr/>
        <p:txBody>
          <a:bodyPr>
            <a:normAutofit/>
          </a:bodyPr>
          <a:lstStyle/>
          <a:p>
            <a:pPr>
              <a:buClr>
                <a:schemeClr val="tx1"/>
              </a:buClr>
            </a:pPr>
            <a:r>
              <a:rPr lang="en-US" b="1" dirty="0">
                <a:solidFill>
                  <a:schemeClr val="bg1"/>
                </a:solidFill>
              </a:rPr>
              <a:t>Variables Type</a:t>
            </a:r>
            <a:r>
              <a:rPr lang="en-US" dirty="0"/>
              <a:t> is the compile-time type of the variable</a:t>
            </a:r>
          </a:p>
          <a:p>
            <a:r>
              <a:rPr lang="en-US" dirty="0"/>
              <a:t> </a:t>
            </a:r>
            <a:r>
              <a:rPr lang="en-US" b="1" dirty="0">
                <a:solidFill>
                  <a:schemeClr val="bg1"/>
                </a:solidFill>
              </a:rPr>
              <a:t>Data Type </a:t>
            </a:r>
            <a:r>
              <a:rPr lang="en-US" dirty="0"/>
              <a:t>is the actual runtime type of the variable</a:t>
            </a:r>
          </a:p>
          <a:p>
            <a:r>
              <a:rPr lang="en-US" dirty="0"/>
              <a:t>If you need an </a:t>
            </a:r>
            <a:r>
              <a:rPr lang="en-US" b="1" dirty="0">
                <a:solidFill>
                  <a:schemeClr val="bg1"/>
                </a:solidFill>
              </a:rPr>
              <a:t>object method </a:t>
            </a:r>
            <a:r>
              <a:rPr lang="en-US" dirty="0"/>
              <a:t>you need to </a:t>
            </a:r>
            <a:r>
              <a:rPr lang="en-US" b="1" dirty="0">
                <a:solidFill>
                  <a:schemeClr val="bg1"/>
                </a:solidFill>
              </a:rPr>
              <a:t>cast it or override it</a:t>
            </a:r>
          </a:p>
        </p:txBody>
      </p:sp>
      <p:sp>
        <p:nvSpPr>
          <p:cNvPr id="4" name="Title 3"/>
          <p:cNvSpPr>
            <a:spLocks noGrp="1"/>
          </p:cNvSpPr>
          <p:nvPr>
            <p:ph type="title"/>
          </p:nvPr>
        </p:nvSpPr>
        <p:spPr/>
        <p:txBody>
          <a:bodyPr/>
          <a:lstStyle/>
          <a:p>
            <a:r>
              <a:rPr lang="en-US" dirty="0"/>
              <a:t>Variable Type and Data Type</a:t>
            </a:r>
          </a:p>
        </p:txBody>
      </p:sp>
      <p:sp>
        <p:nvSpPr>
          <p:cNvPr id="7" name="Rectangle 6"/>
          <p:cNvSpPr>
            <a:spLocks noChangeArrowheads="1"/>
          </p:cNvSpPr>
          <p:nvPr/>
        </p:nvSpPr>
        <p:spPr bwMode="auto">
          <a:xfrm>
            <a:off x="577112" y="3359635"/>
            <a:ext cx="7827300" cy="247283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object objPerson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IAnimal 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mammal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    = new Person();</a:t>
            </a:r>
          </a:p>
        </p:txBody>
      </p:sp>
      <p:sp>
        <p:nvSpPr>
          <p:cNvPr id="12" name="Rectangle: Rounded Corners 4"/>
          <p:cNvSpPr>
            <a:spLocks noChangeArrowheads="1"/>
          </p:cNvSpPr>
          <p:nvPr/>
        </p:nvSpPr>
        <p:spPr bwMode="auto">
          <a:xfrm>
            <a:off x="657015" y="3912679"/>
            <a:ext cx="1224642" cy="1815658"/>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1595312" y="5881300"/>
            <a:ext cx="2590800" cy="675999"/>
          </a:xfrm>
          <a:prstGeom prst="wedgeRoundRectCallout">
            <a:avLst>
              <a:gd name="adj1" fmla="val -54878"/>
              <a:gd name="adj2" fmla="val -4962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lumMod val="60000"/>
                    <a:lumOff val="40000"/>
                  </a:schemeClr>
                </a:solidFill>
              </a:rPr>
              <a:t>Variable</a:t>
            </a:r>
            <a:r>
              <a:rPr lang="en-US" sz="2800" b="1" dirty="0">
                <a:solidFill>
                  <a:srgbClr val="FFFFFF"/>
                </a:solidFill>
              </a:rPr>
              <a:t> Type</a:t>
            </a:r>
            <a:endParaRPr lang="bg-BG" sz="2800" b="1" dirty="0">
              <a:solidFill>
                <a:srgbClr val="FFFFFF"/>
              </a:solidFill>
            </a:endParaRPr>
          </a:p>
        </p:txBody>
      </p:sp>
      <p:sp>
        <p:nvSpPr>
          <p:cNvPr id="14" name="Rectangle: Rounded Corners 4"/>
          <p:cNvSpPr>
            <a:spLocks noChangeArrowheads="1"/>
          </p:cNvSpPr>
          <p:nvPr/>
        </p:nvSpPr>
        <p:spPr bwMode="auto">
          <a:xfrm>
            <a:off x="4410843" y="3936235"/>
            <a:ext cx="1706880" cy="1815657"/>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591022" y="5831001"/>
            <a:ext cx="2561771" cy="675999"/>
          </a:xfrm>
          <a:prstGeom prst="wedgeRoundRectCallout">
            <a:avLst>
              <a:gd name="adj1" fmla="val -57136"/>
              <a:gd name="adj2" fmla="val -456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lumMod val="60000"/>
                    <a:lumOff val="40000"/>
                  </a:schemeClr>
                </a:solidFill>
              </a:rPr>
              <a:t>Data</a:t>
            </a:r>
            <a:r>
              <a:rPr lang="en-US" sz="2800" b="1" dirty="0">
                <a:solidFill>
                  <a:srgbClr val="FFFFFF"/>
                </a:solidFill>
              </a:rPr>
              <a:t> Type</a:t>
            </a:r>
            <a:endParaRPr lang="bg-BG" sz="2800" b="1" dirty="0">
              <a:solidFill>
                <a:srgbClr val="FFFFFF"/>
              </a:solidFill>
            </a:endParaRPr>
          </a:p>
        </p:txBody>
      </p:sp>
    </p:spTree>
    <p:extLst>
      <p:ext uri="{BB962C8B-B14F-4D97-AF65-F5344CB8AC3E}">
        <p14:creationId xmlns:p14="http://schemas.microsoft.com/office/powerpoint/2010/main" val="157206629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8C6D9792-E7A8-4D1B-9AEE-A153F5CD21D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3" name="Text Placeholder 2"/>
          <p:cNvSpPr>
            <a:spLocks noGrp="1"/>
          </p:cNvSpPr>
          <p:nvPr>
            <p:ph type="body" sz="quarter" idx="10"/>
          </p:nvPr>
        </p:nvSpPr>
        <p:spPr/>
        <p:txBody>
          <a:bodyPr/>
          <a:lstStyle/>
          <a:p>
            <a:r>
              <a:rPr lang="en-US" dirty="0"/>
              <a:t>Runtime check if an </a:t>
            </a:r>
            <a:r>
              <a:rPr lang="en-US" b="1" dirty="0">
                <a:solidFill>
                  <a:schemeClr val="bg1"/>
                </a:solidFill>
              </a:rPr>
              <a:t>object</a:t>
            </a:r>
            <a:r>
              <a:rPr lang="en-US" dirty="0"/>
              <a:t> is an </a:t>
            </a:r>
            <a:r>
              <a:rPr lang="en-US" b="1" dirty="0">
                <a:solidFill>
                  <a:schemeClr val="bg1"/>
                </a:solidFill>
              </a:rPr>
              <a:t>instance</a:t>
            </a:r>
            <a:r>
              <a:rPr lang="en-US" dirty="0"/>
              <a:t> of </a:t>
            </a:r>
            <a:r>
              <a:rPr lang="bg-BG" dirty="0"/>
              <a:t>а </a:t>
            </a:r>
            <a:r>
              <a:rPr lang="en-US" dirty="0"/>
              <a:t>specific </a:t>
            </a:r>
            <a:r>
              <a:rPr lang="en-US" b="1" dirty="0">
                <a:solidFill>
                  <a:schemeClr val="bg1"/>
                </a:solidFill>
              </a:rPr>
              <a:t>class</a:t>
            </a:r>
          </a:p>
        </p:txBody>
      </p:sp>
      <p:sp>
        <p:nvSpPr>
          <p:cNvPr id="4" name="Title 3"/>
          <p:cNvSpPr>
            <a:spLocks noGrp="1"/>
          </p:cNvSpPr>
          <p:nvPr>
            <p:ph type="title"/>
          </p:nvPr>
        </p:nvSpPr>
        <p:spPr/>
        <p:txBody>
          <a:bodyPr/>
          <a:lstStyle/>
          <a:p>
            <a:r>
              <a:rPr lang="en-US" dirty="0"/>
              <a:t>Keyword – is</a:t>
            </a:r>
          </a:p>
        </p:txBody>
      </p:sp>
      <p:sp>
        <p:nvSpPr>
          <p:cNvPr id="7" name="Rectangle 6"/>
          <p:cNvSpPr>
            <a:spLocks noChangeArrowheads="1"/>
          </p:cNvSpPr>
          <p:nvPr/>
        </p:nvSpPr>
        <p:spPr bwMode="auto">
          <a:xfrm>
            <a:off x="896708" y="1866452"/>
            <a:ext cx="7066562" cy="38872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IAnimal 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if (person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((Person)person)</a:t>
            </a:r>
            <a:r>
              <a:rPr lang="en-US" sz="2397" b="1" noProof="1">
                <a:latin typeface="Consolas" pitchFamily="49" charset="0"/>
                <a:cs typeface="Consolas" pitchFamily="49" charset="0"/>
              </a:rPr>
              <a:t>.getSalary();</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2794600" y="5270665"/>
            <a:ext cx="2387000" cy="1209285"/>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Cast to object type and use its methods</a:t>
            </a:r>
            <a:endParaRPr lang="bg-BG" sz="2400" b="1" dirty="0">
              <a:solidFill>
                <a:schemeClr val="bg2"/>
              </a:solidFill>
            </a:endParaRPr>
          </a:p>
        </p:txBody>
      </p:sp>
      <p:sp>
        <p:nvSpPr>
          <p:cNvPr id="16" name="AutoShape 6"/>
          <p:cNvSpPr>
            <a:spLocks noChangeArrowheads="1"/>
          </p:cNvSpPr>
          <p:nvPr/>
        </p:nvSpPr>
        <p:spPr bwMode="auto">
          <a:xfrm>
            <a:off x="4770845" y="3796658"/>
            <a:ext cx="3898731" cy="451999"/>
          </a:xfrm>
          <a:prstGeom prst="wedgeRoundRectCallout">
            <a:avLst>
              <a:gd name="adj1" fmla="val -55627"/>
              <a:gd name="adj2" fmla="val -115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object type of person</a:t>
            </a:r>
            <a:endParaRPr lang="bg-BG" sz="2400" b="1" dirty="0">
              <a:solidFill>
                <a:schemeClr val="bg2"/>
              </a:solidFill>
            </a:endParaRPr>
          </a:p>
        </p:txBody>
      </p:sp>
    </p:spTree>
    <p:extLst>
      <p:ext uri="{BB962C8B-B14F-4D97-AF65-F5344CB8AC3E}">
        <p14:creationId xmlns:p14="http://schemas.microsoft.com/office/powerpoint/2010/main" val="125731433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4B27F939-0197-44CC-B82C-EA81A33873E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4" name="Title 3"/>
          <p:cNvSpPr>
            <a:spLocks noGrp="1"/>
          </p:cNvSpPr>
          <p:nvPr>
            <p:ph type="title"/>
          </p:nvPr>
        </p:nvSpPr>
        <p:spPr/>
        <p:txBody>
          <a:bodyPr/>
          <a:lstStyle/>
          <a:p>
            <a:r>
              <a:rPr lang="en-US" dirty="0"/>
              <a:t>is Type Pattern</a:t>
            </a:r>
          </a:p>
        </p:txBody>
      </p:sp>
      <p:sp>
        <p:nvSpPr>
          <p:cNvPr id="7" name="Rectangle 6"/>
          <p:cNvSpPr>
            <a:spLocks noChangeArrowheads="1"/>
          </p:cNvSpPr>
          <p:nvPr/>
        </p:nvSpPr>
        <p:spPr bwMode="auto">
          <a:xfrm>
            <a:off x="896708" y="2574000"/>
            <a:ext cx="7066562" cy="341578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if (personOne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Person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person</a:t>
            </a:r>
            <a:r>
              <a:rPr lang="en-US" sz="2397" b="1" noProof="1">
                <a:latin typeface="Consolas" pitchFamily="49" charset="0"/>
                <a:cs typeface="Consolas" pitchFamily="49" charset="0"/>
              </a:rPr>
              <a:t>.GetSalary();</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3950959" y="5573295"/>
            <a:ext cx="1512432" cy="832986"/>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Uses its methods</a:t>
            </a:r>
            <a:endParaRPr lang="bg-BG" sz="2400" b="1" dirty="0">
              <a:solidFill>
                <a:schemeClr val="bg2"/>
              </a:solidFill>
            </a:endParaRPr>
          </a:p>
        </p:txBody>
      </p:sp>
      <p:sp>
        <p:nvSpPr>
          <p:cNvPr id="8" name="Text Placeholder 2">
            <a:extLst>
              <a:ext uri="{FF2B5EF4-FFF2-40B4-BE49-F238E27FC236}">
                <a16:creationId xmlns="" xmlns:a16="http://schemas.microsoft.com/office/drawing/2014/main" id="{A5AF9134-5689-4A10-9E67-4F98FF5E68AE}"/>
              </a:ext>
            </a:extLst>
          </p:cNvPr>
          <p:cNvSpPr>
            <a:spLocks noGrp="1"/>
          </p:cNvSpPr>
          <p:nvPr>
            <p:ph type="body" sz="quarter" idx="10"/>
          </p:nvPr>
        </p:nvSpPr>
        <p:spPr>
          <a:xfrm>
            <a:off x="190402" y="1196125"/>
            <a:ext cx="11818096" cy="1194542"/>
          </a:xfrm>
        </p:spPr>
        <p:txBody>
          <a:bodyPr>
            <a:normAutofit/>
          </a:bodyPr>
          <a:lstStyle/>
          <a:p>
            <a:pPr lvl="1">
              <a:buClr>
                <a:schemeClr val="tx1"/>
              </a:buClr>
            </a:pPr>
            <a:r>
              <a:rPr lang="en-US" b="1" dirty="0">
                <a:solidFill>
                  <a:schemeClr val="bg1"/>
                </a:solidFill>
                <a:hlinkClick r:id="rId2"/>
              </a:rPr>
              <a:t>Type pattern </a:t>
            </a:r>
            <a:r>
              <a:rPr lang="en-US" dirty="0"/>
              <a:t>- tests whether an expression can be converted </a:t>
            </a:r>
            <a:br>
              <a:rPr lang="en-US" dirty="0"/>
            </a:br>
            <a:r>
              <a:rPr lang="en-US" dirty="0"/>
              <a:t>to a specified type and casts it to a variable of that type</a:t>
            </a:r>
            <a:endParaRPr lang="bg-BG" dirty="0">
              <a:solidFill>
                <a:schemeClr val="tx2">
                  <a:lumMod val="75000"/>
                </a:schemeClr>
              </a:solidFill>
            </a:endParaRPr>
          </a:p>
        </p:txBody>
      </p:sp>
      <p:sp>
        <p:nvSpPr>
          <p:cNvPr id="16" name="AutoShape 6"/>
          <p:cNvSpPr>
            <a:spLocks noChangeArrowheads="1"/>
          </p:cNvSpPr>
          <p:nvPr/>
        </p:nvSpPr>
        <p:spPr bwMode="auto">
          <a:xfrm>
            <a:off x="6639841" y="4076832"/>
            <a:ext cx="3898731" cy="934339"/>
          </a:xfrm>
          <a:prstGeom prst="wedgeRoundRectCallout">
            <a:avLst>
              <a:gd name="adj1" fmla="val -59092"/>
              <a:gd name="adj2" fmla="val -2602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Checks if object is of type person and casts it</a:t>
            </a:r>
            <a:endParaRPr lang="bg-BG" sz="2400" b="1" dirty="0">
              <a:solidFill>
                <a:schemeClr val="bg2"/>
              </a:solidFill>
            </a:endParaRPr>
          </a:p>
        </p:txBody>
      </p:sp>
    </p:spTree>
    <p:extLst>
      <p:ext uri="{BB962C8B-B14F-4D97-AF65-F5344CB8AC3E}">
        <p14:creationId xmlns:p14="http://schemas.microsoft.com/office/powerpoint/2010/main" val="170612110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4058</TotalTime>
  <Words>2732</Words>
  <Application>Microsoft Office PowerPoint</Application>
  <PresentationFormat>Widescreen</PresentationFormat>
  <Paragraphs>447</Paragraphs>
  <Slides>34</Slides>
  <Notes>24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맑은 고딕</vt:lpstr>
      <vt:lpstr>Arial</vt:lpstr>
      <vt:lpstr>Calibri</vt:lpstr>
      <vt:lpstr>Consolas</vt:lpstr>
      <vt:lpstr>Wingdings</vt:lpstr>
      <vt:lpstr>Wingdings 2</vt:lpstr>
      <vt:lpstr>1_SoftUni</vt:lpstr>
      <vt:lpstr>SoftUni</vt:lpstr>
      <vt:lpstr>Polymorphism</vt:lpstr>
      <vt:lpstr>Table of Contents</vt:lpstr>
      <vt:lpstr>Questions</vt:lpstr>
      <vt:lpstr>Polymorphism</vt:lpstr>
      <vt:lpstr>What is Polimorphism?</vt:lpstr>
      <vt:lpstr>Polymorphism in OOP</vt:lpstr>
      <vt:lpstr>Variable Type and Data Type</vt:lpstr>
      <vt:lpstr>Keyword – is</vt:lpstr>
      <vt:lpstr>is Type Pattern</vt:lpstr>
      <vt:lpstr>is Constant Pattern</vt:lpstr>
      <vt:lpstr>is var Pattern</vt:lpstr>
      <vt:lpstr>Keyword – is</vt:lpstr>
      <vt:lpstr>Keyword – as</vt:lpstr>
      <vt:lpstr>Types of Polymorphism</vt:lpstr>
      <vt:lpstr>Compile-time Polymorphism</vt:lpstr>
      <vt:lpstr>Problem: MathOperation</vt:lpstr>
      <vt:lpstr>Solution: MathOperation</vt:lpstr>
      <vt:lpstr>Rules for Overloading a Method</vt:lpstr>
      <vt:lpstr>Runtime Polymorphism (1)</vt:lpstr>
      <vt:lpstr>Runtime Polymorphism(2)</vt:lpstr>
      <vt:lpstr>Runtime Polymorphism (1)</vt:lpstr>
      <vt:lpstr>Runtime Polymorphism (2)</vt:lpstr>
      <vt:lpstr>Problem: Animals</vt:lpstr>
      <vt:lpstr>Solution: Animals (1)</vt:lpstr>
      <vt:lpstr>Solution: Animals (2)</vt:lpstr>
      <vt:lpstr>Solution: Animals (3)</vt:lpstr>
      <vt:lpstr>Rules for Overriding Method</vt:lpstr>
      <vt:lpstr>Virtual Members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 Polymorphism</dc:title>
  <dc:subject>Intro to NodeJS</dc:subject>
  <dc:creator>Software University</dc:creator>
  <cp:keywords>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Microsoft account</cp:lastModifiedBy>
  <cp:revision>81</cp:revision>
  <dcterms:created xsi:type="dcterms:W3CDTF">2018-05-23T13:08:44Z</dcterms:created>
  <dcterms:modified xsi:type="dcterms:W3CDTF">2022-12-21T13:06:22Z</dcterms:modified>
  <cp:category>programming;education;software engineering;software development</cp:category>
</cp:coreProperties>
</file>