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5" r:id="rId2"/>
  </p:sldMasterIdLst>
  <p:notesMasterIdLst>
    <p:notesMasterId r:id="rId43"/>
  </p:notesMasterIdLst>
  <p:handoutMasterIdLst>
    <p:handoutMasterId r:id="rId44"/>
  </p:handoutMasterIdLst>
  <p:sldIdLst>
    <p:sldId id="291" r:id="rId3"/>
    <p:sldId id="292" r:id="rId4"/>
    <p:sldId id="325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401" r:id="rId38"/>
    <p:sldId id="494" r:id="rId39"/>
    <p:sldId id="495" r:id="rId40"/>
    <p:sldId id="405" r:id="rId41"/>
    <p:sldId id="49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C4812DC-B298-4B43-9D83-D96BA1B6DE11}">
          <p14:sldIdLst>
            <p14:sldId id="291"/>
            <p14:sldId id="292"/>
            <p14:sldId id="325"/>
          </p14:sldIdLst>
        </p14:section>
        <p14:section name="Introduction to Debugging" id="{C272F580-7533-49B2-B64A-8A429F4AB6DB}">
          <p14:sldIdLst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Visual Studio Debugger" id="{153C9269-40AA-4AB1-80F6-41594C87F6E7}">
          <p14:sldIdLst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Breakpoints" id="{14406427-237F-484F-80A1-8183FC7E787C}">
          <p14:sldIdLst>
            <p14:sldId id="305"/>
            <p14:sldId id="306"/>
            <p14:sldId id="307"/>
          </p14:sldIdLst>
        </p14:section>
        <p14:section name="Data Inspection" id="{74C155F6-DEFD-442C-821A-67D9545EC9C1}">
          <p14:sldIdLst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Threads and Stacks" id="{6142EB7B-D50D-44EF-8074-8F1F4C995E5D}">
          <p14:sldIdLst>
            <p14:sldId id="315"/>
            <p14:sldId id="316"/>
            <p14:sldId id="317"/>
            <p14:sldId id="318"/>
            <p14:sldId id="319"/>
          </p14:sldIdLst>
        </p14:section>
        <p14:section name="Finding a Defect" id="{D4933558-4060-4524-B792-6C334FF5E274}">
          <p14:sldIdLst>
            <p14:sldId id="320"/>
            <p14:sldId id="321"/>
            <p14:sldId id="322"/>
            <p14:sldId id="323"/>
          </p14:sldIdLst>
        </p14:section>
        <p14:section name="Conclusion" id="{69FF7A40-0F90-4B00-BA87-73FD6EF6A987}">
          <p14:sldIdLst>
            <p14:sldId id="324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1" d="100"/>
          <a:sy n="71" d="100"/>
        </p:scale>
        <p:origin x="520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CC586BF3-1A15-44D5-AB47-ED55D5C7E3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906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4976AD5B-146A-46CC-9823-6FEAEE7B46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402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programmers use the terms "testing" and "debugging" interchangeably, but careful programmers distinguish between the two activities.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is a means of detecting errors. </a:t>
            </a:r>
            <a:b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Debugging is a means of diagnosing and correcting the root causes of errors that have already been detected.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AA52A51C-DEC6-49E2-83AD-5CD677DE44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8010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2F982DD3-983D-424C-ADCF-49AA8ADC55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4261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DE3907A1-321E-4E8E-B867-3382343123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748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4B77F553-B486-4826-9FCD-96B9219B3C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6379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2D2862FF-14C8-4FA8-9F64-653D340420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812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D29DC384-C245-4D66-B4EA-15EAF16337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33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4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6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1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3277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18728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2914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71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49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7468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3397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0291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74930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0828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4900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46053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3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8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1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035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2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3596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8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312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2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7.jpeg"/><Relationship Id="rId21" Type="http://schemas.openxmlformats.org/officeDocument/2006/relationships/image" Target="../media/image46.png"/><Relationship Id="rId7" Type="http://schemas.openxmlformats.org/officeDocument/2006/relationships/image" Target="../media/image39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0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1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8.png"/><Relationship Id="rId15" Type="http://schemas.openxmlformats.org/officeDocument/2006/relationships/image" Target="../media/image43.jpeg"/><Relationship Id="rId23" Type="http://schemas.openxmlformats.org/officeDocument/2006/relationships/image" Target="../media/image47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5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0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uster_(spacecraft)#Launch_failur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234465">
                    <a:lumMod val="75000"/>
                  </a:srgbClr>
                </a:solidFill>
                <a:hlinkClick r:id="rId3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noProof="1"/>
              <a:t>Software University</a:t>
            </a:r>
            <a:endParaRPr lang="en-GB" dirty="0"/>
          </a:p>
        </p:txBody>
      </p:sp>
      <p:sp>
        <p:nvSpPr>
          <p:cNvPr id="1030" name="Text Placeholder 1029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Rock-Solid Software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  <a:endParaRPr lang="en-US" dirty="0"/>
          </a:p>
        </p:txBody>
      </p:sp>
      <p:pic>
        <p:nvPicPr>
          <p:cNvPr id="39" name="Picture 2" descr="http://www.hanselman.com/blog/content/binary/WindowsLiveWriter/MultithreadedDebugginginVisualStudio2008_E599/Listing23-04_app%20(Debugging)%20-%20Microsoft%20Visual%20Studio%20(Administrator)%20(5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2628116"/>
            <a:ext cx="2727966" cy="19779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8508">
            <a:off x="1128148" y="2790840"/>
            <a:ext cx="1586397" cy="165249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0098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1371906"/>
            <a:ext cx="2514295" cy="25142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8DDBFFF7-EA61-442A-B31A-EBF879E34C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Visual Studio Debugger</a:t>
            </a:r>
          </a:p>
        </p:txBody>
      </p:sp>
    </p:spTree>
    <p:extLst>
      <p:ext uri="{BB962C8B-B14F-4D97-AF65-F5344CB8AC3E}">
        <p14:creationId xmlns:p14="http://schemas.microsoft.com/office/powerpoint/2010/main" val="385768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AB61EB8A-957A-4E35-87AC-810BA0637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Visual Studio IDE gives us a lot of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your application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Adding </a:t>
            </a: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Visualize the </a:t>
            </a:r>
            <a:r>
              <a:rPr lang="en-US" b="1" dirty="0">
                <a:solidFill>
                  <a:schemeClr val="bg1"/>
                </a:solidFill>
              </a:rPr>
              <a:t>program flow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Control the </a:t>
            </a:r>
            <a:r>
              <a:rPr lang="en-US" b="1" dirty="0">
                <a:solidFill>
                  <a:schemeClr val="bg1"/>
                </a:solidFill>
              </a:rPr>
              <a:t>flow of execution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tips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 variables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Debugging </a:t>
            </a:r>
            <a:r>
              <a:rPr lang="en-US" b="1" dirty="0">
                <a:solidFill>
                  <a:schemeClr val="bg1"/>
                </a:solidFill>
              </a:rPr>
              <a:t>multithreaded programs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many more…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Debugger</a:t>
            </a:r>
          </a:p>
        </p:txBody>
      </p:sp>
    </p:spTree>
    <p:extLst>
      <p:ext uri="{BB962C8B-B14F-4D97-AF65-F5344CB8AC3E}">
        <p14:creationId xmlns:p14="http://schemas.microsoft.com/office/powerpoint/2010/main" val="40562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204ACC7D-C703-40AE-AFEA-6D4300C1D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Debug menu, Start Debugging item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F5</a:t>
            </a:r>
            <a:r>
              <a:rPr lang="en-US" dirty="0"/>
              <a:t> is a shortcut</a:t>
            </a:r>
          </a:p>
          <a:p>
            <a:pPr>
              <a:buClr>
                <a:schemeClr val="tx1"/>
              </a:buClr>
            </a:pPr>
            <a:r>
              <a:rPr lang="en-US" dirty="0"/>
              <a:t>Easier access to the source code and symbols since its loaded in the solution</a:t>
            </a:r>
          </a:p>
          <a:p>
            <a:pPr>
              <a:buClr>
                <a:schemeClr val="tx1"/>
              </a:buClr>
            </a:pPr>
            <a:r>
              <a:rPr lang="en-US" dirty="0"/>
              <a:t>Certain differences exist in comparison to debugging an already running 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Hosting for an </a:t>
            </a:r>
            <a:r>
              <a:rPr lang="en-US" b="1" dirty="0">
                <a:solidFill>
                  <a:schemeClr val="bg1"/>
                </a:solidFill>
              </a:rPr>
              <a:t>ASP.NET application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Visual Studio uses a replacement of the real IIS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 Solution</a:t>
            </a:r>
          </a:p>
        </p:txBody>
      </p:sp>
    </p:spTree>
    <p:extLst>
      <p:ext uri="{BB962C8B-B14F-4D97-AF65-F5344CB8AC3E}">
        <p14:creationId xmlns:p14="http://schemas.microsoft.com/office/powerpoint/2010/main" val="15444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0643EDFB-9CA5-43D9-9CE8-D00482A50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Debug Windows are the means to introspect on the state of a </a:t>
            </a:r>
            <a:br>
              <a:rPr lang="en-US" dirty="0"/>
            </a:br>
            <a:r>
              <a:rPr lang="en-US" dirty="0"/>
              <a:t>process</a:t>
            </a:r>
          </a:p>
          <a:p>
            <a:pPr>
              <a:buClr>
                <a:schemeClr val="tx1"/>
              </a:buClr>
            </a:pPr>
            <a:r>
              <a:rPr lang="en-US" dirty="0"/>
              <a:t>Opens a new window with the selected information in it</a:t>
            </a:r>
          </a:p>
          <a:p>
            <a:pPr>
              <a:buClr>
                <a:schemeClr val="tx1"/>
              </a:buClr>
            </a:pPr>
            <a:r>
              <a:rPr lang="en-US" dirty="0"/>
              <a:t>Window categories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inspection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Threading</a:t>
            </a:r>
          </a:p>
          <a:p>
            <a:pPr>
              <a:buClr>
                <a:schemeClr val="tx1"/>
              </a:buClr>
            </a:pPr>
            <a:r>
              <a:rPr lang="en-US" dirty="0"/>
              <a:t>Accessible from menu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Windows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Windows</a:t>
            </a:r>
          </a:p>
        </p:txBody>
      </p:sp>
    </p:spTree>
    <p:extLst>
      <p:ext uri="{BB962C8B-B14F-4D97-AF65-F5344CB8AC3E}">
        <p14:creationId xmlns:p14="http://schemas.microsoft.com/office/powerpoint/2010/main" val="193646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2AC1E523-7D21-4D7E-8427-11F299E1B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Convenient shortcut to common debugging tasks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Step into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Step over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Continue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Customizable to fit your needs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buttons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Toolbar</a:t>
            </a:r>
          </a:p>
        </p:txBody>
      </p:sp>
    </p:spTree>
    <p:extLst>
      <p:ext uri="{BB962C8B-B14F-4D97-AF65-F5344CB8AC3E}">
        <p14:creationId xmlns:p14="http://schemas.microsoft.com/office/powerpoint/2010/main" val="186963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A19D7474-8743-4C6E-98BC-B499E4AD7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IntelliTrace</a:t>
            </a:r>
            <a:r>
              <a:rPr lang="en-US" noProof="1"/>
              <a:t> operates in the background, records what you are </a:t>
            </a:r>
            <a:br>
              <a:rPr lang="en-US" noProof="1"/>
            </a:br>
            <a:r>
              <a:rPr lang="en-US" noProof="1"/>
              <a:t>doing during debugging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You can easily get a past state of your application from </a:t>
            </a:r>
            <a:br>
              <a:rPr lang="en-US" noProof="1"/>
            </a:br>
            <a:r>
              <a:rPr lang="en-US" noProof="1"/>
              <a:t>IntelliTrace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You can </a:t>
            </a:r>
            <a:r>
              <a:rPr lang="en-US" b="1" noProof="1">
                <a:solidFill>
                  <a:schemeClr val="bg1"/>
                </a:solidFill>
              </a:rPr>
              <a:t>navigate through </a:t>
            </a:r>
            <a:r>
              <a:rPr lang="en-US" noProof="1"/>
              <a:t>your </a:t>
            </a:r>
            <a:r>
              <a:rPr lang="en-US" dirty="0"/>
              <a:t>code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see what's happened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To navigate, just click any of the events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that</a:t>
            </a:r>
            <a:r>
              <a:rPr lang="bg-BG" dirty="0"/>
              <a:t> </a:t>
            </a:r>
            <a:r>
              <a:rPr lang="en-US" dirty="0"/>
              <a:t>you want to explore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IntelliTrace</a:t>
            </a:r>
          </a:p>
        </p:txBody>
      </p:sp>
      <p:pic>
        <p:nvPicPr>
          <p:cNvPr id="6146" name="Picture 2" descr="http://www.codeproject.com/KB/cs/MasteringInDebugging/debug5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3276600"/>
            <a:ext cx="3700477" cy="289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28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447801"/>
            <a:ext cx="2400223" cy="240022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F51AB50C-9E06-4C39-8ADA-F7B88F84249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260725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424A308D-9659-454A-8947-DEA4EA9BD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Ability to stop execution based on certain criteria is key when debugging</a:t>
            </a:r>
          </a:p>
          <a:p>
            <a:pPr lvl="1"/>
            <a:r>
              <a:rPr lang="en-US" dirty="0"/>
              <a:t>When a </a:t>
            </a:r>
            <a:r>
              <a:rPr lang="en-US" b="1" dirty="0">
                <a:solidFill>
                  <a:schemeClr val="bg1"/>
                </a:solidFill>
              </a:rPr>
              <a:t>function is hit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data changes</a:t>
            </a:r>
          </a:p>
          <a:p>
            <a:pPr lvl="1"/>
            <a:r>
              <a:rPr lang="en-US" dirty="0"/>
              <a:t>When a specific </a:t>
            </a:r>
            <a:r>
              <a:rPr lang="en-US" b="1" dirty="0">
                <a:solidFill>
                  <a:schemeClr val="bg1"/>
                </a:solidFill>
              </a:rPr>
              <a:t>thread</a:t>
            </a:r>
            <a:r>
              <a:rPr lang="en-US" dirty="0"/>
              <a:t> hits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pPr lvl="1"/>
            <a:r>
              <a:rPr lang="en-US" dirty="0"/>
              <a:t>Much more…</a:t>
            </a:r>
          </a:p>
          <a:p>
            <a:r>
              <a:rPr lang="en-US" dirty="0"/>
              <a:t>Visual Studio's debugger has a huge feature set</a:t>
            </a:r>
            <a:br>
              <a:rPr lang="en-US" dirty="0"/>
            </a:br>
            <a:r>
              <a:rPr lang="en-US" dirty="0"/>
              <a:t>when it comes to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395679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ACED7C8E-5F30-4E9B-9726-1CD0655B3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Managed in the breakpoint window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Removing or </a:t>
            </a:r>
            <a:r>
              <a:rPr lang="en-US" b="1" dirty="0">
                <a:solidFill>
                  <a:schemeClr val="bg1"/>
                </a:solidFill>
              </a:rPr>
              <a:t>disabling</a:t>
            </a:r>
            <a:r>
              <a:rPr lang="en-US" dirty="0"/>
              <a:t> breakpoints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Labeling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grouping</a:t>
            </a:r>
            <a:r>
              <a:rPr lang="en-US" dirty="0"/>
              <a:t> 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Export/import breakpoints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Breakpoints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9524" y="4800600"/>
            <a:ext cx="8139853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58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2438400" cy="2438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A228FE01-0934-4DFA-BC59-8349D296428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Inspection</a:t>
            </a:r>
          </a:p>
        </p:txBody>
      </p:sp>
    </p:spTree>
    <p:extLst>
      <p:ext uri="{BB962C8B-B14F-4D97-AF65-F5344CB8AC3E}">
        <p14:creationId xmlns:p14="http://schemas.microsoft.com/office/powerpoint/2010/main" val="280775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EB6AE7FF-9CAA-443B-BEE4-CA77DECF3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Debugging</a:t>
            </a:r>
          </a:p>
          <a:p>
            <a:r>
              <a:rPr lang="en-US" dirty="0"/>
              <a:t>Visual Studio Debugger</a:t>
            </a:r>
          </a:p>
          <a:p>
            <a:r>
              <a:rPr lang="en-US" dirty="0"/>
              <a:t>Breakpoints</a:t>
            </a:r>
          </a:p>
          <a:p>
            <a:r>
              <a:rPr lang="en-US" dirty="0"/>
              <a:t>Data Inspection</a:t>
            </a:r>
          </a:p>
          <a:p>
            <a:r>
              <a:rPr lang="en-US" dirty="0"/>
              <a:t>Threads and Stacks</a:t>
            </a:r>
          </a:p>
          <a:p>
            <a:r>
              <a:rPr lang="en-US" dirty="0"/>
              <a:t>Finding a Defect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79476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DDD6B7D-0324-4BF8-BA7E-EA57B7966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Visual Studio offers great data inspection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 windows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Registers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Immediate</a:t>
            </a:r>
            <a:r>
              <a:rPr lang="en-US" dirty="0"/>
              <a:t> window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Data Inspection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409452"/>
            <a:ext cx="3581400" cy="29245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250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6F8568CF-C464-4993-BFBC-C9AF34D695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Allows you to inspect various states of your application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Several different kinds of "</a:t>
            </a:r>
            <a:r>
              <a:rPr lang="en-US" b="1" dirty="0">
                <a:solidFill>
                  <a:schemeClr val="bg1"/>
                </a:solidFill>
              </a:rPr>
              <a:t>predefined</a:t>
            </a:r>
            <a:r>
              <a:rPr lang="en-US" dirty="0"/>
              <a:t>" watch windows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Autos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Locals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" watch windows also possible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Contains only variables that you choose to add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Right click on the variable and select "Add to Watch"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Window</a:t>
            </a:r>
          </a:p>
        </p:txBody>
      </p:sp>
    </p:spTree>
    <p:extLst>
      <p:ext uri="{BB962C8B-B14F-4D97-AF65-F5344CB8AC3E}">
        <p14:creationId xmlns:p14="http://schemas.microsoft.com/office/powerpoint/2010/main" val="9229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3480A6D7-BB07-4116-BD1B-6FA29A8C5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Locals watch window contains the local variables for the specific stack frame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Windows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Displays: name of the variable, value and 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Allows drill down into objects by clicking on the + sign in the tree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control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Autos</a:t>
            </a:r>
            <a:r>
              <a:rPr lang="en-US" dirty="0"/>
              <a:t> lets the debugger decide which variables to show in the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window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Loosely based on the current and previous statement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 and Locals</a:t>
            </a:r>
          </a:p>
        </p:txBody>
      </p:sp>
    </p:spTree>
    <p:extLst>
      <p:ext uri="{BB962C8B-B14F-4D97-AF65-F5344CB8AC3E}">
        <p14:creationId xmlns:p14="http://schemas.microsoft.com/office/powerpoint/2010/main" val="11433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77839B04-3A75-4888-B2F1-6156E6FC9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 window can be used to inspect process wide memory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Address field can be a raw pointer or an expression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Drag and drop a variable from the source window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Number of columns displayed can be configured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format can be configured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Registers</a:t>
            </a:r>
            <a:r>
              <a:rPr lang="en-US" dirty="0"/>
              <a:t> window can be used to inspect processor registers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Registers</a:t>
            </a:r>
          </a:p>
        </p:txBody>
      </p:sp>
    </p:spTree>
    <p:extLst>
      <p:ext uri="{BB962C8B-B14F-4D97-AF65-F5344CB8AC3E}">
        <p14:creationId xmlns:p14="http://schemas.microsoft.com/office/powerpoint/2010/main" val="396124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D855404E-9F98-4478-BBD3-B54899378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Provides information about variables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Variables must be within scope of current execution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Place mouse pointer over any variable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Variables can be expanded by using the + sign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Pinning the data tip causes it to always stay open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Comments can be added to data tips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Data tips support drag and drop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Importing and exporting data tips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Tips</a:t>
            </a:r>
          </a:p>
        </p:txBody>
      </p:sp>
    </p:spTree>
    <p:extLst>
      <p:ext uri="{BB962C8B-B14F-4D97-AF65-F5344CB8AC3E}">
        <p14:creationId xmlns:p14="http://schemas.microsoft.com/office/powerpoint/2010/main" val="340994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EFBE2655-4355-450B-B4C8-1E103D4FD9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Useful when debugging due to the </a:t>
            </a:r>
            <a:r>
              <a:rPr lang="en-US" b="1" dirty="0">
                <a:solidFill>
                  <a:schemeClr val="bg1"/>
                </a:solidFill>
              </a:rPr>
              <a:t>expansive expressions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that 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</a:p>
          <a:p>
            <a:pPr lvl="1"/>
            <a:r>
              <a:rPr lang="en-US" dirty="0"/>
              <a:t>To output the value of a variable {</a:t>
            </a:r>
            <a:r>
              <a:rPr lang="en-US" b="1" dirty="0">
                <a:solidFill>
                  <a:schemeClr val="bg1"/>
                </a:solidFill>
              </a:rPr>
              <a:t>name of variable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To set values, use {</a:t>
            </a:r>
            <a:r>
              <a:rPr lang="en-US" b="1" dirty="0">
                <a:solidFill>
                  <a:schemeClr val="bg1"/>
                </a:solidFill>
              </a:rPr>
              <a:t>name of variable</a:t>
            </a:r>
            <a:r>
              <a:rPr lang="en-US" dirty="0"/>
              <a:t>}={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To call a method, use {</a:t>
            </a:r>
            <a:r>
              <a:rPr lang="en-US" b="1" dirty="0">
                <a:solidFill>
                  <a:schemeClr val="bg1"/>
                </a:solidFill>
              </a:rPr>
              <a:t>name of variable</a:t>
            </a:r>
            <a:r>
              <a:rPr lang="en-US" dirty="0"/>
              <a:t>}.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&gt;(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Similar to regular code</a:t>
            </a:r>
          </a:p>
          <a:p>
            <a:pPr lvl="1"/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IntelliSense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Window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2" y="4495800"/>
            <a:ext cx="3339101" cy="1981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52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2" y="1447801"/>
            <a:ext cx="2324099" cy="23240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65A19695-A61C-4DD9-BBE6-EE0EBA113B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Threads and Stacks</a:t>
            </a:r>
          </a:p>
        </p:txBody>
      </p:sp>
    </p:spTree>
    <p:extLst>
      <p:ext uri="{BB962C8B-B14F-4D97-AF65-F5344CB8AC3E}">
        <p14:creationId xmlns:p14="http://schemas.microsoft.com/office/powerpoint/2010/main" val="24495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A8927776-DE81-4FDA-890B-EB31A6F0C9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 units of code execution</a:t>
            </a:r>
          </a:p>
          <a:p>
            <a:r>
              <a:rPr lang="en-US" dirty="0"/>
              <a:t>Commonly, programs use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than </a:t>
            </a:r>
            <a:r>
              <a:rPr lang="en-US" b="1" dirty="0">
                <a:solidFill>
                  <a:schemeClr val="bg1"/>
                </a:solidFill>
              </a:rPr>
              <a:t>one thread</a:t>
            </a:r>
          </a:p>
          <a:p>
            <a:pPr lvl="1"/>
            <a:r>
              <a:rPr lang="en-US" dirty="0"/>
              <a:t>In .NET, there is always more than one thread</a:t>
            </a:r>
          </a:p>
          <a:p>
            <a:r>
              <a:rPr lang="en-US" dirty="0"/>
              <a:t>Each thread has a memory area associated with it known</a:t>
            </a:r>
            <a:r>
              <a:rPr lang="bg-BG" dirty="0"/>
              <a:t> </a:t>
            </a: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stack</a:t>
            </a:r>
          </a:p>
          <a:p>
            <a:pPr lvl="1"/>
            <a:r>
              <a:rPr lang="en-US" dirty="0"/>
              <a:t>Stores </a:t>
            </a:r>
            <a:r>
              <a:rPr lang="en-US" b="1" dirty="0">
                <a:solidFill>
                  <a:schemeClr val="bg1"/>
                </a:solidFill>
              </a:rPr>
              <a:t>local variables</a:t>
            </a:r>
          </a:p>
          <a:p>
            <a:pPr lvl="1"/>
            <a:r>
              <a:rPr lang="en-US" dirty="0"/>
              <a:t>Stores frame </a:t>
            </a:r>
            <a:r>
              <a:rPr lang="en-US" b="1" dirty="0">
                <a:solidFill>
                  <a:schemeClr val="bg1"/>
                </a:solidFill>
              </a:rPr>
              <a:t>specific information</a:t>
            </a:r>
          </a:p>
          <a:p>
            <a:r>
              <a:rPr lang="en-US" dirty="0"/>
              <a:t>Memory area employs last in first out semantics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102273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46FB84E-9619-42D3-BE59-3033FE3AD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Contains an overview of thread activity in the process</a:t>
            </a:r>
          </a:p>
          <a:p>
            <a:r>
              <a:rPr lang="en-US" dirty="0"/>
              <a:t>Includes basic information in a per thread basis</a:t>
            </a:r>
          </a:p>
          <a:p>
            <a:pPr lvl="1"/>
            <a:r>
              <a:rPr lang="en-US" dirty="0"/>
              <a:t>Thread ID's</a:t>
            </a:r>
          </a:p>
          <a:p>
            <a:pPr lvl="1"/>
            <a:r>
              <a:rPr lang="en-US" dirty="0"/>
              <a:t>Category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Priority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Window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3048000"/>
            <a:ext cx="5794002" cy="2057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223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you to excerpt even more control of when a breakpoint hits</a:t>
            </a:r>
          </a:p>
          <a:p>
            <a:r>
              <a:rPr lang="en-US" dirty="0"/>
              <a:t>Examples of customization</a:t>
            </a:r>
          </a:p>
          <a:p>
            <a:pPr lvl="1"/>
            <a:r>
              <a:rPr lang="en-US" dirty="0"/>
              <a:t>Machine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r>
              <a:rPr lang="en-US" dirty="0"/>
              <a:t>Process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pPr lvl="1"/>
            <a:r>
              <a:rPr lang="en-US" dirty="0"/>
              <a:t>Process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r>
              <a:rPr lang="en-US" dirty="0"/>
              <a:t>Thread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pPr lvl="1"/>
            <a:r>
              <a:rPr lang="en-US" dirty="0"/>
              <a:t>Thread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r>
              <a:rPr lang="en-US" dirty="0"/>
              <a:t>Multiple can be combined using &amp;, ||, 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 Filters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A0377DB-42C0-4890-99CD-018F2A2002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3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26F28799-06E8-4BEE-990F-1B32A25FA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9181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Visual Studio shows the elements of a call stack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Method frames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Call Stacks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6000" y="3395259"/>
            <a:ext cx="5220000" cy="29947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60694AEA-0CFC-408B-ADBA-3C4DBCA51B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9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7800"/>
            <a:ext cx="2438400" cy="2438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9F2E1C4D-9EDB-4E8D-B9A5-BABE9A778E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Finding a Defect</a:t>
            </a:r>
          </a:p>
        </p:txBody>
      </p:sp>
    </p:spTree>
    <p:extLst>
      <p:ext uri="{BB962C8B-B14F-4D97-AF65-F5344CB8AC3E}">
        <p14:creationId xmlns:p14="http://schemas.microsoft.com/office/powerpoint/2010/main" val="75292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53204" y="1044000"/>
            <a:ext cx="9699826" cy="5546589"/>
          </a:xfrm>
        </p:spPr>
        <p:txBody>
          <a:bodyPr>
            <a:normAutofit/>
          </a:bodyPr>
          <a:lstStyle/>
          <a:p>
            <a:r>
              <a:rPr lang="en-US" dirty="0"/>
              <a:t>Use all available data</a:t>
            </a:r>
          </a:p>
          <a:p>
            <a:r>
              <a:rPr lang="en-US" dirty="0"/>
              <a:t>Refine the test cases</a:t>
            </a:r>
          </a:p>
          <a:p>
            <a:r>
              <a:rPr lang="en-US" dirty="0"/>
              <a:t>Check unit tests</a:t>
            </a:r>
          </a:p>
          <a:p>
            <a:r>
              <a:rPr lang="en-US" dirty="0"/>
              <a:t>Use available tools</a:t>
            </a:r>
          </a:p>
          <a:p>
            <a:r>
              <a:rPr lang="en-US" dirty="0"/>
              <a:t>Reproduce the error in several different ways</a:t>
            </a:r>
          </a:p>
          <a:p>
            <a:r>
              <a:rPr lang="en-US" dirty="0"/>
              <a:t>Generate more data to generate more hypotheses</a:t>
            </a:r>
          </a:p>
          <a:p>
            <a:r>
              <a:rPr lang="en-US" dirty="0"/>
              <a:t>Use the results of negative tests</a:t>
            </a:r>
          </a:p>
          <a:p>
            <a:r>
              <a:rPr lang="en-US" dirty="0"/>
              <a:t>Brainstorm for possible hypotheses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Finding Defects (1)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A0040F63-8B8C-44B8-AA44-1D0A718D0B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Narrow the suspicious region of the code</a:t>
            </a:r>
          </a:p>
          <a:p>
            <a:r>
              <a:rPr lang="en-US" dirty="0"/>
              <a:t>Be suspicious of classes and routines that have had defects before</a:t>
            </a:r>
          </a:p>
          <a:p>
            <a:r>
              <a:rPr lang="en-US" dirty="0"/>
              <a:t>Check code that's changed recently</a:t>
            </a:r>
          </a:p>
          <a:p>
            <a:r>
              <a:rPr lang="en-US" dirty="0"/>
              <a:t>Expand the suspicious region of the code</a:t>
            </a:r>
          </a:p>
          <a:p>
            <a:r>
              <a:rPr lang="en-US" dirty="0"/>
              <a:t>Integrate incrementally</a:t>
            </a:r>
          </a:p>
          <a:p>
            <a:r>
              <a:rPr lang="en-US" dirty="0"/>
              <a:t>Check for common defects</a:t>
            </a:r>
          </a:p>
          <a:p>
            <a:r>
              <a:rPr lang="en-US" dirty="0"/>
              <a:t>Talk to someone else about the problem</a:t>
            </a:r>
          </a:p>
          <a:p>
            <a:r>
              <a:rPr lang="en-US" dirty="0"/>
              <a:t>Take a break from the problem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for Finding Defects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8975436-B11C-416D-8394-B327A4653D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2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Understand the problem before you fix it</a:t>
            </a:r>
          </a:p>
          <a:p>
            <a:r>
              <a:rPr lang="en-US" dirty="0"/>
              <a:t>Understand the program, not just the problem</a:t>
            </a:r>
          </a:p>
          <a:p>
            <a:r>
              <a:rPr lang="en-US" dirty="0"/>
              <a:t>Confirm the defect diagnosis</a:t>
            </a:r>
          </a:p>
          <a:p>
            <a:r>
              <a:rPr lang="en-US" dirty="0"/>
              <a:t>Relax</a:t>
            </a:r>
          </a:p>
          <a:p>
            <a:r>
              <a:rPr lang="en-US" dirty="0"/>
              <a:t>Save the original source code</a:t>
            </a:r>
          </a:p>
          <a:p>
            <a:r>
              <a:rPr lang="en-US" dirty="0"/>
              <a:t>Fix the problem, not the symptom</a:t>
            </a:r>
          </a:p>
          <a:p>
            <a:r>
              <a:rPr lang="en-US" dirty="0"/>
              <a:t>Make one change at a time</a:t>
            </a:r>
          </a:p>
          <a:p>
            <a:r>
              <a:rPr lang="en-US" dirty="0"/>
              <a:t>Add a unit test that expose the defect</a:t>
            </a:r>
          </a:p>
          <a:p>
            <a:r>
              <a:rPr lang="en-US" dirty="0"/>
              <a:t>Look for similar defects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Fixing a Defect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B9CC6484-0DC8-4C75-80C8-A2ACA12E0C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6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CDC40F4B-C2E8-4602-8643-023ACDC60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1299" y="1753612"/>
            <a:ext cx="6092825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Introduction to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Debugging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Visual Studio Debugger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Breakpoints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Data Inspection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Locals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Autos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Watch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Finding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Defect</a:t>
            </a:r>
          </a:p>
        </p:txBody>
      </p:sp>
    </p:spTree>
    <p:extLst>
      <p:ext uri="{BB962C8B-B14F-4D97-AF65-F5344CB8AC3E}">
        <p14:creationId xmlns:p14="http://schemas.microsoft.com/office/powerpoint/2010/main" val="68984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2658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xmlns="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xmlns="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xmlns="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xmlns="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5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0703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00FAB051-94BC-42C7-AE76-5115EB8B35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4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54" y="1447801"/>
            <a:ext cx="2361895" cy="23618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24F4082C-8290-44CE-9719-DEE42230A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Debugging</a:t>
            </a:r>
          </a:p>
        </p:txBody>
      </p:sp>
    </p:spTree>
    <p:extLst>
      <p:ext uri="{BB962C8B-B14F-4D97-AF65-F5344CB8AC3E}">
        <p14:creationId xmlns:p14="http://schemas.microsoft.com/office/powerpoint/2010/main" val="115469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79F968B3-BD38-4848-BBCE-A40F60A1D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5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0A9FD08D-6E6E-41C1-918C-50B8CB762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process of locating and fixing or bypassing </a:t>
            </a: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 (errors) in computer program code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program:</a:t>
            </a:r>
          </a:p>
          <a:p>
            <a:pPr lvl="1"/>
            <a:r>
              <a:rPr lang="en-US" dirty="0"/>
              <a:t>Start with a </a:t>
            </a:r>
            <a:r>
              <a:rPr lang="en-US" b="1" dirty="0">
                <a:solidFill>
                  <a:schemeClr val="bg1"/>
                </a:solidFill>
              </a:rPr>
              <a:t>problem</a:t>
            </a:r>
          </a:p>
          <a:p>
            <a:pPr lvl="1"/>
            <a:r>
              <a:rPr lang="en-US" dirty="0"/>
              <a:t>Isolate the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of the problem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</a:t>
            </a:r>
            <a:r>
              <a:rPr lang="en-US" dirty="0"/>
              <a:t>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(called </a:t>
            </a:r>
            <a:r>
              <a:rPr lang="en-US" b="1" dirty="0">
                <a:solidFill>
                  <a:schemeClr val="bg1"/>
                </a:solidFill>
              </a:rPr>
              <a:t>debuggers</a:t>
            </a:r>
            <a:r>
              <a:rPr lang="en-US" dirty="0"/>
              <a:t>) help identify coding errors </a:t>
            </a:r>
            <a:br>
              <a:rPr lang="en-US" dirty="0"/>
            </a:br>
            <a:r>
              <a:rPr lang="en-US" dirty="0"/>
              <a:t>at various development stages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Debugging?</a:t>
            </a:r>
          </a:p>
        </p:txBody>
      </p:sp>
    </p:spTree>
    <p:extLst>
      <p:ext uri="{BB962C8B-B14F-4D97-AF65-F5344CB8AC3E}">
        <p14:creationId xmlns:p14="http://schemas.microsoft.com/office/powerpoint/2010/main" val="92987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4A826D20-B0CE-4AE7-97EF-B7CEB1FC7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/>
            <a:r>
              <a:rPr lang="en-US" dirty="0"/>
              <a:t>A means of diagnosing and correcting the root causes of errors that have already been detected</a:t>
            </a:r>
          </a:p>
          <a:p>
            <a:pPr lvl="1"/>
            <a:r>
              <a:rPr lang="en-US" dirty="0"/>
              <a:t>The process of </a:t>
            </a:r>
            <a:r>
              <a:rPr lang="fr-FR" noProof="1"/>
              <a:t>identifying</a:t>
            </a:r>
            <a:r>
              <a:rPr lang="fr-FR" dirty="0"/>
              <a:t>, </a:t>
            </a:r>
            <a:r>
              <a:rPr lang="fr-FR" noProof="1"/>
              <a:t>analyzing</a:t>
            </a:r>
            <a:r>
              <a:rPr lang="fr-FR" dirty="0"/>
              <a:t> and </a:t>
            </a:r>
            <a:r>
              <a:rPr lang="en-US" dirty="0"/>
              <a:t>fixing a bug in the software</a:t>
            </a:r>
          </a:p>
          <a:p>
            <a:pPr lvl="1"/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A means of initial detection of errors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process of verifying and validating that a software or application is bug free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vs. Testing</a:t>
            </a:r>
          </a:p>
        </p:txBody>
      </p:sp>
    </p:spTree>
    <p:extLst>
      <p:ext uri="{BB962C8B-B14F-4D97-AF65-F5344CB8AC3E}">
        <p14:creationId xmlns:p14="http://schemas.microsoft.com/office/powerpoint/2010/main" val="153430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95E482EA-DA69-40E1-BDBC-A9EC2E1C7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$60 Billion per year in economic </a:t>
            </a:r>
            <a:r>
              <a:rPr lang="en-US" b="1" dirty="0">
                <a:solidFill>
                  <a:schemeClr val="bg1"/>
                </a:solidFill>
              </a:rPr>
              <a:t>losses</a:t>
            </a:r>
            <a:r>
              <a:rPr lang="en-US" dirty="0"/>
              <a:t> due to software </a:t>
            </a:r>
            <a:r>
              <a:rPr lang="en-US" b="1" dirty="0">
                <a:solidFill>
                  <a:schemeClr val="bg1"/>
                </a:solidFill>
              </a:rPr>
              <a:t>defects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Cluster spacecraft failure</a:t>
            </a:r>
            <a:r>
              <a:rPr lang="en-US" b="1" dirty="0"/>
              <a:t> </a:t>
            </a:r>
            <a:r>
              <a:rPr lang="en-US" dirty="0"/>
              <a:t>was caused by a bug</a:t>
            </a:r>
          </a:p>
          <a:p>
            <a:pPr>
              <a:buClr>
                <a:schemeClr val="tx1"/>
              </a:buClr>
            </a:pPr>
            <a:r>
              <a:rPr lang="en-US" dirty="0"/>
              <a:t>Perfect code is an </a:t>
            </a:r>
            <a:r>
              <a:rPr lang="en-US" b="1" dirty="0">
                <a:solidFill>
                  <a:schemeClr val="bg1"/>
                </a:solidFill>
              </a:rPr>
              <a:t>illusion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There are factors that are out of our control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Legacy</a:t>
            </a:r>
            <a:r>
              <a:rPr lang="en-US" dirty="0"/>
              <a:t>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should be able to debug code that is written years ago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Deeper understanding </a:t>
            </a:r>
            <a:r>
              <a:rPr lang="en-US" dirty="0"/>
              <a:t>of system as a whole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Debugging</a:t>
            </a:r>
          </a:p>
        </p:txBody>
      </p:sp>
    </p:spTree>
    <p:extLst>
      <p:ext uri="{BB962C8B-B14F-4D97-AF65-F5344CB8AC3E}">
        <p14:creationId xmlns:p14="http://schemas.microsoft.com/office/powerpoint/2010/main" val="33637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BB5EBCFB-2DD3-4A48-AC28-D3104CBE9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can be viewed as one big </a:t>
            </a:r>
            <a:r>
              <a:rPr lang="en-US" b="1" dirty="0">
                <a:solidFill>
                  <a:schemeClr val="bg1"/>
                </a:solidFill>
              </a:rPr>
              <a:t>decision tree</a:t>
            </a:r>
          </a:p>
          <a:p>
            <a:pPr lvl="1"/>
            <a:r>
              <a:rPr lang="en-US" dirty="0"/>
              <a:t>Individual nodes represent </a:t>
            </a:r>
            <a:r>
              <a:rPr lang="en-US" b="1" dirty="0">
                <a:solidFill>
                  <a:schemeClr val="bg1"/>
                </a:solidFill>
              </a:rPr>
              <a:t>theories</a:t>
            </a:r>
          </a:p>
          <a:p>
            <a:pPr lvl="1"/>
            <a:r>
              <a:rPr lang="en-US" dirty="0"/>
              <a:t>Leaf nodes represent possible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causes</a:t>
            </a:r>
          </a:p>
          <a:p>
            <a:pPr lvl="1"/>
            <a:r>
              <a:rPr lang="en-US" dirty="0"/>
              <a:t>Traversal of tree boils down to process state </a:t>
            </a:r>
            <a:r>
              <a:rPr lang="en-US" b="1" dirty="0">
                <a:solidFill>
                  <a:schemeClr val="bg1"/>
                </a:solidFill>
              </a:rPr>
              <a:t>inspection</a:t>
            </a:r>
          </a:p>
          <a:p>
            <a:pPr lvl="1"/>
            <a:r>
              <a:rPr lang="en-US" dirty="0"/>
              <a:t>Minimizing time to resolution is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</a:p>
          <a:p>
            <a:pPr lvl="2"/>
            <a:r>
              <a:rPr lang="en-US" dirty="0"/>
              <a:t>Careful traversal of the decision tree</a:t>
            </a:r>
          </a:p>
          <a:p>
            <a:pPr lvl="2"/>
            <a:r>
              <a:rPr lang="en-US" dirty="0"/>
              <a:t>Pattern recognition</a:t>
            </a:r>
          </a:p>
          <a:p>
            <a:pPr lvl="2"/>
            <a:r>
              <a:rPr lang="en-US" dirty="0"/>
              <a:t>Visualization and ease of use helps minimize time to resolution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Philosophy</a:t>
            </a:r>
          </a:p>
        </p:txBody>
      </p:sp>
    </p:spTree>
    <p:extLst>
      <p:ext uri="{BB962C8B-B14F-4D97-AF65-F5344CB8AC3E}">
        <p14:creationId xmlns:p14="http://schemas.microsoft.com/office/powerpoint/2010/main" val="332575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="" xmlns:a16="http://schemas.microsoft.com/office/drawing/2014/main" id="{8512CC62-C76A-40FC-AF7F-6BB191510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Debugging – Decision Tree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33802" y="1371601"/>
            <a:ext cx="4924773" cy="77124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Exception</a:t>
            </a:r>
          </a:p>
        </p:txBody>
      </p:sp>
      <p:sp>
        <p:nvSpPr>
          <p:cNvPr id="6" name="Oval 5"/>
          <p:cNvSpPr/>
          <p:nvPr/>
        </p:nvSpPr>
        <p:spPr>
          <a:xfrm>
            <a:off x="5090550" y="2654089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Null Reference</a:t>
            </a:r>
          </a:p>
        </p:txBody>
      </p:sp>
      <p:sp>
        <p:nvSpPr>
          <p:cNvPr id="7" name="Oval 6"/>
          <p:cNvSpPr/>
          <p:nvPr/>
        </p:nvSpPr>
        <p:spPr>
          <a:xfrm>
            <a:off x="7935884" y="25146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Wrong Input</a:t>
            </a:r>
          </a:p>
        </p:txBody>
      </p:sp>
      <p:sp>
        <p:nvSpPr>
          <p:cNvPr id="8" name="Oval 7"/>
          <p:cNvSpPr/>
          <p:nvPr/>
        </p:nvSpPr>
        <p:spPr>
          <a:xfrm>
            <a:off x="2419118" y="2528466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FileNotFound</a:t>
            </a:r>
          </a:p>
        </p:txBody>
      </p:sp>
      <p:cxnSp>
        <p:nvCxnSpPr>
          <p:cNvPr id="10" name="Straight Arrow Connector 9"/>
          <p:cNvCxnSpPr>
            <a:stCxn id="5" idx="3"/>
            <a:endCxn id="8" idx="0"/>
          </p:cNvCxnSpPr>
          <p:nvPr/>
        </p:nvCxnSpPr>
        <p:spPr>
          <a:xfrm flipH="1">
            <a:off x="3524018" y="2029898"/>
            <a:ext cx="930998" cy="4985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 flipH="1">
            <a:off x="6195452" y="2142846"/>
            <a:ext cx="737" cy="5112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7" idx="0"/>
          </p:cNvCxnSpPr>
          <p:nvPr/>
        </p:nvCxnSpPr>
        <p:spPr>
          <a:xfrm>
            <a:off x="7937359" y="2029898"/>
            <a:ext cx="1103427" cy="4847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72000" y="39624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Wrong Symbols</a:t>
            </a:r>
          </a:p>
        </p:txBody>
      </p:sp>
      <p:sp>
        <p:nvSpPr>
          <p:cNvPr id="22" name="Oval 21"/>
          <p:cNvSpPr/>
          <p:nvPr/>
        </p:nvSpPr>
        <p:spPr>
          <a:xfrm>
            <a:off x="2209800" y="39624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Wrong Path</a:t>
            </a:r>
          </a:p>
        </p:txBody>
      </p:sp>
      <p:cxnSp>
        <p:nvCxnSpPr>
          <p:cNvPr id="24" name="Straight Arrow Connector 23"/>
          <p:cNvCxnSpPr>
            <a:stCxn id="8" idx="4"/>
            <a:endCxn id="22" idx="0"/>
          </p:cNvCxnSpPr>
          <p:nvPr/>
        </p:nvCxnSpPr>
        <p:spPr>
          <a:xfrm flipH="1">
            <a:off x="3314700" y="3442866"/>
            <a:ext cx="209318" cy="5195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5"/>
            <a:endCxn id="21" idx="0"/>
          </p:cNvCxnSpPr>
          <p:nvPr/>
        </p:nvCxnSpPr>
        <p:spPr>
          <a:xfrm>
            <a:off x="4305300" y="3308957"/>
            <a:ext cx="1371600" cy="6534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877041" y="53340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Single "/"</a:t>
            </a:r>
          </a:p>
        </p:txBody>
      </p:sp>
      <p:sp>
        <p:nvSpPr>
          <p:cNvPr id="32" name="Oval 31"/>
          <p:cNvSpPr/>
          <p:nvPr/>
        </p:nvSpPr>
        <p:spPr>
          <a:xfrm>
            <a:off x="3143018" y="5334000"/>
            <a:ext cx="24384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Missing "@"</a:t>
            </a:r>
          </a:p>
        </p:txBody>
      </p:sp>
      <p:cxnSp>
        <p:nvCxnSpPr>
          <p:cNvPr id="33" name="Straight Arrow Connector 32"/>
          <p:cNvCxnSpPr>
            <a:stCxn id="21" idx="3"/>
            <a:endCxn id="32" idx="0"/>
          </p:cNvCxnSpPr>
          <p:nvPr/>
        </p:nvCxnSpPr>
        <p:spPr>
          <a:xfrm flipH="1">
            <a:off x="4362218" y="4742891"/>
            <a:ext cx="533400" cy="5911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5"/>
            <a:endCxn id="31" idx="0"/>
          </p:cNvCxnSpPr>
          <p:nvPr/>
        </p:nvCxnSpPr>
        <p:spPr>
          <a:xfrm>
            <a:off x="6458184" y="4742891"/>
            <a:ext cx="523759" cy="5911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54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3835</TotalTime>
  <Words>1326</Words>
  <Application>Microsoft Office PowerPoint</Application>
  <PresentationFormat>Widescreen</PresentationFormat>
  <Paragraphs>291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SoftUni</vt:lpstr>
      <vt:lpstr>Debugging</vt:lpstr>
      <vt:lpstr>Table of Contents</vt:lpstr>
      <vt:lpstr>Have a Question?</vt:lpstr>
      <vt:lpstr>Introduction to Debugging</vt:lpstr>
      <vt:lpstr>What is Debugging?</vt:lpstr>
      <vt:lpstr>Debugging vs. Testing</vt:lpstr>
      <vt:lpstr>Importance of Debugging</vt:lpstr>
      <vt:lpstr>Debugging Philosophy</vt:lpstr>
      <vt:lpstr>Example Debugging – Decision Tree</vt:lpstr>
      <vt:lpstr>Visual Studio Debugger</vt:lpstr>
      <vt:lpstr>Visual Studio Debugger</vt:lpstr>
      <vt:lpstr>Debugging a Solution</vt:lpstr>
      <vt:lpstr>Debug Windows</vt:lpstr>
      <vt:lpstr>Debugging Toolbar</vt:lpstr>
      <vt:lpstr>IntelliTrace</vt:lpstr>
      <vt:lpstr>Breakpoints</vt:lpstr>
      <vt:lpstr>Breakpoints</vt:lpstr>
      <vt:lpstr>Managing Breakpoints</vt:lpstr>
      <vt:lpstr>Data Inspection</vt:lpstr>
      <vt:lpstr>Visual Studio Data Inspection</vt:lpstr>
      <vt:lpstr>Watch Window</vt:lpstr>
      <vt:lpstr>Autos and Locals</vt:lpstr>
      <vt:lpstr>Memory and Registers</vt:lpstr>
      <vt:lpstr>Data Tips</vt:lpstr>
      <vt:lpstr>Immediate Window</vt:lpstr>
      <vt:lpstr>Threads and Stacks</vt:lpstr>
      <vt:lpstr>Threads</vt:lpstr>
      <vt:lpstr>Threads Window</vt:lpstr>
      <vt:lpstr>Breakpoint Filters</vt:lpstr>
      <vt:lpstr>Call Stacks</vt:lpstr>
      <vt:lpstr>Finding a Defect</vt:lpstr>
      <vt:lpstr>Tips for Finding Defects (1)</vt:lpstr>
      <vt:lpstr>Tips for Finding Defects (2)</vt:lpstr>
      <vt:lpstr>Fixing a Defect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Debugging Techniques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Microsoft account</cp:lastModifiedBy>
  <cp:revision>31</cp:revision>
  <dcterms:created xsi:type="dcterms:W3CDTF">2018-05-23T13:08:44Z</dcterms:created>
  <dcterms:modified xsi:type="dcterms:W3CDTF">2022-12-21T13:07:01Z</dcterms:modified>
  <cp:category>programming;education;software engineering;software development</cp:category>
</cp:coreProperties>
</file>