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494" r:id="rId13"/>
    <p:sldId id="268" r:id="rId14"/>
    <p:sldId id="401" r:id="rId15"/>
    <p:sldId id="405" r:id="rId16"/>
    <p:sldId id="4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4162A8-AC29-4883-B9F3-72F1F3330AF2}">
          <p14:sldIdLst>
            <p14:sldId id="256"/>
            <p14:sldId id="257"/>
            <p14:sldId id="258"/>
          </p14:sldIdLst>
        </p14:section>
        <p14:section name="MVC" id="{754B2B94-8FBC-4857-A390-6AD0B5A5F6D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494"/>
          </p14:sldIdLst>
        </p14:section>
        <p14:section name="Conclusion" id="{05A14A8F-CF8A-4298-B340-3AC50207B6A2}">
          <p14:sldIdLst>
            <p14:sldId id="26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CAA09-225B-440C-A7E2-62BED33E34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160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A96FA7-06E2-43DA-8503-3AB1BE83CB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578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BBD259-BB32-4ED5-BDAC-B113085CDA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189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E6B600-5042-464F-B4B0-35FA524572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428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E5FF30-B6F3-49CC-88DC-B9BB22AF75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219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F6E02F-D16C-4F5F-876B-FEAFBBF21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056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2D6097-012A-4AE2-8897-F9E6C8554A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20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27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Model-View-Controller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Project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46EF77-C284-4F9E-83B3-2EE1AE869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55"/>
          <a:stretch/>
        </p:blipFill>
        <p:spPr>
          <a:xfrm>
            <a:off x="553082" y="2423176"/>
            <a:ext cx="3701485" cy="20626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85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75857"/>
            <a:ext cx="2599766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5" y="1412543"/>
            <a:ext cx="3599330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Front controller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dispatcher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706599"/>
            <a:ext cx="360830" cy="4969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135095" y="5696217"/>
            <a:ext cx="26176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65991" y="4648843"/>
            <a:ext cx="1017025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77692" y="4652433"/>
            <a:ext cx="999969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0BBC901E-0BBA-46BB-A0AF-CA8B5AEB8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1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45329"/>
            <a:ext cx="11817350" cy="5611921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3000" noProof="1">
                <a:hlinkClick r:id="rId2"/>
              </a:rPr>
              <a:t>CakePHP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3"/>
              </a:rPr>
              <a:t>CodeIgniter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4"/>
              </a:rPr>
              <a:t>Spring</a:t>
            </a:r>
            <a:r>
              <a:rPr lang="en-US" sz="3000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Python: </a:t>
            </a:r>
            <a:r>
              <a:rPr lang="en-US" sz="3000" dirty="0">
                <a:hlinkClick r:id="rId5"/>
              </a:rPr>
              <a:t>Django</a:t>
            </a:r>
            <a:r>
              <a:rPr lang="en-US" sz="3000" dirty="0"/>
              <a:t>, Flask, Grok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Ruby: </a:t>
            </a:r>
            <a:r>
              <a:rPr lang="en-US" sz="3000" dirty="0">
                <a:hlinkClick r:id="rId6"/>
              </a:rPr>
              <a:t>Ruby on Rails</a:t>
            </a:r>
            <a:r>
              <a:rPr lang="en-US" sz="3000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JavaScript: </a:t>
            </a:r>
            <a:r>
              <a:rPr lang="en-US" sz="3000" dirty="0">
                <a:hlinkClick r:id="rId7"/>
              </a:rPr>
              <a:t>AngularJS</a:t>
            </a:r>
            <a:r>
              <a:rPr lang="en-US" sz="3000" dirty="0"/>
              <a:t>, </a:t>
            </a:r>
            <a:r>
              <a:rPr lang="en-US" sz="3000" dirty="0" err="1">
                <a:hlinkClick r:id="rId8"/>
              </a:rPr>
              <a:t>JavaScriptMVC</a:t>
            </a:r>
            <a:r>
              <a:rPr lang="en-US" sz="3000" dirty="0"/>
              <a:t>, </a:t>
            </a:r>
            <a:r>
              <a:rPr lang="en-US" sz="3000" dirty="0">
                <a:hlinkClick r:id="rId9"/>
              </a:rPr>
              <a:t>Spine</a:t>
            </a:r>
            <a:endParaRPr lang="en-US" sz="3000" dirty="0"/>
          </a:p>
          <a:p>
            <a:pPr>
              <a:spcAft>
                <a:spcPts val="300"/>
              </a:spcAft>
            </a:pPr>
            <a:r>
              <a:rPr lang="en-US" sz="3000" dirty="0">
                <a:hlinkClick r:id="rId10"/>
              </a:rPr>
              <a:t>ASP.NET MVC</a:t>
            </a:r>
            <a:r>
              <a:rPr lang="en-US" sz="3000" dirty="0"/>
              <a:t> (.NET Framework)</a:t>
            </a:r>
            <a:endParaRPr lang="bg-BG" sz="3000" dirty="0"/>
          </a:p>
          <a:p>
            <a:pPr>
              <a:spcAft>
                <a:spcPts val="300"/>
              </a:spcAft>
            </a:pPr>
            <a:r>
              <a:rPr lang="en-US" sz="3000" dirty="0"/>
              <a:t>ASP.NET Core (.NET Core)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53" y="1311075"/>
            <a:ext cx="7200947" cy="2117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9965550-E0A8-41C4-9CB6-62D3B598E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br>
              <a:rPr lang="en-US" sz="6000" b="1" dirty="0"/>
            </a:br>
            <a:r>
              <a:rPr lang="en-US" sz="11500" b="1" noProof="1"/>
              <a:t>LIVE DEMO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7C825D-99F0-497A-86D0-8235F5B40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15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523310"/>
            <a:ext cx="753154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MVC</a:t>
            </a:r>
            <a:r>
              <a:rPr lang="en-US" sz="2800" dirty="0">
                <a:solidFill>
                  <a:schemeClr val="bg2"/>
                </a:solidFill>
              </a:rPr>
              <a:t> is an architectural design pattern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Originally developed for Desktop apps only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Later met its application in the Web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MVC Components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02860B7-525A-482A-A23C-3917375F7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919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825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0F9306-2C29-4759-8D82-61F0F56E3C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CF8FC5-29FD-4E2F-B385-98AFB5D6C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4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origin?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idea?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MVC Components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?</a:t>
            </a:r>
            <a:endParaRPr lang="bg-BG" dirty="0"/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Live Demo Project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38B410-7E62-4BBC-872B-3F8BD9E46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#fund-csharp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7C825D-99F0-497A-86D0-8235F5B40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9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762" y="1390650"/>
            <a:ext cx="2276475" cy="22764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B2B5C3-8C05-4C80-B939-25C71DA726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17664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64749"/>
            <a:ext cx="11804822" cy="524290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Model–view–controller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(MVC) is a </a:t>
            </a:r>
            <a:r>
              <a:rPr lang="en-US" b="1" dirty="0">
                <a:solidFill>
                  <a:schemeClr val="bg1"/>
                </a:solidFill>
              </a:rPr>
              <a:t>software architecture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Originally formulated in the late 1970s by </a:t>
            </a:r>
            <a:r>
              <a:rPr lang="en-US" noProof="1"/>
              <a:t>Trygve Reenskaug </a:t>
            </a:r>
            <a:r>
              <a:rPr lang="en-US" dirty="0"/>
              <a:t>as part of the </a:t>
            </a:r>
            <a:r>
              <a:rPr lang="en-US" b="1" dirty="0">
                <a:solidFill>
                  <a:schemeClr val="bg1"/>
                </a:solidFill>
              </a:rPr>
              <a:t>Smalltalk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Code reusability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separation of concerns</a:t>
            </a:r>
          </a:p>
          <a:p>
            <a:r>
              <a:rPr lang="en-US" dirty="0"/>
              <a:t>Originally developed for </a:t>
            </a:r>
            <a:r>
              <a:rPr lang="en-US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adapted for </a:t>
            </a:r>
            <a:r>
              <a:rPr lang="en-US" b="1" dirty="0">
                <a:solidFill>
                  <a:schemeClr val="bg1"/>
                </a:solidFill>
              </a:rPr>
              <a:t>internet applications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08" y="3609977"/>
            <a:ext cx="3329088" cy="2809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DCCC4BF-F5D9-44F7-A1C5-F6F9D7D81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64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60034"/>
            <a:ext cx="11801570" cy="5943600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A set of classes that describes the data we are working with</a:t>
            </a:r>
          </a:p>
          <a:p>
            <a:pPr lvl="1"/>
            <a:r>
              <a:rPr lang="en-US" sz="3000" dirty="0"/>
              <a:t>Rules for how the data can be manipulated</a:t>
            </a:r>
          </a:p>
          <a:p>
            <a:pPr lvl="1"/>
            <a:r>
              <a:rPr lang="en-US" sz="3000" dirty="0"/>
              <a:t>May contain data validation rules</a:t>
            </a:r>
          </a:p>
          <a:p>
            <a:pPr lvl="1"/>
            <a:r>
              <a:rPr lang="en-US" sz="3000" dirty="0"/>
              <a:t>Often encapsulate persisted data</a:t>
            </a:r>
          </a:p>
          <a:p>
            <a:pPr lvl="1"/>
            <a:r>
              <a:rPr lang="en-US" sz="3000" dirty="0"/>
              <a:t>Most likely a </a:t>
            </a:r>
            <a:r>
              <a:rPr lang="en-US" sz="3000" b="1" dirty="0">
                <a:solidFill>
                  <a:schemeClr val="bg1"/>
                </a:solidFill>
              </a:rPr>
              <a:t>Data Access Layer </a:t>
            </a:r>
            <a:r>
              <a:rPr lang="en-US" sz="3000" dirty="0"/>
              <a:t>of some kind</a:t>
            </a:r>
          </a:p>
          <a:p>
            <a:pPr lvl="1"/>
            <a:r>
              <a:rPr lang="en-US" sz="3000" dirty="0"/>
              <a:t>Doesn't have significance in the framework, </a:t>
            </a:r>
            <a:br>
              <a:rPr lang="en-US" sz="3000" dirty="0"/>
            </a:br>
            <a:r>
              <a:rPr lang="en-US" sz="3000" dirty="0"/>
              <a:t>apart from giving the data objects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8C1E3-75A5-4DE9-A405-E5356F4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45" y="2893583"/>
            <a:ext cx="3267735" cy="305954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8BE1F9C-23C1-42F1-9BFF-F4470CDE6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24279"/>
            <a:ext cx="11804822" cy="524290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Defines how the application’s user interface (</a:t>
            </a:r>
            <a:r>
              <a:rPr lang="en-US" sz="3000" b="1" dirty="0">
                <a:solidFill>
                  <a:schemeClr val="bg1"/>
                </a:solidFill>
              </a:rPr>
              <a:t>UI</a:t>
            </a:r>
            <a:r>
              <a:rPr lang="en-US" sz="3000" dirty="0"/>
              <a:t>) will be displayed</a:t>
            </a:r>
          </a:p>
          <a:p>
            <a:pPr lvl="1"/>
            <a:r>
              <a:rPr lang="en-US" sz="3000" dirty="0"/>
              <a:t>May support </a:t>
            </a:r>
            <a:r>
              <a:rPr lang="en-US" sz="3000" b="1" dirty="0">
                <a:solidFill>
                  <a:schemeClr val="bg1"/>
                </a:solidFill>
              </a:rPr>
              <a:t>Master Views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(layouts) and </a:t>
            </a:r>
            <a:r>
              <a:rPr lang="en-US" sz="3000" b="1" dirty="0">
                <a:solidFill>
                  <a:schemeClr val="bg1"/>
                </a:solidFill>
              </a:rPr>
              <a:t>Sub-Views</a:t>
            </a:r>
            <a:r>
              <a:rPr lang="en-US" sz="3000" dirty="0"/>
              <a:t> </a:t>
            </a:r>
            <a:br>
              <a:rPr lang="bg-BG" sz="3000" dirty="0"/>
            </a:b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partial views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or controls)</a:t>
            </a:r>
          </a:p>
          <a:p>
            <a:pPr lvl="1"/>
            <a:r>
              <a:rPr lang="en-US" sz="3000" dirty="0"/>
              <a:t>Web: Template to dynamically generate HTML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31" y="4391401"/>
            <a:ext cx="3479235" cy="2165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89" y="4391024"/>
            <a:ext cx="2736563" cy="2161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EDB977-9C67-4CA8-A0C4-1E1E73BA9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4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4324" y="1314450"/>
            <a:ext cx="11201399" cy="5791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 represents: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 MVC component</a:t>
            </a:r>
          </a:p>
          <a:p>
            <a:pPr lvl="1"/>
            <a:r>
              <a:rPr lang="en-US" dirty="0"/>
              <a:t>Process the requests with the help of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</a:p>
          <a:p>
            <a:pPr lvl="1"/>
            <a:r>
              <a:rPr lang="en-US" dirty="0"/>
              <a:t>A set of classes that handles</a:t>
            </a:r>
          </a:p>
          <a:p>
            <a:pPr lvl="2"/>
            <a:r>
              <a:rPr lang="en-US" dirty="0"/>
              <a:t>Communication from the user</a:t>
            </a:r>
          </a:p>
          <a:p>
            <a:pPr lvl="2"/>
            <a:r>
              <a:rPr lang="en-US" dirty="0"/>
              <a:t>Overall application flow</a:t>
            </a:r>
          </a:p>
          <a:p>
            <a:pPr lvl="2"/>
            <a:r>
              <a:rPr lang="en-US" dirty="0"/>
              <a:t>Application-specific logic</a:t>
            </a:r>
          </a:p>
          <a:p>
            <a:pPr lvl="1"/>
            <a:r>
              <a:rPr lang="en-US" dirty="0"/>
              <a:t>Every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has one or more "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17" y="3352799"/>
            <a:ext cx="4251207" cy="2394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E241AA1-D509-4020-A26F-F7405E6F6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8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4" y="1328738"/>
            <a:ext cx="12001595" cy="5243512"/>
          </a:xfrm>
        </p:spPr>
        <p:txBody>
          <a:bodyPr>
            <a:normAutofit/>
          </a:bodyPr>
          <a:lstStyle/>
          <a:p>
            <a:r>
              <a:rPr lang="en-US" sz="3200" dirty="0"/>
              <a:t>Incoming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routed to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  <a:p>
            <a:pPr lvl="1"/>
            <a:r>
              <a:rPr lang="en-US" sz="3200" dirty="0"/>
              <a:t>For web: </a:t>
            </a:r>
            <a:r>
              <a:rPr lang="en-US" sz="3200" b="1" dirty="0">
                <a:solidFill>
                  <a:schemeClr val="bg1"/>
                </a:solidFill>
              </a:rPr>
              <a:t>HTTP Request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Controller</a:t>
            </a:r>
            <a:r>
              <a:rPr lang="en-US" sz="3200" dirty="0"/>
              <a:t> processes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and creates a </a:t>
            </a:r>
            <a:r>
              <a:rPr lang="en-US" sz="3200" b="1" dirty="0">
                <a:solidFill>
                  <a:schemeClr val="bg1"/>
                </a:solidFill>
              </a:rPr>
              <a:t>Presentation Model</a:t>
            </a:r>
          </a:p>
          <a:p>
            <a:pPr lvl="1"/>
            <a:r>
              <a:rPr lang="en-US" sz="3200" dirty="0"/>
              <a:t>Controller also selects </a:t>
            </a:r>
            <a:r>
              <a:rPr lang="en-US" sz="3200" b="1" dirty="0">
                <a:solidFill>
                  <a:schemeClr val="bg1"/>
                </a:solidFill>
              </a:rPr>
              <a:t>appropriate result </a:t>
            </a:r>
            <a:r>
              <a:rPr lang="en-US" sz="3200" dirty="0"/>
              <a:t>(for example: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is passed to 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The View</a:t>
            </a:r>
            <a:r>
              <a:rPr lang="en-US" sz="3200" dirty="0"/>
              <a:t> transforms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into appropriate output format (HTML)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Response</a:t>
            </a:r>
            <a:r>
              <a:rPr lang="en-US" sz="3200" dirty="0"/>
              <a:t> is rendered (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  <a:r>
              <a:rPr lang="en-US" sz="3200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1FEDE4-C17B-48E3-91EC-78C380D34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14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</TotalTime>
  <Words>728</Words>
  <Application>Microsoft Office PowerPoint</Application>
  <PresentationFormat>Widescreen</PresentationFormat>
  <Paragraphs>133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</vt:lpstr>
      <vt:lpstr>Basic Web Project</vt:lpstr>
      <vt:lpstr>Table of Contents</vt:lpstr>
      <vt:lpstr>Have a Question?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MVC Frameworks</vt:lpstr>
      <vt:lpstr>PowerPoint Presentation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Stoyan Shopov</cp:lastModifiedBy>
  <cp:revision>20</cp:revision>
  <dcterms:created xsi:type="dcterms:W3CDTF">2018-05-23T13:08:44Z</dcterms:created>
  <dcterms:modified xsi:type="dcterms:W3CDTF">2021-08-11T14:01:56Z</dcterms:modified>
  <cp:category>computer programming;programming;software development;software engineering</cp:category>
</cp:coreProperties>
</file>