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84" r:id="rId4"/>
    <p:sldMasterId id="2147483685" r:id="rId5"/>
    <p:sldMasterId id="214748368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6858000" cx="12192000"/>
  <p:notesSz cx="7559675" cy="106918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1523879" y="1122479"/>
            <a:ext cx="9143639" cy="2387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09479" y="1604520"/>
            <a:ext cx="1097244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609479" y="3682080"/>
            <a:ext cx="1097244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523879" y="1122479"/>
            <a:ext cx="9143639" cy="2387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09479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6231960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6231960" y="368208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609479" y="368208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523879" y="1122479"/>
            <a:ext cx="9143639" cy="2387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09479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609479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54" name="Shape 54"/>
          <p:cNvSpPr/>
          <p:nvPr/>
        </p:nvSpPr>
        <p:spPr>
          <a:xfrm>
            <a:off x="3602880" y="1604520"/>
            <a:ext cx="49849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3602880" y="1604520"/>
            <a:ext cx="49849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523879" y="1122479"/>
            <a:ext cx="9143639" cy="2387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76" name="Shape 76"/>
          <p:cNvSpPr txBox="1"/>
          <p:nvPr>
            <p:ph idx="1" type="subTitle"/>
          </p:nvPr>
        </p:nvSpPr>
        <p:spPr>
          <a:xfrm>
            <a:off x="609479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523879" y="1122479"/>
            <a:ext cx="9143639" cy="2387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09479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1523879" y="1122479"/>
            <a:ext cx="9143639" cy="2387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09479" y="1604520"/>
            <a:ext cx="535427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6231960" y="1604520"/>
            <a:ext cx="535427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1523879" y="1122479"/>
            <a:ext cx="9143639" cy="2387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subTitle"/>
          </p:nvPr>
        </p:nvSpPr>
        <p:spPr>
          <a:xfrm>
            <a:off x="1523879" y="1122479"/>
            <a:ext cx="9143639" cy="1106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523879" y="1122479"/>
            <a:ext cx="9143639" cy="2387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09479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609479" y="368208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92" name="Shape 92"/>
          <p:cNvSpPr txBox="1"/>
          <p:nvPr>
            <p:ph idx="3" type="body"/>
          </p:nvPr>
        </p:nvSpPr>
        <p:spPr>
          <a:xfrm>
            <a:off x="6231960" y="1604520"/>
            <a:ext cx="535427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1523879" y="1122479"/>
            <a:ext cx="9143639" cy="2387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609479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1523879" y="1122479"/>
            <a:ext cx="9143639" cy="2387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09479" y="1604520"/>
            <a:ext cx="535427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6231960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97" name="Shape 97"/>
          <p:cNvSpPr txBox="1"/>
          <p:nvPr>
            <p:ph idx="3" type="body"/>
          </p:nvPr>
        </p:nvSpPr>
        <p:spPr>
          <a:xfrm>
            <a:off x="6231960" y="368208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1523879" y="1122479"/>
            <a:ext cx="9143639" cy="2387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09479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6231960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02" name="Shape 102"/>
          <p:cNvSpPr txBox="1"/>
          <p:nvPr>
            <p:ph idx="3" type="body"/>
          </p:nvPr>
        </p:nvSpPr>
        <p:spPr>
          <a:xfrm>
            <a:off x="609479" y="3682080"/>
            <a:ext cx="1097244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1523879" y="1122479"/>
            <a:ext cx="9143639" cy="2387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09479" y="1604520"/>
            <a:ext cx="1097244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609479" y="3682080"/>
            <a:ext cx="1097244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1523879" y="1122479"/>
            <a:ext cx="9143639" cy="2387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09479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6231960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11" name="Shape 111"/>
          <p:cNvSpPr txBox="1"/>
          <p:nvPr>
            <p:ph idx="3" type="body"/>
          </p:nvPr>
        </p:nvSpPr>
        <p:spPr>
          <a:xfrm>
            <a:off x="6231960" y="368208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12" name="Shape 112"/>
          <p:cNvSpPr txBox="1"/>
          <p:nvPr>
            <p:ph idx="4" type="body"/>
          </p:nvPr>
        </p:nvSpPr>
        <p:spPr>
          <a:xfrm>
            <a:off x="609479" y="368208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1523879" y="1122479"/>
            <a:ext cx="9143639" cy="2387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09479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x="609479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17" name="Shape 117"/>
          <p:cNvSpPr/>
          <p:nvPr/>
        </p:nvSpPr>
        <p:spPr>
          <a:xfrm>
            <a:off x="3602880" y="1604520"/>
            <a:ext cx="49849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3602880" y="1604520"/>
            <a:ext cx="49849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1523879" y="1122479"/>
            <a:ext cx="9143639" cy="2387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62" name="Shape 162"/>
          <p:cNvSpPr txBox="1"/>
          <p:nvPr>
            <p:ph idx="1" type="subTitle"/>
          </p:nvPr>
        </p:nvSpPr>
        <p:spPr>
          <a:xfrm>
            <a:off x="609479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523879" y="1122479"/>
            <a:ext cx="9143639" cy="2387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09479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523879" y="1122479"/>
            <a:ext cx="9143639" cy="2387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09479" y="1604520"/>
            <a:ext cx="535427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70" name="Shape 170"/>
          <p:cNvSpPr txBox="1"/>
          <p:nvPr>
            <p:ph idx="2" type="body"/>
          </p:nvPr>
        </p:nvSpPr>
        <p:spPr>
          <a:xfrm>
            <a:off x="6231960" y="1604520"/>
            <a:ext cx="535427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1523879" y="1122479"/>
            <a:ext cx="9143639" cy="2387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1523879" y="1122479"/>
            <a:ext cx="9143639" cy="2387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609479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subTitle"/>
          </p:nvPr>
        </p:nvSpPr>
        <p:spPr>
          <a:xfrm>
            <a:off x="1523879" y="1122479"/>
            <a:ext cx="9143639" cy="1106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1523879" y="1122479"/>
            <a:ext cx="9143639" cy="2387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09479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78" name="Shape 178"/>
          <p:cNvSpPr txBox="1"/>
          <p:nvPr>
            <p:ph idx="2" type="body"/>
          </p:nvPr>
        </p:nvSpPr>
        <p:spPr>
          <a:xfrm>
            <a:off x="609479" y="368208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79" name="Shape 179"/>
          <p:cNvSpPr txBox="1"/>
          <p:nvPr>
            <p:ph idx="3" type="body"/>
          </p:nvPr>
        </p:nvSpPr>
        <p:spPr>
          <a:xfrm>
            <a:off x="6231960" y="1604520"/>
            <a:ext cx="535427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1523879" y="1122479"/>
            <a:ext cx="9143639" cy="2387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09479" y="1604520"/>
            <a:ext cx="535427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83" name="Shape 183"/>
          <p:cNvSpPr txBox="1"/>
          <p:nvPr>
            <p:ph idx="2" type="body"/>
          </p:nvPr>
        </p:nvSpPr>
        <p:spPr>
          <a:xfrm>
            <a:off x="6231960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84" name="Shape 184"/>
          <p:cNvSpPr txBox="1"/>
          <p:nvPr>
            <p:ph idx="3" type="body"/>
          </p:nvPr>
        </p:nvSpPr>
        <p:spPr>
          <a:xfrm>
            <a:off x="6231960" y="368208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1523879" y="1122479"/>
            <a:ext cx="9143639" cy="2387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09479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88" name="Shape 188"/>
          <p:cNvSpPr txBox="1"/>
          <p:nvPr>
            <p:ph idx="2" type="body"/>
          </p:nvPr>
        </p:nvSpPr>
        <p:spPr>
          <a:xfrm>
            <a:off x="6231960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89" name="Shape 189"/>
          <p:cNvSpPr txBox="1"/>
          <p:nvPr>
            <p:ph idx="3" type="body"/>
          </p:nvPr>
        </p:nvSpPr>
        <p:spPr>
          <a:xfrm>
            <a:off x="609479" y="3682080"/>
            <a:ext cx="1097244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523879" y="1122479"/>
            <a:ext cx="9143639" cy="2387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09479" y="1604520"/>
            <a:ext cx="1097244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93" name="Shape 193"/>
          <p:cNvSpPr txBox="1"/>
          <p:nvPr>
            <p:ph idx="2" type="body"/>
          </p:nvPr>
        </p:nvSpPr>
        <p:spPr>
          <a:xfrm>
            <a:off x="609479" y="3682080"/>
            <a:ext cx="1097244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523879" y="1122479"/>
            <a:ext cx="9143639" cy="2387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09479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97" name="Shape 197"/>
          <p:cNvSpPr txBox="1"/>
          <p:nvPr>
            <p:ph idx="2" type="body"/>
          </p:nvPr>
        </p:nvSpPr>
        <p:spPr>
          <a:xfrm>
            <a:off x="6231960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98" name="Shape 198"/>
          <p:cNvSpPr txBox="1"/>
          <p:nvPr>
            <p:ph idx="3" type="body"/>
          </p:nvPr>
        </p:nvSpPr>
        <p:spPr>
          <a:xfrm>
            <a:off x="6231960" y="368208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99" name="Shape 199"/>
          <p:cNvSpPr txBox="1"/>
          <p:nvPr>
            <p:ph idx="4" type="body"/>
          </p:nvPr>
        </p:nvSpPr>
        <p:spPr>
          <a:xfrm>
            <a:off x="609479" y="368208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1523879" y="1122479"/>
            <a:ext cx="9143639" cy="2387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09479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203" name="Shape 203"/>
          <p:cNvSpPr txBox="1"/>
          <p:nvPr>
            <p:ph idx="2" type="body"/>
          </p:nvPr>
        </p:nvSpPr>
        <p:spPr>
          <a:xfrm>
            <a:off x="609479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204" name="Shape 204"/>
          <p:cNvSpPr/>
          <p:nvPr/>
        </p:nvSpPr>
        <p:spPr>
          <a:xfrm>
            <a:off x="3602880" y="1604520"/>
            <a:ext cx="49849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3602880" y="1604520"/>
            <a:ext cx="49849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1523879" y="1122479"/>
            <a:ext cx="9143639" cy="2387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09479" y="1604520"/>
            <a:ext cx="535427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6231960" y="1604520"/>
            <a:ext cx="535427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1523879" y="1122479"/>
            <a:ext cx="9143639" cy="2387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idx="1" type="subTitle"/>
          </p:nvPr>
        </p:nvSpPr>
        <p:spPr>
          <a:xfrm>
            <a:off x="1523879" y="1122479"/>
            <a:ext cx="9143639" cy="1106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1523879" y="1122479"/>
            <a:ext cx="9143639" cy="2387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09479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609479" y="368208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29" name="Shape 29"/>
          <p:cNvSpPr txBox="1"/>
          <p:nvPr>
            <p:ph idx="3" type="body"/>
          </p:nvPr>
        </p:nvSpPr>
        <p:spPr>
          <a:xfrm>
            <a:off x="6231960" y="1604520"/>
            <a:ext cx="535427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1523879" y="1122479"/>
            <a:ext cx="9143639" cy="2387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09479" y="1604520"/>
            <a:ext cx="535427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6231960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34" name="Shape 34"/>
          <p:cNvSpPr txBox="1"/>
          <p:nvPr>
            <p:ph idx="3" type="body"/>
          </p:nvPr>
        </p:nvSpPr>
        <p:spPr>
          <a:xfrm>
            <a:off x="6231960" y="368208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523879" y="1122479"/>
            <a:ext cx="9143639" cy="2387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09479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6231960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x="609479" y="3682080"/>
            <a:ext cx="1097244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838079" y="365039"/>
            <a:ext cx="10515239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838079" y="1825559"/>
            <a:ext cx="10515239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838079" y="6356519"/>
            <a:ext cx="2742839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4038480" y="6356519"/>
            <a:ext cx="4114439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610479" y="6356519"/>
            <a:ext cx="2742839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s-CL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838079" y="365039"/>
            <a:ext cx="10515239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838079" y="1825559"/>
            <a:ext cx="10515239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838079" y="6356519"/>
            <a:ext cx="2742839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4038480" y="6356519"/>
            <a:ext cx="4114439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610479" y="6356519"/>
            <a:ext cx="2742839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s-CL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523879" y="1122479"/>
            <a:ext cx="9143639" cy="2387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0" type="dt"/>
          </p:nvPr>
        </p:nvSpPr>
        <p:spPr>
          <a:xfrm>
            <a:off x="838079" y="6356519"/>
            <a:ext cx="2742839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7" name="Shape 157"/>
          <p:cNvSpPr txBox="1"/>
          <p:nvPr>
            <p:ph idx="11" type="ftr"/>
          </p:nvPr>
        </p:nvSpPr>
        <p:spPr>
          <a:xfrm>
            <a:off x="4038480" y="6356519"/>
            <a:ext cx="4114439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8610479" y="6356519"/>
            <a:ext cx="2742839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s-CL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09479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0" y="-12960"/>
            <a:ext cx="12191760" cy="1558079"/>
          </a:xfrm>
          <a:prstGeom prst="flowChartDocument">
            <a:avLst/>
          </a:prstGeom>
          <a:solidFill>
            <a:srgbClr val="B1B3B4"/>
          </a:solidFill>
          <a:ln cap="flat" cmpd="sng" w="25400">
            <a:solidFill>
              <a:srgbClr val="B1B3B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 flipH="1">
            <a:off x="0" y="-12960"/>
            <a:ext cx="12191760" cy="1467719"/>
          </a:xfrm>
          <a:prstGeom prst="flowChartDocument">
            <a:avLst/>
          </a:prstGeom>
          <a:solidFill>
            <a:srgbClr val="FF7319"/>
          </a:solidFill>
          <a:ln cap="flat" cmpd="sng" w="25400">
            <a:solidFill>
              <a:srgbClr val="FF731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 flipH="1">
            <a:off x="0" y="-12960"/>
            <a:ext cx="12191760" cy="1348919"/>
          </a:xfrm>
          <a:prstGeom prst="flowChartDocument">
            <a:avLst/>
          </a:prstGeom>
          <a:solidFill>
            <a:srgbClr val="0052CC"/>
          </a:solidFill>
          <a:ln cap="flat" cmpd="sng" w="25400">
            <a:solidFill>
              <a:srgbClr val="005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11127600" y="0"/>
            <a:ext cx="87696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257400" y="109440"/>
            <a:ext cx="10945800" cy="933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baseline="0" i="0" lang="es-CL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INFERENCIAS Y MODELOS ESTADÍSTICOS</a:t>
            </a:r>
          </a:p>
        </p:txBody>
      </p:sp>
      <p:sp>
        <p:nvSpPr>
          <p:cNvPr id="62" name="Shape 62"/>
          <p:cNvSpPr/>
          <p:nvPr/>
        </p:nvSpPr>
        <p:spPr>
          <a:xfrm>
            <a:off x="619920" y="2906640"/>
            <a:ext cx="10945800" cy="933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s-CL" sz="4800" u="none" cap="none" strike="noStrike">
                <a:solidFill>
                  <a:srgbClr val="FF7319"/>
                </a:solidFill>
                <a:latin typeface="Calibri"/>
                <a:ea typeface="Calibri"/>
                <a:cs typeface="Calibri"/>
                <a:sym typeface="Calibri"/>
              </a:rPr>
              <a:t>DISTRIBUCIÓN BINOMIAL</a:t>
            </a:r>
          </a:p>
        </p:txBody>
      </p:sp>
      <p:sp>
        <p:nvSpPr>
          <p:cNvPr id="63" name="Shape 63"/>
          <p:cNvSpPr/>
          <p:nvPr/>
        </p:nvSpPr>
        <p:spPr>
          <a:xfrm>
            <a:off x="5402160" y="4184280"/>
            <a:ext cx="6163920" cy="2033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baseline="0" i="0" lang="es-CL" sz="2400" u="none" cap="none" strike="noStrike">
                <a:solidFill>
                  <a:srgbClr val="FF7319"/>
                </a:solidFill>
                <a:latin typeface="Calibri"/>
                <a:ea typeface="Calibri"/>
                <a:cs typeface="Calibri"/>
                <a:sym typeface="Calibri"/>
              </a:rPr>
              <a:t>Profesora: 	</a:t>
            </a:r>
            <a:r>
              <a:rPr b="1" baseline="0" i="0" lang="es-CL" sz="2400" u="none" cap="none" strike="noStrike">
                <a:solidFill>
                  <a:srgbClr val="B1B3B4"/>
                </a:solidFill>
                <a:latin typeface="Calibri"/>
                <a:ea typeface="Calibri"/>
                <a:cs typeface="Calibri"/>
                <a:sym typeface="Calibri"/>
              </a:rPr>
              <a:t>Mónica Villanueva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baseline="0" i="0" lang="es-CL" sz="2400" u="none" cap="none" strike="noStrike">
                <a:solidFill>
                  <a:srgbClr val="FF7319"/>
                </a:solidFill>
                <a:latin typeface="Calibri"/>
                <a:ea typeface="Calibri"/>
                <a:cs typeface="Calibri"/>
                <a:sym typeface="Calibri"/>
              </a:rPr>
              <a:t>Estudiante: 	</a:t>
            </a:r>
            <a:r>
              <a:rPr b="1" baseline="0" i="0" lang="es-CL" sz="2400" u="none" cap="none" strike="noStrike">
                <a:solidFill>
                  <a:srgbClr val="B1B3B4"/>
                </a:solidFill>
                <a:latin typeface="Calibri"/>
                <a:ea typeface="Calibri"/>
                <a:cs typeface="Calibri"/>
                <a:sym typeface="Calibri"/>
              </a:rPr>
              <a:t>Maximiliano Pérez Rodríguez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baseline="0" i="0" lang="es-CL" sz="2400" u="none" cap="none" strike="noStrike">
                <a:solidFill>
                  <a:srgbClr val="FF7319"/>
                </a:solidFill>
                <a:latin typeface="Calibri"/>
                <a:ea typeface="Calibri"/>
                <a:cs typeface="Calibri"/>
                <a:sym typeface="Calibri"/>
              </a:rPr>
              <a:t>Asignatura: 	</a:t>
            </a:r>
            <a:r>
              <a:rPr b="1" baseline="0" i="0" lang="es-CL" sz="2400" u="none" cap="none" strike="noStrike">
                <a:solidFill>
                  <a:srgbClr val="B1B3B4"/>
                </a:solidFill>
                <a:latin typeface="Calibri"/>
                <a:ea typeface="Calibri"/>
                <a:cs typeface="Calibri"/>
                <a:sym typeface="Calibri"/>
              </a:rPr>
              <a:t>Inferencias y Modelos Estadísticos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baseline="0" i="0" lang="es-CL" sz="2400" u="none" cap="none" strike="noStrike">
                <a:solidFill>
                  <a:srgbClr val="FF7319"/>
                </a:solidFill>
                <a:latin typeface="Calibri"/>
                <a:ea typeface="Calibri"/>
                <a:cs typeface="Calibri"/>
                <a:sym typeface="Calibri"/>
              </a:rPr>
              <a:t>Fecha: 		</a:t>
            </a:r>
            <a:r>
              <a:rPr b="1" baseline="0" i="0" lang="es-CL" sz="2400" u="none" cap="none" strike="noStrike">
                <a:solidFill>
                  <a:srgbClr val="B1B3B4"/>
                </a:solidFill>
                <a:latin typeface="Calibri"/>
                <a:ea typeface="Calibri"/>
                <a:cs typeface="Calibri"/>
                <a:sym typeface="Calibri"/>
              </a:rPr>
              <a:t>Miércoles, 25 de Marzo de 2015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 flipH="1">
            <a:off x="0" y="-12960"/>
            <a:ext cx="12191760" cy="1558079"/>
          </a:xfrm>
          <a:prstGeom prst="flowChartDocument">
            <a:avLst/>
          </a:prstGeom>
          <a:solidFill>
            <a:srgbClr val="B1B3B4"/>
          </a:solidFill>
          <a:ln cap="flat" cmpd="sng" w="25400">
            <a:solidFill>
              <a:srgbClr val="B1B3B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 flipH="1">
            <a:off x="0" y="-12960"/>
            <a:ext cx="12191760" cy="1467719"/>
          </a:xfrm>
          <a:prstGeom prst="flowChartDocument">
            <a:avLst/>
          </a:prstGeom>
          <a:solidFill>
            <a:srgbClr val="FF7319"/>
          </a:solidFill>
          <a:ln cap="flat" cmpd="sng" w="25400">
            <a:solidFill>
              <a:srgbClr val="FF731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 flipH="1">
            <a:off x="0" y="-12960"/>
            <a:ext cx="12191760" cy="1348919"/>
          </a:xfrm>
          <a:prstGeom prst="flowChartDocument">
            <a:avLst/>
          </a:prstGeom>
          <a:solidFill>
            <a:srgbClr val="0052CC"/>
          </a:solidFill>
          <a:ln cap="flat" cmpd="sng" w="25400">
            <a:solidFill>
              <a:srgbClr val="005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257400" y="1609920"/>
            <a:ext cx="2085840" cy="6566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7319"/>
          </a:solidFill>
          <a:ln cap="flat" cmpd="sng" w="25400">
            <a:solidFill>
              <a:srgbClr val="005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s-CL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</a:p>
        </p:txBody>
      </p:sp>
      <p:sp>
        <p:nvSpPr>
          <p:cNvPr id="124" name="Shape 124"/>
          <p:cNvSpPr/>
          <p:nvPr/>
        </p:nvSpPr>
        <p:spPr>
          <a:xfrm>
            <a:off x="257400" y="2457359"/>
            <a:ext cx="2085840" cy="6566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52CC"/>
          </a:solidFill>
          <a:ln cap="flat" cmpd="sng" w="25400">
            <a:solidFill>
              <a:srgbClr val="005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s-CL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¿DISTRIBUCIÓN?</a:t>
            </a:r>
          </a:p>
        </p:txBody>
      </p:sp>
      <p:sp>
        <p:nvSpPr>
          <p:cNvPr id="125" name="Shape 125"/>
          <p:cNvSpPr/>
          <p:nvPr/>
        </p:nvSpPr>
        <p:spPr>
          <a:xfrm>
            <a:off x="257400" y="3304439"/>
            <a:ext cx="2085840" cy="6566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52CC"/>
          </a:solidFill>
          <a:ln cap="flat" cmpd="sng" w="25400">
            <a:solidFill>
              <a:srgbClr val="005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s-CL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BINOMIAL</a:t>
            </a:r>
          </a:p>
        </p:txBody>
      </p:sp>
      <p:sp>
        <p:nvSpPr>
          <p:cNvPr id="126" name="Shape 126"/>
          <p:cNvSpPr/>
          <p:nvPr/>
        </p:nvSpPr>
        <p:spPr>
          <a:xfrm>
            <a:off x="11127600" y="6116039"/>
            <a:ext cx="878039" cy="6566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7319"/>
          </a:solidFill>
          <a:ln cap="flat" cmpd="sng" w="25400">
            <a:solidFill>
              <a:srgbClr val="005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s-CL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1/7</a:t>
            </a:r>
          </a:p>
        </p:txBody>
      </p:sp>
      <p:sp>
        <p:nvSpPr>
          <p:cNvPr id="127" name="Shape 127"/>
          <p:cNvSpPr/>
          <p:nvPr/>
        </p:nvSpPr>
        <p:spPr>
          <a:xfrm>
            <a:off x="11127600" y="0"/>
            <a:ext cx="87696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257400" y="109440"/>
            <a:ext cx="10945800" cy="933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1" baseline="0" i="0" lang="es-CL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2762640" y="2307240"/>
            <a:ext cx="5233319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s-CL" sz="2800" u="none" cap="none" strike="noStrike">
                <a:solidFill>
                  <a:srgbClr val="FF7319"/>
                </a:solidFill>
                <a:latin typeface="Calibri"/>
                <a:ea typeface="Calibri"/>
                <a:cs typeface="Calibri"/>
                <a:sym typeface="Calibri"/>
              </a:rPr>
              <a:t>Qué se hablara: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s-CL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explicará lo que es una distribución de probabilidades  específicamente la distribución binomial.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s-CL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Finalizando con un ejemplo simple.</a:t>
            </a:r>
          </a:p>
        </p:txBody>
      </p:sp>
      <p:sp>
        <p:nvSpPr>
          <p:cNvPr id="130" name="Shape 130"/>
          <p:cNvSpPr/>
          <p:nvPr/>
        </p:nvSpPr>
        <p:spPr>
          <a:xfrm>
            <a:off x="257400" y="4999319"/>
            <a:ext cx="2085840" cy="6566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52CC"/>
          </a:solidFill>
          <a:ln cap="flat" cmpd="sng" w="25400">
            <a:solidFill>
              <a:srgbClr val="005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s-CL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EJEMPLO</a:t>
            </a:r>
          </a:p>
        </p:txBody>
      </p:sp>
      <p:sp>
        <p:nvSpPr>
          <p:cNvPr id="131" name="Shape 131"/>
          <p:cNvSpPr/>
          <p:nvPr/>
        </p:nvSpPr>
        <p:spPr>
          <a:xfrm>
            <a:off x="257400" y="5844239"/>
            <a:ext cx="2085840" cy="6566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52CC"/>
          </a:solidFill>
          <a:ln cap="flat" cmpd="sng" w="25400">
            <a:solidFill>
              <a:srgbClr val="005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s-CL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REFERENCIAS</a:t>
            </a:r>
          </a:p>
        </p:txBody>
      </p:sp>
      <p:sp>
        <p:nvSpPr>
          <p:cNvPr id="132" name="Shape 132"/>
          <p:cNvSpPr/>
          <p:nvPr/>
        </p:nvSpPr>
        <p:spPr>
          <a:xfrm>
            <a:off x="257400" y="4154400"/>
            <a:ext cx="2085840" cy="6566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52CC"/>
          </a:solidFill>
          <a:ln cap="flat" cmpd="sng" w="25400">
            <a:solidFill>
              <a:srgbClr val="005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s-CL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¿CUÁNDO?</a:t>
            </a:r>
          </a:p>
        </p:txBody>
      </p:sp>
      <p:sp>
        <p:nvSpPr>
          <p:cNvPr id="133" name="Shape 133"/>
          <p:cNvSpPr/>
          <p:nvPr/>
        </p:nvSpPr>
        <p:spPr>
          <a:xfrm>
            <a:off x="8627039" y="1913400"/>
            <a:ext cx="1869120" cy="4481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 flipH="1">
            <a:off x="0" y="-12960"/>
            <a:ext cx="12191760" cy="1558079"/>
          </a:xfrm>
          <a:prstGeom prst="flowChartDocument">
            <a:avLst/>
          </a:prstGeom>
          <a:solidFill>
            <a:srgbClr val="B1B3B4"/>
          </a:solidFill>
          <a:ln cap="flat" cmpd="sng" w="25400">
            <a:solidFill>
              <a:srgbClr val="B1B3B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 flipH="1">
            <a:off x="0" y="-12960"/>
            <a:ext cx="12191760" cy="1467719"/>
          </a:xfrm>
          <a:prstGeom prst="flowChartDocument">
            <a:avLst/>
          </a:prstGeom>
          <a:solidFill>
            <a:srgbClr val="FF7319"/>
          </a:solidFill>
          <a:ln cap="flat" cmpd="sng" w="25400">
            <a:solidFill>
              <a:srgbClr val="FF731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 flipH="1">
            <a:off x="0" y="-12960"/>
            <a:ext cx="12191760" cy="1348919"/>
          </a:xfrm>
          <a:prstGeom prst="flowChartDocument">
            <a:avLst/>
          </a:prstGeom>
          <a:solidFill>
            <a:srgbClr val="0052CC"/>
          </a:solidFill>
          <a:ln cap="flat" cmpd="sng" w="25400">
            <a:solidFill>
              <a:srgbClr val="005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257400" y="1609920"/>
            <a:ext cx="2085840" cy="6566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1B3B4"/>
          </a:solidFill>
          <a:ln cap="flat" cmpd="sng" w="25400">
            <a:solidFill>
              <a:srgbClr val="005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s-CL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</a:p>
        </p:txBody>
      </p:sp>
      <p:sp>
        <p:nvSpPr>
          <p:cNvPr id="142" name="Shape 142"/>
          <p:cNvSpPr/>
          <p:nvPr/>
        </p:nvSpPr>
        <p:spPr>
          <a:xfrm>
            <a:off x="257400" y="2457359"/>
            <a:ext cx="2085840" cy="6566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7319"/>
          </a:solidFill>
          <a:ln cap="flat" cmpd="sng" w="25400">
            <a:solidFill>
              <a:srgbClr val="005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s-CL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¿DISTRIBUCIÓN?</a:t>
            </a:r>
          </a:p>
        </p:txBody>
      </p:sp>
      <p:sp>
        <p:nvSpPr>
          <p:cNvPr id="143" name="Shape 143"/>
          <p:cNvSpPr/>
          <p:nvPr/>
        </p:nvSpPr>
        <p:spPr>
          <a:xfrm>
            <a:off x="257400" y="3304439"/>
            <a:ext cx="2085840" cy="6566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52CC"/>
          </a:solidFill>
          <a:ln cap="flat" cmpd="sng" w="25400">
            <a:solidFill>
              <a:srgbClr val="005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s-CL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BINOMIAL</a:t>
            </a:r>
          </a:p>
        </p:txBody>
      </p:sp>
      <p:sp>
        <p:nvSpPr>
          <p:cNvPr id="144" name="Shape 144"/>
          <p:cNvSpPr/>
          <p:nvPr/>
        </p:nvSpPr>
        <p:spPr>
          <a:xfrm>
            <a:off x="11127600" y="6116039"/>
            <a:ext cx="878039" cy="6566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7319"/>
          </a:solidFill>
          <a:ln cap="flat" cmpd="sng" w="25400">
            <a:solidFill>
              <a:srgbClr val="005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s-CL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2/7</a:t>
            </a:r>
          </a:p>
        </p:txBody>
      </p:sp>
      <p:sp>
        <p:nvSpPr>
          <p:cNvPr id="145" name="Shape 145"/>
          <p:cNvSpPr/>
          <p:nvPr/>
        </p:nvSpPr>
        <p:spPr>
          <a:xfrm>
            <a:off x="11127600" y="0"/>
            <a:ext cx="87696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x="2635559" y="1785600"/>
            <a:ext cx="9368999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s-CL" sz="2800" u="none" cap="none" strike="noStrike">
                <a:solidFill>
                  <a:srgbClr val="FF7319"/>
                </a:solidFill>
                <a:latin typeface="Calibri"/>
                <a:ea typeface="Calibri"/>
                <a:cs typeface="Calibri"/>
                <a:sym typeface="Calibri"/>
              </a:rPr>
              <a:t>En pocas palabras: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s-CL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Función que se asigna a cada suceso de una variable aleatoria que indica los valores que pueden asignárseles como resultado de un experimento. 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s-CL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Existen diversas distribuciones de probabilidad dependiendo de las situaciones de cada suceso.</a:t>
            </a:r>
          </a:p>
        </p:txBody>
      </p:sp>
      <p:sp>
        <p:nvSpPr>
          <p:cNvPr id="147" name="Shape 147"/>
          <p:cNvSpPr/>
          <p:nvPr/>
        </p:nvSpPr>
        <p:spPr>
          <a:xfrm>
            <a:off x="257400" y="4999319"/>
            <a:ext cx="2085840" cy="6566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52CC"/>
          </a:solidFill>
          <a:ln cap="flat" cmpd="sng" w="25400">
            <a:solidFill>
              <a:srgbClr val="005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s-CL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EJEMPLO</a:t>
            </a:r>
          </a:p>
        </p:txBody>
      </p:sp>
      <p:sp>
        <p:nvSpPr>
          <p:cNvPr id="148" name="Shape 148"/>
          <p:cNvSpPr/>
          <p:nvPr/>
        </p:nvSpPr>
        <p:spPr>
          <a:xfrm>
            <a:off x="257400" y="5844239"/>
            <a:ext cx="2085840" cy="6566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52CC"/>
          </a:solidFill>
          <a:ln cap="flat" cmpd="sng" w="25400">
            <a:solidFill>
              <a:srgbClr val="005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s-CL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REFERENCIAS</a:t>
            </a:r>
          </a:p>
        </p:txBody>
      </p:sp>
      <p:sp>
        <p:nvSpPr>
          <p:cNvPr id="149" name="Shape 149"/>
          <p:cNvSpPr/>
          <p:nvPr/>
        </p:nvSpPr>
        <p:spPr>
          <a:xfrm>
            <a:off x="257400" y="4154400"/>
            <a:ext cx="2085840" cy="6566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52CC"/>
          </a:solidFill>
          <a:ln cap="flat" cmpd="sng" w="25400">
            <a:solidFill>
              <a:srgbClr val="005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s-CL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¿CUÁNDO?</a:t>
            </a:r>
          </a:p>
        </p:txBody>
      </p:sp>
      <p:sp>
        <p:nvSpPr>
          <p:cNvPr id="150" name="Shape 150"/>
          <p:cNvSpPr/>
          <p:nvPr/>
        </p:nvSpPr>
        <p:spPr>
          <a:xfrm>
            <a:off x="257400" y="109440"/>
            <a:ext cx="10945800" cy="933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s-CL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¿Qué es una distribución de probabilidad?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 flipH="1">
            <a:off x="0" y="-12960"/>
            <a:ext cx="12191760" cy="1558079"/>
          </a:xfrm>
          <a:prstGeom prst="flowChartDocument">
            <a:avLst/>
          </a:prstGeom>
          <a:solidFill>
            <a:srgbClr val="B1B3B4"/>
          </a:solidFill>
          <a:ln cap="flat" cmpd="sng" w="25400">
            <a:solidFill>
              <a:srgbClr val="B1B3B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/>
        </p:nvSpPr>
        <p:spPr>
          <a:xfrm flipH="1">
            <a:off x="0" y="-12960"/>
            <a:ext cx="12191760" cy="1467719"/>
          </a:xfrm>
          <a:prstGeom prst="flowChartDocument">
            <a:avLst/>
          </a:prstGeom>
          <a:solidFill>
            <a:srgbClr val="FF7319"/>
          </a:solidFill>
          <a:ln cap="flat" cmpd="sng" w="25400">
            <a:solidFill>
              <a:srgbClr val="FF731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/>
        </p:nvSpPr>
        <p:spPr>
          <a:xfrm flipH="1">
            <a:off x="0" y="-12960"/>
            <a:ext cx="12191760" cy="1348919"/>
          </a:xfrm>
          <a:prstGeom prst="flowChartDocument">
            <a:avLst/>
          </a:prstGeom>
          <a:solidFill>
            <a:srgbClr val="0052CC"/>
          </a:solidFill>
          <a:ln cap="flat" cmpd="sng" w="25400">
            <a:solidFill>
              <a:srgbClr val="005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11127600" y="6116039"/>
            <a:ext cx="878039" cy="6566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7319"/>
          </a:solidFill>
          <a:ln cap="flat" cmpd="sng" w="25400">
            <a:solidFill>
              <a:srgbClr val="005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s-CL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3/7</a:t>
            </a:r>
          </a:p>
        </p:txBody>
      </p:sp>
      <p:sp>
        <p:nvSpPr>
          <p:cNvPr id="211" name="Shape 211"/>
          <p:cNvSpPr/>
          <p:nvPr/>
        </p:nvSpPr>
        <p:spPr>
          <a:xfrm>
            <a:off x="11127600" y="0"/>
            <a:ext cx="87696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257400" y="109440"/>
            <a:ext cx="10945800" cy="933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s-CL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¿Qué es la distribución  Binomial? [1/2]</a:t>
            </a:r>
          </a:p>
        </p:txBody>
      </p:sp>
      <p:sp>
        <p:nvSpPr>
          <p:cNvPr id="213" name="Shape 213"/>
          <p:cNvSpPr/>
          <p:nvPr/>
        </p:nvSpPr>
        <p:spPr>
          <a:xfrm>
            <a:off x="257400" y="1609920"/>
            <a:ext cx="2085840" cy="6566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1B3B4"/>
          </a:solidFill>
          <a:ln cap="flat" cmpd="sng" w="25400">
            <a:solidFill>
              <a:srgbClr val="005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s-CL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</a:p>
        </p:txBody>
      </p:sp>
      <p:sp>
        <p:nvSpPr>
          <p:cNvPr id="214" name="Shape 214"/>
          <p:cNvSpPr/>
          <p:nvPr/>
        </p:nvSpPr>
        <p:spPr>
          <a:xfrm>
            <a:off x="257400" y="2457359"/>
            <a:ext cx="2085840" cy="6566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1B3B4"/>
          </a:solidFill>
          <a:ln cap="flat" cmpd="sng" w="25400">
            <a:solidFill>
              <a:srgbClr val="005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s-CL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¿DISTRIBUCIÓN?</a:t>
            </a:r>
          </a:p>
        </p:txBody>
      </p:sp>
      <p:sp>
        <p:nvSpPr>
          <p:cNvPr id="215" name="Shape 215"/>
          <p:cNvSpPr/>
          <p:nvPr/>
        </p:nvSpPr>
        <p:spPr>
          <a:xfrm>
            <a:off x="257400" y="3304439"/>
            <a:ext cx="2085840" cy="6566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7319"/>
          </a:solidFill>
          <a:ln cap="flat" cmpd="sng" w="25400">
            <a:solidFill>
              <a:srgbClr val="005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s-CL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BINOMIAL</a:t>
            </a:r>
          </a:p>
        </p:txBody>
      </p:sp>
      <p:sp>
        <p:nvSpPr>
          <p:cNvPr id="216" name="Shape 216"/>
          <p:cNvSpPr/>
          <p:nvPr/>
        </p:nvSpPr>
        <p:spPr>
          <a:xfrm>
            <a:off x="257400" y="4999319"/>
            <a:ext cx="2085840" cy="6566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52CC"/>
          </a:solidFill>
          <a:ln cap="flat" cmpd="sng" w="25400">
            <a:solidFill>
              <a:srgbClr val="005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s-CL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EJEMPLO</a:t>
            </a:r>
          </a:p>
        </p:txBody>
      </p:sp>
      <p:sp>
        <p:nvSpPr>
          <p:cNvPr id="217" name="Shape 217"/>
          <p:cNvSpPr/>
          <p:nvPr/>
        </p:nvSpPr>
        <p:spPr>
          <a:xfrm>
            <a:off x="257400" y="5844239"/>
            <a:ext cx="2085840" cy="6566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52CC"/>
          </a:solidFill>
          <a:ln cap="flat" cmpd="sng" w="25400">
            <a:solidFill>
              <a:srgbClr val="005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s-CL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REFERENCIAS</a:t>
            </a:r>
          </a:p>
        </p:txBody>
      </p:sp>
      <p:sp>
        <p:nvSpPr>
          <p:cNvPr id="218" name="Shape 218"/>
          <p:cNvSpPr/>
          <p:nvPr/>
        </p:nvSpPr>
        <p:spPr>
          <a:xfrm>
            <a:off x="257400" y="4154400"/>
            <a:ext cx="2085840" cy="6566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52CC"/>
          </a:solidFill>
          <a:ln cap="flat" cmpd="sng" w="25400">
            <a:solidFill>
              <a:srgbClr val="005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s-CL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¿CUÁNDO?</a:t>
            </a:r>
          </a:p>
        </p:txBody>
      </p:sp>
      <p:sp>
        <p:nvSpPr>
          <p:cNvPr id="219" name="Shape 219"/>
          <p:cNvSpPr/>
          <p:nvPr/>
        </p:nvSpPr>
        <p:spPr>
          <a:xfrm>
            <a:off x="2882880" y="2145600"/>
            <a:ext cx="5848559" cy="2559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s-CL" sz="2000" u="none" cap="none" strike="noStrike">
                <a:solidFill>
                  <a:srgbClr val="FF7319"/>
                </a:solidFill>
                <a:latin typeface="Calibri"/>
                <a:ea typeface="Calibri"/>
                <a:cs typeface="Calibri"/>
                <a:sym typeface="Calibri"/>
              </a:rPr>
              <a:t>La distribución Binomial </a:t>
            </a:r>
            <a:r>
              <a:rPr b="0" baseline="0" i="0" lang="es-CL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 una distribución de probabilidad de variables discretas que plantea lo siguiente: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1" lang="es-CL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baseline="0" i="0" lang="es-CL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Numero de ensayos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1" lang="es-CL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0" i="0" lang="es-CL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Probabilidad de éxito de un ensayo.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1" lang="es-CL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baseline="0" i="0" lang="es-CL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Cantidad de éxito entre los n ensayos</a:t>
            </a:r>
            <a:r>
              <a:rPr b="0" baseline="0" i="0" lang="es-CL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220" name="Shape 220"/>
          <p:cNvSpPr/>
          <p:nvPr/>
        </p:nvSpPr>
        <p:spPr>
          <a:xfrm>
            <a:off x="2882880" y="4999319"/>
            <a:ext cx="10413720" cy="487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s-CL" sz="3200" u="none" cap="none" strike="noStrike">
                <a:solidFill>
                  <a:srgbClr val="FF731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21" name="Shape 221"/>
          <p:cNvSpPr/>
          <p:nvPr/>
        </p:nvSpPr>
        <p:spPr>
          <a:xfrm>
            <a:off x="2882880" y="4999319"/>
            <a:ext cx="10413720" cy="109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s-C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22" name="Shape 222"/>
          <p:cNvSpPr/>
          <p:nvPr/>
        </p:nvSpPr>
        <p:spPr>
          <a:xfrm>
            <a:off x="8352720" y="2012759"/>
            <a:ext cx="3839040" cy="2879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 flipH="1">
            <a:off x="0" y="-12960"/>
            <a:ext cx="12191760" cy="1558079"/>
          </a:xfrm>
          <a:prstGeom prst="flowChartDocument">
            <a:avLst/>
          </a:prstGeom>
          <a:solidFill>
            <a:srgbClr val="B1B3B4"/>
          </a:solidFill>
          <a:ln cap="flat" cmpd="sng" w="25400">
            <a:solidFill>
              <a:srgbClr val="B1B3B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/>
        </p:nvSpPr>
        <p:spPr>
          <a:xfrm flipH="1">
            <a:off x="0" y="-12960"/>
            <a:ext cx="12191760" cy="1467719"/>
          </a:xfrm>
          <a:prstGeom prst="flowChartDocument">
            <a:avLst/>
          </a:prstGeom>
          <a:solidFill>
            <a:srgbClr val="FF7319"/>
          </a:solidFill>
          <a:ln cap="flat" cmpd="sng" w="25400">
            <a:solidFill>
              <a:srgbClr val="FF731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 flipH="1">
            <a:off x="0" y="-12960"/>
            <a:ext cx="12191760" cy="1348919"/>
          </a:xfrm>
          <a:prstGeom prst="flowChartDocument">
            <a:avLst/>
          </a:prstGeom>
          <a:solidFill>
            <a:srgbClr val="0052CC"/>
          </a:solidFill>
          <a:ln cap="flat" cmpd="sng" w="25400">
            <a:solidFill>
              <a:srgbClr val="005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11127600" y="6116039"/>
            <a:ext cx="878039" cy="6566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7319"/>
          </a:solidFill>
          <a:ln cap="flat" cmpd="sng" w="25400">
            <a:solidFill>
              <a:srgbClr val="005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s-CL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4/7</a:t>
            </a:r>
          </a:p>
        </p:txBody>
      </p:sp>
      <p:sp>
        <p:nvSpPr>
          <p:cNvPr id="231" name="Shape 231"/>
          <p:cNvSpPr/>
          <p:nvPr/>
        </p:nvSpPr>
        <p:spPr>
          <a:xfrm>
            <a:off x="11127600" y="0"/>
            <a:ext cx="87696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257400" y="109440"/>
            <a:ext cx="10945800" cy="933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s-CL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¿Qué es la distribución  Binomial? [2/2]</a:t>
            </a:r>
          </a:p>
        </p:txBody>
      </p:sp>
      <p:sp>
        <p:nvSpPr>
          <p:cNvPr id="233" name="Shape 233"/>
          <p:cNvSpPr/>
          <p:nvPr/>
        </p:nvSpPr>
        <p:spPr>
          <a:xfrm>
            <a:off x="257400" y="1609920"/>
            <a:ext cx="2085840" cy="6566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1B3B4"/>
          </a:solidFill>
          <a:ln cap="flat" cmpd="sng" w="25400">
            <a:solidFill>
              <a:srgbClr val="005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s-CL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</a:p>
        </p:txBody>
      </p:sp>
      <p:sp>
        <p:nvSpPr>
          <p:cNvPr id="234" name="Shape 234"/>
          <p:cNvSpPr/>
          <p:nvPr/>
        </p:nvSpPr>
        <p:spPr>
          <a:xfrm>
            <a:off x="257400" y="2457359"/>
            <a:ext cx="2085840" cy="6566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1B3B4"/>
          </a:solidFill>
          <a:ln cap="flat" cmpd="sng" w="25400">
            <a:solidFill>
              <a:srgbClr val="005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s-CL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¿DISTRIBUCIÓN?</a:t>
            </a:r>
          </a:p>
        </p:txBody>
      </p:sp>
      <p:sp>
        <p:nvSpPr>
          <p:cNvPr id="235" name="Shape 235"/>
          <p:cNvSpPr/>
          <p:nvPr/>
        </p:nvSpPr>
        <p:spPr>
          <a:xfrm>
            <a:off x="257400" y="3304439"/>
            <a:ext cx="2085840" cy="6566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7319"/>
          </a:solidFill>
          <a:ln cap="flat" cmpd="sng" w="25400">
            <a:solidFill>
              <a:srgbClr val="005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s-CL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BINOMIAL</a:t>
            </a:r>
          </a:p>
        </p:txBody>
      </p:sp>
      <p:sp>
        <p:nvSpPr>
          <p:cNvPr id="236" name="Shape 236"/>
          <p:cNvSpPr/>
          <p:nvPr/>
        </p:nvSpPr>
        <p:spPr>
          <a:xfrm>
            <a:off x="257400" y="4999319"/>
            <a:ext cx="2085840" cy="6566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52CC"/>
          </a:solidFill>
          <a:ln cap="flat" cmpd="sng" w="25400">
            <a:solidFill>
              <a:srgbClr val="005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s-CL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EJEMPLO</a:t>
            </a:r>
          </a:p>
        </p:txBody>
      </p:sp>
      <p:sp>
        <p:nvSpPr>
          <p:cNvPr id="237" name="Shape 237"/>
          <p:cNvSpPr/>
          <p:nvPr/>
        </p:nvSpPr>
        <p:spPr>
          <a:xfrm>
            <a:off x="257400" y="5844239"/>
            <a:ext cx="2085840" cy="6566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52CC"/>
          </a:solidFill>
          <a:ln cap="flat" cmpd="sng" w="25400">
            <a:solidFill>
              <a:srgbClr val="005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s-CL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REFERENCIAS</a:t>
            </a:r>
          </a:p>
        </p:txBody>
      </p:sp>
      <p:sp>
        <p:nvSpPr>
          <p:cNvPr id="238" name="Shape 238"/>
          <p:cNvSpPr/>
          <p:nvPr/>
        </p:nvSpPr>
        <p:spPr>
          <a:xfrm>
            <a:off x="257400" y="4154400"/>
            <a:ext cx="2085840" cy="6566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52CC"/>
          </a:solidFill>
          <a:ln cap="flat" cmpd="sng" w="25400">
            <a:solidFill>
              <a:srgbClr val="005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s-CL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¿CUÁNDO?</a:t>
            </a:r>
          </a:p>
        </p:txBody>
      </p:sp>
      <p:sp>
        <p:nvSpPr>
          <p:cNvPr id="239" name="Shape 239"/>
          <p:cNvSpPr/>
          <p:nvPr/>
        </p:nvSpPr>
        <p:spPr>
          <a:xfrm>
            <a:off x="3532319" y="2565000"/>
            <a:ext cx="7611119" cy="2559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s-CL" sz="2400" u="none" cap="none" strike="noStrike">
                <a:solidFill>
                  <a:srgbClr val="FF7319"/>
                </a:solidFill>
                <a:latin typeface="Calibri"/>
                <a:ea typeface="Calibri"/>
                <a:cs typeface="Calibri"/>
                <a:sym typeface="Calibri"/>
              </a:rPr>
              <a:t>Propiedades: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1" lang="es-CL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				</a:t>
            </a:r>
            <a:r>
              <a:rPr b="0" baseline="0" i="0" lang="es-CL" sz="2400" u="none" cap="none" strike="noStrike">
                <a:solidFill>
                  <a:srgbClr val="0052CC"/>
                </a:solidFill>
                <a:latin typeface="Cambria"/>
                <a:ea typeface="Cambria"/>
                <a:cs typeface="Cambria"/>
                <a:sym typeface="Cambria"/>
              </a:rPr>
              <a:t>(Media)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s-CL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		</a:t>
            </a:r>
            <a:r>
              <a:rPr b="0" baseline="0" i="0" lang="es-CL" sz="2400" u="none" cap="none" strike="noStrike">
                <a:solidFill>
                  <a:srgbClr val="0052CC"/>
                </a:solidFill>
                <a:latin typeface="Calibri"/>
                <a:ea typeface="Calibri"/>
                <a:cs typeface="Calibri"/>
                <a:sym typeface="Calibri"/>
              </a:rPr>
              <a:t>(Varianza)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s-CL" sz="2400" u="none" cap="none" strike="noStrike">
                <a:solidFill>
                  <a:srgbClr val="0052CC"/>
                </a:solidFill>
                <a:latin typeface="Calibri"/>
                <a:ea typeface="Calibri"/>
                <a:cs typeface="Calibri"/>
                <a:sym typeface="Calibri"/>
              </a:rPr>
              <a:t> 				(Desviación Estándar)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240" name="Shape 240"/>
          <p:cNvSpPr/>
          <p:nvPr/>
        </p:nvSpPr>
        <p:spPr>
          <a:xfrm>
            <a:off x="3532319" y="2565000"/>
            <a:ext cx="7611119" cy="2595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s-C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 flipH="1">
            <a:off x="0" y="-12960"/>
            <a:ext cx="12191760" cy="1558079"/>
          </a:xfrm>
          <a:prstGeom prst="flowChartDocument">
            <a:avLst/>
          </a:prstGeom>
          <a:solidFill>
            <a:srgbClr val="B1B3B4"/>
          </a:solidFill>
          <a:ln cap="flat" cmpd="sng" w="25400">
            <a:solidFill>
              <a:srgbClr val="B1B3B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/>
        </p:nvSpPr>
        <p:spPr>
          <a:xfrm flipH="1">
            <a:off x="0" y="-12960"/>
            <a:ext cx="12191760" cy="1467719"/>
          </a:xfrm>
          <a:prstGeom prst="flowChartDocument">
            <a:avLst/>
          </a:prstGeom>
          <a:solidFill>
            <a:srgbClr val="FF7319"/>
          </a:solidFill>
          <a:ln cap="flat" cmpd="sng" w="25400">
            <a:solidFill>
              <a:srgbClr val="FF731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/>
        </p:nvSpPr>
        <p:spPr>
          <a:xfrm flipH="1">
            <a:off x="0" y="-12960"/>
            <a:ext cx="12191760" cy="1348919"/>
          </a:xfrm>
          <a:prstGeom prst="flowChartDocument">
            <a:avLst/>
          </a:prstGeom>
          <a:solidFill>
            <a:srgbClr val="0052CC"/>
          </a:solidFill>
          <a:ln cap="flat" cmpd="sng" w="25400">
            <a:solidFill>
              <a:srgbClr val="005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11127600" y="6116039"/>
            <a:ext cx="878039" cy="6566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7319"/>
          </a:solidFill>
          <a:ln cap="flat" cmpd="sng" w="25400">
            <a:solidFill>
              <a:srgbClr val="005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s-CL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5/7</a:t>
            </a:r>
          </a:p>
        </p:txBody>
      </p:sp>
      <p:sp>
        <p:nvSpPr>
          <p:cNvPr id="249" name="Shape 249"/>
          <p:cNvSpPr/>
          <p:nvPr/>
        </p:nvSpPr>
        <p:spPr>
          <a:xfrm>
            <a:off x="11127600" y="0"/>
            <a:ext cx="87696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257400" y="109440"/>
            <a:ext cx="10945800" cy="933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s-CL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¿Cuándo Usarla?</a:t>
            </a:r>
          </a:p>
        </p:txBody>
      </p:sp>
      <p:sp>
        <p:nvSpPr>
          <p:cNvPr id="251" name="Shape 251"/>
          <p:cNvSpPr/>
          <p:nvPr/>
        </p:nvSpPr>
        <p:spPr>
          <a:xfrm>
            <a:off x="257400" y="1609920"/>
            <a:ext cx="2085840" cy="6566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1B3B4"/>
          </a:solidFill>
          <a:ln cap="flat" cmpd="sng" w="25400">
            <a:solidFill>
              <a:srgbClr val="005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s-CL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</a:p>
        </p:txBody>
      </p:sp>
      <p:sp>
        <p:nvSpPr>
          <p:cNvPr id="252" name="Shape 252"/>
          <p:cNvSpPr/>
          <p:nvPr/>
        </p:nvSpPr>
        <p:spPr>
          <a:xfrm>
            <a:off x="257400" y="2457359"/>
            <a:ext cx="2085840" cy="6566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1B3B4"/>
          </a:solidFill>
          <a:ln cap="flat" cmpd="sng" w="25400">
            <a:solidFill>
              <a:srgbClr val="005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s-CL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¿DISTRIBUCIÓN?</a:t>
            </a:r>
          </a:p>
        </p:txBody>
      </p:sp>
      <p:sp>
        <p:nvSpPr>
          <p:cNvPr id="253" name="Shape 253"/>
          <p:cNvSpPr/>
          <p:nvPr/>
        </p:nvSpPr>
        <p:spPr>
          <a:xfrm>
            <a:off x="257400" y="3304439"/>
            <a:ext cx="2085840" cy="6566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1B3B4"/>
          </a:solidFill>
          <a:ln cap="flat" cmpd="sng" w="25400">
            <a:solidFill>
              <a:srgbClr val="005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s-CL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BINOMIAL</a:t>
            </a:r>
          </a:p>
        </p:txBody>
      </p:sp>
      <p:sp>
        <p:nvSpPr>
          <p:cNvPr id="254" name="Shape 254"/>
          <p:cNvSpPr/>
          <p:nvPr/>
        </p:nvSpPr>
        <p:spPr>
          <a:xfrm>
            <a:off x="257400" y="4999319"/>
            <a:ext cx="2085840" cy="6566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52CC"/>
          </a:solidFill>
          <a:ln cap="flat" cmpd="sng" w="25400">
            <a:solidFill>
              <a:srgbClr val="005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s-CL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EJEMPLO</a:t>
            </a:r>
          </a:p>
        </p:txBody>
      </p:sp>
      <p:sp>
        <p:nvSpPr>
          <p:cNvPr id="255" name="Shape 255"/>
          <p:cNvSpPr/>
          <p:nvPr/>
        </p:nvSpPr>
        <p:spPr>
          <a:xfrm>
            <a:off x="257400" y="5844239"/>
            <a:ext cx="2085840" cy="6566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52CC"/>
          </a:solidFill>
          <a:ln cap="flat" cmpd="sng" w="25400">
            <a:solidFill>
              <a:srgbClr val="005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s-CL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REFERENCIAS</a:t>
            </a:r>
          </a:p>
        </p:txBody>
      </p:sp>
      <p:sp>
        <p:nvSpPr>
          <p:cNvPr id="256" name="Shape 256"/>
          <p:cNvSpPr/>
          <p:nvPr/>
        </p:nvSpPr>
        <p:spPr>
          <a:xfrm>
            <a:off x="257400" y="4154400"/>
            <a:ext cx="2085840" cy="6566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7319"/>
          </a:solidFill>
          <a:ln cap="flat" cmpd="sng" w="25400">
            <a:solidFill>
              <a:srgbClr val="005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s-CL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¿CUÁNDO?</a:t>
            </a:r>
          </a:p>
        </p:txBody>
      </p:sp>
      <p:sp>
        <p:nvSpPr>
          <p:cNvPr id="257" name="Shape 257"/>
          <p:cNvSpPr/>
          <p:nvPr/>
        </p:nvSpPr>
        <p:spPr>
          <a:xfrm>
            <a:off x="2639159" y="5386680"/>
            <a:ext cx="7959599" cy="1461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s-CL" sz="1800" u="none" cap="none" strike="noStrike">
                <a:solidFill>
                  <a:srgbClr val="FF7319"/>
                </a:solidFill>
                <a:latin typeface="Calibri"/>
                <a:ea typeface="Calibri"/>
                <a:cs typeface="Calibri"/>
                <a:sym typeface="Calibri"/>
              </a:rPr>
              <a:t>También: “</a:t>
            </a:r>
            <a:r>
              <a:rPr b="0" baseline="0" i="0" lang="es-C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Considérese muestreo sin reemplazo de una población dicotómica de tamaño </a:t>
            </a:r>
            <a:r>
              <a:rPr b="0" baseline="0" i="1" lang="es-C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baseline="0" i="0" lang="es-C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Si el tamaño de la muestra (número de ensayos) </a:t>
            </a:r>
            <a:r>
              <a:rPr b="0" baseline="0" i="1" lang="es-C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b="0" baseline="0" i="0" lang="es-C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 cuando mucho 5% del tamaño de la población, el experimento puede ser analizado como si fuera exactamente un experimento binomial.</a:t>
            </a:r>
            <a:r>
              <a:rPr b="0" baseline="0" i="0" lang="es-CL" sz="1800" u="none" cap="none" strike="noStrike">
                <a:solidFill>
                  <a:srgbClr val="FF7319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  <p:sp>
        <p:nvSpPr>
          <p:cNvPr id="258" name="Shape 258"/>
          <p:cNvSpPr/>
          <p:nvPr/>
        </p:nvSpPr>
        <p:spPr>
          <a:xfrm>
            <a:off x="2639159" y="2063159"/>
            <a:ext cx="8292599" cy="3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ymbol"/>
              <a:buChar char="❖"/>
            </a:pPr>
            <a:r>
              <a:rPr b="0" baseline="0" i="0" lang="es-C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Consta de una secuencia de </a:t>
            </a:r>
            <a:r>
              <a:rPr b="0" baseline="0" i="1" lang="es-C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b="0" baseline="0" i="0" lang="es-C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experimentos más pequeños llamados </a:t>
            </a:r>
            <a:r>
              <a:rPr b="0" baseline="0" i="1" lang="es-C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ensayos</a:t>
            </a:r>
            <a:r>
              <a:rPr b="0" baseline="0" i="0" lang="es-C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donde </a:t>
            </a:r>
            <a:r>
              <a:rPr b="0" baseline="0" i="1" lang="es-C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b="0" baseline="0" i="0" lang="es-C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fija antes del experimento.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ymbol"/>
              <a:buChar char="❖"/>
            </a:pPr>
            <a:r>
              <a:rPr b="0" baseline="0" i="0" lang="es-C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Cada ensayo puede dar por resultado uno de los mismos dos resultados posibles (ensayos dicotómicos), los cuales se denotan como éxito (</a:t>
            </a:r>
            <a:r>
              <a:rPr b="0" baseline="0" i="1" lang="es-C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baseline="0" i="0" lang="es-C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y falla (</a:t>
            </a:r>
            <a:r>
              <a:rPr b="0" baseline="0" i="1" lang="es-C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baseline="0" i="0" lang="es-C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ymbol"/>
              <a:buChar char="❖"/>
            </a:pPr>
            <a:r>
              <a:rPr b="0" baseline="0" i="0" lang="es-C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 ensayos son independientes, de modo que el resultado en cualquier ensayo particular no influye en el resultado de cualquier otro ensayo.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ymbol"/>
              <a:buChar char="❖"/>
            </a:pPr>
            <a:r>
              <a:rPr b="0" baseline="0" i="0" lang="es-C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probabilidad de éxito es constante de un ensayo a otro; esta probabilidad se denota por </a:t>
            </a:r>
            <a:r>
              <a:rPr b="0" baseline="0" i="1" lang="es-C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0" i="0" lang="es-C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 flipH="1">
            <a:off x="0" y="-12960"/>
            <a:ext cx="12191760" cy="1558079"/>
          </a:xfrm>
          <a:prstGeom prst="flowChartDocument">
            <a:avLst/>
          </a:prstGeom>
          <a:solidFill>
            <a:srgbClr val="B1B3B4"/>
          </a:solidFill>
          <a:ln cap="flat" cmpd="sng" w="25400">
            <a:solidFill>
              <a:srgbClr val="B1B3B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/>
        </p:nvSpPr>
        <p:spPr>
          <a:xfrm flipH="1">
            <a:off x="0" y="-12960"/>
            <a:ext cx="12191760" cy="1467719"/>
          </a:xfrm>
          <a:prstGeom prst="flowChartDocument">
            <a:avLst/>
          </a:prstGeom>
          <a:solidFill>
            <a:srgbClr val="FF7319"/>
          </a:solidFill>
          <a:ln cap="flat" cmpd="sng" w="25400">
            <a:solidFill>
              <a:srgbClr val="FF731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/>
        </p:nvSpPr>
        <p:spPr>
          <a:xfrm flipH="1">
            <a:off x="0" y="-12960"/>
            <a:ext cx="12191760" cy="1348919"/>
          </a:xfrm>
          <a:prstGeom prst="flowChartDocument">
            <a:avLst/>
          </a:prstGeom>
          <a:solidFill>
            <a:srgbClr val="0052CC"/>
          </a:solidFill>
          <a:ln cap="flat" cmpd="sng" w="25400">
            <a:solidFill>
              <a:srgbClr val="005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11127600" y="6116039"/>
            <a:ext cx="878039" cy="6566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7319"/>
          </a:solidFill>
          <a:ln cap="flat" cmpd="sng" w="25400">
            <a:solidFill>
              <a:srgbClr val="005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s-CL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6/7</a:t>
            </a:r>
          </a:p>
        </p:txBody>
      </p:sp>
      <p:sp>
        <p:nvSpPr>
          <p:cNvPr id="267" name="Shape 267"/>
          <p:cNvSpPr/>
          <p:nvPr/>
        </p:nvSpPr>
        <p:spPr>
          <a:xfrm>
            <a:off x="11127600" y="0"/>
            <a:ext cx="87696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57400" y="109440"/>
            <a:ext cx="10945800" cy="933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s-CL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Ejemplo</a:t>
            </a:r>
          </a:p>
        </p:txBody>
      </p:sp>
      <p:sp>
        <p:nvSpPr>
          <p:cNvPr id="269" name="Shape 269"/>
          <p:cNvSpPr/>
          <p:nvPr/>
        </p:nvSpPr>
        <p:spPr>
          <a:xfrm>
            <a:off x="257400" y="1609920"/>
            <a:ext cx="2085840" cy="6566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1B3B4"/>
          </a:solidFill>
          <a:ln cap="flat" cmpd="sng" w="25400">
            <a:solidFill>
              <a:srgbClr val="005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s-CL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</a:p>
        </p:txBody>
      </p:sp>
      <p:sp>
        <p:nvSpPr>
          <p:cNvPr id="270" name="Shape 270"/>
          <p:cNvSpPr/>
          <p:nvPr/>
        </p:nvSpPr>
        <p:spPr>
          <a:xfrm>
            <a:off x="257400" y="2457359"/>
            <a:ext cx="2085840" cy="6566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1B3B4"/>
          </a:solidFill>
          <a:ln cap="flat" cmpd="sng" w="25400">
            <a:solidFill>
              <a:srgbClr val="005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s-CL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¿DISTRIBUCIÓN?</a:t>
            </a:r>
          </a:p>
        </p:txBody>
      </p:sp>
      <p:sp>
        <p:nvSpPr>
          <p:cNvPr id="271" name="Shape 271"/>
          <p:cNvSpPr/>
          <p:nvPr/>
        </p:nvSpPr>
        <p:spPr>
          <a:xfrm>
            <a:off x="257400" y="3304439"/>
            <a:ext cx="2085840" cy="6566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1B3B4"/>
          </a:solidFill>
          <a:ln cap="flat" cmpd="sng" w="25400">
            <a:solidFill>
              <a:srgbClr val="005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s-CL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BINOMIAL</a:t>
            </a:r>
          </a:p>
        </p:txBody>
      </p:sp>
      <p:sp>
        <p:nvSpPr>
          <p:cNvPr id="272" name="Shape 272"/>
          <p:cNvSpPr/>
          <p:nvPr/>
        </p:nvSpPr>
        <p:spPr>
          <a:xfrm>
            <a:off x="257400" y="4999319"/>
            <a:ext cx="2085840" cy="6566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7319"/>
          </a:solidFill>
          <a:ln cap="flat" cmpd="sng" w="25400">
            <a:solidFill>
              <a:srgbClr val="005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s-CL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EJEMPLO</a:t>
            </a:r>
          </a:p>
        </p:txBody>
      </p:sp>
      <p:sp>
        <p:nvSpPr>
          <p:cNvPr id="273" name="Shape 273"/>
          <p:cNvSpPr/>
          <p:nvPr/>
        </p:nvSpPr>
        <p:spPr>
          <a:xfrm>
            <a:off x="257400" y="5844239"/>
            <a:ext cx="2085840" cy="6566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52CC"/>
          </a:solidFill>
          <a:ln cap="flat" cmpd="sng" w="25400">
            <a:solidFill>
              <a:srgbClr val="005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s-CL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REFERENCIAS</a:t>
            </a:r>
          </a:p>
        </p:txBody>
      </p:sp>
      <p:sp>
        <p:nvSpPr>
          <p:cNvPr id="274" name="Shape 274"/>
          <p:cNvSpPr/>
          <p:nvPr/>
        </p:nvSpPr>
        <p:spPr>
          <a:xfrm>
            <a:off x="257400" y="4154400"/>
            <a:ext cx="2085840" cy="6566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1B3B4"/>
          </a:solidFill>
          <a:ln cap="flat" cmpd="sng" w="25400">
            <a:solidFill>
              <a:srgbClr val="005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s-CL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¿CUÁNDO?</a:t>
            </a:r>
          </a:p>
        </p:txBody>
      </p:sp>
      <p:sp>
        <p:nvSpPr>
          <p:cNvPr id="275" name="Shape 275"/>
          <p:cNvSpPr/>
          <p:nvPr/>
        </p:nvSpPr>
        <p:spPr>
          <a:xfrm>
            <a:off x="3232080" y="2056319"/>
            <a:ext cx="819108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s-CL" sz="2000" u="none" cap="none" strike="noStrike">
                <a:solidFill>
                  <a:srgbClr val="FF7319"/>
                </a:solidFill>
                <a:latin typeface="Calibri"/>
                <a:ea typeface="Calibri"/>
                <a:cs typeface="Calibri"/>
                <a:sym typeface="Calibri"/>
              </a:rPr>
              <a:t>UN CASO SIMPLE: 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s-CL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 se considera el lanzamiento de una moneda al aire, independientemente y una cantidad de veces previamente definida, se puede utilizar la distribución binomial.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s-CL" sz="2000" u="none" cap="none" strike="noStrike">
                <a:solidFill>
                  <a:srgbClr val="FF7319"/>
                </a:solidFill>
                <a:latin typeface="Calibri"/>
                <a:ea typeface="Calibri"/>
                <a:cs typeface="Calibri"/>
                <a:sym typeface="Calibri"/>
              </a:rPr>
              <a:t>Una situación: </a:t>
            </a:r>
            <a:r>
              <a:rPr b="0" baseline="0" i="0" lang="es-CL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lanza una moneda 3 veces, sabemos que la probabilidad de éxito es 0.5, por lo que si se pregunta cuánto es la probabilidad de que haya una cara: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276" name="Shape 276"/>
          <p:cNvSpPr/>
          <p:nvPr/>
        </p:nvSpPr>
        <p:spPr>
          <a:xfrm>
            <a:off x="3898800" y="4919039"/>
            <a:ext cx="6857640" cy="1106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3898800" y="4919039"/>
            <a:ext cx="6857640" cy="110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s-C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 flipH="1">
            <a:off x="0" y="-12960"/>
            <a:ext cx="12191760" cy="1558079"/>
          </a:xfrm>
          <a:prstGeom prst="flowChartDocument">
            <a:avLst/>
          </a:prstGeom>
          <a:solidFill>
            <a:srgbClr val="B1B3B4"/>
          </a:solidFill>
          <a:ln cap="flat" cmpd="sng" w="25400">
            <a:solidFill>
              <a:srgbClr val="B1B3B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 flipH="1">
            <a:off x="0" y="-12960"/>
            <a:ext cx="12191760" cy="1467719"/>
          </a:xfrm>
          <a:prstGeom prst="flowChartDocument">
            <a:avLst/>
          </a:prstGeom>
          <a:solidFill>
            <a:srgbClr val="FF7319"/>
          </a:solidFill>
          <a:ln cap="flat" cmpd="sng" w="25400">
            <a:solidFill>
              <a:srgbClr val="FF731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 flipH="1">
            <a:off x="0" y="-12960"/>
            <a:ext cx="12191760" cy="1348919"/>
          </a:xfrm>
          <a:prstGeom prst="flowChartDocument">
            <a:avLst/>
          </a:prstGeom>
          <a:solidFill>
            <a:srgbClr val="0052CC"/>
          </a:solidFill>
          <a:ln cap="flat" cmpd="sng" w="25400">
            <a:solidFill>
              <a:srgbClr val="005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11127600" y="6116039"/>
            <a:ext cx="878039" cy="6566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7319"/>
          </a:solidFill>
          <a:ln cap="flat" cmpd="sng" w="25400">
            <a:solidFill>
              <a:srgbClr val="005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s-CL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7/7</a:t>
            </a:r>
          </a:p>
        </p:txBody>
      </p:sp>
      <p:sp>
        <p:nvSpPr>
          <p:cNvPr id="286" name="Shape 286"/>
          <p:cNvSpPr/>
          <p:nvPr/>
        </p:nvSpPr>
        <p:spPr>
          <a:xfrm>
            <a:off x="11127600" y="0"/>
            <a:ext cx="876960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257400" y="109440"/>
            <a:ext cx="10945800" cy="933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s-CL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Referencias</a:t>
            </a:r>
          </a:p>
        </p:txBody>
      </p:sp>
      <p:sp>
        <p:nvSpPr>
          <p:cNvPr id="288" name="Shape 288"/>
          <p:cNvSpPr/>
          <p:nvPr/>
        </p:nvSpPr>
        <p:spPr>
          <a:xfrm>
            <a:off x="257400" y="1609920"/>
            <a:ext cx="2085840" cy="6566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1B3B4"/>
          </a:solidFill>
          <a:ln cap="flat" cmpd="sng" w="25400">
            <a:solidFill>
              <a:srgbClr val="005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s-CL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</a:p>
        </p:txBody>
      </p:sp>
      <p:sp>
        <p:nvSpPr>
          <p:cNvPr id="289" name="Shape 289"/>
          <p:cNvSpPr/>
          <p:nvPr/>
        </p:nvSpPr>
        <p:spPr>
          <a:xfrm>
            <a:off x="257400" y="2457359"/>
            <a:ext cx="2085840" cy="6566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1B3B4"/>
          </a:solidFill>
          <a:ln cap="flat" cmpd="sng" w="25400">
            <a:solidFill>
              <a:srgbClr val="005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s-CL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¿DISTRIBUCIÓN?</a:t>
            </a:r>
          </a:p>
        </p:txBody>
      </p:sp>
      <p:sp>
        <p:nvSpPr>
          <p:cNvPr id="290" name="Shape 290"/>
          <p:cNvSpPr/>
          <p:nvPr/>
        </p:nvSpPr>
        <p:spPr>
          <a:xfrm>
            <a:off x="257400" y="3304439"/>
            <a:ext cx="2085840" cy="6566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1B3B4"/>
          </a:solidFill>
          <a:ln cap="flat" cmpd="sng" w="25400">
            <a:solidFill>
              <a:srgbClr val="005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s-CL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BINOMIAL</a:t>
            </a:r>
          </a:p>
        </p:txBody>
      </p:sp>
      <p:sp>
        <p:nvSpPr>
          <p:cNvPr id="291" name="Shape 291"/>
          <p:cNvSpPr/>
          <p:nvPr/>
        </p:nvSpPr>
        <p:spPr>
          <a:xfrm>
            <a:off x="257400" y="4999319"/>
            <a:ext cx="2085840" cy="6566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1B3B4"/>
          </a:solidFill>
          <a:ln cap="flat" cmpd="sng" w="25400">
            <a:solidFill>
              <a:srgbClr val="005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s-CL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EJEMPLO</a:t>
            </a:r>
          </a:p>
        </p:txBody>
      </p:sp>
      <p:sp>
        <p:nvSpPr>
          <p:cNvPr id="292" name="Shape 292"/>
          <p:cNvSpPr/>
          <p:nvPr/>
        </p:nvSpPr>
        <p:spPr>
          <a:xfrm>
            <a:off x="257400" y="5844239"/>
            <a:ext cx="2085840" cy="6566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7319"/>
          </a:solidFill>
          <a:ln cap="flat" cmpd="sng" w="25400">
            <a:solidFill>
              <a:srgbClr val="005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s-CL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REFERENCIAS</a:t>
            </a:r>
          </a:p>
        </p:txBody>
      </p:sp>
      <p:sp>
        <p:nvSpPr>
          <p:cNvPr id="293" name="Shape 293"/>
          <p:cNvSpPr/>
          <p:nvPr/>
        </p:nvSpPr>
        <p:spPr>
          <a:xfrm>
            <a:off x="257400" y="4154400"/>
            <a:ext cx="2085840" cy="6566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1B3B4"/>
          </a:solidFill>
          <a:ln cap="flat" cmpd="sng" w="25400">
            <a:solidFill>
              <a:srgbClr val="005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s-CL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¿CUÁNDO?</a:t>
            </a:r>
          </a:p>
        </p:txBody>
      </p:sp>
      <p:sp>
        <p:nvSpPr>
          <p:cNvPr id="294" name="Shape 294"/>
          <p:cNvSpPr/>
          <p:nvPr/>
        </p:nvSpPr>
        <p:spPr>
          <a:xfrm>
            <a:off x="3503160" y="2872080"/>
            <a:ext cx="9388439" cy="191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s-CL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[1] Probabilidad y Estadística para Ingeniería y Ciencias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s-CL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Jay Devore - Séptima Edición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s-CL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[2] Probabilidad y Estadística Aplicadas a la Ingeniería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s-CL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Montgomery y Runger - Segunda Edición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