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58" r:id="rId5"/>
    <p:sldId id="264" r:id="rId6"/>
    <p:sldId id="269" r:id="rId7"/>
    <p:sldId id="270" r:id="rId8"/>
    <p:sldId id="271" r:id="rId9"/>
    <p:sldId id="260" r:id="rId10"/>
    <p:sldId id="265" r:id="rId11"/>
    <p:sldId id="261" r:id="rId12"/>
    <p:sldId id="266" r:id="rId13"/>
    <p:sldId id="267" r:id="rId14"/>
    <p:sldId id="262" r:id="rId15"/>
    <p:sldId id="263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CC66"/>
    <a:srgbClr val="FF99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63" autoAdjust="0"/>
  </p:normalViewPr>
  <p:slideViewPr>
    <p:cSldViewPr>
      <p:cViewPr varScale="1">
        <p:scale>
          <a:sx n="73" d="100"/>
          <a:sy n="73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38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573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Inception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Elaboration</a:t>
            </a:r>
          </a:p>
          <a:p>
            <a:endParaRPr lang="de-CH" dirty="0" smtClean="0"/>
          </a:p>
          <a:p>
            <a:r>
              <a:rPr lang="de-CH" dirty="0" err="1" smtClean="0"/>
              <a:t>Construction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Transition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49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1, ZHAW</a:t>
            </a:r>
            <a:r>
              <a:rPr lang="de-CH" baseline="0" dirty="0" smtClean="0"/>
              <a:t> Netzwerk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ZHAW Server sind aufgrund eines Wartungsfensters oder Ausfalls nicht erreichbar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 smtClean="0">
                <a:effectLst/>
              </a:rPr>
              <a:t>Git</a:t>
            </a:r>
            <a:r>
              <a:rPr lang="de-CH" sz="1200" dirty="0" smtClean="0">
                <a:effectLst/>
              </a:rPr>
              <a:t> benutzen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2, Motivation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Motivation während des Semesters lässt nach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Arbeiten gerecht verteilen. Teamgeist pflegen und klare gemeinsame Ziele definieren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3, Probleme</a:t>
            </a:r>
            <a:r>
              <a:rPr lang="de-CH" baseline="0" dirty="0" smtClean="0"/>
              <a:t> mit Entwicklungsumgebung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Probleme mit Framework oder Android SDK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Gemeinsames Einrichten der Entwicklungsumgebungen und gegenseitige Unterstützung bei Problemen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4, Hardware</a:t>
            </a:r>
          </a:p>
          <a:p>
            <a:r>
              <a:rPr lang="de-CH" dirty="0" smtClean="0"/>
              <a:t>Ein Handy oder Notebook fällt aus</a:t>
            </a: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Material sorgfältig behandeln und bei einem Ausfall zeitig für Ersatz sorgen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0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5, Sound &amp; Grafik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Zeit für die Implementation wird knapp, Mittel für die Realisierung reichen nicht aus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Sound weglassen und/oder Grafik vereinfachen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6, Personaldefizit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Ausfälle durch Krankheit oder Unfall, viel zu tun bei der Arbeit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Velo Helm aufsetzen, Rechtsvortritt beachten und jeden Tag ein Glas </a:t>
            </a:r>
            <a:r>
              <a:rPr lang="de-CH" sz="1200" dirty="0" err="1" smtClean="0">
                <a:effectLst/>
              </a:rPr>
              <a:t>O'saft</a:t>
            </a:r>
            <a:r>
              <a:rPr lang="de-CH" sz="1200" dirty="0" smtClean="0">
                <a:effectLst/>
              </a:rPr>
              <a:t> trinken. Viel Wissenstransfer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7, Schlechtes Zeitmanagement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Fehleinschätzung, Zeitmangel auf Grund von Teilzeit Pensum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Realistischen Zeitplan erstellen. Verzögerungen frühzeitig erkennen und aufholen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8, Know</a:t>
            </a:r>
            <a:r>
              <a:rPr lang="de-CH" baseline="0" dirty="0" smtClean="0"/>
              <a:t>-how 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Das Know-how im Team oder bei einzelnen Mitgliedern führt zu Verzögerungen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So viel Wissenstransfer  betreiben wie möglich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0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ZHAW</a:t>
            </a:r>
            <a:r>
              <a:rPr lang="de-CH" baseline="0" dirty="0" smtClean="0"/>
              <a:t> Netzwerk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ZHAW Server sind aufgrund eines Wartungsfensters oder Ausfalls nicht erreichbar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err="1" smtClean="0">
                <a:effectLst/>
              </a:rPr>
              <a:t>Git</a:t>
            </a:r>
            <a:r>
              <a:rPr lang="de-CH" sz="1200" dirty="0" smtClean="0">
                <a:effectLst/>
              </a:rPr>
              <a:t> benutzen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Motivation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Motivation während des Semesters lässt nach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sz="120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Arbeiten gerecht verteilen. Teamgeist pflegen und klare gemeinsame Ziele definieren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Probleme</a:t>
            </a:r>
            <a:r>
              <a:rPr lang="de-CH" baseline="0" dirty="0" smtClean="0"/>
              <a:t> mit Entwicklungsumgebung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Probleme mit Framework oder Android SDK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Gemeinsames Einrichten der Entwicklungsumgebungen und gegenseitige Unterstützung bei Problemen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Hardware</a:t>
            </a:r>
          </a:p>
          <a:p>
            <a:r>
              <a:rPr lang="de-CH" dirty="0" smtClean="0"/>
              <a:t>Ein Handy oder Notebook fällt aus</a:t>
            </a: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Material sorgfältig behandeln und bei einem Ausfall zeitig für Ersatz sorgen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Sound &amp; Grafik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Zeit für die Implementation wird knapp, Mittel für die Realisierung reichen nicht aus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Sound weglassen und/oder Grafik vereinfachen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Personaldefizit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Ausfälle durch Krankheit oder Unfall, viel zu tun bei der Arbeit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Velo Helm aufsetzen, Rechtsvortritt beachten und jeden Tag ein Glas </a:t>
            </a:r>
            <a:r>
              <a:rPr lang="de-CH" sz="1200" dirty="0" err="1" smtClean="0">
                <a:effectLst/>
              </a:rPr>
              <a:t>O'saft</a:t>
            </a:r>
            <a:r>
              <a:rPr lang="de-CH" sz="1200" dirty="0" smtClean="0">
                <a:effectLst/>
              </a:rPr>
              <a:t> trinken. Viel Wissenstransfer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Schlechtes Zeitmanagement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Fehleinschätzung, Zeitmangel auf Grund von Teilzeit Pensum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Realistischen Zeitplan erstellen. Verzögerungen frühzeitig erkennen und aufholen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Know</a:t>
            </a:r>
            <a:r>
              <a:rPr lang="de-CH" baseline="0" dirty="0" smtClean="0"/>
              <a:t>-how Defizit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>
                <a:effectLst/>
              </a:rPr>
              <a:t>Das Know-how im Team oder bei einzelnen Mitgliedern führt zu Verzögerungen</a:t>
            </a:r>
            <a:endParaRPr lang="de-CH" sz="1200" dirty="0" smtClean="0">
              <a:effectLst/>
              <a:latin typeface="+mn-lt"/>
              <a:ea typeface="Calibri"/>
              <a:cs typeface="Times New Roman"/>
            </a:endParaRPr>
          </a:p>
          <a:p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smtClean="0">
                <a:effectLst/>
              </a:rPr>
              <a:t>So viel Wissenstransfer  betreiben wie möglich</a:t>
            </a:r>
            <a:endParaRPr lang="de-CH" sz="1200" smtClean="0">
              <a:effectLst/>
              <a:latin typeface="+mn-lt"/>
              <a:ea typeface="Calibri"/>
              <a:cs typeface="Times New Roman"/>
            </a:endParaRP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0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630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469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82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400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188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67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12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214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1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57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14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B25B-6675-4AD5-ABC9-F45AE71FCDD1}" type="datetimeFigureOut">
              <a:rPr lang="de-CH" smtClean="0"/>
              <a:t>29.09.2014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8149-8348-411C-9F20-78170D87CB0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Projektskizze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854981"/>
              </p:ext>
            </p:extLst>
          </p:nvPr>
        </p:nvGraphicFramePr>
        <p:xfrm>
          <a:off x="683568" y="1484784"/>
          <a:ext cx="7704856" cy="439248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2168"/>
                <a:gridCol w="648072"/>
                <a:gridCol w="5544616"/>
              </a:tblGrid>
              <a:tr h="36604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Phase</a:t>
                      </a:r>
                      <a:endParaRPr lang="de-CH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 (Body)"/>
                        </a:rPr>
                        <a:t>It</a:t>
                      </a:r>
                      <a:endParaRPr lang="de-CH" sz="1800" b="1" i="0" u="none" strike="noStrike" dirty="0"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 dirty="0">
                          <a:effectLst/>
                        </a:rPr>
                        <a:t>Ziele</a:t>
                      </a:r>
                      <a:endParaRPr lang="de-CH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08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err="1" smtClean="0">
                          <a:effectLst/>
                        </a:rPr>
                        <a:t>Inception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I1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Projektskizze, IDE, Ausformulierung Anwendungsfälle</a:t>
                      </a:r>
                      <a:r>
                        <a:rPr lang="de-CH" sz="1800" u="none" strike="noStrike" dirty="0">
                          <a:effectLst/>
                        </a:rPr>
                        <a:t>, </a:t>
                      </a:r>
                      <a:r>
                        <a:rPr lang="de-CH" sz="1800" u="none" strike="noStrike" dirty="0" smtClean="0">
                          <a:effectLst/>
                        </a:rPr>
                        <a:t>Entwurf Architektur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98122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smtClean="0">
                          <a:effectLst/>
                        </a:rPr>
                        <a:t>Elaboration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E1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Anwendungsfälle, </a:t>
                      </a:r>
                      <a:r>
                        <a:rPr lang="de-CH" sz="1800" u="none" strike="noStrike" dirty="0">
                          <a:effectLst/>
                        </a:rPr>
                        <a:t>Architektur und </a:t>
                      </a:r>
                      <a:r>
                        <a:rPr lang="de-CH" sz="1800" u="none" strike="noStrike" dirty="0" smtClean="0">
                          <a:effectLst/>
                        </a:rPr>
                        <a:t>Domänenmodell, </a:t>
                      </a:r>
                      <a:r>
                        <a:rPr lang="de-CH" sz="1800" u="none" strike="noStrike" dirty="0">
                          <a:effectLst/>
                        </a:rPr>
                        <a:t>GUI </a:t>
                      </a:r>
                      <a:r>
                        <a:rPr lang="de-CH" sz="1800" u="none" strike="noStrike" dirty="0" smtClean="0">
                          <a:effectLst/>
                        </a:rPr>
                        <a:t>Designkonzept/Prototyp, 10%</a:t>
                      </a:r>
                      <a:r>
                        <a:rPr lang="de-CH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604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err="1" smtClean="0">
                          <a:effectLst/>
                        </a:rPr>
                        <a:t>Construction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C1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>
                          <a:effectLst/>
                        </a:rPr>
                        <a:t>50%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604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err="1" smtClean="0">
                          <a:effectLst/>
                        </a:rPr>
                        <a:t>Construction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C2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>
                          <a:effectLst/>
                        </a:rPr>
                        <a:t>90%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Programmierungstasks, GUI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32081">
                <a:tc>
                  <a:txBody>
                    <a:bodyPr/>
                    <a:lstStyle/>
                    <a:p>
                      <a:pPr algn="l" fontAlgn="ctr"/>
                      <a:r>
                        <a:rPr lang="de-CH" sz="1800" u="none" strike="noStrike" dirty="0" smtClean="0">
                          <a:effectLst/>
                        </a:rPr>
                        <a:t>Transition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 smtClean="0">
                          <a:effectLst/>
                        </a:rPr>
                        <a:t>T1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CH" sz="1800" u="none" strike="noStrike" dirty="0">
                          <a:effectLst/>
                        </a:rPr>
                        <a:t>100% </a:t>
                      </a:r>
                      <a:r>
                        <a:rPr lang="de-CH" sz="1800" u="none" strike="noStrike" dirty="0" smtClean="0">
                          <a:effectLst/>
                        </a:rPr>
                        <a:t>Programmierungstasks, </a:t>
                      </a:r>
                      <a:r>
                        <a:rPr lang="de-CH" sz="1800" u="none" strike="noStrike" dirty="0" err="1">
                          <a:effectLst/>
                        </a:rPr>
                        <a:t>Testing</a:t>
                      </a:r>
                      <a:r>
                        <a:rPr lang="de-CH" sz="1800" u="none" strike="noStrike" dirty="0">
                          <a:effectLst/>
                        </a:rPr>
                        <a:t>, Dokumentation und Abschlussarbeiten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41"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6041"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CH" sz="1800" u="none" strike="noStrike" dirty="0">
                          <a:effectLst/>
                        </a:rPr>
                        <a:t>Iterationsdauer: 2 -3 Wochen</a:t>
                      </a:r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7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36181"/>
              </p:ext>
            </p:extLst>
          </p:nvPr>
        </p:nvGraphicFramePr>
        <p:xfrm>
          <a:off x="683568" y="1844824"/>
          <a:ext cx="7704857" cy="360040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83845"/>
                <a:gridCol w="1902998"/>
                <a:gridCol w="1038978"/>
                <a:gridCol w="806880"/>
                <a:gridCol w="3472156"/>
              </a:tblGrid>
              <a:tr h="405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Nr.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Risiko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EW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AW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Massnahmen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7464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1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ZHAW Netzwerk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4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Gering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Git</a:t>
                      </a: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 benutzen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2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Motivation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3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Mittel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Gerechte Verteilung,</a:t>
                      </a:r>
                      <a:r>
                        <a:rPr lang="de-CH" sz="1800" baseline="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 Teamgeist, gemeinsame Ziele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3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Probleme mit </a:t>
                      </a:r>
                      <a:r>
                        <a:rPr lang="de-CH" sz="1800" dirty="0" smtClean="0">
                          <a:effectLst/>
                        </a:rPr>
                        <a:t>IDE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Hoch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Gemeinsam Einrichten, gegenseitig Unterstützen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4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Hardware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Hoch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Sorgfallt</a:t>
                      </a: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de-CH" sz="1800" baseline="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 Ersatz besorgen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010324"/>
              </p:ext>
            </p:extLst>
          </p:nvPr>
        </p:nvGraphicFramePr>
        <p:xfrm>
          <a:off x="683568" y="1844824"/>
          <a:ext cx="7704857" cy="367240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83845"/>
                <a:gridCol w="1902998"/>
                <a:gridCol w="1038978"/>
                <a:gridCol w="806880"/>
                <a:gridCol w="3472156"/>
              </a:tblGrid>
              <a:tr h="405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Nr.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Risiko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EW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AW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Massnahmen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7464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5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Sound &amp; Grafik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Hoch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Weglassen, vereinfachen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6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Personaldefizit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Mittel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Viel Wissenstransfer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08012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7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Zeitmanagement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1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Hoch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Realistisch Planen, Verzögerungen frühzeitig erkennen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</a:rPr>
                        <a:t>8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Know-how Defizit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</a:rPr>
                        <a:t>2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</a:rPr>
                        <a:t>Gering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Arial (Body)"/>
                          <a:ea typeface="Calibri"/>
                          <a:cs typeface="Times New Roman"/>
                        </a:rPr>
                        <a:t>Viel Wissenstransfer</a:t>
                      </a:r>
                      <a:endParaRPr lang="de-CH" sz="1800" dirty="0">
                        <a:effectLst/>
                        <a:latin typeface="Arial (Body)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Risiken</a:t>
            </a:r>
            <a:endParaRPr lang="de-CH" sz="6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662380"/>
              </p:ext>
            </p:extLst>
          </p:nvPr>
        </p:nvGraphicFramePr>
        <p:xfrm>
          <a:off x="4572000" y="1628800"/>
          <a:ext cx="3960440" cy="4661696"/>
        </p:xfrm>
        <a:graphic>
          <a:graphicData uri="http://schemas.openxmlformats.org/drawingml/2006/table">
            <a:tbl>
              <a:tblPr firstCol="1" lastRow="1">
                <a:tableStyleId>{0E3FDE45-AF77-4B5C-9715-49D594BDF05E}</a:tableStyleId>
              </a:tblPr>
              <a:tblGrid>
                <a:gridCol w="360040"/>
                <a:gridCol w="576064"/>
                <a:gridCol w="1008112"/>
                <a:gridCol w="1008112"/>
                <a:gridCol w="1008112"/>
              </a:tblGrid>
              <a:tr h="101727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err="1" smtClean="0">
                          <a:effectLst/>
                        </a:rPr>
                        <a:t>Eintretenswahrscheinlichkeit</a:t>
                      </a:r>
                      <a:r>
                        <a:rPr lang="de-CH" sz="2000" dirty="0" smtClean="0">
                          <a:effectLst/>
                        </a:rPr>
                        <a:t> </a:t>
                      </a:r>
                      <a:r>
                        <a:rPr lang="de-CH" sz="2000" dirty="0">
                          <a:effectLst/>
                        </a:rPr>
                        <a:t>→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</a:rPr>
                        <a:t>4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</a:tr>
              <a:tr h="10172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</a:rPr>
                        <a:t>3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</a:tr>
              <a:tr h="1017270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</a:rPr>
                        <a:t>2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3, 4, 5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9933"/>
                    </a:solidFill>
                  </a:tcPr>
                </a:tc>
              </a:tr>
              <a:tr h="908846">
                <a:tc v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4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de-CH" sz="2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11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Niedrig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Mittel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Hoch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20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de-CH" sz="2000" dirty="0">
                        <a:effectLst/>
                        <a:latin typeface="Calibri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2000" dirty="0">
                          <a:effectLst/>
                        </a:rPr>
                        <a:t>Auswirkung →</a:t>
                      </a:r>
                      <a:endParaRPr lang="de-CH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38480" y="1556792"/>
            <a:ext cx="3961512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ZHAW Netzwerk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Motivation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Probleme mit IDE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Hardware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Sound &amp; Grafik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Personaldefizit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Schlechtes Zeit Management</a:t>
            </a:r>
          </a:p>
          <a:p>
            <a:pPr marL="502920" indent="-457200">
              <a:buFont typeface="+mj-lt"/>
              <a:buAutoNum type="arabicPeriod"/>
            </a:pPr>
            <a:r>
              <a:rPr lang="de-CH" sz="2800" dirty="0" smtClean="0"/>
              <a:t>Know-how Defizit</a:t>
            </a:r>
          </a:p>
          <a:p>
            <a:pPr marL="50292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68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Kundennutzen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Spass</a:t>
            </a:r>
          </a:p>
          <a:p>
            <a:r>
              <a:rPr lang="de-CH" dirty="0" smtClean="0"/>
              <a:t>Kurzweilig</a:t>
            </a:r>
          </a:p>
          <a:p>
            <a:r>
              <a:rPr lang="de-CH" dirty="0" smtClean="0"/>
              <a:t>Herausfordernd</a:t>
            </a:r>
          </a:p>
          <a:p>
            <a:r>
              <a:rPr lang="de-CH" dirty="0" smtClean="0"/>
              <a:t>Schulung logischen Denkens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Wirtschaftlichkeit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Personalaufwand mit 80.- CHF/h: 32’000.- CHF</a:t>
            </a:r>
          </a:p>
          <a:p>
            <a:r>
              <a:rPr lang="de-CH" dirty="0" smtClean="0"/>
              <a:t>Variante 1</a:t>
            </a:r>
          </a:p>
          <a:p>
            <a:pPr lvl="1"/>
            <a:r>
              <a:rPr lang="de-CH" dirty="0" smtClean="0"/>
              <a:t>Spiel für 2.- anbieten</a:t>
            </a:r>
          </a:p>
          <a:p>
            <a:pPr lvl="1"/>
            <a:r>
              <a:rPr lang="de-CH" dirty="0" smtClean="0"/>
              <a:t>Bei 20 Kunden/Woche: 15 Jahre Amortisationszeit</a:t>
            </a:r>
          </a:p>
          <a:p>
            <a:r>
              <a:rPr lang="de-CH" dirty="0" smtClean="0"/>
              <a:t>Variante 2</a:t>
            </a:r>
          </a:p>
          <a:p>
            <a:pPr lvl="1"/>
            <a:r>
              <a:rPr lang="de-CH" dirty="0" smtClean="0"/>
              <a:t>Spiel gratis anbieten</a:t>
            </a:r>
          </a:p>
          <a:p>
            <a:pPr lvl="1"/>
            <a:r>
              <a:rPr lang="de-CH" dirty="0" smtClean="0"/>
              <a:t>Einkommen mit Werbung &amp; In-App Käufen</a:t>
            </a:r>
          </a:p>
          <a:p>
            <a:pPr lvl="1"/>
            <a:r>
              <a:rPr lang="de-CH" dirty="0" smtClean="0"/>
              <a:t>Amortisationszeit 2-3 Jahre</a:t>
            </a:r>
          </a:p>
          <a:p>
            <a:pPr lvl="1"/>
            <a:r>
              <a:rPr lang="de-CH" dirty="0" smtClean="0"/>
              <a:t>Grössere Verbreitung</a:t>
            </a:r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Projektidee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Mobile Android Applikation</a:t>
            </a:r>
          </a:p>
          <a:p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Rollenspiel</a:t>
            </a:r>
          </a:p>
          <a:p>
            <a:pPr lvl="1"/>
            <a:r>
              <a:rPr lang="de-CH" dirty="0" err="1" smtClean="0"/>
              <a:t>Shoot’em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endParaRPr lang="de-CH" dirty="0" smtClean="0"/>
          </a:p>
          <a:p>
            <a:pPr lvl="1"/>
            <a:r>
              <a:rPr lang="de-CH" dirty="0" smtClean="0"/>
              <a:t>Geschicklichkeit</a:t>
            </a:r>
          </a:p>
          <a:p>
            <a:r>
              <a:rPr lang="de-CH" dirty="0" smtClean="0"/>
              <a:t>Docker</a:t>
            </a:r>
          </a:p>
          <a:p>
            <a:pPr lvl="1"/>
            <a:r>
              <a:rPr lang="de-CH" dirty="0" smtClean="0"/>
              <a:t>Puzzle</a:t>
            </a:r>
          </a:p>
          <a:p>
            <a:pPr lvl="1"/>
            <a:r>
              <a:rPr lang="de-CH" dirty="0" smtClean="0"/>
              <a:t>Geschicklichkeit</a:t>
            </a:r>
          </a:p>
        </p:txBody>
      </p:sp>
    </p:spTree>
    <p:extLst>
      <p:ext uri="{BB962C8B-B14F-4D97-AF65-F5344CB8AC3E}">
        <p14:creationId xmlns:p14="http://schemas.microsoft.com/office/powerpoint/2010/main" val="20946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7" y="1412776"/>
            <a:ext cx="8873047" cy="4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Anwendungsfall</a:t>
            </a:r>
            <a:endParaRPr lang="de-CH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Schiff effizient beladen</a:t>
            </a:r>
          </a:p>
          <a:p>
            <a:r>
              <a:rPr lang="de-CH" dirty="0" smtClean="0"/>
              <a:t>Ablauf</a:t>
            </a:r>
          </a:p>
          <a:p>
            <a:pPr lvl="1"/>
            <a:r>
              <a:rPr lang="de-CH" dirty="0" smtClean="0"/>
              <a:t>Zug bringt Container (versch. Grössen, Gewichte)</a:t>
            </a:r>
          </a:p>
          <a:p>
            <a:pPr lvl="1"/>
            <a:r>
              <a:rPr lang="de-CH" dirty="0" smtClean="0"/>
              <a:t>Spieler muss Container auf Schiff positionieren</a:t>
            </a:r>
          </a:p>
          <a:p>
            <a:r>
              <a:rPr lang="de-CH" dirty="0" smtClean="0"/>
              <a:t>Ende</a:t>
            </a:r>
            <a:endParaRPr lang="de-CH" dirty="0"/>
          </a:p>
          <a:p>
            <a:pPr lvl="1"/>
            <a:r>
              <a:rPr lang="de-CH" dirty="0"/>
              <a:t>Schiff fertig beladen ist </a:t>
            </a:r>
          </a:p>
          <a:p>
            <a:pPr lvl="1"/>
            <a:r>
              <a:rPr lang="de-CH" dirty="0" smtClean="0"/>
              <a:t>Mehr </a:t>
            </a:r>
            <a:r>
              <a:rPr lang="de-CH" dirty="0"/>
              <a:t>als zwei Container </a:t>
            </a:r>
            <a:r>
              <a:rPr lang="de-CH" dirty="0" smtClean="0"/>
              <a:t>gehen verloren</a:t>
            </a:r>
            <a:endParaRPr lang="de-CH" dirty="0"/>
          </a:p>
          <a:p>
            <a:pPr lvl="1"/>
            <a:r>
              <a:rPr lang="de-CH" dirty="0" smtClean="0"/>
              <a:t>Die </a:t>
            </a:r>
            <a:r>
              <a:rPr lang="de-CH" dirty="0"/>
              <a:t>Zeit </a:t>
            </a:r>
            <a:r>
              <a:rPr lang="de-CH" dirty="0" smtClean="0"/>
              <a:t>läuft ab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Anforderungen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Entwicklungsplattform Android</a:t>
            </a:r>
          </a:p>
          <a:p>
            <a:r>
              <a:rPr lang="de-CH" dirty="0"/>
              <a:t>Systemsprache Englisch</a:t>
            </a:r>
          </a:p>
          <a:p>
            <a:r>
              <a:rPr lang="de-CH" dirty="0"/>
              <a:t>Schneller Spieleinstieg</a:t>
            </a:r>
          </a:p>
          <a:p>
            <a:r>
              <a:rPr lang="de-CH" dirty="0"/>
              <a:t>Kurze Ladezeiten</a:t>
            </a:r>
          </a:p>
          <a:p>
            <a:r>
              <a:rPr lang="de-CH" dirty="0"/>
              <a:t>Geringe Speicheranforderungen</a:t>
            </a:r>
          </a:p>
          <a:p>
            <a:r>
              <a:rPr lang="de-CH" dirty="0"/>
              <a:t>Intuitive Bedienung</a:t>
            </a:r>
          </a:p>
          <a:p>
            <a:r>
              <a:rPr lang="de-CH" dirty="0"/>
              <a:t>Ansprechendes Design</a:t>
            </a:r>
          </a:p>
        </p:txBody>
      </p:sp>
    </p:spTree>
    <p:extLst>
      <p:ext uri="{BB962C8B-B14F-4D97-AF65-F5344CB8AC3E}">
        <p14:creationId xmlns:p14="http://schemas.microsoft.com/office/powerpoint/2010/main" val="5910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Abgrenzung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iOS Version </a:t>
            </a:r>
          </a:p>
          <a:p>
            <a:r>
              <a:rPr lang="de-CH" dirty="0" smtClean="0"/>
              <a:t>Keine Windows Phone Version</a:t>
            </a:r>
          </a:p>
          <a:p>
            <a:r>
              <a:rPr lang="de-CH" dirty="0" smtClean="0"/>
              <a:t>Desktop- oder HTML5 Version nicht erfordert</a:t>
            </a:r>
            <a:endParaRPr lang="de-CH" dirty="0"/>
          </a:p>
          <a:p>
            <a:r>
              <a:rPr lang="de-CH" dirty="0" smtClean="0"/>
              <a:t>Keine Mehrsprachigkeit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07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Benötigte Ressourcen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Know-how</a:t>
            </a:r>
            <a:endParaRPr lang="de-CH" dirty="0"/>
          </a:p>
          <a:p>
            <a:pPr lvl="1"/>
            <a:r>
              <a:rPr lang="de-CH" dirty="0"/>
              <a:t>Objektorientierte Programmierung</a:t>
            </a:r>
          </a:p>
          <a:p>
            <a:pPr lvl="1"/>
            <a:r>
              <a:rPr lang="de-CH" dirty="0"/>
              <a:t>Softwaredesign</a:t>
            </a:r>
          </a:p>
          <a:p>
            <a:pPr lvl="1"/>
            <a:r>
              <a:rPr lang="de-CH" dirty="0"/>
              <a:t>Java</a:t>
            </a:r>
          </a:p>
          <a:p>
            <a:pPr lvl="1"/>
            <a:r>
              <a:rPr lang="de-CH" dirty="0"/>
              <a:t>Kenntnisse in Mathematik &amp; Physik</a:t>
            </a:r>
          </a:p>
          <a:p>
            <a:endParaRPr lang="de-CH" dirty="0"/>
          </a:p>
          <a:p>
            <a:r>
              <a:rPr lang="de-CH" dirty="0"/>
              <a:t>Geplanter Aufwand</a:t>
            </a:r>
          </a:p>
          <a:p>
            <a:pPr lvl="1"/>
            <a:r>
              <a:rPr lang="de-CH" dirty="0" smtClean="0"/>
              <a:t>400h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39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Projektteam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CH" dirty="0" smtClean="0"/>
              <a:t>Remo </a:t>
            </a:r>
            <a:r>
              <a:rPr lang="de-CH" dirty="0" err="1" smtClean="0"/>
              <a:t>Höppli</a:t>
            </a:r>
            <a:endParaRPr lang="de-CH" dirty="0"/>
          </a:p>
          <a:p>
            <a:pPr lvl="1"/>
            <a:r>
              <a:rPr lang="de-CH" dirty="0"/>
              <a:t>Projektleitung</a:t>
            </a:r>
          </a:p>
          <a:p>
            <a:pPr lvl="1"/>
            <a:r>
              <a:rPr lang="de-CH" dirty="0"/>
              <a:t>Etwas Programmiererfahrung (ZHAW Niveau)</a:t>
            </a:r>
          </a:p>
          <a:p>
            <a:pPr lvl="0"/>
            <a:r>
              <a:rPr lang="de-CH" dirty="0" err="1"/>
              <a:t>Yacine</a:t>
            </a:r>
            <a:r>
              <a:rPr lang="de-CH" dirty="0"/>
              <a:t> </a:t>
            </a:r>
            <a:r>
              <a:rPr lang="de-CH" dirty="0" err="1" smtClean="0"/>
              <a:t>Mekesser</a:t>
            </a:r>
            <a:endParaRPr lang="de-CH" dirty="0"/>
          </a:p>
          <a:p>
            <a:pPr lvl="1"/>
            <a:r>
              <a:rPr lang="de-CH" dirty="0"/>
              <a:t>Softwareentwicklung (Python, Java)</a:t>
            </a:r>
          </a:p>
          <a:p>
            <a:pPr lvl="1"/>
            <a:r>
              <a:rPr lang="de-CH" dirty="0"/>
              <a:t>Etwas Android-Erfahrung</a:t>
            </a:r>
          </a:p>
          <a:p>
            <a:pPr lvl="0"/>
            <a:r>
              <a:rPr lang="de-CH" dirty="0"/>
              <a:t>Emil </a:t>
            </a:r>
            <a:r>
              <a:rPr lang="de-CH" dirty="0" err="1" smtClean="0"/>
              <a:t>Wangler</a:t>
            </a:r>
            <a:endParaRPr lang="de-CH" dirty="0"/>
          </a:p>
          <a:p>
            <a:pPr lvl="1"/>
            <a:r>
              <a:rPr lang="de-CH" dirty="0"/>
              <a:t>Softwareentwicklung (Java)</a:t>
            </a:r>
          </a:p>
          <a:p>
            <a:pPr lvl="1"/>
            <a:r>
              <a:rPr lang="de-CH" dirty="0"/>
              <a:t>Etwas Android-Erfahrung</a:t>
            </a:r>
          </a:p>
          <a:p>
            <a:pPr lvl="0"/>
            <a:r>
              <a:rPr lang="de-CH" dirty="0"/>
              <a:t>Christoph </a:t>
            </a:r>
            <a:r>
              <a:rPr lang="de-CH" dirty="0" smtClean="0"/>
              <a:t>Mathis</a:t>
            </a:r>
            <a:endParaRPr lang="de-CH" dirty="0"/>
          </a:p>
          <a:p>
            <a:pPr lvl="1"/>
            <a:r>
              <a:rPr lang="de-CH" dirty="0"/>
              <a:t>Softwareentwicklung (Java)</a:t>
            </a:r>
          </a:p>
          <a:p>
            <a:pPr lvl="1"/>
            <a:r>
              <a:rPr lang="de-CH" dirty="0"/>
              <a:t>Etwas Android-Erfahrung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59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CH" sz="6000" dirty="0" smtClean="0"/>
              <a:t>Projektablauf</a:t>
            </a:r>
            <a:endParaRPr lang="de-CH" sz="6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 smtClean="0"/>
              <a:t>Meilensteine</a:t>
            </a:r>
            <a:endParaRPr lang="de-CH" sz="2400" dirty="0"/>
          </a:p>
          <a:p>
            <a:pPr lvl="1"/>
            <a:r>
              <a:rPr lang="de-CH" sz="2400" dirty="0" smtClean="0"/>
              <a:t>30.09.2014 </a:t>
            </a:r>
            <a:r>
              <a:rPr lang="de-CH" sz="2400" dirty="0"/>
              <a:t>	</a:t>
            </a:r>
            <a:r>
              <a:rPr lang="de-CH" sz="2400" dirty="0" smtClean="0"/>
              <a:t>M1 Präsentation </a:t>
            </a:r>
            <a:r>
              <a:rPr lang="de-CH" sz="2400" dirty="0"/>
              <a:t>Projektskizze 	</a:t>
            </a:r>
          </a:p>
          <a:p>
            <a:pPr lvl="1"/>
            <a:r>
              <a:rPr lang="de-CH" sz="2400" dirty="0"/>
              <a:t>21.10.2014 	</a:t>
            </a:r>
            <a:r>
              <a:rPr lang="de-CH" sz="2400" dirty="0" smtClean="0"/>
              <a:t>M2 Präsentation </a:t>
            </a:r>
            <a:r>
              <a:rPr lang="de-CH" sz="2400" dirty="0"/>
              <a:t>Anforderungen 	</a:t>
            </a:r>
          </a:p>
          <a:p>
            <a:pPr lvl="1"/>
            <a:r>
              <a:rPr lang="de-CH" sz="2400" dirty="0"/>
              <a:t>18.11.2014 	</a:t>
            </a:r>
            <a:r>
              <a:rPr lang="de-CH" sz="2400" dirty="0" smtClean="0"/>
              <a:t>M3 Präsentationen </a:t>
            </a:r>
            <a:r>
              <a:rPr lang="de-CH" sz="2400" dirty="0"/>
              <a:t>Design 	</a:t>
            </a:r>
          </a:p>
          <a:p>
            <a:pPr lvl="1"/>
            <a:r>
              <a:rPr lang="de-CH" sz="2400" dirty="0"/>
              <a:t>09.12.2014 	</a:t>
            </a:r>
            <a:r>
              <a:rPr lang="de-CH" sz="2400" dirty="0" smtClean="0"/>
              <a:t>M4 Schlusspräsentationen </a:t>
            </a:r>
            <a:r>
              <a:rPr lang="de-CH" dirty="0"/>
              <a:t>	</a:t>
            </a:r>
          </a:p>
          <a:p>
            <a:pPr lvl="1"/>
            <a:endParaRPr lang="de-CH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12913"/>
              </p:ext>
            </p:extLst>
          </p:nvPr>
        </p:nvGraphicFramePr>
        <p:xfrm>
          <a:off x="899593" y="3717032"/>
          <a:ext cx="6192685" cy="1008111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38537"/>
                <a:gridCol w="1238537"/>
                <a:gridCol w="1238537"/>
                <a:gridCol w="1238537"/>
                <a:gridCol w="1238537"/>
              </a:tblGrid>
              <a:tr h="336037"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23. Sep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30. Sep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07. Okt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>
                          <a:effectLst/>
                        </a:rPr>
                        <a:t>14. Okt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21. Okt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I1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E1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36037">
                <a:tc>
                  <a:txBody>
                    <a:bodyPr/>
                    <a:lstStyle/>
                    <a:p>
                      <a:pPr algn="l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u="none" strike="noStrike" dirty="0">
                          <a:effectLst/>
                        </a:rPr>
                        <a:t> 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M2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61851"/>
              </p:ext>
            </p:extLst>
          </p:nvPr>
        </p:nvGraphicFramePr>
        <p:xfrm>
          <a:off x="899592" y="5013176"/>
          <a:ext cx="6912766" cy="115212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87538"/>
                <a:gridCol w="987538"/>
                <a:gridCol w="987538"/>
                <a:gridCol w="987538"/>
                <a:gridCol w="987538"/>
                <a:gridCol w="987538"/>
                <a:gridCol w="987538"/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28. Okt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04. Nov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11. Nov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18. Nov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>
                          <a:effectLst/>
                        </a:rPr>
                        <a:t>25. Nov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>
                          <a:effectLst/>
                        </a:rPr>
                        <a:t>02. Dez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>
                          <a:effectLst/>
                        </a:rPr>
                        <a:t>09. Dez</a:t>
                      </a:r>
                      <a:endParaRPr lang="de-CH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C1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C2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CH" sz="2000" u="none" strike="noStrike" dirty="0" smtClean="0">
                          <a:effectLst/>
                        </a:rPr>
                        <a:t>T1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u="none" strike="noStrike">
                          <a:effectLst/>
                        </a:rPr>
                        <a:t> 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M3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u="none" strike="noStrike" dirty="0">
                          <a:effectLst/>
                        </a:rPr>
                        <a:t> 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CH" sz="2000" b="1" u="none" strike="noStrike" dirty="0">
                          <a:effectLst/>
                        </a:rPr>
                        <a:t>M4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0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753</Words>
  <Application>Microsoft Office PowerPoint</Application>
  <PresentationFormat>Bildschirmpräsentation (4:3)</PresentationFormat>
  <Paragraphs>308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(Body)</vt:lpstr>
      <vt:lpstr>Calibri</vt:lpstr>
      <vt:lpstr>Calibri Light</vt:lpstr>
      <vt:lpstr>Times New Roman</vt:lpstr>
      <vt:lpstr>Office Theme</vt:lpstr>
      <vt:lpstr>Projektskizze Docker</vt:lpstr>
      <vt:lpstr>Projektidee</vt:lpstr>
      <vt:lpstr>Konzept</vt:lpstr>
      <vt:lpstr>Anwendungsfall</vt:lpstr>
      <vt:lpstr>Anforderungen</vt:lpstr>
      <vt:lpstr>Abgrenzung</vt:lpstr>
      <vt:lpstr>Benötigte Ressourcen</vt:lpstr>
      <vt:lpstr>Projektteam</vt:lpstr>
      <vt:lpstr>Projektablauf</vt:lpstr>
      <vt:lpstr>Projektablauf</vt:lpstr>
      <vt:lpstr>Risiken</vt:lpstr>
      <vt:lpstr>Risiken</vt:lpstr>
      <vt:lpstr>Risiken</vt:lpstr>
      <vt:lpstr>Kundennutzen</vt:lpstr>
      <vt:lpstr>Wirtschaftlichkeit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HAL9000</cp:lastModifiedBy>
  <cp:revision>24</cp:revision>
  <dcterms:created xsi:type="dcterms:W3CDTF">2014-09-25T19:22:12Z</dcterms:created>
  <dcterms:modified xsi:type="dcterms:W3CDTF">2014-09-29T16:38:56Z</dcterms:modified>
</cp:coreProperties>
</file>