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8" r:id="rId4"/>
    <p:sldId id="258" r:id="rId5"/>
    <p:sldId id="264" r:id="rId6"/>
    <p:sldId id="269" r:id="rId7"/>
    <p:sldId id="270" r:id="rId8"/>
    <p:sldId id="271" r:id="rId9"/>
    <p:sldId id="260" r:id="rId10"/>
    <p:sldId id="265" r:id="rId11"/>
    <p:sldId id="261" r:id="rId12"/>
    <p:sldId id="266" r:id="rId13"/>
    <p:sldId id="267" r:id="rId14"/>
    <p:sldId id="262" r:id="rId15"/>
    <p:sldId id="263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69900"/>
    <a:srgbClr val="FFCC66"/>
    <a:srgbClr val="FF99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763" autoAdjust="0"/>
  </p:normalViewPr>
  <p:slideViewPr>
    <p:cSldViewPr>
      <p:cViewPr>
        <p:scale>
          <a:sx n="75" d="100"/>
          <a:sy n="75" d="100"/>
        </p:scale>
        <p:origin x="1109" y="-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3101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5F24D-90CF-44A7-A9EA-C384FF6564EC}" type="datetimeFigureOut">
              <a:rPr lang="de-CH" smtClean="0"/>
              <a:t>29.09.2014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47960-71E6-41D7-97C8-9D68B0218E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6570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86799-5163-409F-B733-C9681AE00980}" type="datetimeFigureOut">
              <a:rPr lang="de-CH" smtClean="0"/>
              <a:t>29.09.2014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D6FB8-A289-4D31-AE1B-368BC10F6F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395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8381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5731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Inception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Elaboration</a:t>
            </a:r>
          </a:p>
          <a:p>
            <a:endParaRPr lang="de-CH" dirty="0" smtClean="0"/>
          </a:p>
          <a:p>
            <a:r>
              <a:rPr lang="de-CH" dirty="0" err="1" smtClean="0"/>
              <a:t>Construction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Transition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2498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1, ZHAW</a:t>
            </a:r>
            <a:r>
              <a:rPr lang="de-CH" baseline="0" dirty="0" smtClean="0"/>
              <a:t> Netzwerk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ZHAW Server sind aufgrund eines Wartungsfensters oder Ausfalls nicht erreichbar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err="1" smtClean="0">
                <a:effectLst/>
              </a:rPr>
              <a:t>Git</a:t>
            </a:r>
            <a:r>
              <a:rPr lang="de-CH" sz="1200" dirty="0" smtClean="0">
                <a:effectLst/>
              </a:rPr>
              <a:t> benutzen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2, Motivation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Motivation während des Semesters lässt nach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sz="120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Arbeiten gerecht verteilen. Teamgeist pflegen und klare gemeinsame Ziele definieren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3, Probleme</a:t>
            </a:r>
            <a:r>
              <a:rPr lang="de-CH" baseline="0" dirty="0" smtClean="0"/>
              <a:t> mit Entwicklungsumgebung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Probleme mit Framework oder Android SDK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Gemeinsames Einrichten der Entwicklungsumgebungen und gegenseitige Unterstützung bei Problemen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4, Hardware</a:t>
            </a:r>
          </a:p>
          <a:p>
            <a:r>
              <a:rPr lang="de-CH" dirty="0" smtClean="0"/>
              <a:t>Ein Handy oder Notebook fällt aus</a:t>
            </a:r>
          </a:p>
          <a:p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Material sorgfältig behandeln und bei einem Ausfall zeitig für Ersatz sorgen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0506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5, Sound &amp; Grafik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Zeit für die Implementation wird knapp, Mittel für die Realisierung reichen nicht aus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Sound weglassen und/oder Grafik vereinfachen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6, Personaldefizit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Ausfälle durch Krankheit oder Unfall, viel zu tun bei der Arbeit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Velo Helm aufsetzen, Rechtsvortritt beachten und jeden Tag ein Glas </a:t>
            </a:r>
            <a:r>
              <a:rPr lang="de-CH" sz="1200" dirty="0" err="1" smtClean="0">
                <a:effectLst/>
              </a:rPr>
              <a:t>O'saft</a:t>
            </a:r>
            <a:r>
              <a:rPr lang="de-CH" sz="1200" dirty="0" smtClean="0">
                <a:effectLst/>
              </a:rPr>
              <a:t> trinken. Viel Wissenstransfer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7, Schlechtes Zeitmanagement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Fehleinschätzung, Zeitmangel auf Grund von Teilzeit Pensum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Realistischen Zeitplan erstellen. Verzögerungen frühzeitig erkennen und aufholen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8, Know</a:t>
            </a:r>
            <a:r>
              <a:rPr lang="de-CH" baseline="0" dirty="0" smtClean="0"/>
              <a:t>-how Defizit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Das Know-how im Team oder bei einzelnen Mitgliedern führt zu Verzögerungen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So viel Wissenstransfer  betreiben wie möglich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0506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ZHAW</a:t>
            </a:r>
            <a:r>
              <a:rPr lang="de-CH" baseline="0" dirty="0" smtClean="0"/>
              <a:t> Netzwerk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ZHAW Server sind aufgrund eines Wartungsfensters oder Ausfalls nicht erreichbar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err="1" smtClean="0">
                <a:effectLst/>
              </a:rPr>
              <a:t>Git</a:t>
            </a:r>
            <a:r>
              <a:rPr lang="de-CH" sz="1200" dirty="0" smtClean="0">
                <a:effectLst/>
              </a:rPr>
              <a:t> benutzen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Motivation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Motivation während des Semesters lässt nach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sz="120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Arbeiten gerecht verteilen. Teamgeist pflegen und klare gemeinsame Ziele definieren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Probleme</a:t>
            </a:r>
            <a:r>
              <a:rPr lang="de-CH" baseline="0" dirty="0" smtClean="0"/>
              <a:t> mit Entwicklungsumgebung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Probleme mit Framework oder Android SDK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Gemeinsames Einrichten der Entwicklungsumgebungen und gegenseitige Unterstützung bei Problemen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Hardware</a:t>
            </a:r>
          </a:p>
          <a:p>
            <a:r>
              <a:rPr lang="de-CH" dirty="0" smtClean="0"/>
              <a:t>Ein Handy oder Notebook fällt aus</a:t>
            </a:r>
          </a:p>
          <a:p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Material sorgfältig behandeln und bei einem Ausfall zeitig für Ersatz sorgen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Sound &amp; Grafik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Zeit für die Implementation wird knapp, Mittel für die Realisierung reichen nicht aus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Sound weglassen und/oder Grafik vereinfachen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Personaldefizit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Ausfälle durch Krankheit oder Unfall, viel zu tun bei der Arbeit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Velo Helm aufsetzen, Rechtsvortritt beachten und jeden Tag ein Glas </a:t>
            </a:r>
            <a:r>
              <a:rPr lang="de-CH" sz="1200" dirty="0" err="1" smtClean="0">
                <a:effectLst/>
              </a:rPr>
              <a:t>O'saft</a:t>
            </a:r>
            <a:r>
              <a:rPr lang="de-CH" sz="1200" dirty="0" smtClean="0">
                <a:effectLst/>
              </a:rPr>
              <a:t> trinken. Viel Wissenstransfer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Schlechtes Zeitmanagement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Fehleinschätzung, Zeitmangel auf Grund von Teilzeit Pensum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Realistischen Zeitplan erstellen. Verzögerungen frühzeitig erkennen und aufholen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Know</a:t>
            </a:r>
            <a:r>
              <a:rPr lang="de-CH" baseline="0" dirty="0" smtClean="0"/>
              <a:t>-how Defizit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Das Know-how im Team oder bei einzelnen Mitgliedern führt zu Verzögerungen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smtClean="0">
                <a:effectLst/>
              </a:rPr>
              <a:t>So viel Wissenstransfer  betreiben wie möglich</a:t>
            </a:r>
            <a:endParaRPr lang="de-CH" sz="120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0506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6302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29.09.2014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29.09.2014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29.09.2014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10100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29.09.2014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29.09.2014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29.09.2014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29.09.2014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29.09.2014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29.09.2014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29.09.2014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29.09.2014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480" y="114663"/>
            <a:ext cx="7691120" cy="1154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480" y="1412776"/>
            <a:ext cx="8067040" cy="4896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6000" kern="1200" dirty="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8000" dirty="0" smtClean="0"/>
              <a:t>Projektskizze</a:t>
            </a:r>
            <a:br>
              <a:rPr lang="de-CH" sz="8000" dirty="0" smtClean="0"/>
            </a:br>
            <a:r>
              <a:rPr lang="de-CH" sz="8000" dirty="0" smtClean="0"/>
              <a:t>Docker</a:t>
            </a:r>
            <a:endParaRPr lang="de-CH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Engineering </a:t>
            </a:r>
            <a:r>
              <a:rPr lang="de-CH" sz="3200" dirty="0" err="1" smtClean="0"/>
              <a:t>of</a:t>
            </a:r>
            <a:r>
              <a:rPr lang="de-CH" sz="3200" dirty="0" smtClean="0"/>
              <a:t> an Android App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7324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CH" sz="6000" dirty="0" smtClean="0"/>
              <a:t>Projektablauf</a:t>
            </a:r>
            <a:endParaRPr lang="de-CH" sz="6000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854981"/>
              </p:ext>
            </p:extLst>
          </p:nvPr>
        </p:nvGraphicFramePr>
        <p:xfrm>
          <a:off x="683568" y="1484784"/>
          <a:ext cx="7704856" cy="439248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12168"/>
                <a:gridCol w="648072"/>
                <a:gridCol w="5544616"/>
              </a:tblGrid>
              <a:tr h="366041">
                <a:tc>
                  <a:txBody>
                    <a:bodyPr/>
                    <a:lstStyle/>
                    <a:p>
                      <a:pPr algn="l" fontAlgn="ctr"/>
                      <a:r>
                        <a:rPr lang="de-CH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Phase</a:t>
                      </a:r>
                      <a:endParaRPr lang="de-CH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8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Arial (Body)"/>
                        </a:rPr>
                        <a:t>It</a:t>
                      </a:r>
                      <a:endParaRPr lang="de-CH" sz="1800" b="1" i="0" u="none" strike="noStrike" dirty="0"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u="none" strike="noStrike" dirty="0">
                          <a:effectLst/>
                        </a:rPr>
                        <a:t>Ziele</a:t>
                      </a:r>
                      <a:endParaRPr lang="de-C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081">
                <a:tc>
                  <a:txBody>
                    <a:bodyPr/>
                    <a:lstStyle/>
                    <a:p>
                      <a:pPr algn="l" fontAlgn="ctr"/>
                      <a:r>
                        <a:rPr lang="de-CH" sz="1800" u="none" strike="noStrike" dirty="0" err="1" smtClean="0">
                          <a:effectLst/>
                        </a:rPr>
                        <a:t>Inception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800" u="none" strike="noStrike" dirty="0" smtClean="0">
                          <a:effectLst/>
                        </a:rPr>
                        <a:t>I1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800" u="none" strike="noStrike" dirty="0" smtClean="0">
                          <a:effectLst/>
                        </a:rPr>
                        <a:t>Projektskizze, IDE, Ausformulierung Anwendungsfälle</a:t>
                      </a:r>
                      <a:r>
                        <a:rPr lang="de-CH" sz="1800" u="none" strike="noStrike" dirty="0">
                          <a:effectLst/>
                        </a:rPr>
                        <a:t>, </a:t>
                      </a:r>
                      <a:r>
                        <a:rPr lang="de-CH" sz="1800" u="none" strike="noStrike" dirty="0" smtClean="0">
                          <a:effectLst/>
                        </a:rPr>
                        <a:t>Entwurf Architektur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98122">
                <a:tc>
                  <a:txBody>
                    <a:bodyPr/>
                    <a:lstStyle/>
                    <a:p>
                      <a:pPr algn="l" fontAlgn="ctr"/>
                      <a:r>
                        <a:rPr lang="de-CH" sz="1800" u="none" strike="noStrike" dirty="0" smtClean="0">
                          <a:effectLst/>
                        </a:rPr>
                        <a:t>Elaboration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800" u="none" strike="noStrike" dirty="0" smtClean="0">
                          <a:effectLst/>
                        </a:rPr>
                        <a:t>E1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800" u="none" strike="noStrike" dirty="0" smtClean="0">
                          <a:effectLst/>
                        </a:rPr>
                        <a:t>Anwendungsfälle, </a:t>
                      </a:r>
                      <a:r>
                        <a:rPr lang="de-CH" sz="1800" u="none" strike="noStrike" dirty="0">
                          <a:effectLst/>
                        </a:rPr>
                        <a:t>Architektur und </a:t>
                      </a:r>
                      <a:r>
                        <a:rPr lang="de-CH" sz="1800" u="none" strike="noStrike" dirty="0" smtClean="0">
                          <a:effectLst/>
                        </a:rPr>
                        <a:t>Domänenmodell, </a:t>
                      </a:r>
                      <a:r>
                        <a:rPr lang="de-CH" sz="1800" u="none" strike="noStrike" dirty="0">
                          <a:effectLst/>
                        </a:rPr>
                        <a:t>GUI </a:t>
                      </a:r>
                      <a:r>
                        <a:rPr lang="de-CH" sz="1800" u="none" strike="noStrike" dirty="0" smtClean="0">
                          <a:effectLst/>
                        </a:rPr>
                        <a:t>Designkonzept/Prototyp, 10%</a:t>
                      </a:r>
                      <a:r>
                        <a:rPr lang="de-CH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de-CH" sz="1800" u="none" strike="noStrike" dirty="0" smtClean="0">
                          <a:effectLst/>
                        </a:rPr>
                        <a:t>Programmierungstasks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6041">
                <a:tc>
                  <a:txBody>
                    <a:bodyPr/>
                    <a:lstStyle/>
                    <a:p>
                      <a:pPr algn="l" fontAlgn="ctr"/>
                      <a:r>
                        <a:rPr lang="de-CH" sz="1800" u="none" strike="noStrike" dirty="0" err="1" smtClean="0">
                          <a:effectLst/>
                        </a:rPr>
                        <a:t>Construction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800" u="none" strike="noStrike" dirty="0" smtClean="0">
                          <a:effectLst/>
                        </a:rPr>
                        <a:t>C1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800" u="none" strike="noStrike" dirty="0">
                          <a:effectLst/>
                        </a:rPr>
                        <a:t>50% </a:t>
                      </a:r>
                      <a:r>
                        <a:rPr lang="de-CH" sz="1800" u="none" strike="noStrike" dirty="0" smtClean="0">
                          <a:effectLst/>
                        </a:rPr>
                        <a:t>Programmierungstasks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6041">
                <a:tc>
                  <a:txBody>
                    <a:bodyPr/>
                    <a:lstStyle/>
                    <a:p>
                      <a:pPr algn="l" fontAlgn="ctr"/>
                      <a:r>
                        <a:rPr lang="de-CH" sz="1800" u="none" strike="noStrike" dirty="0" err="1" smtClean="0">
                          <a:effectLst/>
                        </a:rPr>
                        <a:t>Construction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800" u="none" strike="noStrike" dirty="0" smtClean="0">
                          <a:effectLst/>
                        </a:rPr>
                        <a:t>C2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800" u="none" strike="noStrike" dirty="0">
                          <a:effectLst/>
                        </a:rPr>
                        <a:t>90% </a:t>
                      </a:r>
                      <a:r>
                        <a:rPr lang="de-CH" sz="1800" u="none" strike="noStrike" dirty="0" smtClean="0">
                          <a:effectLst/>
                        </a:rPr>
                        <a:t>Programmierungstasks, GUI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732081">
                <a:tc>
                  <a:txBody>
                    <a:bodyPr/>
                    <a:lstStyle/>
                    <a:p>
                      <a:pPr algn="l" fontAlgn="ctr"/>
                      <a:r>
                        <a:rPr lang="de-CH" sz="1800" u="none" strike="noStrike" dirty="0" smtClean="0">
                          <a:effectLst/>
                        </a:rPr>
                        <a:t>Transition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800" u="none" strike="noStrike" dirty="0" smtClean="0">
                          <a:effectLst/>
                        </a:rPr>
                        <a:t>T1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800" u="none" strike="noStrike" dirty="0">
                          <a:effectLst/>
                        </a:rPr>
                        <a:t>100% </a:t>
                      </a:r>
                      <a:r>
                        <a:rPr lang="de-CH" sz="1800" u="none" strike="noStrike" dirty="0" smtClean="0">
                          <a:effectLst/>
                        </a:rPr>
                        <a:t>Programmierungstasks, </a:t>
                      </a:r>
                      <a:r>
                        <a:rPr lang="de-CH" sz="1800" u="none" strike="noStrike" dirty="0" err="1">
                          <a:effectLst/>
                        </a:rPr>
                        <a:t>Testing</a:t>
                      </a:r>
                      <a:r>
                        <a:rPr lang="de-CH" sz="1800" u="none" strike="noStrike" dirty="0">
                          <a:effectLst/>
                        </a:rPr>
                        <a:t>, Dokumentation und Abschlussarbeiten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041">
                <a:tc>
                  <a:txBody>
                    <a:bodyPr/>
                    <a:lstStyle/>
                    <a:p>
                      <a:pPr algn="l" fontAlgn="b"/>
                      <a:endParaRPr lang="de-CH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6041">
                <a:tc gridSpan="3">
                  <a:txBody>
                    <a:bodyPr/>
                    <a:lstStyle/>
                    <a:p>
                      <a:pPr algn="l" fontAlgn="b"/>
                      <a:r>
                        <a:rPr lang="de-CH" sz="1800" u="none" strike="noStrike" dirty="0">
                          <a:effectLst/>
                        </a:rPr>
                        <a:t>Iterationsdauer: 2 -3 Wochen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71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CH" sz="6000" dirty="0" smtClean="0"/>
              <a:t>Risiken</a:t>
            </a:r>
            <a:endParaRPr lang="de-CH" sz="6000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536181"/>
              </p:ext>
            </p:extLst>
          </p:nvPr>
        </p:nvGraphicFramePr>
        <p:xfrm>
          <a:off x="683568" y="1844824"/>
          <a:ext cx="7704857" cy="3600400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483845"/>
                <a:gridCol w="1902998"/>
                <a:gridCol w="1038978"/>
                <a:gridCol w="806880"/>
                <a:gridCol w="3472156"/>
              </a:tblGrid>
              <a:tr h="4056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Nr.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Risiko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EW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AW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Massnahmen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74647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1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ZHAW Netzwerk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</a:rPr>
                        <a:t>4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Gering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err="1" smtClean="0">
                          <a:effectLst/>
                          <a:latin typeface="Arial (Body)"/>
                          <a:ea typeface="Calibri"/>
                          <a:cs typeface="Times New Roman"/>
                        </a:rPr>
                        <a:t>Git</a:t>
                      </a:r>
                      <a:r>
                        <a:rPr lang="de-CH" sz="1800" dirty="0" smtClean="0">
                          <a:effectLst/>
                          <a:latin typeface="Arial (Body)"/>
                          <a:ea typeface="Calibri"/>
                          <a:cs typeface="Times New Roman"/>
                        </a:rPr>
                        <a:t> benutzen</a:t>
                      </a:r>
                      <a:endParaRPr lang="de-CH" sz="1800" dirty="0">
                        <a:effectLst/>
                        <a:latin typeface="Arial (Body)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86409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2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Motivation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</a:rPr>
                        <a:t>3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Mittel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Arial (Body)"/>
                          <a:ea typeface="Calibri"/>
                          <a:cs typeface="Times New Roman"/>
                        </a:rPr>
                        <a:t>Gerechte Verteilung,</a:t>
                      </a:r>
                      <a:r>
                        <a:rPr lang="de-CH" sz="1800" baseline="0" dirty="0" smtClean="0">
                          <a:effectLst/>
                          <a:latin typeface="Arial (Body)"/>
                          <a:ea typeface="Calibri"/>
                          <a:cs typeface="Times New Roman"/>
                        </a:rPr>
                        <a:t> Teamgeist, gemeinsame Ziele</a:t>
                      </a:r>
                      <a:endParaRPr lang="de-CH" sz="1800" dirty="0">
                        <a:effectLst/>
                        <a:latin typeface="Arial (Body)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86409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3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Probleme mit </a:t>
                      </a:r>
                      <a:r>
                        <a:rPr lang="de-CH" sz="1800" dirty="0" smtClean="0">
                          <a:effectLst/>
                        </a:rPr>
                        <a:t>IDE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</a:rPr>
                        <a:t>2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Hoch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Arial (Body)"/>
                          <a:ea typeface="Calibri"/>
                          <a:cs typeface="Times New Roman"/>
                        </a:rPr>
                        <a:t>Gemeinsam Einrichten, gegenseitig Unterstützen</a:t>
                      </a:r>
                      <a:endParaRPr lang="de-CH" sz="1800" dirty="0">
                        <a:effectLst/>
                        <a:latin typeface="Arial (Body)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72008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4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Hardware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</a:rPr>
                        <a:t>2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Hoch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err="1" smtClean="0">
                          <a:effectLst/>
                          <a:latin typeface="Arial (Body)"/>
                          <a:ea typeface="Calibri"/>
                          <a:cs typeface="Times New Roman"/>
                        </a:rPr>
                        <a:t>Sorgfallt</a:t>
                      </a:r>
                      <a:r>
                        <a:rPr lang="de-CH" sz="1800" dirty="0" smtClean="0">
                          <a:effectLst/>
                          <a:latin typeface="Arial (Body)"/>
                          <a:ea typeface="Calibri"/>
                          <a:cs typeface="Times New Roman"/>
                        </a:rPr>
                        <a:t>,</a:t>
                      </a:r>
                      <a:r>
                        <a:rPr lang="de-CH" sz="1800" baseline="0" dirty="0" smtClean="0">
                          <a:effectLst/>
                          <a:latin typeface="Arial (Body)"/>
                          <a:ea typeface="Calibri"/>
                          <a:cs typeface="Times New Roman"/>
                        </a:rPr>
                        <a:t> Ersatz besorgen</a:t>
                      </a:r>
                      <a:endParaRPr lang="de-CH" sz="1800" dirty="0">
                        <a:effectLst/>
                        <a:latin typeface="Arial (Body)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0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CH" sz="6000" dirty="0" smtClean="0"/>
              <a:t>Risiken</a:t>
            </a:r>
            <a:endParaRPr lang="de-CH" sz="6000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010324"/>
              </p:ext>
            </p:extLst>
          </p:nvPr>
        </p:nvGraphicFramePr>
        <p:xfrm>
          <a:off x="683568" y="1844824"/>
          <a:ext cx="7704857" cy="3672408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483845"/>
                <a:gridCol w="1902998"/>
                <a:gridCol w="1038978"/>
                <a:gridCol w="806880"/>
                <a:gridCol w="3472156"/>
              </a:tblGrid>
              <a:tr h="4056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Nr.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Risiko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EW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AW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Massnahmen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74647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5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Sound &amp; Grafik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</a:rPr>
                        <a:t>2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Hoch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Arial (Body)"/>
                          <a:ea typeface="Calibri"/>
                          <a:cs typeface="Times New Roman"/>
                        </a:rPr>
                        <a:t>Weglassen, vereinfachen</a:t>
                      </a:r>
                      <a:endParaRPr lang="de-CH" sz="1800" dirty="0">
                        <a:effectLst/>
                        <a:latin typeface="Arial (Body)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72008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6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Personaldefizit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</a:rPr>
                        <a:t>2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Mittel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Arial (Body)"/>
                          <a:ea typeface="Calibri"/>
                          <a:cs typeface="Times New Roman"/>
                        </a:rPr>
                        <a:t>Viel Wissenstransfer</a:t>
                      </a:r>
                      <a:endParaRPr lang="de-CH" sz="1800" dirty="0">
                        <a:effectLst/>
                        <a:latin typeface="Arial (Body)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108012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7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</a:rPr>
                        <a:t>Zeitmanagement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</a:rPr>
                        <a:t>1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Hoch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Arial (Body)"/>
                          <a:ea typeface="Calibri"/>
                          <a:cs typeface="Times New Roman"/>
                        </a:rPr>
                        <a:t>Realistisch Planen, Verzögerungen frühzeitig erkennen</a:t>
                      </a:r>
                      <a:endParaRPr lang="de-CH" sz="1800" dirty="0">
                        <a:effectLst/>
                        <a:latin typeface="Arial (Body)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72008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8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Know-how Defizit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</a:rPr>
                        <a:t>2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Gering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Arial (Body)"/>
                          <a:ea typeface="Calibri"/>
                          <a:cs typeface="Times New Roman"/>
                        </a:rPr>
                        <a:t>Viel Wissenstransfer</a:t>
                      </a:r>
                      <a:endParaRPr lang="de-CH" sz="1800" dirty="0">
                        <a:effectLst/>
                        <a:latin typeface="Arial (Body)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54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CH" sz="6000" dirty="0" smtClean="0"/>
              <a:t>Risiken</a:t>
            </a:r>
            <a:endParaRPr lang="de-CH" sz="6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662380"/>
              </p:ext>
            </p:extLst>
          </p:nvPr>
        </p:nvGraphicFramePr>
        <p:xfrm>
          <a:off x="4572000" y="1628800"/>
          <a:ext cx="3960440" cy="4661696"/>
        </p:xfrm>
        <a:graphic>
          <a:graphicData uri="http://schemas.openxmlformats.org/drawingml/2006/table">
            <a:tbl>
              <a:tblPr firstCol="1" lastRow="1">
                <a:tableStyleId>{0E3FDE45-AF77-4B5C-9715-49D594BDF05E}</a:tableStyleId>
              </a:tblPr>
              <a:tblGrid>
                <a:gridCol w="360040"/>
                <a:gridCol w="576064"/>
                <a:gridCol w="1008112"/>
                <a:gridCol w="1008112"/>
                <a:gridCol w="1008112"/>
              </a:tblGrid>
              <a:tr h="1017270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 err="1" smtClean="0">
                          <a:effectLst/>
                        </a:rPr>
                        <a:t>Eintretenswahrscheinlichkeit</a:t>
                      </a:r>
                      <a:r>
                        <a:rPr lang="de-CH" sz="2000" dirty="0" smtClean="0">
                          <a:effectLst/>
                        </a:rPr>
                        <a:t> </a:t>
                      </a:r>
                      <a:r>
                        <a:rPr lang="de-CH" sz="2000" dirty="0">
                          <a:effectLst/>
                        </a:rPr>
                        <a:t>→</a:t>
                      </a:r>
                      <a:endParaRPr lang="de-CH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vert="vert27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 smtClean="0">
                          <a:effectLst/>
                        </a:rPr>
                        <a:t>4</a:t>
                      </a:r>
                      <a:endParaRPr lang="de-CH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vert="vert27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4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de-CH" sz="2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de-CH" sz="2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de-CH" sz="2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</a:tr>
              <a:tr h="1017270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 smtClean="0">
                          <a:effectLst/>
                        </a:rPr>
                        <a:t>3</a:t>
                      </a:r>
                      <a:endParaRPr lang="de-CH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vert="vert27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de-CH" sz="2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4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de-CH" sz="2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de-CH" sz="2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6600"/>
                    </a:solidFill>
                  </a:tcPr>
                </a:tc>
              </a:tr>
              <a:tr h="1017270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 smtClean="0">
                          <a:effectLst/>
                        </a:rPr>
                        <a:t>2</a:t>
                      </a:r>
                      <a:endParaRPr lang="de-CH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vert="vert27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400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de-CH" sz="2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4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de-CH" sz="2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400" dirty="0">
                          <a:solidFill>
                            <a:schemeClr val="bg1"/>
                          </a:solidFill>
                          <a:effectLst/>
                        </a:rPr>
                        <a:t>3, 4, 5</a:t>
                      </a:r>
                      <a:endParaRPr lang="de-CH" sz="2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9933"/>
                    </a:solidFill>
                  </a:tcPr>
                </a:tc>
              </a:tr>
              <a:tr h="908846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de-CH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vert="vert27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de-CH" sz="2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de-CH" sz="2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400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de-CH" sz="2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</a:tr>
              <a:tr h="2025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de-CH" sz="1100" dirty="0">
                        <a:effectLst/>
                        <a:latin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de-CH" sz="1100" dirty="0">
                        <a:effectLst/>
                        <a:latin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effectLst/>
                        </a:rPr>
                        <a:t>Niedrig</a:t>
                      </a:r>
                      <a:endParaRPr lang="de-CH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effectLst/>
                        </a:rPr>
                        <a:t>Mittel</a:t>
                      </a:r>
                      <a:endParaRPr lang="de-CH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effectLst/>
                        </a:rPr>
                        <a:t>Hoch</a:t>
                      </a:r>
                      <a:endParaRPr lang="de-CH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de-CH" sz="2000" dirty="0">
                        <a:effectLst/>
                        <a:latin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de-CH" sz="2000" dirty="0">
                        <a:effectLst/>
                        <a:latin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effectLst/>
                        </a:rPr>
                        <a:t>Auswirkung →</a:t>
                      </a:r>
                      <a:endParaRPr lang="de-CH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38480" y="1556792"/>
            <a:ext cx="3961512" cy="4896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indent="-457200">
              <a:buFont typeface="+mj-lt"/>
              <a:buAutoNum type="arabicPeriod"/>
            </a:pPr>
            <a:r>
              <a:rPr lang="de-CH" sz="2800" dirty="0" smtClean="0"/>
              <a:t>ZHAW Netzwerk</a:t>
            </a:r>
          </a:p>
          <a:p>
            <a:pPr marL="502920" indent="-457200">
              <a:buFont typeface="+mj-lt"/>
              <a:buAutoNum type="arabicPeriod"/>
            </a:pPr>
            <a:r>
              <a:rPr lang="de-CH" sz="2800" dirty="0" smtClean="0"/>
              <a:t>Motivation</a:t>
            </a:r>
          </a:p>
          <a:p>
            <a:pPr marL="502920" indent="-457200">
              <a:buFont typeface="+mj-lt"/>
              <a:buAutoNum type="arabicPeriod"/>
            </a:pPr>
            <a:r>
              <a:rPr lang="de-CH" sz="2800" dirty="0" smtClean="0"/>
              <a:t>Probleme mit IDE</a:t>
            </a:r>
          </a:p>
          <a:p>
            <a:pPr marL="502920" indent="-457200">
              <a:buFont typeface="+mj-lt"/>
              <a:buAutoNum type="arabicPeriod"/>
            </a:pPr>
            <a:r>
              <a:rPr lang="de-CH" sz="2800" dirty="0" smtClean="0"/>
              <a:t>Hardware</a:t>
            </a:r>
          </a:p>
          <a:p>
            <a:pPr marL="502920" indent="-457200">
              <a:buFont typeface="+mj-lt"/>
              <a:buAutoNum type="arabicPeriod"/>
            </a:pPr>
            <a:r>
              <a:rPr lang="de-CH" sz="2800" dirty="0" smtClean="0"/>
              <a:t>Sound &amp; Grafik</a:t>
            </a:r>
          </a:p>
          <a:p>
            <a:pPr marL="502920" indent="-457200">
              <a:buFont typeface="+mj-lt"/>
              <a:buAutoNum type="arabicPeriod"/>
            </a:pPr>
            <a:r>
              <a:rPr lang="de-CH" sz="2800" dirty="0" smtClean="0"/>
              <a:t>Personaldefizit</a:t>
            </a:r>
          </a:p>
          <a:p>
            <a:pPr marL="502920" indent="-457200">
              <a:buFont typeface="+mj-lt"/>
              <a:buAutoNum type="arabicPeriod"/>
            </a:pPr>
            <a:r>
              <a:rPr lang="de-CH" sz="2800" dirty="0" smtClean="0"/>
              <a:t>Schlechtes Zeit Management</a:t>
            </a:r>
          </a:p>
          <a:p>
            <a:pPr marL="502920" indent="-457200">
              <a:buFont typeface="+mj-lt"/>
              <a:buAutoNum type="arabicPeriod"/>
            </a:pPr>
            <a:r>
              <a:rPr lang="de-CH" sz="2800" dirty="0" smtClean="0"/>
              <a:t>Know-how Defizit</a:t>
            </a:r>
          </a:p>
          <a:p>
            <a:pPr marL="502920" indent="-457200">
              <a:buFont typeface="+mj-lt"/>
              <a:buAutoNum type="arabicPeriod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6689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CH" sz="6000" dirty="0" smtClean="0"/>
              <a:t>Kundennutzen</a:t>
            </a:r>
            <a:endParaRPr lang="de-CH" sz="60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Spass</a:t>
            </a:r>
          </a:p>
          <a:p>
            <a:r>
              <a:rPr lang="de-CH" dirty="0" smtClean="0"/>
              <a:t>Kurzweilig</a:t>
            </a:r>
          </a:p>
          <a:p>
            <a:r>
              <a:rPr lang="de-CH" dirty="0" smtClean="0"/>
              <a:t>Herausfordernd</a:t>
            </a:r>
          </a:p>
          <a:p>
            <a:r>
              <a:rPr lang="de-CH" dirty="0" smtClean="0"/>
              <a:t>Schulung logischen Denkens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80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CH" sz="6000" dirty="0" smtClean="0"/>
              <a:t>Wirtschaftlichkeit</a:t>
            </a:r>
            <a:endParaRPr lang="de-CH" sz="60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Personalaufwand mit 80.- CHF/h: 32’000.- CHF</a:t>
            </a:r>
          </a:p>
          <a:p>
            <a:r>
              <a:rPr lang="de-CH" dirty="0" smtClean="0"/>
              <a:t>Variante 1</a:t>
            </a:r>
          </a:p>
          <a:p>
            <a:pPr lvl="1"/>
            <a:r>
              <a:rPr lang="de-CH" dirty="0" smtClean="0"/>
              <a:t>Spiel für 2.- anbieten</a:t>
            </a:r>
          </a:p>
          <a:p>
            <a:pPr lvl="1"/>
            <a:r>
              <a:rPr lang="de-CH" dirty="0" smtClean="0"/>
              <a:t>Bei 20 Kunden/Woche: 15 Jahre Amortisationszeit</a:t>
            </a:r>
          </a:p>
          <a:p>
            <a:r>
              <a:rPr lang="de-CH" dirty="0" smtClean="0"/>
              <a:t>Variante 2</a:t>
            </a:r>
          </a:p>
          <a:p>
            <a:pPr lvl="1"/>
            <a:r>
              <a:rPr lang="de-CH" dirty="0" smtClean="0"/>
              <a:t>Spiel gratis anbieten</a:t>
            </a:r>
          </a:p>
          <a:p>
            <a:pPr lvl="1"/>
            <a:r>
              <a:rPr lang="de-CH" dirty="0" smtClean="0"/>
              <a:t>Einkommen mit Werbung &amp; In-App Käufen</a:t>
            </a:r>
          </a:p>
          <a:p>
            <a:pPr lvl="1"/>
            <a:r>
              <a:rPr lang="de-CH" dirty="0" smtClean="0"/>
              <a:t>Amortisationszeit 2-3 Jahre</a:t>
            </a:r>
          </a:p>
          <a:p>
            <a:pPr lvl="1"/>
            <a:r>
              <a:rPr lang="de-CH" dirty="0" smtClean="0"/>
              <a:t>Grössere Verbreitung</a:t>
            </a:r>
          </a:p>
        </p:txBody>
      </p:sp>
    </p:spTree>
    <p:extLst>
      <p:ext uri="{BB962C8B-B14F-4D97-AF65-F5344CB8AC3E}">
        <p14:creationId xmlns:p14="http://schemas.microsoft.com/office/powerpoint/2010/main" val="317807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Projektidee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Mobile </a:t>
            </a:r>
            <a:r>
              <a:rPr lang="de-CH" dirty="0" smtClean="0"/>
              <a:t>Android Applikation</a:t>
            </a:r>
          </a:p>
          <a:p>
            <a:r>
              <a:rPr lang="de-CH" dirty="0" smtClean="0"/>
              <a:t>Spiel</a:t>
            </a:r>
          </a:p>
          <a:p>
            <a:pPr lvl="1"/>
            <a:r>
              <a:rPr lang="de-CH" dirty="0" smtClean="0"/>
              <a:t>Rollenspiel</a:t>
            </a:r>
          </a:p>
          <a:p>
            <a:pPr lvl="1"/>
            <a:r>
              <a:rPr lang="de-CH" dirty="0" err="1" smtClean="0"/>
              <a:t>Shoot’em</a:t>
            </a:r>
            <a:r>
              <a:rPr lang="de-CH" dirty="0" smtClean="0"/>
              <a:t> </a:t>
            </a:r>
            <a:r>
              <a:rPr lang="de-CH" dirty="0" err="1" smtClean="0"/>
              <a:t>Up</a:t>
            </a:r>
            <a:endParaRPr lang="de-CH" dirty="0" smtClean="0"/>
          </a:p>
          <a:p>
            <a:pPr lvl="1"/>
            <a:r>
              <a:rPr lang="de-CH" dirty="0" smtClean="0"/>
              <a:t>Geschicklichkeit</a:t>
            </a:r>
            <a:endParaRPr lang="de-CH" dirty="0" smtClean="0"/>
          </a:p>
          <a:p>
            <a:r>
              <a:rPr lang="de-CH" dirty="0" smtClean="0"/>
              <a:t>Docker</a:t>
            </a:r>
          </a:p>
          <a:p>
            <a:pPr lvl="1"/>
            <a:r>
              <a:rPr lang="de-CH" dirty="0" smtClean="0"/>
              <a:t>Puzzle</a:t>
            </a:r>
          </a:p>
          <a:p>
            <a:pPr lvl="1"/>
            <a:r>
              <a:rPr lang="de-CH" dirty="0" smtClean="0"/>
              <a:t>Geschicklichkeit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09464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Konzept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77" y="1412776"/>
            <a:ext cx="8873047" cy="499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CH" sz="6000" dirty="0" smtClean="0"/>
              <a:t>Anwendungsfall</a:t>
            </a:r>
            <a:endParaRPr lang="de-CH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Schiff effizient beladen</a:t>
            </a:r>
            <a:endParaRPr lang="de-CH" dirty="0" smtClean="0"/>
          </a:p>
          <a:p>
            <a:r>
              <a:rPr lang="de-CH" dirty="0" smtClean="0"/>
              <a:t>Ablauf</a:t>
            </a:r>
          </a:p>
          <a:p>
            <a:pPr lvl="1"/>
            <a:r>
              <a:rPr lang="de-CH" dirty="0" smtClean="0"/>
              <a:t>Zug bringt Container (versch. Grössen, Gewichte)</a:t>
            </a:r>
          </a:p>
          <a:p>
            <a:pPr lvl="1"/>
            <a:r>
              <a:rPr lang="de-CH" dirty="0" smtClean="0"/>
              <a:t>Spieler muss Container auf Schiff positionieren</a:t>
            </a:r>
            <a:endParaRPr lang="de-CH" dirty="0" smtClean="0"/>
          </a:p>
          <a:p>
            <a:r>
              <a:rPr lang="de-CH" dirty="0" smtClean="0"/>
              <a:t>Ende</a:t>
            </a:r>
            <a:endParaRPr lang="de-CH" dirty="0"/>
          </a:p>
          <a:p>
            <a:pPr lvl="1"/>
            <a:r>
              <a:rPr lang="de-CH" dirty="0"/>
              <a:t>Schiff fertig beladen ist </a:t>
            </a:r>
          </a:p>
          <a:p>
            <a:pPr lvl="1"/>
            <a:r>
              <a:rPr lang="de-CH" dirty="0" smtClean="0"/>
              <a:t>Mehr </a:t>
            </a:r>
            <a:r>
              <a:rPr lang="de-CH" dirty="0"/>
              <a:t>als zwei Container </a:t>
            </a:r>
            <a:r>
              <a:rPr lang="de-CH" dirty="0" smtClean="0"/>
              <a:t>gehen verloren</a:t>
            </a:r>
            <a:endParaRPr lang="de-CH" dirty="0"/>
          </a:p>
          <a:p>
            <a:pPr lvl="1"/>
            <a:r>
              <a:rPr lang="de-CH" dirty="0" smtClean="0"/>
              <a:t>Die </a:t>
            </a:r>
            <a:r>
              <a:rPr lang="de-CH" dirty="0"/>
              <a:t>Zeit </a:t>
            </a:r>
            <a:r>
              <a:rPr lang="de-CH" dirty="0" smtClean="0"/>
              <a:t>läuft ab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80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Anforderungen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Entwicklungsplattform Android</a:t>
            </a:r>
          </a:p>
          <a:p>
            <a:r>
              <a:rPr lang="de-CH" dirty="0"/>
              <a:t>Systemsprache Englisch</a:t>
            </a:r>
          </a:p>
          <a:p>
            <a:r>
              <a:rPr lang="de-CH" dirty="0"/>
              <a:t>Schneller Spieleinstieg</a:t>
            </a:r>
          </a:p>
          <a:p>
            <a:r>
              <a:rPr lang="de-CH" dirty="0"/>
              <a:t>Kurze Ladezeiten</a:t>
            </a:r>
          </a:p>
          <a:p>
            <a:r>
              <a:rPr lang="de-CH" dirty="0"/>
              <a:t>Geringe Speicheranforderungen</a:t>
            </a:r>
          </a:p>
          <a:p>
            <a:r>
              <a:rPr lang="de-CH" dirty="0"/>
              <a:t>Intuitive Bedienung</a:t>
            </a:r>
          </a:p>
          <a:p>
            <a:r>
              <a:rPr lang="de-CH" dirty="0"/>
              <a:t>Ansprechendes Design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9103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Abgrenzung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Keine iOS Version </a:t>
            </a:r>
            <a:endParaRPr lang="de-CH" dirty="0" smtClean="0"/>
          </a:p>
          <a:p>
            <a:r>
              <a:rPr lang="de-CH" dirty="0" smtClean="0"/>
              <a:t>Keine Windows Phone Version</a:t>
            </a:r>
            <a:endParaRPr lang="de-CH" dirty="0" smtClean="0"/>
          </a:p>
          <a:p>
            <a:r>
              <a:rPr lang="de-CH" dirty="0" smtClean="0"/>
              <a:t>Desktop- oder HTML5 Version nicht erfordert</a:t>
            </a:r>
            <a:endParaRPr lang="de-CH" dirty="0"/>
          </a:p>
          <a:p>
            <a:r>
              <a:rPr lang="de-CH" dirty="0" smtClean="0"/>
              <a:t>Keine Mehrsprachigkeit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076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Benötigte Ressourcen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Know-how</a:t>
            </a:r>
            <a:endParaRPr lang="de-CH" dirty="0"/>
          </a:p>
          <a:p>
            <a:pPr lvl="1"/>
            <a:r>
              <a:rPr lang="de-CH" dirty="0"/>
              <a:t>Objektorientierte Programmierung</a:t>
            </a:r>
          </a:p>
          <a:p>
            <a:pPr lvl="1"/>
            <a:r>
              <a:rPr lang="de-CH" dirty="0"/>
              <a:t>Softwaredesign</a:t>
            </a:r>
          </a:p>
          <a:p>
            <a:pPr lvl="1"/>
            <a:r>
              <a:rPr lang="de-CH" dirty="0"/>
              <a:t>Java</a:t>
            </a:r>
          </a:p>
          <a:p>
            <a:pPr lvl="1"/>
            <a:r>
              <a:rPr lang="de-CH" dirty="0"/>
              <a:t>Kenntnisse in Mathematik &amp; Physik</a:t>
            </a:r>
          </a:p>
          <a:p>
            <a:endParaRPr lang="de-CH" dirty="0"/>
          </a:p>
          <a:p>
            <a:r>
              <a:rPr lang="de-CH" dirty="0"/>
              <a:t>Geplanter Aufwand</a:t>
            </a:r>
          </a:p>
          <a:p>
            <a:pPr lvl="1"/>
            <a:r>
              <a:rPr lang="de-CH" dirty="0" smtClean="0"/>
              <a:t>400h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8391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Projektteam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de-CH" dirty="0" smtClean="0"/>
              <a:t>Remo </a:t>
            </a:r>
            <a:r>
              <a:rPr lang="de-CH" dirty="0" err="1" smtClean="0"/>
              <a:t>Höppli</a:t>
            </a:r>
            <a:endParaRPr lang="de-CH" dirty="0"/>
          </a:p>
          <a:p>
            <a:pPr lvl="1"/>
            <a:r>
              <a:rPr lang="de-CH" dirty="0"/>
              <a:t>Projektleitung</a:t>
            </a:r>
          </a:p>
          <a:p>
            <a:pPr lvl="1"/>
            <a:r>
              <a:rPr lang="de-CH" dirty="0"/>
              <a:t>Etwas Programmiererfahrung (ZHAW Niveau)</a:t>
            </a:r>
          </a:p>
          <a:p>
            <a:pPr lvl="0"/>
            <a:r>
              <a:rPr lang="de-CH" dirty="0" err="1"/>
              <a:t>Yacine</a:t>
            </a:r>
            <a:r>
              <a:rPr lang="de-CH" dirty="0"/>
              <a:t> </a:t>
            </a:r>
            <a:r>
              <a:rPr lang="de-CH" dirty="0" err="1" smtClean="0"/>
              <a:t>Mekesser</a:t>
            </a:r>
            <a:endParaRPr lang="de-CH" dirty="0"/>
          </a:p>
          <a:p>
            <a:pPr lvl="1"/>
            <a:r>
              <a:rPr lang="de-CH" dirty="0"/>
              <a:t>Softwareentwicklung (Python, Java)</a:t>
            </a:r>
          </a:p>
          <a:p>
            <a:pPr lvl="1"/>
            <a:r>
              <a:rPr lang="de-CH" dirty="0"/>
              <a:t>Etwas Android-Erfahrung</a:t>
            </a:r>
          </a:p>
          <a:p>
            <a:pPr lvl="0"/>
            <a:r>
              <a:rPr lang="de-CH" dirty="0"/>
              <a:t>Emil </a:t>
            </a:r>
            <a:r>
              <a:rPr lang="de-CH" dirty="0" err="1" smtClean="0"/>
              <a:t>Wangler</a:t>
            </a:r>
            <a:endParaRPr lang="de-CH" dirty="0"/>
          </a:p>
          <a:p>
            <a:pPr lvl="1"/>
            <a:r>
              <a:rPr lang="de-CH" dirty="0"/>
              <a:t>Softwareentwicklung (Java)</a:t>
            </a:r>
          </a:p>
          <a:p>
            <a:pPr lvl="1"/>
            <a:r>
              <a:rPr lang="de-CH" dirty="0"/>
              <a:t>Etwas Android-Erfahrung</a:t>
            </a:r>
          </a:p>
          <a:p>
            <a:pPr lvl="0"/>
            <a:r>
              <a:rPr lang="de-CH" dirty="0"/>
              <a:t>Christoph </a:t>
            </a:r>
            <a:r>
              <a:rPr lang="de-CH" dirty="0" smtClean="0"/>
              <a:t>Mathis</a:t>
            </a:r>
            <a:endParaRPr lang="de-CH" dirty="0"/>
          </a:p>
          <a:p>
            <a:pPr lvl="1"/>
            <a:r>
              <a:rPr lang="de-CH" dirty="0"/>
              <a:t>Softwareentwicklung (Java)</a:t>
            </a:r>
          </a:p>
          <a:p>
            <a:pPr lvl="1"/>
            <a:r>
              <a:rPr lang="de-CH" dirty="0"/>
              <a:t>Etwas Android-Erfahrung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2596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CH" sz="6000" dirty="0" smtClean="0"/>
              <a:t>Projektablauf</a:t>
            </a:r>
            <a:endParaRPr lang="de-CH" sz="60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400" dirty="0" smtClean="0"/>
              <a:t>Meilensteine</a:t>
            </a:r>
            <a:endParaRPr lang="de-CH" sz="2400" dirty="0"/>
          </a:p>
          <a:p>
            <a:pPr lvl="1"/>
            <a:r>
              <a:rPr lang="de-CH" sz="2400" dirty="0" smtClean="0"/>
              <a:t>30.09.2014 </a:t>
            </a:r>
            <a:r>
              <a:rPr lang="de-CH" sz="2400" dirty="0"/>
              <a:t>	</a:t>
            </a:r>
            <a:r>
              <a:rPr lang="de-CH" sz="2400" dirty="0" smtClean="0"/>
              <a:t>M1 Präsentation </a:t>
            </a:r>
            <a:r>
              <a:rPr lang="de-CH" sz="2400" dirty="0"/>
              <a:t>Projektskizze 	</a:t>
            </a:r>
          </a:p>
          <a:p>
            <a:pPr lvl="1"/>
            <a:r>
              <a:rPr lang="de-CH" sz="2400" dirty="0"/>
              <a:t>21.10.2014 	</a:t>
            </a:r>
            <a:r>
              <a:rPr lang="de-CH" sz="2400" dirty="0" smtClean="0"/>
              <a:t>M2 </a:t>
            </a:r>
            <a:r>
              <a:rPr lang="de-CH" sz="2400" dirty="0" smtClean="0"/>
              <a:t>Präsentation </a:t>
            </a:r>
            <a:r>
              <a:rPr lang="de-CH" sz="2400" dirty="0"/>
              <a:t>Anforderungen 	</a:t>
            </a:r>
          </a:p>
          <a:p>
            <a:pPr lvl="1"/>
            <a:r>
              <a:rPr lang="de-CH" sz="2400" dirty="0"/>
              <a:t>18.11.2014 	</a:t>
            </a:r>
            <a:r>
              <a:rPr lang="de-CH" sz="2400" dirty="0" smtClean="0"/>
              <a:t>M3 Präsentationen </a:t>
            </a:r>
            <a:r>
              <a:rPr lang="de-CH" sz="2400" dirty="0"/>
              <a:t>Design 	</a:t>
            </a:r>
          </a:p>
          <a:p>
            <a:pPr lvl="1"/>
            <a:r>
              <a:rPr lang="de-CH" sz="2400" dirty="0"/>
              <a:t>09.12.2014 	</a:t>
            </a:r>
            <a:r>
              <a:rPr lang="de-CH" sz="2400" dirty="0" smtClean="0"/>
              <a:t>M4 Schlusspräsentationen </a:t>
            </a:r>
            <a:r>
              <a:rPr lang="de-CH" dirty="0"/>
              <a:t>	</a:t>
            </a:r>
          </a:p>
          <a:p>
            <a:pPr lvl="1"/>
            <a:endParaRPr lang="de-CH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012913"/>
              </p:ext>
            </p:extLst>
          </p:nvPr>
        </p:nvGraphicFramePr>
        <p:xfrm>
          <a:off x="899593" y="3717032"/>
          <a:ext cx="6192685" cy="1008111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238537"/>
                <a:gridCol w="1238537"/>
                <a:gridCol w="1238537"/>
                <a:gridCol w="1238537"/>
                <a:gridCol w="1238537"/>
              </a:tblGrid>
              <a:tr h="336037">
                <a:tc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 dirty="0">
                          <a:effectLst/>
                        </a:rPr>
                        <a:t>23. Sep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 dirty="0">
                          <a:effectLst/>
                        </a:rPr>
                        <a:t>30. Sep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 dirty="0">
                          <a:effectLst/>
                        </a:rPr>
                        <a:t>07. Okt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>
                          <a:effectLst/>
                        </a:rPr>
                        <a:t>14. Okt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 dirty="0">
                          <a:effectLst/>
                        </a:rPr>
                        <a:t>21. Okt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 dirty="0" smtClean="0">
                          <a:effectLst/>
                        </a:rPr>
                        <a:t>I1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 dirty="0" smtClean="0">
                          <a:effectLst/>
                        </a:rPr>
                        <a:t>E1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336037">
                <a:tc>
                  <a:txBody>
                    <a:bodyPr/>
                    <a:lstStyle/>
                    <a:p>
                      <a:pPr algn="l" fontAlgn="b"/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000" b="1" u="none" strike="noStrike" dirty="0">
                          <a:effectLst/>
                        </a:rPr>
                        <a:t>M1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000" u="none" strike="noStrike" dirty="0">
                          <a:effectLst/>
                        </a:rPr>
                        <a:t> 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000" b="1" u="none" strike="noStrike" dirty="0">
                          <a:effectLst/>
                        </a:rPr>
                        <a:t>M2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461851"/>
              </p:ext>
            </p:extLst>
          </p:nvPr>
        </p:nvGraphicFramePr>
        <p:xfrm>
          <a:off x="899592" y="5013176"/>
          <a:ext cx="6912766" cy="1152129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987538"/>
                <a:gridCol w="987538"/>
                <a:gridCol w="987538"/>
                <a:gridCol w="987538"/>
                <a:gridCol w="987538"/>
                <a:gridCol w="987538"/>
                <a:gridCol w="987538"/>
              </a:tblGrid>
              <a:tr h="384043">
                <a:tc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 dirty="0" smtClean="0">
                          <a:effectLst/>
                        </a:rPr>
                        <a:t>28. Okt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 dirty="0">
                          <a:effectLst/>
                        </a:rPr>
                        <a:t>04. Nov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 dirty="0">
                          <a:effectLst/>
                        </a:rPr>
                        <a:t>11. Nov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 dirty="0">
                          <a:effectLst/>
                        </a:rPr>
                        <a:t>18. Nov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 dirty="0">
                          <a:effectLst/>
                        </a:rPr>
                        <a:t>25. Nov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>
                          <a:effectLst/>
                        </a:rPr>
                        <a:t>02. Dez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>
                          <a:effectLst/>
                        </a:rPr>
                        <a:t>09. Dez</a:t>
                      </a:r>
                      <a:endParaRPr lang="de-CH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04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 dirty="0" smtClean="0">
                          <a:effectLst/>
                        </a:rPr>
                        <a:t>C1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 dirty="0" smtClean="0">
                          <a:effectLst/>
                        </a:rPr>
                        <a:t>C2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 dirty="0" smtClean="0">
                          <a:effectLst/>
                        </a:rPr>
                        <a:t>T1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r" fontAlgn="b"/>
                      <a:r>
                        <a:rPr lang="de-CH" sz="2000" u="none" strike="noStrike">
                          <a:effectLst/>
                        </a:rPr>
                        <a:t> 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000" b="1" u="none" strike="noStrike" dirty="0">
                          <a:effectLst/>
                        </a:rPr>
                        <a:t>M3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000" u="none" strike="noStrike" dirty="0">
                          <a:effectLst/>
                        </a:rPr>
                        <a:t> 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000" b="1" u="none" strike="noStrike" dirty="0">
                          <a:effectLst/>
                        </a:rPr>
                        <a:t>M4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07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753</Words>
  <Application>Microsoft Office PowerPoint</Application>
  <PresentationFormat>Bildschirmpräsentation (4:3)</PresentationFormat>
  <Paragraphs>308</Paragraphs>
  <Slides>15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Arial (Body)</vt:lpstr>
      <vt:lpstr>Calibri</vt:lpstr>
      <vt:lpstr>Times New Roman</vt:lpstr>
      <vt:lpstr>Wingdings</vt:lpstr>
      <vt:lpstr>Perspective</vt:lpstr>
      <vt:lpstr>Projektskizze Docker</vt:lpstr>
      <vt:lpstr>Projektidee</vt:lpstr>
      <vt:lpstr>Konzept</vt:lpstr>
      <vt:lpstr>Anwendungsfall</vt:lpstr>
      <vt:lpstr>Anforderungen</vt:lpstr>
      <vt:lpstr>Abgrenzung</vt:lpstr>
      <vt:lpstr>Benötigte Ressourcen</vt:lpstr>
      <vt:lpstr>Projektteam</vt:lpstr>
      <vt:lpstr>Projektablauf</vt:lpstr>
      <vt:lpstr>Projektablauf</vt:lpstr>
      <vt:lpstr>Risiken</vt:lpstr>
      <vt:lpstr>Risiken</vt:lpstr>
      <vt:lpstr>Risiken</vt:lpstr>
      <vt:lpstr>Kundennutzen</vt:lpstr>
      <vt:lpstr>Wirtschaftlichkeit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Projektskizze Docker</dc:title>
  <dc:creator>remo</dc:creator>
  <cp:lastModifiedBy>HAL9000</cp:lastModifiedBy>
  <cp:revision>23</cp:revision>
  <dcterms:created xsi:type="dcterms:W3CDTF">2014-09-25T19:22:12Z</dcterms:created>
  <dcterms:modified xsi:type="dcterms:W3CDTF">2014-09-29T16:37:34Z</dcterms:modified>
</cp:coreProperties>
</file>