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5" r:id="rId3"/>
    <p:sldId id="277" r:id="rId4"/>
    <p:sldId id="278" r:id="rId5"/>
    <p:sldId id="273" r:id="rId6"/>
    <p:sldId id="279" r:id="rId7"/>
    <p:sldId id="280" r:id="rId8"/>
    <p:sldId id="281" r:id="rId9"/>
    <p:sldId id="283" r:id="rId10"/>
    <p:sldId id="282" r:id="rId11"/>
    <p:sldId id="274" r:id="rId12"/>
    <p:sldId id="284" r:id="rId13"/>
    <p:sldId id="285" r:id="rId14"/>
    <p:sldId id="286" r:id="rId15"/>
    <p:sldId id="287" r:id="rId16"/>
    <p:sldId id="276" r:id="rId17"/>
    <p:sldId id="290" r:id="rId18"/>
    <p:sldId id="289" r:id="rId19"/>
    <p:sldId id="291" r:id="rId20"/>
    <p:sldId id="292" r:id="rId21"/>
    <p:sldId id="267" r:id="rId22"/>
    <p:sldId id="272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9900"/>
    <a:srgbClr val="FF6600"/>
    <a:srgbClr val="FFCC00"/>
    <a:srgbClr val="FF99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1952" autoAdjust="0"/>
  </p:normalViewPr>
  <p:slideViewPr>
    <p:cSldViewPr>
      <p:cViewPr varScale="1">
        <p:scale>
          <a:sx n="82" d="100"/>
          <a:sy n="82" d="100"/>
        </p:scale>
        <p:origin x="15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5F24D-90CF-44A7-A9EA-C384FF6564EC}" type="datetimeFigureOut">
              <a:rPr lang="de-CH" smtClean="0"/>
              <a:t>17.11.2014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7960-71E6-41D7-97C8-9D68B0218E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570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86799-5163-409F-B733-C9681AE00980}" type="datetimeFigureOut">
              <a:rPr lang="de-CH" smtClean="0"/>
              <a:t>17.11.2014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D6FB8-A289-4D31-AE1B-368BC10F6FE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395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6664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D6FB8-A289-4D31-AE1B-368BC10F6FE7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459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17.11.2014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17.11.2014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9552" y="330687"/>
            <a:ext cx="7704856" cy="93807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39552" y="1412776"/>
            <a:ext cx="4032448" cy="48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1412776"/>
            <a:ext cx="3960440" cy="48965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17.11.2014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17.11.2014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17.11.2014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100000"/>
                  <a:shade val="80000"/>
                  <a:satMod val="100000"/>
                  <a:lumMod val="100000"/>
                </a:schemeClr>
              </a:gs>
              <a:gs pos="65000">
                <a:schemeClr val="bg2">
                  <a:tint val="100000"/>
                  <a:shade val="95000"/>
                  <a:satMod val="100000"/>
                  <a:lumMod val="100000"/>
                </a:schemeClr>
              </a:gs>
              <a:gs pos="100000">
                <a:schemeClr val="bg2">
                  <a:tint val="88000"/>
                  <a:shade val="100000"/>
                  <a:satMod val="400000"/>
                  <a:lumMod val="10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62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17.11.2014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17.11.2014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480" y="330687"/>
            <a:ext cx="7691120" cy="938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80" y="1412776"/>
            <a:ext cx="8067040" cy="489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698" r:id="rId2"/>
    <p:sldLayoutId id="2147483700" r:id="rId3"/>
    <p:sldLayoutId id="2147483697" r:id="rId4"/>
    <p:sldLayoutId id="2147483699" r:id="rId5"/>
    <p:sldLayoutId id="2147483703" r:id="rId6"/>
    <p:sldLayoutId id="2147483708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6000" kern="1200" dirty="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8000" dirty="0" smtClean="0"/>
              <a:t>Design</a:t>
            </a:r>
            <a:br>
              <a:rPr lang="de-CH" sz="8000" dirty="0" smtClean="0"/>
            </a:br>
            <a:r>
              <a:rPr lang="de-CH" sz="8000" dirty="0" smtClean="0"/>
              <a:t>Docker</a:t>
            </a:r>
            <a:endParaRPr lang="de-C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Engineering </a:t>
            </a:r>
            <a:r>
              <a:rPr lang="de-CH" sz="3200" dirty="0" err="1" smtClean="0"/>
              <a:t>of</a:t>
            </a:r>
            <a:r>
              <a:rPr lang="de-CH" sz="3200" dirty="0" smtClean="0"/>
              <a:t> an Android App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7324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39552" y="1412776"/>
            <a:ext cx="8067040" cy="4896585"/>
          </a:xfrm>
        </p:spPr>
        <p:txBody>
          <a:bodyPr/>
          <a:lstStyle/>
          <a:p>
            <a:r>
              <a:rPr lang="de-CH" dirty="0" smtClean="0"/>
              <a:t>Containerlänge – Problemlösung</a:t>
            </a:r>
          </a:p>
          <a:p>
            <a:pPr lvl="1"/>
            <a:r>
              <a:rPr lang="de-CH" dirty="0" smtClean="0"/>
              <a:t>Schiffsabmessung 15 x 5</a:t>
            </a:r>
          </a:p>
          <a:p>
            <a:pPr lvl="1"/>
            <a:r>
              <a:rPr lang="de-CH" dirty="0" smtClean="0"/>
              <a:t>Der Reihe nach in Liste einfügen und </a:t>
            </a:r>
            <a:r>
              <a:rPr lang="de-CH" dirty="0" smtClean="0"/>
              <a:t>mischen</a:t>
            </a:r>
            <a:endParaRPr lang="de-CH" dirty="0" smtClean="0"/>
          </a:p>
        </p:txBody>
      </p:sp>
      <p:pic>
        <p:nvPicPr>
          <p:cNvPr id="7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5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00" y="470535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admin\github\squarefeed\Documents\Design\bildli für remo\container_2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04" y="4705972"/>
            <a:ext cx="13812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50" y="3778820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70597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85" y="47060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27" y="4241602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276" y="4706096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04" y="470597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29" y="4240015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237655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04" y="42391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77314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40" y="3784501"/>
            <a:ext cx="1390729" cy="4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29" y="3777379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46" y="3777379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326198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77" y="332648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48" y="3326482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85" y="3328048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:\admin\github\squarefeed\Documents\Design\bildli für remo\container_2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41" y="2861036"/>
            <a:ext cx="13812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752" y="285786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04" y="2857860"/>
            <a:ext cx="1390729" cy="4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87" y="2857860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487" y="2861036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10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Auswertungsalgorithmus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Wann kentert oder bricht das Schiff</a:t>
            </a:r>
          </a:p>
        </p:txBody>
      </p:sp>
      <p:pic>
        <p:nvPicPr>
          <p:cNvPr id="1026" name="Picture 2" descr="C:\admin\github\squarefeed\Documents\Design\ship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016876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0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Auswertungsalgorithmus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Übergabe vom Schiff an die Bewertungslogik</a:t>
            </a:r>
          </a:p>
        </p:txBody>
      </p:sp>
      <p:pic>
        <p:nvPicPr>
          <p:cNvPr id="2051" name="Picture 3" descr="C:\admin\github\squarefeed\Documents\Design\shipScreenSho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016875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78359"/>
              </p:ext>
            </p:extLst>
          </p:nvPr>
        </p:nvGraphicFramePr>
        <p:xfrm>
          <a:off x="1488280" y="2679700"/>
          <a:ext cx="5691190" cy="227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</a:tblGrid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20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Auswertungsalgorithmus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Berechnung der Bruchwerte</a:t>
            </a:r>
          </a:p>
        </p:txBody>
      </p:sp>
      <p:pic>
        <p:nvPicPr>
          <p:cNvPr id="2051" name="Picture 3" descr="C:\admin\github\squarefeed\Documents\Design\shipScreenSho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016875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51659"/>
              </p:ext>
            </p:extLst>
          </p:nvPr>
        </p:nvGraphicFramePr>
        <p:xfrm>
          <a:off x="1488280" y="2679700"/>
          <a:ext cx="5691190" cy="227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</a:tblGrid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92882"/>
              </p:ext>
            </p:extLst>
          </p:nvPr>
        </p:nvGraphicFramePr>
        <p:xfrm>
          <a:off x="1488280" y="5013176"/>
          <a:ext cx="569833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1.3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1.3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70488"/>
              </p:ext>
            </p:extLst>
          </p:nvPr>
        </p:nvGraphicFramePr>
        <p:xfrm>
          <a:off x="1768450" y="5580286"/>
          <a:ext cx="5128497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2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2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2.2</a:t>
                      </a:r>
                      <a:endParaRPr lang="de-CH" sz="2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1</a:t>
                      </a:r>
                      <a:endParaRPr lang="de-CH" sz="2100" b="1" dirty="0">
                        <a:solidFill>
                          <a:srgbClr val="6699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3352" y="56546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Differenz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5510" y="50851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Summe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91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Auswertungsalgorithmus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Berechnung des </a:t>
            </a:r>
            <a:r>
              <a:rPr lang="de-CH" dirty="0" err="1" smtClean="0"/>
              <a:t>Kenterwertes</a:t>
            </a:r>
            <a:endParaRPr lang="de-CH" dirty="0" smtClean="0"/>
          </a:p>
        </p:txBody>
      </p:sp>
      <p:pic>
        <p:nvPicPr>
          <p:cNvPr id="2051" name="Picture 3" descr="C:\admin\github\squarefeed\Documents\Design\shipScreenSho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016875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309395"/>
              </p:ext>
            </p:extLst>
          </p:nvPr>
        </p:nvGraphicFramePr>
        <p:xfrm>
          <a:off x="1488280" y="2679700"/>
          <a:ext cx="5691190" cy="2273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  <a:gridCol w="569119"/>
              </a:tblGrid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6/5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68325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99725"/>
              </p:ext>
            </p:extLst>
          </p:nvPr>
        </p:nvGraphicFramePr>
        <p:xfrm>
          <a:off x="1488280" y="5013176"/>
          <a:ext cx="569833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1.3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1.3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6.2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581698"/>
              </p:ext>
            </p:extLst>
          </p:nvPr>
        </p:nvGraphicFramePr>
        <p:xfrm>
          <a:off x="7308304" y="6115323"/>
          <a:ext cx="569833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5.1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088367"/>
              </p:ext>
            </p:extLst>
          </p:nvPr>
        </p:nvGraphicFramePr>
        <p:xfrm>
          <a:off x="1482006" y="5567015"/>
          <a:ext cx="569833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-1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-3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 smtClean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de-CH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76794"/>
              </p:ext>
            </p:extLst>
          </p:nvPr>
        </p:nvGraphicFramePr>
        <p:xfrm>
          <a:off x="1475656" y="6115323"/>
          <a:ext cx="569833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6.5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10.5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8.4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4.1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-6.2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-8.4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-6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500" b="1" dirty="0" smtClean="0">
                          <a:solidFill>
                            <a:schemeClr val="bg1"/>
                          </a:solidFill>
                        </a:rPr>
                        <a:t>-5</a:t>
                      </a:r>
                      <a:endParaRPr lang="de-C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3352" y="56546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Faktor</a:t>
            </a:r>
            <a:endParaRPr lang="de-CH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510" y="50851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smtClean="0">
                <a:solidFill>
                  <a:schemeClr val="bg1"/>
                </a:solidFill>
              </a:rPr>
              <a:t>Summe</a:t>
            </a:r>
            <a:endParaRPr lang="de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2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Auswertungsalgorithmus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Entfernen des Faktors</a:t>
            </a:r>
          </a:p>
          <a:p>
            <a:pPr lvl="1"/>
            <a:r>
              <a:rPr lang="de-CH" dirty="0" smtClean="0"/>
              <a:t>Bruchwerte</a:t>
            </a:r>
          </a:p>
          <a:p>
            <a:pPr lvl="1"/>
            <a:endParaRPr lang="de-CH" dirty="0"/>
          </a:p>
          <a:p>
            <a:pPr lvl="1"/>
            <a:endParaRPr lang="de-CH" dirty="0" smtClean="0"/>
          </a:p>
          <a:p>
            <a:pPr lvl="1"/>
            <a:endParaRPr lang="de-CH" dirty="0"/>
          </a:p>
          <a:p>
            <a:pPr lvl="1"/>
            <a:endParaRPr lang="de-CH" dirty="0" smtClean="0"/>
          </a:p>
          <a:p>
            <a:pPr lvl="1"/>
            <a:r>
              <a:rPr lang="de-CH" dirty="0" err="1" smtClean="0"/>
              <a:t>Kenterwert</a:t>
            </a:r>
            <a:endParaRPr lang="de-CH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11483"/>
              </p:ext>
            </p:extLst>
          </p:nvPr>
        </p:nvGraphicFramePr>
        <p:xfrm>
          <a:off x="1619672" y="2420888"/>
          <a:ext cx="5128497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2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2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5.5</a:t>
                      </a:r>
                      <a:endParaRPr lang="de-CH" sz="2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1</a:t>
                      </a:r>
                      <a:endParaRPr lang="de-CH" sz="2100" b="1" dirty="0">
                        <a:solidFill>
                          <a:srgbClr val="6699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417781"/>
              </p:ext>
            </p:extLst>
          </p:nvPr>
        </p:nvGraphicFramePr>
        <p:xfrm>
          <a:off x="1619672" y="2996952"/>
          <a:ext cx="5128497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  <a:gridCol w="56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0.4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FF6600"/>
                          </a:solidFill>
                        </a:rPr>
                        <a:t>0.4</a:t>
                      </a:r>
                      <a:endParaRPr lang="de-CH" sz="2100" b="1" dirty="0">
                        <a:solidFill>
                          <a:srgbClr val="FF66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C00000"/>
                          </a:solidFill>
                        </a:rPr>
                        <a:t>1.1</a:t>
                      </a:r>
                      <a:endParaRPr lang="de-CH" sz="2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669900"/>
                          </a:solidFill>
                        </a:rPr>
                        <a:t>0.2</a:t>
                      </a:r>
                      <a:endParaRPr lang="de-CH" sz="2100" b="1" dirty="0">
                        <a:solidFill>
                          <a:srgbClr val="6699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100" b="1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de-CH" sz="21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539695" y="4586317"/>
            <a:ext cx="21675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2000" b="1" dirty="0" smtClean="0">
                <a:solidFill>
                  <a:srgbClr val="C00000"/>
                </a:solidFill>
              </a:rPr>
              <a:t>5.1   (/5)</a:t>
            </a:r>
            <a:r>
              <a:rPr lang="de-CH" sz="20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   1.02</a:t>
            </a:r>
            <a:endParaRPr lang="de-CH" sz="20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19672" y="3601482"/>
            <a:ext cx="6914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/>
              <a:t>Werte &gt; 1  </a:t>
            </a:r>
            <a:r>
              <a:rPr lang="de-CH" sz="2400" dirty="0">
                <a:sym typeface="Wingdings" panose="05000000000000000000" pitchFamily="2" charset="2"/>
              </a:rPr>
              <a:t>  das Schiff </a:t>
            </a:r>
            <a:r>
              <a:rPr lang="de-CH" sz="2400" dirty="0" smtClean="0">
                <a:sym typeface="Wingdings" panose="05000000000000000000" pitchFamily="2" charset="2"/>
              </a:rPr>
              <a:t>bricht </a:t>
            </a:r>
            <a:r>
              <a:rPr lang="de-CH" sz="2400" dirty="0">
                <a:sym typeface="Wingdings" panose="05000000000000000000" pitchFamily="2" charset="2"/>
              </a:rPr>
              <a:t>an dieser Position</a:t>
            </a:r>
            <a:endParaRPr lang="de-CH" sz="2400" dirty="0"/>
          </a:p>
        </p:txBody>
      </p:sp>
      <p:sp>
        <p:nvSpPr>
          <p:cNvPr id="16" name="Rectangle 15"/>
          <p:cNvSpPr/>
          <p:nvPr/>
        </p:nvSpPr>
        <p:spPr>
          <a:xfrm>
            <a:off x="1619672" y="5090368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400" dirty="0"/>
              <a:t>Werte &gt; 1  </a:t>
            </a:r>
            <a:r>
              <a:rPr lang="de-CH" sz="2400" dirty="0">
                <a:sym typeface="Wingdings" panose="05000000000000000000" pitchFamily="2" charset="2"/>
              </a:rPr>
              <a:t>  das Schiff </a:t>
            </a:r>
            <a:r>
              <a:rPr lang="de-CH" sz="2400" dirty="0" smtClean="0">
                <a:sym typeface="Wingdings" panose="05000000000000000000" pitchFamily="2" charset="2"/>
              </a:rPr>
              <a:t>kentert nach links</a:t>
            </a:r>
          </a:p>
          <a:p>
            <a:r>
              <a:rPr lang="de-CH" sz="2400" dirty="0" smtClean="0">
                <a:sym typeface="Wingdings" panose="05000000000000000000" pitchFamily="2" charset="2"/>
              </a:rPr>
              <a:t>Werte &lt; -1   das Schiff kentert nach rechts</a:t>
            </a:r>
            <a:endParaRPr lang="de-CH" sz="2400" dirty="0"/>
          </a:p>
        </p:txBody>
      </p:sp>
      <p:sp>
        <p:nvSpPr>
          <p:cNvPr id="20" name="Arc 19"/>
          <p:cNvSpPr/>
          <p:nvPr/>
        </p:nvSpPr>
        <p:spPr>
          <a:xfrm>
            <a:off x="6588224" y="2564904"/>
            <a:ext cx="720080" cy="864096"/>
          </a:xfrm>
          <a:prstGeom prst="arc">
            <a:avLst>
              <a:gd name="adj1" fmla="val 16200000"/>
              <a:gd name="adj2" fmla="val 5928860"/>
            </a:avLst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tangle 20"/>
          <p:cNvSpPr/>
          <p:nvPr/>
        </p:nvSpPr>
        <p:spPr>
          <a:xfrm>
            <a:off x="7452320" y="2812286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/5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59205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20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Grafik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Modularer Aufbau</a:t>
            </a:r>
          </a:p>
          <a:p>
            <a:pPr lvl="1"/>
            <a:r>
              <a:rPr lang="de-CH" dirty="0" smtClean="0"/>
              <a:t>Weniger Speicherplatz</a:t>
            </a:r>
          </a:p>
          <a:p>
            <a:pPr lvl="1"/>
            <a:r>
              <a:rPr lang="de-CH" dirty="0" smtClean="0"/>
              <a:t>Mehr Flexibilität</a:t>
            </a:r>
            <a:endParaRPr lang="de-CH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1835696" y="3212976"/>
            <a:ext cx="5201306" cy="955797"/>
            <a:chOff x="324268" y="2362333"/>
            <a:chExt cx="11609278" cy="2133333"/>
          </a:xfr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333" y="2362333"/>
              <a:ext cx="2133333" cy="2133333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68" y="2362333"/>
              <a:ext cx="2133333" cy="2133333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6986" y="2362333"/>
              <a:ext cx="2133333" cy="2133333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8784" y="3073444"/>
              <a:ext cx="304762" cy="711111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4881" y="2921063"/>
              <a:ext cx="609524" cy="1015873"/>
            </a:xfrm>
            <a:prstGeom prst="rect">
              <a:avLst/>
            </a:prstGeom>
          </p:spPr>
        </p:pic>
      </p:grpSp>
      <p:grpSp>
        <p:nvGrpSpPr>
          <p:cNvPr id="16" name="Gruppieren 15"/>
          <p:cNvGrpSpPr/>
          <p:nvPr/>
        </p:nvGrpSpPr>
        <p:grpSpPr>
          <a:xfrm>
            <a:off x="873988" y="4628739"/>
            <a:ext cx="7396024" cy="1680622"/>
            <a:chOff x="505369" y="4681356"/>
            <a:chExt cx="7396024" cy="1680622"/>
          </a:xfr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6562" y="5077809"/>
              <a:ext cx="690137" cy="1281683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607" y="4913491"/>
              <a:ext cx="1610320" cy="1446001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0334" y="4948840"/>
              <a:ext cx="1938956" cy="1413138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5437" y="4681356"/>
              <a:ext cx="1215956" cy="1643183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369" y="5159264"/>
              <a:ext cx="241091" cy="1165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74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Grafik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Textur Atlas</a:t>
            </a:r>
          </a:p>
          <a:p>
            <a:pPr lvl="1"/>
            <a:r>
              <a:rPr lang="de-CH" dirty="0" smtClean="0"/>
              <a:t>Weniger Filezugriffe</a:t>
            </a:r>
          </a:p>
          <a:p>
            <a:pPr lvl="1"/>
            <a:r>
              <a:rPr lang="de-CH" dirty="0" smtClean="0"/>
              <a:t>Effizienter für OpenGL</a:t>
            </a:r>
          </a:p>
          <a:p>
            <a:pPr lvl="2"/>
            <a:r>
              <a:rPr lang="de-CH" dirty="0" smtClean="0"/>
              <a:t>Power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two</a:t>
            </a:r>
            <a:r>
              <a:rPr lang="de-CH" dirty="0" smtClean="0"/>
              <a:t> Textur</a:t>
            </a:r>
          </a:p>
          <a:p>
            <a:pPr lvl="2"/>
            <a:r>
              <a:rPr lang="de-CH" dirty="0" smtClean="0"/>
              <a:t>Weniger </a:t>
            </a:r>
            <a:r>
              <a:rPr lang="de-CH" dirty="0" err="1" smtClean="0"/>
              <a:t>Texture</a:t>
            </a:r>
            <a:r>
              <a:rPr lang="de-CH" dirty="0" smtClean="0"/>
              <a:t> </a:t>
            </a:r>
            <a:r>
              <a:rPr lang="de-CH" dirty="0" err="1" smtClean="0"/>
              <a:t>Bindings</a:t>
            </a:r>
            <a:endParaRPr lang="de-CH" dirty="0" smtClean="0"/>
          </a:p>
          <a:p>
            <a:pPr lvl="1"/>
            <a:r>
              <a:rPr lang="de-CH" dirty="0" smtClean="0"/>
              <a:t>Zugriff auf Textur Regionen per Label</a:t>
            </a:r>
          </a:p>
          <a:p>
            <a:pPr lvl="2"/>
            <a:r>
              <a:rPr lang="de-CH" dirty="0" smtClean="0"/>
              <a:t>Bezeichnung unabhängig vom </a:t>
            </a:r>
            <a:r>
              <a:rPr lang="de-CH" dirty="0" smtClean="0"/>
              <a:t>Datentyp</a:t>
            </a:r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" y="4801640"/>
            <a:ext cx="8426008" cy="10532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Gerader Verbinder 5"/>
          <p:cNvCxnSpPr/>
          <p:nvPr/>
        </p:nvCxnSpPr>
        <p:spPr>
          <a:xfrm>
            <a:off x="538480" y="6097784"/>
            <a:ext cx="8426008" cy="0"/>
          </a:xfrm>
          <a:prstGeom prst="line">
            <a:avLst/>
          </a:prstGeom>
          <a:ln w="38100">
            <a:solidFill>
              <a:schemeClr val="tx2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358996" y="4801640"/>
            <a:ext cx="0" cy="1053251"/>
          </a:xfrm>
          <a:prstGeom prst="line">
            <a:avLst/>
          </a:prstGeom>
          <a:ln w="38100">
            <a:solidFill>
              <a:schemeClr val="tx2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095472" y="61560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/>
                </a:solidFill>
              </a:rPr>
              <a:t>1024px</a:t>
            </a:r>
            <a:endParaRPr lang="de-CH" dirty="0">
              <a:solidFill>
                <a:schemeClr val="tx2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-13925" y="44323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tx2"/>
                </a:solidFill>
              </a:rPr>
              <a:t>128px</a:t>
            </a:r>
            <a:endParaRPr lang="de-CH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5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Grafik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Workflow:</a:t>
            </a:r>
          </a:p>
          <a:p>
            <a:pPr marL="560070" indent="-514350">
              <a:buFont typeface="+mj-lt"/>
              <a:buAutoNum type="arabicPeriod"/>
            </a:pPr>
            <a:r>
              <a:rPr lang="de-CH" dirty="0" smtClean="0"/>
              <a:t>Bilder in Photoshop erstellen</a:t>
            </a:r>
          </a:p>
          <a:p>
            <a:pPr marL="560070" indent="-514350">
              <a:buFont typeface="+mj-lt"/>
              <a:buAutoNum type="arabicPeriod"/>
            </a:pPr>
            <a:r>
              <a:rPr lang="de-CH" dirty="0" smtClean="0"/>
              <a:t>Per PS-Script Ebenen als Files exportieren</a:t>
            </a:r>
          </a:p>
          <a:p>
            <a:pPr marL="560070" indent="-514350">
              <a:buFont typeface="+mj-lt"/>
              <a:buAutoNum type="arabicPeriod"/>
            </a:pPr>
            <a:r>
              <a:rPr lang="de-CH" dirty="0" smtClean="0"/>
              <a:t>Mit libGDX-</a:t>
            </a:r>
            <a:r>
              <a:rPr lang="de-CH" dirty="0" err="1" smtClean="0"/>
              <a:t>TexturePacker</a:t>
            </a:r>
            <a:r>
              <a:rPr lang="de-CH" dirty="0" smtClean="0"/>
              <a:t> Atlas erstellen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99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Grafik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Problem:</a:t>
            </a:r>
          </a:p>
          <a:p>
            <a:r>
              <a:rPr lang="de-CH" dirty="0" smtClean="0"/>
              <a:t>Lösung:</a:t>
            </a:r>
          </a:p>
          <a:p>
            <a:r>
              <a:rPr lang="de-CH" dirty="0" smtClean="0"/>
              <a:t>GL_NEAREST anstatt GL_LINEAR als </a:t>
            </a:r>
            <a:r>
              <a:rPr lang="de-CH" dirty="0" err="1" smtClean="0"/>
              <a:t>TextureFilter</a:t>
            </a:r>
            <a:r>
              <a:rPr lang="de-CH" dirty="0" smtClean="0"/>
              <a:t> verwenden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00" y="1959795"/>
            <a:ext cx="7092280" cy="4493582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827584" y="5445224"/>
            <a:ext cx="1440160" cy="72008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5724128" y="5445224"/>
            <a:ext cx="1440160" cy="72008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/>
          <p:cNvSpPr/>
          <p:nvPr/>
        </p:nvSpPr>
        <p:spPr>
          <a:xfrm>
            <a:off x="5508104" y="2204864"/>
            <a:ext cx="576064" cy="57606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93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9600" dirty="0" smtClean="0"/>
              <a:t>Demo</a:t>
            </a:r>
            <a:endParaRPr lang="de-CH" sz="96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3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Grafik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Ursache:</a:t>
            </a:r>
          </a:p>
          <a:p>
            <a:pPr lvl="1"/>
            <a:r>
              <a:rPr lang="de-CH" dirty="0" smtClean="0"/>
              <a:t>Rundungs- und Interpolationsfehler</a:t>
            </a:r>
          </a:p>
          <a:p>
            <a:r>
              <a:rPr lang="de-CH" dirty="0" smtClean="0"/>
              <a:t>Lösung:</a:t>
            </a:r>
          </a:p>
          <a:p>
            <a:pPr lvl="1"/>
            <a:r>
              <a:rPr lang="de-CH" dirty="0" smtClean="0"/>
              <a:t>GL_NEAREST anstatt GL_LINEAR als </a:t>
            </a:r>
            <a:r>
              <a:rPr lang="de-CH" dirty="0" err="1" smtClean="0"/>
              <a:t>TextureFilter</a:t>
            </a:r>
            <a:r>
              <a:rPr lang="de-CH" dirty="0" smtClean="0"/>
              <a:t> verwenden</a:t>
            </a:r>
          </a:p>
          <a:p>
            <a:pPr lvl="1"/>
            <a:r>
              <a:rPr lang="de-CH" dirty="0" err="1" smtClean="0"/>
              <a:t>TexturePacker</a:t>
            </a:r>
            <a:r>
              <a:rPr lang="de-CH" dirty="0" smtClean="0"/>
              <a:t> so konfigurieren, das Randpixel dupliziert werden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2" y="4797152"/>
            <a:ext cx="6876256" cy="1820935"/>
          </a:xfrm>
          <a:prstGeom prst="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596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78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Vordefiniert</a:t>
            </a:r>
          </a:p>
          <a:p>
            <a:pPr lvl="1"/>
            <a:r>
              <a:rPr lang="de-CH" dirty="0" smtClean="0"/>
              <a:t>Schiffslänge</a:t>
            </a:r>
          </a:p>
          <a:p>
            <a:pPr lvl="1"/>
            <a:r>
              <a:rPr lang="de-CH" dirty="0" smtClean="0"/>
              <a:t>Schiffsbreite</a:t>
            </a:r>
          </a:p>
          <a:p>
            <a:pPr lvl="1"/>
            <a:r>
              <a:rPr lang="de-CH" dirty="0" smtClean="0"/>
              <a:t>Max Containerlänge</a:t>
            </a:r>
          </a:p>
          <a:p>
            <a:pPr lvl="1"/>
            <a:r>
              <a:rPr lang="de-CH" dirty="0" smtClean="0"/>
              <a:t>Max Containergewicht</a:t>
            </a:r>
            <a:endParaRPr lang="de-CH" dirty="0"/>
          </a:p>
          <a:p>
            <a:r>
              <a:rPr lang="de-CH" dirty="0" smtClean="0"/>
              <a:t>Was soll pseudozufällig generiert werden?</a:t>
            </a:r>
          </a:p>
          <a:p>
            <a:pPr lvl="1"/>
            <a:r>
              <a:rPr lang="de-CH" dirty="0" smtClean="0"/>
              <a:t>Containerlänge</a:t>
            </a:r>
          </a:p>
          <a:p>
            <a:pPr lvl="1"/>
            <a:r>
              <a:rPr lang="de-CH" dirty="0" smtClean="0"/>
              <a:t>Containergewicht</a:t>
            </a:r>
          </a:p>
          <a:p>
            <a:pPr lvl="1"/>
            <a:r>
              <a:rPr lang="de-CH" dirty="0" smtClean="0"/>
              <a:t>Containeranordnung</a:t>
            </a:r>
          </a:p>
          <a:p>
            <a:pPr lvl="1"/>
            <a:r>
              <a:rPr lang="de-CH" dirty="0" smtClean="0"/>
              <a:t>Containerfarbe</a:t>
            </a:r>
          </a:p>
        </p:txBody>
      </p:sp>
    </p:spTree>
    <p:extLst>
      <p:ext uri="{BB962C8B-B14F-4D97-AF65-F5344CB8AC3E}">
        <p14:creationId xmlns:p14="http://schemas.microsoft.com/office/powerpoint/2010/main" val="10307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Containergewicht – Problemlösung</a:t>
            </a:r>
          </a:p>
          <a:p>
            <a:pPr lvl="1"/>
            <a:r>
              <a:rPr lang="de-CH" dirty="0" smtClean="0"/>
              <a:t>Schwere Container</a:t>
            </a:r>
          </a:p>
          <a:p>
            <a:pPr lvl="2"/>
            <a:r>
              <a:rPr lang="de-CH" dirty="0" smtClean="0"/>
              <a:t>Schiff bricht schnell</a:t>
            </a:r>
          </a:p>
          <a:p>
            <a:pPr lvl="2"/>
            <a:r>
              <a:rPr lang="de-CH" dirty="0" smtClean="0"/>
              <a:t>Schiff kentert schnell</a:t>
            </a:r>
          </a:p>
          <a:p>
            <a:pPr lvl="1"/>
            <a:r>
              <a:rPr lang="de-CH" dirty="0" smtClean="0"/>
              <a:t>Hauptproblem: Schwere kurze Container</a:t>
            </a:r>
          </a:p>
          <a:p>
            <a:pPr lvl="2"/>
            <a:r>
              <a:rPr lang="de-CH" dirty="0" smtClean="0"/>
              <a:t>Hohe punktuelle </a:t>
            </a:r>
            <a:r>
              <a:rPr lang="de-CH" dirty="0"/>
              <a:t>B</a:t>
            </a:r>
            <a:r>
              <a:rPr lang="de-CH" dirty="0" smtClean="0"/>
              <a:t>elastung</a:t>
            </a:r>
          </a:p>
        </p:txBody>
      </p:sp>
      <p:pic>
        <p:nvPicPr>
          <p:cNvPr id="1026" name="Picture 2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21086"/>
            <a:ext cx="940717" cy="94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221087"/>
            <a:ext cx="2822149" cy="94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849443"/>
              </p:ext>
            </p:extLst>
          </p:nvPr>
        </p:nvGraphicFramePr>
        <p:xfrm>
          <a:off x="1835697" y="4221087"/>
          <a:ext cx="2822148" cy="94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716"/>
                <a:gridCol w="940716"/>
                <a:gridCol w="940716"/>
              </a:tblGrid>
              <a:tr h="940716">
                <a:tc>
                  <a:txBody>
                    <a:bodyPr/>
                    <a:lstStyle/>
                    <a:p>
                      <a:pPr algn="ctr"/>
                      <a:r>
                        <a:rPr lang="de-CH" sz="4000" dirty="0" smtClean="0">
                          <a:solidFill>
                            <a:srgbClr val="FF9933"/>
                          </a:solidFill>
                        </a:rPr>
                        <a:t>3/3</a:t>
                      </a:r>
                      <a:endParaRPr lang="de-CH" sz="4000" dirty="0">
                        <a:solidFill>
                          <a:srgbClr val="FF993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4000" dirty="0" smtClean="0">
                          <a:solidFill>
                            <a:srgbClr val="FF9933"/>
                          </a:solidFill>
                        </a:rPr>
                        <a:t>3/3</a:t>
                      </a:r>
                      <a:endParaRPr lang="de-CH" sz="4000" dirty="0">
                        <a:solidFill>
                          <a:srgbClr val="FF993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4000" dirty="0" smtClean="0">
                          <a:solidFill>
                            <a:srgbClr val="FF9933"/>
                          </a:solidFill>
                        </a:rPr>
                        <a:t>3/3</a:t>
                      </a:r>
                      <a:endParaRPr lang="de-CH" sz="4000" dirty="0">
                        <a:solidFill>
                          <a:srgbClr val="FF993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923590"/>
              </p:ext>
            </p:extLst>
          </p:nvPr>
        </p:nvGraphicFramePr>
        <p:xfrm>
          <a:off x="5840727" y="4197906"/>
          <a:ext cx="940716" cy="94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716"/>
              </a:tblGrid>
              <a:tr h="940716">
                <a:tc>
                  <a:txBody>
                    <a:bodyPr/>
                    <a:lstStyle/>
                    <a:p>
                      <a:pPr algn="ctr"/>
                      <a:r>
                        <a:rPr lang="de-CH" sz="4000" dirty="0" smtClean="0">
                          <a:solidFill>
                            <a:srgbClr val="FF9933"/>
                          </a:solidFill>
                        </a:rPr>
                        <a:t>3</a:t>
                      </a:r>
                      <a:endParaRPr lang="de-CH" sz="4000" dirty="0">
                        <a:solidFill>
                          <a:srgbClr val="FF9933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11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Containergewicht – Problemlösung</a:t>
            </a:r>
          </a:p>
          <a:p>
            <a:pPr lvl="1"/>
            <a:r>
              <a:rPr lang="de-CH" dirty="0" smtClean="0"/>
              <a:t>Auftretenswahrscheinlichkeit nach Länge und Gewicht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042689"/>
              </p:ext>
            </p:extLst>
          </p:nvPr>
        </p:nvGraphicFramePr>
        <p:xfrm>
          <a:off x="2204257" y="2420888"/>
          <a:ext cx="4752528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264"/>
                <a:gridCol w="237626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CH" sz="3000" dirty="0" smtClean="0">
                          <a:solidFill>
                            <a:srgbClr val="FF9933"/>
                          </a:solidFill>
                        </a:rPr>
                        <a:t>Containerlänge =</a:t>
                      </a:r>
                      <a:r>
                        <a:rPr lang="de-CH" sz="3000" baseline="0" dirty="0" smtClean="0">
                          <a:solidFill>
                            <a:srgbClr val="FF9933"/>
                          </a:solidFill>
                        </a:rPr>
                        <a:t> 1</a:t>
                      </a:r>
                      <a:endParaRPr lang="de-CH" sz="30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Gewicht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P(Gewicht) [</a:t>
                      </a:r>
                      <a:r>
                        <a:rPr lang="de-CH" sz="2500" dirty="0" err="1" smtClean="0">
                          <a:solidFill>
                            <a:srgbClr val="FF9933"/>
                          </a:solidFill>
                        </a:rPr>
                        <a:t>ca</a:t>
                      </a:r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]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42,5%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42.5%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3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6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Containergewicht – Problemlösung</a:t>
            </a:r>
          </a:p>
          <a:p>
            <a:pPr lvl="1"/>
            <a:r>
              <a:rPr lang="de-CH" dirty="0" smtClean="0"/>
              <a:t>Auftretenswahrscheinlichkeit nach Länge und Gewicht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121854"/>
              </p:ext>
            </p:extLst>
          </p:nvPr>
        </p:nvGraphicFramePr>
        <p:xfrm>
          <a:off x="2200270" y="2420888"/>
          <a:ext cx="4752528" cy="385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264"/>
                <a:gridCol w="2376264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CH" sz="3000" dirty="0" smtClean="0">
                          <a:solidFill>
                            <a:srgbClr val="FF9933"/>
                          </a:solidFill>
                        </a:rPr>
                        <a:t>Containerlänge =</a:t>
                      </a:r>
                      <a:r>
                        <a:rPr lang="de-CH" sz="3000" baseline="0" dirty="0" smtClean="0">
                          <a:solidFill>
                            <a:srgbClr val="FF9933"/>
                          </a:solidFill>
                        </a:rPr>
                        <a:t> 2 bis 4</a:t>
                      </a:r>
                      <a:endParaRPr lang="de-CH" sz="30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Gewicht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P(Gewicht) [</a:t>
                      </a:r>
                      <a:r>
                        <a:rPr lang="de-CH" sz="2500" dirty="0" err="1" smtClean="0">
                          <a:solidFill>
                            <a:srgbClr val="FF9933"/>
                          </a:solidFill>
                        </a:rPr>
                        <a:t>ca</a:t>
                      </a:r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]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20%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20%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3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20%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4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17,5%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5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17.5%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6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500" dirty="0" smtClean="0">
                          <a:solidFill>
                            <a:srgbClr val="FF9933"/>
                          </a:solidFill>
                        </a:rPr>
                        <a:t>5%</a:t>
                      </a:r>
                      <a:endParaRPr lang="de-CH" sz="2500" dirty="0">
                        <a:solidFill>
                          <a:srgbClr val="FF993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5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Containerlänge – Problemstellung</a:t>
            </a:r>
          </a:p>
          <a:p>
            <a:pPr lvl="1"/>
            <a:r>
              <a:rPr lang="de-CH" dirty="0" smtClean="0"/>
              <a:t>Wie viele Container in welcher Länge haben auf dem Schiff Platz?</a:t>
            </a:r>
          </a:p>
          <a:p>
            <a:pPr lvl="1"/>
            <a:r>
              <a:rPr lang="de-CH" dirty="0" smtClean="0"/>
              <a:t>Möglichst mehrere Variationen!</a:t>
            </a:r>
          </a:p>
        </p:txBody>
      </p:sp>
    </p:spTree>
    <p:extLst>
      <p:ext uri="{BB962C8B-B14F-4D97-AF65-F5344CB8AC3E}">
        <p14:creationId xmlns:p14="http://schemas.microsoft.com/office/powerpoint/2010/main" val="39924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39552" y="1412776"/>
            <a:ext cx="8067040" cy="4896585"/>
          </a:xfrm>
        </p:spPr>
        <p:txBody>
          <a:bodyPr/>
          <a:lstStyle/>
          <a:p>
            <a:r>
              <a:rPr lang="de-CH" dirty="0" smtClean="0"/>
              <a:t>Containerlänge – Problemlösung</a:t>
            </a:r>
          </a:p>
          <a:p>
            <a:pPr lvl="1"/>
            <a:r>
              <a:rPr lang="de-CH" dirty="0" smtClean="0"/>
              <a:t>Schiffsabmessung 15 x 5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20361"/>
              </p:ext>
            </p:extLst>
          </p:nvPr>
        </p:nvGraphicFramePr>
        <p:xfrm>
          <a:off x="971600" y="2864665"/>
          <a:ext cx="6879495" cy="2301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</a:tblGrid>
              <a:tr h="460341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5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00" y="470535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admin\github\squarefeed\Documents\Design\bildli für remo\container_2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04" y="4705972"/>
            <a:ext cx="13812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50" y="3778820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70597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85" y="47060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27" y="4241602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276" y="4706096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04" y="470597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29" y="4240015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237655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04" y="42391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77314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40" y="3784501"/>
            <a:ext cx="1390729" cy="4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29" y="3777379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46" y="3777379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326198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77" y="332648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48" y="3326482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2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err="1" smtClean="0"/>
              <a:t>Levelgenerierung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539552" y="1412776"/>
            <a:ext cx="8067040" cy="4896585"/>
          </a:xfrm>
        </p:spPr>
        <p:txBody>
          <a:bodyPr/>
          <a:lstStyle/>
          <a:p>
            <a:r>
              <a:rPr lang="de-CH" dirty="0" smtClean="0"/>
              <a:t>Containerlänge – Problemlösung</a:t>
            </a:r>
          </a:p>
          <a:p>
            <a:pPr lvl="1"/>
            <a:r>
              <a:rPr lang="de-CH" dirty="0" smtClean="0"/>
              <a:t>Schiffsabmessung 15 x 5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58260"/>
              </p:ext>
            </p:extLst>
          </p:nvPr>
        </p:nvGraphicFramePr>
        <p:xfrm>
          <a:off x="971600" y="2864665"/>
          <a:ext cx="6879495" cy="2301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  <a:gridCol w="458633"/>
              </a:tblGrid>
              <a:tr h="460341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460341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5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00" y="470535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admin\github\squarefeed\Documents\Design\bildli für remo\container_2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04" y="4705972"/>
            <a:ext cx="13812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50" y="3778820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70597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85" y="47060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27" y="4241602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81" y="4240981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276" y="4706096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504" y="470597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29" y="4240015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304" y="4237655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04" y="4239196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773140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40" y="3784501"/>
            <a:ext cx="1390729" cy="4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admin\github\squarefeed\Documents\Design\bildli für remo\container_3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829" y="3777379"/>
            <a:ext cx="920552" cy="4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46" y="3777379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C:\admin\github\squarefeed\Documents\Design\bildli für remo\container_3_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5" y="3326198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C:\admin\github\squarefeed\Documents\Design\bildli für remo\container_2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77" y="3326482"/>
            <a:ext cx="4604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admin\github\squarefeed\Documents\Design\bildli für remo\container_1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48" y="3326482"/>
            <a:ext cx="9208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admin\github\squarefeed\Documents\Design\bildli für remo\container_4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9" descr="C:\admin\github\squarefeed\Documents\Design\bildli für remo\container_3_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85" y="3326482"/>
            <a:ext cx="1841600" cy="4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C:\admin\github\squarefeed\Documents\Design\bildli für remo\container_3_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85" y="3328048"/>
            <a:ext cx="1376502" cy="4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4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521</Words>
  <Application>Microsoft Office PowerPoint</Application>
  <PresentationFormat>Bildschirmpräsentation (4:3)</PresentationFormat>
  <Paragraphs>314</Paragraphs>
  <Slides>22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Perspective</vt:lpstr>
      <vt:lpstr>Design Docker</vt:lpstr>
      <vt:lpstr>Demo</vt:lpstr>
      <vt:lpstr>Levelgenerierung</vt:lpstr>
      <vt:lpstr>Levelgenerierung</vt:lpstr>
      <vt:lpstr>Levelgenerierung</vt:lpstr>
      <vt:lpstr>Levelgenerierung</vt:lpstr>
      <vt:lpstr>Levelgenerierung</vt:lpstr>
      <vt:lpstr>Levelgenerierung</vt:lpstr>
      <vt:lpstr>Levelgenerierung</vt:lpstr>
      <vt:lpstr>Levelgenerierung</vt:lpstr>
      <vt:lpstr>Auswertungsalgorithmus</vt:lpstr>
      <vt:lpstr>Auswertungsalgorithmus</vt:lpstr>
      <vt:lpstr>Auswertungsalgorithmus</vt:lpstr>
      <vt:lpstr>Auswertungsalgorithmus</vt:lpstr>
      <vt:lpstr>Auswertungsalgorithmus</vt:lpstr>
      <vt:lpstr>Grafik</vt:lpstr>
      <vt:lpstr>Grafik</vt:lpstr>
      <vt:lpstr>Grafik</vt:lpstr>
      <vt:lpstr>Grafik</vt:lpstr>
      <vt:lpstr>Grafik</vt:lpstr>
      <vt:lpstr>Fragen?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Projektskizze Docker</dc:title>
  <dc:creator>remo</dc:creator>
  <cp:lastModifiedBy>yacine mekesser</cp:lastModifiedBy>
  <cp:revision>84</cp:revision>
  <dcterms:created xsi:type="dcterms:W3CDTF">2014-09-25T19:22:12Z</dcterms:created>
  <dcterms:modified xsi:type="dcterms:W3CDTF">2014-11-17T10:27:26Z</dcterms:modified>
</cp:coreProperties>
</file>