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6858000" cx="9144000"/>
  <p:notesSz cx="6858000" cy="9144000"/>
  <p:embeddedFontLst>
    <p:embeddedFont>
      <p:font typeface="Open Sans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EAB253D-4E13-4671-96C1-C83B3B61C377}">
  <a:tblStyle styleId="{EEAB253D-4E13-4671-96C1-C83B3B61C37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OpenSans-boldItalic.fntdata"/><Relationship Id="rId70" Type="http://schemas.openxmlformats.org/officeDocument/2006/relationships/font" Target="fonts/OpenSan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OpenSans-regular.fntdata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penSan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Shape 43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Shape 46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Shape 48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Shape 49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Shape 50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Shape 51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Shape 51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Shape 52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Shape 53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Shape 54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Shape 55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ER.jpg" id="15" name="Shape 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566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>
            <p:ph idx="1" type="body"/>
          </p:nvPr>
        </p:nvSpPr>
        <p:spPr>
          <a:xfrm>
            <a:off x="1961439" y="2046000"/>
            <a:ext cx="6649161" cy="1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rtl="0">
              <a:lnSpc>
                <a:spcPct val="97454"/>
              </a:lnSpc>
              <a:spcBef>
                <a:spcPts val="0"/>
              </a:spcBef>
              <a:buClr>
                <a:schemeClr val="lt1"/>
              </a:buClr>
              <a:buFont typeface="Open Sans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1967075" y="3490592"/>
            <a:ext cx="6643524" cy="10640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rtl="0">
              <a:lnSpc>
                <a:spcPct val="109090"/>
              </a:lnSpc>
              <a:spcBef>
                <a:spcPts val="0"/>
              </a:spcBef>
              <a:buClr>
                <a:srgbClr val="0D749D"/>
              </a:buClr>
              <a:buFont typeface="Georgia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xt bulle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1558850"/>
            <a:ext cx="9144000" cy="5070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754050" y="1788688"/>
            <a:ext cx="78756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defRPr/>
            </a:lvl1pPr>
            <a:lvl2pPr lvl="1" rtl="0">
              <a:spcBef>
                <a:spcPts val="600"/>
              </a:spcBef>
              <a:defRPr/>
            </a:lvl2pPr>
            <a:lvl3pPr lvl="2" rtl="0">
              <a:spcBef>
                <a:spcPts val="60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836450"/>
            <a:ext cx="9144000" cy="579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_Custom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ER.jpg" id="25" name="Shape 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566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0" y="5511800"/>
            <a:ext cx="9158112" cy="1365955"/>
          </a:xfrm>
          <a:prstGeom prst="rect">
            <a:avLst/>
          </a:prstGeom>
          <a:solidFill>
            <a:srgbClr val="25658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 txBox="1"/>
          <p:nvPr/>
        </p:nvSpPr>
        <p:spPr>
          <a:xfrm>
            <a:off x="536575" y="5627496"/>
            <a:ext cx="2994755" cy="93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info@opengamma.com</a:t>
            </a:r>
          </a:p>
          <a:p>
            <a:pPr indent="0" lvl="0" marL="0" marR="0" rtl="0" algn="l">
              <a:spcBef>
                <a:spcPts val="300"/>
              </a:spcBef>
              <a:buSzPct val="25000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www.opengamma.com</a:t>
            </a:r>
          </a:p>
          <a:p>
            <a:pPr indent="0" lvl="0" marL="0" marR="0" rtl="0" algn="l">
              <a:spcBef>
                <a:spcPts val="300"/>
              </a:spcBef>
              <a:buSzPct val="25000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@OpenGamma</a:t>
            </a:r>
          </a:p>
          <a:p>
            <a:pPr indent="15240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4769417" y="5627496"/>
            <a:ext cx="3947718" cy="93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+44 20 3725 3333</a:t>
            </a:r>
          </a:p>
          <a:p>
            <a:pPr indent="0" lvl="0" marL="0" marR="0" rtl="0" algn="r">
              <a:spcBef>
                <a:spcPts val="300"/>
              </a:spcBef>
              <a:buSzPct val="25000"/>
              <a:buNone/>
            </a:pPr>
            <a:r>
              <a:rPr b="1" lang="en-U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5th floor, </a:t>
            </a:r>
            <a:r>
              <a:rPr b="1" i="0" lang="en-US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lang="en-U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07 Leadenhall Street</a:t>
            </a:r>
          </a:p>
          <a:p>
            <a:pPr indent="0" lvl="0" marL="0" marR="0" rtl="0" algn="r">
              <a:spcBef>
                <a:spcPts val="300"/>
              </a:spcBef>
              <a:buSzPct val="25000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London </a:t>
            </a:r>
            <a:r>
              <a:rPr b="1" lang="en-U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EC3A 4AF</a:t>
            </a:r>
          </a:p>
          <a:p>
            <a:pPr indent="15240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1961439" y="2063399"/>
            <a:ext cx="4392600" cy="1197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74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5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  <a:p>
            <a:pPr indent="15240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73737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DER.jpg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1" cy="101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754056" y="1238251"/>
            <a:ext cx="7856544" cy="4550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0" y="6629400"/>
            <a:ext cx="9158112" cy="248355"/>
          </a:xfrm>
          <a:prstGeom prst="rect">
            <a:avLst/>
          </a:prstGeom>
          <a:solidFill>
            <a:srgbClr val="25658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754056" y="1686277"/>
            <a:ext cx="7856544" cy="1291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5562" lvl="0" marL="163513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accent3"/>
              </a:buClr>
              <a:buFont typeface="Arial"/>
              <a:buChar char="•"/>
              <a:defRPr/>
            </a:lvl1pPr>
            <a:lvl2pPr indent="-177800" lvl="1" marL="742950" marR="0" rtl="0" algn="l">
              <a:spcBef>
                <a:spcPts val="0"/>
              </a:spcBef>
              <a:buClr>
                <a:schemeClr val="accent3"/>
              </a:buClr>
              <a:buFont typeface="Courier New"/>
              <a:buChar char="o"/>
              <a:defRPr/>
            </a:lvl2pPr>
            <a:lvl3pPr indent="-196850" lvl="2" marL="1200150" marR="0" rtl="0" algn="l">
              <a:spcBef>
                <a:spcPts val="0"/>
              </a:spcBef>
              <a:buClr>
                <a:srgbClr val="808080"/>
              </a:buClr>
              <a:buFont typeface="Arial"/>
              <a:buChar char="•"/>
              <a:defRPr/>
            </a:lvl3pPr>
            <a:lvl4pPr indent="-139700" lvl="3" marL="1600200" marR="0" rtl="0" algn="l">
              <a:spcBef>
                <a:spcPts val="0"/>
              </a:spcBef>
              <a:buClr>
                <a:srgbClr val="808080"/>
              </a:buClr>
              <a:buFont typeface="Courier New"/>
              <a:buChar char="o"/>
              <a:defRPr/>
            </a:lvl4pPr>
            <a:lvl5pPr indent="-114300" lvl="4" marL="2057400" marR="0" rtl="0" algn="l">
              <a:spcBef>
                <a:spcPts val="0"/>
              </a:spcBef>
              <a:buClr>
                <a:srgbClr val="808080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joda.org" TargetMode="External"/><Relationship Id="rId4" Type="http://schemas.openxmlformats.org/officeDocument/2006/relationships/hyperlink" Target="http://blog.joda.or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://strata.opengamma.io/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284750" y="2046000"/>
            <a:ext cx="8522699" cy="3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745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5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STRATA</a:t>
            </a:r>
          </a:p>
          <a:p>
            <a:pPr indent="0" lvl="0" marL="0" marR="0" rtl="0" algn="ctr">
              <a:lnSpc>
                <a:spcPct val="9745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9745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Open Source Market Risk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1723074" y="1215183"/>
            <a:ext cx="5490300" cy="4507200"/>
          </a:xfrm>
          <a:prstGeom prst="rect">
            <a:avLst/>
          </a:prstGeom>
          <a:solidFill>
            <a:srgbClr val="C2DDF3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1815850" y="4927374"/>
            <a:ext cx="5295900" cy="69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Commons</a:t>
            </a:r>
          </a:p>
        </p:txBody>
      </p:sp>
      <p:sp>
        <p:nvSpPr>
          <p:cNvPr id="94" name="Shape 94"/>
          <p:cNvSpPr/>
          <p:nvPr/>
        </p:nvSpPr>
        <p:spPr>
          <a:xfrm>
            <a:off x="1815850" y="3941475"/>
            <a:ext cx="3107400" cy="93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Trade Model</a:t>
            </a:r>
          </a:p>
        </p:txBody>
      </p:sp>
      <p:sp>
        <p:nvSpPr>
          <p:cNvPr id="95" name="Shape 95"/>
          <p:cNvSpPr/>
          <p:nvPr/>
        </p:nvSpPr>
        <p:spPr>
          <a:xfrm>
            <a:off x="4995075" y="2526249"/>
            <a:ext cx="2116800" cy="1360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Market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</a:p>
        </p:txBody>
      </p:sp>
      <p:sp>
        <p:nvSpPr>
          <p:cNvPr id="96" name="Shape 96"/>
          <p:cNvSpPr/>
          <p:nvPr/>
        </p:nvSpPr>
        <p:spPr>
          <a:xfrm>
            <a:off x="1815850" y="2526150"/>
            <a:ext cx="3107400" cy="1360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Pricing &amp;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Analytics</a:t>
            </a:r>
          </a:p>
        </p:txBody>
      </p:sp>
      <p:sp>
        <p:nvSpPr>
          <p:cNvPr id="97" name="Shape 97"/>
          <p:cNvSpPr/>
          <p:nvPr/>
        </p:nvSpPr>
        <p:spPr>
          <a:xfrm>
            <a:off x="1815850" y="1854898"/>
            <a:ext cx="5295900" cy="61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Measures</a:t>
            </a:r>
          </a:p>
        </p:txBody>
      </p:sp>
      <p:sp>
        <p:nvSpPr>
          <p:cNvPr id="98" name="Shape 98"/>
          <p:cNvSpPr/>
          <p:nvPr/>
        </p:nvSpPr>
        <p:spPr>
          <a:xfrm>
            <a:off x="4995075" y="3941600"/>
            <a:ext cx="2116800" cy="93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Mgmt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937700" y="4927349"/>
            <a:ext cx="41739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Business day conventions, currencies, day counts, holidays, identifiers, indices, roll conventions, time-series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937700" y="3941575"/>
            <a:ext cx="19557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Products, trades, securities 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937700" y="2526150"/>
            <a:ext cx="19557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Built-in pricers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Sensitivities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Curve framework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Interpolators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937700" y="1854899"/>
            <a:ext cx="41739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Calculation </a:t>
            </a: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API, scenarios, job execution</a:t>
            </a:r>
          </a:p>
        </p:txBody>
      </p:sp>
      <p:sp>
        <p:nvSpPr>
          <p:cNvPr id="103" name="Shape 103"/>
          <p:cNvSpPr/>
          <p:nvPr/>
        </p:nvSpPr>
        <p:spPr>
          <a:xfrm>
            <a:off x="7111757" y="1854900"/>
            <a:ext cx="1566300" cy="216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252000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Calc f</a:t>
            </a: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unctions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799400" y="2526250"/>
            <a:ext cx="13125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Market Data API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sourcing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Scenario</a:t>
            </a:r>
            <a:r>
              <a:rPr lang="en-US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</a:p>
        </p:txBody>
      </p:sp>
      <p:sp>
        <p:nvSpPr>
          <p:cNvPr id="105" name="Shape 105"/>
          <p:cNvSpPr/>
          <p:nvPr/>
        </p:nvSpPr>
        <p:spPr>
          <a:xfrm>
            <a:off x="7111757" y="2537637"/>
            <a:ext cx="1566300" cy="216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252000" rIns="360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1E5080"/>
                </a:solidFill>
                <a:latin typeface="Open Sans"/>
                <a:ea typeface="Open Sans"/>
                <a:cs typeface="Open Sans"/>
                <a:sym typeface="Open Sans"/>
              </a:rPr>
              <a:t>Live data providers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6053400" y="3941600"/>
            <a:ext cx="10584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sources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Loaders</a:t>
            </a:r>
          </a:p>
        </p:txBody>
      </p:sp>
      <p:sp>
        <p:nvSpPr>
          <p:cNvPr id="107" name="Shape 107"/>
          <p:cNvSpPr/>
          <p:nvPr/>
        </p:nvSpPr>
        <p:spPr>
          <a:xfrm>
            <a:off x="7111756" y="3949105"/>
            <a:ext cx="1566300" cy="216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252000" rIns="360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1E5080"/>
                </a:solidFill>
                <a:latin typeface="Open Sans"/>
                <a:ea typeface="Open Sans"/>
                <a:cs typeface="Open Sans"/>
                <a:sym typeface="Open Sans"/>
              </a:rPr>
              <a:t>Source integration</a:t>
            </a:r>
          </a:p>
        </p:txBody>
      </p:sp>
      <p:sp>
        <p:nvSpPr>
          <p:cNvPr id="108" name="Shape 108"/>
          <p:cNvSpPr/>
          <p:nvPr/>
        </p:nvSpPr>
        <p:spPr>
          <a:xfrm>
            <a:off x="7111756" y="4927351"/>
            <a:ext cx="1566300" cy="216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252000" rIns="360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1E5080"/>
                </a:solidFill>
                <a:latin typeface="Open Sans"/>
                <a:ea typeface="Open Sans"/>
                <a:cs typeface="Open Sans"/>
                <a:sym typeface="Open Sans"/>
              </a:rPr>
              <a:t>Holiday calendars</a:t>
            </a:r>
          </a:p>
        </p:txBody>
      </p:sp>
      <p:sp>
        <p:nvSpPr>
          <p:cNvPr id="109" name="Shape 109"/>
          <p:cNvSpPr/>
          <p:nvPr/>
        </p:nvSpPr>
        <p:spPr>
          <a:xfrm>
            <a:off x="7111781" y="5164951"/>
            <a:ext cx="1566300" cy="216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252000" rIns="360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1E5080"/>
                </a:solidFill>
                <a:latin typeface="Open Sans"/>
                <a:ea typeface="Open Sans"/>
                <a:cs typeface="Open Sans"/>
                <a:sym typeface="Open Sans"/>
              </a:rPr>
              <a:t>Day counts</a:t>
            </a:r>
          </a:p>
        </p:txBody>
      </p:sp>
      <p:sp>
        <p:nvSpPr>
          <p:cNvPr id="110" name="Shape 110"/>
          <p:cNvSpPr/>
          <p:nvPr/>
        </p:nvSpPr>
        <p:spPr>
          <a:xfrm>
            <a:off x="575487" y="4927101"/>
            <a:ext cx="1240500" cy="216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108000" rIns="360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1E5080"/>
                </a:solidFill>
                <a:latin typeface="Open Sans"/>
                <a:ea typeface="Open Sans"/>
                <a:cs typeface="Open Sans"/>
                <a:sym typeface="Open Sans"/>
              </a:rPr>
              <a:t>Currencies</a:t>
            </a:r>
          </a:p>
        </p:txBody>
      </p:sp>
      <p:sp>
        <p:nvSpPr>
          <p:cNvPr id="111" name="Shape 111"/>
          <p:cNvSpPr/>
          <p:nvPr/>
        </p:nvSpPr>
        <p:spPr>
          <a:xfrm>
            <a:off x="575412" y="3949107"/>
            <a:ext cx="1240500" cy="216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108000" rIns="360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1E5080"/>
                </a:solidFill>
                <a:latin typeface="Open Sans"/>
                <a:ea typeface="Open Sans"/>
                <a:cs typeface="Open Sans"/>
                <a:sym typeface="Open Sans"/>
              </a:rPr>
              <a:t>Asset classes</a:t>
            </a:r>
          </a:p>
        </p:txBody>
      </p:sp>
      <p:sp>
        <p:nvSpPr>
          <p:cNvPr id="112" name="Shape 112"/>
          <p:cNvSpPr/>
          <p:nvPr/>
        </p:nvSpPr>
        <p:spPr>
          <a:xfrm>
            <a:off x="575489" y="5164951"/>
            <a:ext cx="1240499" cy="216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108000" rIns="360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1E5080"/>
                </a:solidFill>
                <a:latin typeface="Open Sans"/>
                <a:ea typeface="Open Sans"/>
                <a:cs typeface="Open Sans"/>
                <a:sym typeface="Open Sans"/>
              </a:rPr>
              <a:t>Indices</a:t>
            </a:r>
          </a:p>
        </p:txBody>
      </p:sp>
      <p:sp>
        <p:nvSpPr>
          <p:cNvPr id="113" name="Shape 113"/>
          <p:cNvSpPr/>
          <p:nvPr/>
        </p:nvSpPr>
        <p:spPr>
          <a:xfrm>
            <a:off x="575412" y="2526140"/>
            <a:ext cx="1240500" cy="216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108000" rIns="360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1E5080"/>
                </a:solidFill>
                <a:latin typeface="Open Sans"/>
                <a:ea typeface="Open Sans"/>
                <a:cs typeface="Open Sans"/>
                <a:sym typeface="Open Sans"/>
              </a:rPr>
              <a:t>Pricers</a:t>
            </a:r>
          </a:p>
        </p:txBody>
      </p:sp>
      <p:sp>
        <p:nvSpPr>
          <p:cNvPr id="114" name="Shape 114"/>
          <p:cNvSpPr/>
          <p:nvPr/>
        </p:nvSpPr>
        <p:spPr>
          <a:xfrm>
            <a:off x="7111757" y="2780957"/>
            <a:ext cx="1566300" cy="216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252000" rIns="360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1E5080"/>
                </a:solidFill>
                <a:latin typeface="Open Sans"/>
                <a:ea typeface="Open Sans"/>
                <a:cs typeface="Open Sans"/>
                <a:sym typeface="Open Sans"/>
              </a:rPr>
              <a:t>Market data types</a:t>
            </a:r>
          </a:p>
        </p:txBody>
      </p:sp>
      <p:sp>
        <p:nvSpPr>
          <p:cNvPr id="115" name="Shape 115"/>
          <p:cNvSpPr/>
          <p:nvPr/>
        </p:nvSpPr>
        <p:spPr>
          <a:xfrm>
            <a:off x="7111732" y="3024250"/>
            <a:ext cx="1566300" cy="216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252000" rIns="360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1E5080"/>
                </a:solidFill>
                <a:latin typeface="Open Sans"/>
                <a:ea typeface="Open Sans"/>
                <a:cs typeface="Open Sans"/>
                <a:sym typeface="Open Sans"/>
              </a:rPr>
              <a:t>Perturbations</a:t>
            </a:r>
          </a:p>
        </p:txBody>
      </p:sp>
      <p:sp>
        <p:nvSpPr>
          <p:cNvPr id="116" name="Shape 116"/>
          <p:cNvSpPr/>
          <p:nvPr/>
        </p:nvSpPr>
        <p:spPr>
          <a:xfrm>
            <a:off x="7111782" y="4193598"/>
            <a:ext cx="1566300" cy="216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252000" rIns="360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1E5080"/>
                </a:solidFill>
                <a:latin typeface="Open Sans"/>
                <a:ea typeface="Open Sans"/>
                <a:cs typeface="Open Sans"/>
                <a:sym typeface="Open Sans"/>
              </a:rPr>
              <a:t>Config types</a:t>
            </a:r>
          </a:p>
        </p:txBody>
      </p:sp>
      <p:sp>
        <p:nvSpPr>
          <p:cNvPr id="117" name="Shape 117"/>
          <p:cNvSpPr/>
          <p:nvPr/>
        </p:nvSpPr>
        <p:spPr>
          <a:xfrm>
            <a:off x="7111784" y="3262432"/>
            <a:ext cx="1566300" cy="216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252000" rIns="360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1E5080"/>
                </a:solidFill>
                <a:latin typeface="Open Sans"/>
                <a:ea typeface="Open Sans"/>
                <a:cs typeface="Open Sans"/>
                <a:sym typeface="Open Sans"/>
              </a:rPr>
              <a:t>Filters</a:t>
            </a:r>
          </a:p>
        </p:txBody>
      </p:sp>
      <p:sp>
        <p:nvSpPr>
          <p:cNvPr id="118" name="Shape 118"/>
          <p:cNvSpPr/>
          <p:nvPr/>
        </p:nvSpPr>
        <p:spPr>
          <a:xfrm>
            <a:off x="7111760" y="2106900"/>
            <a:ext cx="1566300" cy="216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252000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Measures</a:t>
            </a:r>
          </a:p>
        </p:txBody>
      </p:sp>
      <p:sp>
        <p:nvSpPr>
          <p:cNvPr id="119" name="Shape 119"/>
          <p:cNvSpPr/>
          <p:nvPr/>
        </p:nvSpPr>
        <p:spPr>
          <a:xfrm>
            <a:off x="1815850" y="1326674"/>
            <a:ext cx="5295900" cy="46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Reporting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2937692" y="1326676"/>
            <a:ext cx="4174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Simple, yet powerful, reporting facilities</a:t>
            </a:r>
          </a:p>
        </p:txBody>
      </p:sp>
      <p:sp>
        <p:nvSpPr>
          <p:cNvPr id="121" name="Shape 121"/>
          <p:cNvSpPr/>
          <p:nvPr/>
        </p:nvSpPr>
        <p:spPr>
          <a:xfrm>
            <a:off x="7111754" y="1326677"/>
            <a:ext cx="1566300" cy="216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252000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Report templates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QUICK START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754050" y="1788688"/>
            <a:ext cx="78756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400"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Built in examples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Up and running in minutes</a:t>
            </a:r>
          </a:p>
          <a:p>
            <a:pPr indent="-25400"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Hard coded reference data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Holidays, indices, conventions</a:t>
            </a:r>
          </a:p>
          <a:p>
            <a:pPr indent="-25400" lvl="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Simple command line reporting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lculation flow diagram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3025" y="583875"/>
            <a:ext cx="9890025" cy="670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JAVA 8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754050" y="1788688"/>
            <a:ext cx="78756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Early decision to use Java 8 for Strata</a:t>
            </a:r>
          </a:p>
          <a:p>
            <a:pPr indent="-188912" lvl="0" marL="16351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Features very beneficial for Market Risk Analytics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Date and Time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Streams and Lambdas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Methods on interfaces</a:t>
            </a:r>
          </a:p>
          <a:p>
            <a:pPr indent="-25400" lvl="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Affects both macro-level design and micro-level code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DEPENDENCIES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754050" y="1788688"/>
            <a:ext cx="78756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Guava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Joda-Beans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Joda-Convert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SLF4J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Commons-Math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Colt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MODULES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754050" y="1788688"/>
            <a:ext cx="78756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b="1"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strata-collect 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low-level, arrays, time-series, IO, tuples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b="1"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strata-basics 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holidays, schedules, indices, reference data</a:t>
            </a:r>
          </a:p>
          <a:p>
            <a:pPr indent="-25400" lvl="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b="1"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strata-data 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market data containers</a:t>
            </a:r>
          </a:p>
          <a:p>
            <a:pPr indent="-25400" lvl="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b="1"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strata-market 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market data structures - curves, surfaces, etc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b="1"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strata-product 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trades, products, securities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b="1"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strata-loader 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data loaders from csv and xml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b="1"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strata-pricer 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analytic pricers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b="1"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strata-calc 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calculation engine, scenarios, market data building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b="1"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strata-measure 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high-level measures, potentially multi-scenario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1961439" y="2046000"/>
            <a:ext cx="6649200" cy="1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1112" lvl="0" marL="163512" marR="0" rtl="0" algn="l">
              <a:lnSpc>
                <a:spcPct val="9745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5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TRADES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TRADES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754050" y="1788688"/>
            <a:ext cx="78756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Trades are simple immutable beans (data objects)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Built using Joda-Beans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Use builder or static factory to create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Real properties and methods with Javadoc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JODA-BEANS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754050" y="1788688"/>
            <a:ext cx="78756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Source code generator/regenerator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Just write the fields and add a couple of annotations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Joda-Beans generates additional high-quality source code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Mutable and immutable beans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Provides C# style properties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TRADES AND PRODUCTS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754050" y="1788688"/>
            <a:ext cx="78756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Trade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Trade date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Trade identifier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Counterparty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Financial details of the trade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Effective/Termination date, notional, rate, index, etc.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STEPHEN COLEBOURNE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754050" y="1788688"/>
            <a:ext cx="78756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Java Champion, regular conference speaker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Best known for date &amp; time - Joda-Time and JSR-310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More Joda projects - 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http://www.joda.org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Major contributions in Apache Commons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Blog - 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http://blog.joda.org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5400" lvl="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Worked at OpenGamma for 6 years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TRADES AND PRODUCTS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1883075" y="1973525"/>
            <a:ext cx="1866600" cy="68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/>
              <a:t>Trade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979325" y="3030450"/>
            <a:ext cx="1866600" cy="68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Product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883075" y="3030450"/>
            <a:ext cx="1866600" cy="68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Product</a:t>
            </a:r>
            <a:r>
              <a:rPr lang="en-US" sz="1800"/>
              <a:t>Trade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883075" y="4399850"/>
            <a:ext cx="1866600" cy="68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Fra</a:t>
            </a:r>
            <a:r>
              <a:rPr lang="en-US" sz="1800"/>
              <a:t>Trade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4979325" y="4399850"/>
            <a:ext cx="1866600" cy="68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Fra</a:t>
            </a:r>
          </a:p>
        </p:txBody>
      </p:sp>
      <p:cxnSp>
        <p:nvCxnSpPr>
          <p:cNvPr id="193" name="Shape 193"/>
          <p:cNvCxnSpPr>
            <a:stCxn id="190" idx="0"/>
            <a:endCxn id="188" idx="2"/>
          </p:cNvCxnSpPr>
          <p:nvPr/>
        </p:nvCxnSpPr>
        <p:spPr>
          <a:xfrm rot="10800000">
            <a:off x="2816375" y="2656050"/>
            <a:ext cx="0" cy="3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4" name="Shape 194"/>
          <p:cNvCxnSpPr>
            <a:stCxn id="191" idx="0"/>
            <a:endCxn id="190" idx="2"/>
          </p:cNvCxnSpPr>
          <p:nvPr/>
        </p:nvCxnSpPr>
        <p:spPr>
          <a:xfrm rot="10800000">
            <a:off x="2816375" y="3712850"/>
            <a:ext cx="0" cy="6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5" name="Shape 195"/>
          <p:cNvCxnSpPr>
            <a:stCxn id="192" idx="0"/>
            <a:endCxn id="189" idx="2"/>
          </p:cNvCxnSpPr>
          <p:nvPr/>
        </p:nvCxnSpPr>
        <p:spPr>
          <a:xfrm rot="10800000">
            <a:off x="5912625" y="3712850"/>
            <a:ext cx="0" cy="6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6" name="Shape 196"/>
          <p:cNvCxnSpPr>
            <a:stCxn id="191" idx="3"/>
            <a:endCxn id="192" idx="1"/>
          </p:cNvCxnSpPr>
          <p:nvPr/>
        </p:nvCxnSpPr>
        <p:spPr>
          <a:xfrm>
            <a:off x="3749675" y="4741100"/>
            <a:ext cx="122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7" name="Shape 197"/>
          <p:cNvCxnSpPr>
            <a:stCxn id="190" idx="3"/>
            <a:endCxn id="189" idx="1"/>
          </p:cNvCxnSpPr>
          <p:nvPr/>
        </p:nvCxnSpPr>
        <p:spPr>
          <a:xfrm>
            <a:off x="3749675" y="3371700"/>
            <a:ext cx="122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FRA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545800" y="2072425"/>
            <a:ext cx="8064600" cy="439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create Fra using builder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Fra fra = Fra.builder()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.buySell(BuySell.BUY)             </a:t>
            </a: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Buy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.index(IborIndices.GBP_LIBOR_3M)  </a:t>
            </a: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GBP LIBOR 3M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.notional(10_000_000)             </a:t>
            </a: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10 million GBP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.fixedRate(0.0085)                </a:t>
            </a: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0.85%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.startDate(LocalDate.of(2016, 9, 14))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.endDate(LocalDate.of(2016, 12, 14))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.build();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FRA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545800" y="2072425"/>
            <a:ext cx="8064600" cy="439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create FraTrade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Fra fra = ...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TradeInfo info = TradeInfo.builder()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.tradeDate(LocalDate.of(2016, 6, 14))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.id(StandardId.of(“Trade”, “123456”))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.counterparty(StandardId.of(“Party”, “654321”))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.build();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FraTrade trade = FraTrade.of(info, fra);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CONVENTIONS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754050" y="1788688"/>
            <a:ext cx="78756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Most OTC trades follow market conventions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Strata includes definitions of some of these conventions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Avoids repetitive code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FRA CONVENTION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545800" y="2072425"/>
            <a:ext cx="8064600" cy="439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create FRA from a convention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FraTrade trade =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FraConvention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.of(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IborIndices.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GBP_LIBOR_3M)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.createTrade(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LocalDate.of(2015, 7, 14),  </a:t>
            </a: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Trade date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Period.ofMonths(2),         </a:t>
            </a: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start in 2 months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BuySell.BUY,                </a:t>
            </a: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Buy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10_000_000,                 </a:t>
            </a: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10 million GBP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0.012,                      </a:t>
            </a: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1.2%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ReferenceData.standard());  </a:t>
            </a: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Holiday calendars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SWAP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754050" y="1788688"/>
            <a:ext cx="78756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Flexible interest rate swap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Fixed legs support variable interest rates and known amounts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Float legs support Ibor, Overnight and Inflation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Stubs support fixed, floating, interpolated and known amount</a:t>
            </a:r>
          </a:p>
          <a:p>
            <a:pPr indent="-25400" lvl="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Support for variable notional, gearing and spread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Conventions and Templates available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SWAP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883075" y="1973525"/>
            <a:ext cx="1866600" cy="68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Trade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979325" y="3030450"/>
            <a:ext cx="1866600" cy="68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Product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883075" y="3030450"/>
            <a:ext cx="1866600" cy="68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ProductTrade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883075" y="4399850"/>
            <a:ext cx="1866600" cy="68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Swap</a:t>
            </a:r>
            <a:r>
              <a:rPr lang="en-US" sz="1800"/>
              <a:t>Trade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979325" y="4399850"/>
            <a:ext cx="1866600" cy="68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Swap</a:t>
            </a:r>
          </a:p>
        </p:txBody>
      </p:sp>
      <p:cxnSp>
        <p:nvCxnSpPr>
          <p:cNvPr id="244" name="Shape 244"/>
          <p:cNvCxnSpPr>
            <a:stCxn id="241" idx="0"/>
            <a:endCxn id="239" idx="2"/>
          </p:cNvCxnSpPr>
          <p:nvPr/>
        </p:nvCxnSpPr>
        <p:spPr>
          <a:xfrm rot="10800000">
            <a:off x="2816375" y="2656050"/>
            <a:ext cx="0" cy="3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5" name="Shape 245"/>
          <p:cNvCxnSpPr>
            <a:stCxn id="242" idx="0"/>
            <a:endCxn id="241" idx="2"/>
          </p:cNvCxnSpPr>
          <p:nvPr/>
        </p:nvCxnSpPr>
        <p:spPr>
          <a:xfrm rot="10800000">
            <a:off x="2816375" y="3712850"/>
            <a:ext cx="0" cy="6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6" name="Shape 246"/>
          <p:cNvCxnSpPr>
            <a:stCxn id="243" idx="0"/>
            <a:endCxn id="240" idx="2"/>
          </p:cNvCxnSpPr>
          <p:nvPr/>
        </p:nvCxnSpPr>
        <p:spPr>
          <a:xfrm rot="10800000">
            <a:off x="5912625" y="3712850"/>
            <a:ext cx="0" cy="6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7" name="Shape 247"/>
          <p:cNvCxnSpPr>
            <a:stCxn id="242" idx="3"/>
            <a:endCxn id="243" idx="1"/>
          </p:cNvCxnSpPr>
          <p:nvPr/>
        </p:nvCxnSpPr>
        <p:spPr>
          <a:xfrm>
            <a:off x="3749675" y="4741100"/>
            <a:ext cx="122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8" name="Shape 248"/>
          <p:cNvCxnSpPr>
            <a:stCxn id="241" idx="3"/>
            <a:endCxn id="240" idx="1"/>
          </p:cNvCxnSpPr>
          <p:nvPr/>
        </p:nvCxnSpPr>
        <p:spPr>
          <a:xfrm>
            <a:off x="3749675" y="3371700"/>
            <a:ext cx="122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5706825" y="3942975"/>
            <a:ext cx="2084700" cy="68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RateCalculation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2654175" y="1204650"/>
            <a:ext cx="1883400" cy="68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SwapLeg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2654175" y="2458575"/>
            <a:ext cx="1883400" cy="68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RateCalculation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SwapLeg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41550" y="1204650"/>
            <a:ext cx="1883400" cy="68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Swap</a:t>
            </a:r>
          </a:p>
        </p:txBody>
      </p:sp>
      <p:cxnSp>
        <p:nvCxnSpPr>
          <p:cNvPr id="258" name="Shape 258"/>
          <p:cNvCxnSpPr>
            <a:stCxn id="257" idx="3"/>
            <a:endCxn id="255" idx="1"/>
          </p:cNvCxnSpPr>
          <p:nvPr/>
        </p:nvCxnSpPr>
        <p:spPr>
          <a:xfrm>
            <a:off x="2224950" y="1545900"/>
            <a:ext cx="42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9" name="Shape 259"/>
          <p:cNvCxnSpPr>
            <a:stCxn id="256" idx="0"/>
            <a:endCxn id="255" idx="2"/>
          </p:cNvCxnSpPr>
          <p:nvPr/>
        </p:nvCxnSpPr>
        <p:spPr>
          <a:xfrm rot="10800000">
            <a:off x="3595875" y="1887075"/>
            <a:ext cx="0" cy="5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0" name="Shape 260"/>
          <p:cNvSpPr txBox="1"/>
          <p:nvPr/>
        </p:nvSpPr>
        <p:spPr>
          <a:xfrm>
            <a:off x="5706800" y="1204650"/>
            <a:ext cx="2084700" cy="68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PeriodicSchedule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5706825" y="3030200"/>
            <a:ext cx="2084700" cy="68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Notional</a:t>
            </a:r>
            <a:r>
              <a:rPr lang="en-US" sz="1800"/>
              <a:t>Schedule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5706800" y="2117425"/>
            <a:ext cx="2084700" cy="68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Payment</a:t>
            </a:r>
            <a:r>
              <a:rPr lang="en-US" sz="1800"/>
              <a:t>Schedule</a:t>
            </a:r>
          </a:p>
        </p:txBody>
      </p:sp>
      <p:cxnSp>
        <p:nvCxnSpPr>
          <p:cNvPr id="263" name="Shape 263"/>
          <p:cNvCxnSpPr>
            <a:stCxn id="256" idx="3"/>
            <a:endCxn id="260" idx="1"/>
          </p:cNvCxnSpPr>
          <p:nvPr/>
        </p:nvCxnSpPr>
        <p:spPr>
          <a:xfrm flipH="1" rot="10800000">
            <a:off x="4537575" y="1545825"/>
            <a:ext cx="1169100" cy="12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4" name="Shape 264"/>
          <p:cNvCxnSpPr>
            <a:stCxn id="256" idx="3"/>
            <a:endCxn id="262" idx="1"/>
          </p:cNvCxnSpPr>
          <p:nvPr/>
        </p:nvCxnSpPr>
        <p:spPr>
          <a:xfrm flipH="1" rot="10800000">
            <a:off x="4537575" y="2458725"/>
            <a:ext cx="1169100" cy="3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5" name="Shape 265"/>
          <p:cNvCxnSpPr>
            <a:stCxn id="256" idx="3"/>
            <a:endCxn id="261" idx="1"/>
          </p:cNvCxnSpPr>
          <p:nvPr/>
        </p:nvCxnSpPr>
        <p:spPr>
          <a:xfrm>
            <a:off x="4537575" y="2799825"/>
            <a:ext cx="1169400" cy="5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6" name="Shape 266"/>
          <p:cNvCxnSpPr>
            <a:stCxn id="256" idx="3"/>
            <a:endCxn id="254" idx="1"/>
          </p:cNvCxnSpPr>
          <p:nvPr/>
        </p:nvCxnSpPr>
        <p:spPr>
          <a:xfrm>
            <a:off x="4537575" y="2799825"/>
            <a:ext cx="1169400" cy="14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7" name="Shape 267"/>
          <p:cNvSpPr txBox="1"/>
          <p:nvPr/>
        </p:nvSpPr>
        <p:spPr>
          <a:xfrm>
            <a:off x="6907350" y="5085975"/>
            <a:ext cx="1883400" cy="68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Ibor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RateCalculation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4740850" y="5085975"/>
            <a:ext cx="1883400" cy="68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Fixed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RateCalculation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6907350" y="5843025"/>
            <a:ext cx="1883400" cy="68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Inflation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RateCalculation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4740850" y="5843025"/>
            <a:ext cx="1883400" cy="68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Overnight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RateCalculation</a:t>
            </a:r>
          </a:p>
        </p:txBody>
      </p:sp>
      <p:cxnSp>
        <p:nvCxnSpPr>
          <p:cNvPr id="271" name="Shape 271"/>
          <p:cNvCxnSpPr>
            <a:stCxn id="254" idx="2"/>
            <a:endCxn id="269" idx="1"/>
          </p:cNvCxnSpPr>
          <p:nvPr/>
        </p:nvCxnSpPr>
        <p:spPr>
          <a:xfrm flipH="1" rot="-5400000">
            <a:off x="6048825" y="5325825"/>
            <a:ext cx="1558800" cy="158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272" name="Shape 272"/>
          <p:cNvCxnSpPr>
            <a:stCxn id="254" idx="2"/>
            <a:endCxn id="270" idx="3"/>
          </p:cNvCxnSpPr>
          <p:nvPr/>
        </p:nvCxnSpPr>
        <p:spPr>
          <a:xfrm rot="5400000">
            <a:off x="5907375" y="5342475"/>
            <a:ext cx="1558800" cy="124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273" name="Shape 273"/>
          <p:cNvCxnSpPr>
            <a:stCxn id="254" idx="2"/>
            <a:endCxn id="267" idx="1"/>
          </p:cNvCxnSpPr>
          <p:nvPr/>
        </p:nvCxnSpPr>
        <p:spPr>
          <a:xfrm flipH="1" rot="-5400000">
            <a:off x="6427275" y="4947375"/>
            <a:ext cx="801900" cy="158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274" name="Shape 274"/>
          <p:cNvCxnSpPr>
            <a:stCxn id="254" idx="2"/>
            <a:endCxn id="268" idx="3"/>
          </p:cNvCxnSpPr>
          <p:nvPr/>
        </p:nvCxnSpPr>
        <p:spPr>
          <a:xfrm rot="5400000">
            <a:off x="6285825" y="4964025"/>
            <a:ext cx="801900" cy="124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SWAP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545800" y="2072425"/>
            <a:ext cx="8064600" cy="439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create swap from a convention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SwapTrade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trade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=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FixedIborSwapConventions.GBP_FIXED_1Y_LIBOR_3M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.createTrade(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LocalDate.of(2015, 7, 14),  </a:t>
            </a: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Trade date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Tenor.TENOR_10Y,            </a:t>
            </a: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10 year swap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BuySell.BUY,                </a:t>
            </a: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Buy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10_000_000,                 </a:t>
            </a: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10 million GBP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0.014,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1.4%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ReferenceData.standard());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Holiday calendars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SECURITIES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754050" y="1788688"/>
            <a:ext cx="78756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Two approaches supported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Define security as and when needed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Setup reference data map of securities</a:t>
            </a:r>
          </a:p>
          <a:p>
            <a:pPr indent="-25400"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Provides ability to use, or avoid, a big security master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OPENGAMMA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54050" y="1788688"/>
            <a:ext cx="78756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Founded in 2009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Financed by Venture Capital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Mission to bring Open Source values to finance industry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Focus on Market Risk Analytics and Market Structure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SECURITIES AS PRODUCTS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754050" y="4399950"/>
            <a:ext cx="1866600" cy="68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700"/>
              <a:t>IborFutureOption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1700"/>
              <a:t>T</a:t>
            </a:r>
            <a:r>
              <a:rPr lang="en-US" sz="1700"/>
              <a:t>rade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3900100" y="4399950"/>
            <a:ext cx="1866600" cy="68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700"/>
              <a:t>IborFutureOption</a:t>
            </a:r>
          </a:p>
        </p:txBody>
      </p:sp>
      <p:cxnSp>
        <p:nvCxnSpPr>
          <p:cNvPr id="297" name="Shape 297"/>
          <p:cNvCxnSpPr>
            <a:stCxn id="295" idx="3"/>
            <a:endCxn id="296" idx="1"/>
          </p:cNvCxnSpPr>
          <p:nvPr/>
        </p:nvCxnSpPr>
        <p:spPr>
          <a:xfrm>
            <a:off x="2620650" y="4741200"/>
            <a:ext cx="127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8" name="Shape 298"/>
          <p:cNvSpPr txBox="1"/>
          <p:nvPr/>
        </p:nvSpPr>
        <p:spPr>
          <a:xfrm>
            <a:off x="6146975" y="4399950"/>
            <a:ext cx="1866600" cy="68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700"/>
              <a:t>IborFuture</a:t>
            </a:r>
          </a:p>
        </p:txBody>
      </p:sp>
      <p:cxnSp>
        <p:nvCxnSpPr>
          <p:cNvPr id="299" name="Shape 299"/>
          <p:cNvCxnSpPr>
            <a:stCxn id="296" idx="3"/>
            <a:endCxn id="298" idx="1"/>
          </p:cNvCxnSpPr>
          <p:nvPr/>
        </p:nvCxnSpPr>
        <p:spPr>
          <a:xfrm>
            <a:off x="5766700" y="4741200"/>
            <a:ext cx="38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0" name="Shape 300"/>
          <p:cNvCxnSpPr>
            <a:stCxn id="301" idx="2"/>
            <a:endCxn id="298" idx="0"/>
          </p:cNvCxnSpPr>
          <p:nvPr/>
        </p:nvCxnSpPr>
        <p:spPr>
          <a:xfrm flipH="1" rot="-5400000">
            <a:off x="6160125" y="3479850"/>
            <a:ext cx="672600" cy="1167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302" name="Shape 302"/>
          <p:cNvCxnSpPr>
            <a:stCxn id="301" idx="2"/>
            <a:endCxn id="296" idx="0"/>
          </p:cNvCxnSpPr>
          <p:nvPr/>
        </p:nvCxnSpPr>
        <p:spPr>
          <a:xfrm rot="5400000">
            <a:off x="5036775" y="3524100"/>
            <a:ext cx="672600" cy="1079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303" name="Shape 303"/>
          <p:cNvSpPr txBox="1"/>
          <p:nvPr/>
        </p:nvSpPr>
        <p:spPr>
          <a:xfrm>
            <a:off x="754050" y="1973525"/>
            <a:ext cx="1866600" cy="68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Trade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4979325" y="3044850"/>
            <a:ext cx="1866600" cy="68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Product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754050" y="3030450"/>
            <a:ext cx="1866600" cy="68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ProductTrade</a:t>
            </a:r>
          </a:p>
        </p:txBody>
      </p:sp>
      <p:cxnSp>
        <p:nvCxnSpPr>
          <p:cNvPr id="305" name="Shape 305"/>
          <p:cNvCxnSpPr>
            <a:stCxn id="304" idx="0"/>
            <a:endCxn id="303" idx="2"/>
          </p:cNvCxnSpPr>
          <p:nvPr/>
        </p:nvCxnSpPr>
        <p:spPr>
          <a:xfrm rot="10800000">
            <a:off x="1687350" y="2656050"/>
            <a:ext cx="0" cy="3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6" name="Shape 306"/>
          <p:cNvCxnSpPr>
            <a:stCxn id="295" idx="0"/>
            <a:endCxn id="304" idx="2"/>
          </p:cNvCxnSpPr>
          <p:nvPr/>
        </p:nvCxnSpPr>
        <p:spPr>
          <a:xfrm rot="10800000">
            <a:off x="1687350" y="3712950"/>
            <a:ext cx="0" cy="6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7" name="Shape 307"/>
          <p:cNvCxnSpPr>
            <a:stCxn id="304" idx="3"/>
            <a:endCxn id="301" idx="1"/>
          </p:cNvCxnSpPr>
          <p:nvPr/>
        </p:nvCxnSpPr>
        <p:spPr>
          <a:xfrm>
            <a:off x="2620650" y="3371700"/>
            <a:ext cx="23586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SECURITIES AS REFERENCE DATA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723375" y="1977800"/>
            <a:ext cx="1866600" cy="68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Trade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125900" y="4691725"/>
            <a:ext cx="1866600" cy="68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700"/>
              <a:t>IborFutureOption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6554025" y="4691725"/>
            <a:ext cx="1866600" cy="68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700"/>
              <a:t>IborFuture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5324412" y="1977875"/>
            <a:ext cx="1866600" cy="68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Security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4125900" y="3282050"/>
            <a:ext cx="1866600" cy="68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700"/>
              <a:t>IborFutureOption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1700"/>
              <a:t>Security</a:t>
            </a:r>
          </a:p>
        </p:txBody>
      </p:sp>
      <p:cxnSp>
        <p:nvCxnSpPr>
          <p:cNvPr id="319" name="Shape 319"/>
          <p:cNvCxnSpPr>
            <a:stCxn id="315" idx="3"/>
            <a:endCxn id="316" idx="1"/>
          </p:cNvCxnSpPr>
          <p:nvPr/>
        </p:nvCxnSpPr>
        <p:spPr>
          <a:xfrm>
            <a:off x="5992500" y="5032975"/>
            <a:ext cx="56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0" name="Shape 320"/>
          <p:cNvCxnSpPr>
            <a:stCxn id="317" idx="2"/>
            <a:endCxn id="318" idx="0"/>
          </p:cNvCxnSpPr>
          <p:nvPr/>
        </p:nvCxnSpPr>
        <p:spPr>
          <a:xfrm rot="5400000">
            <a:off x="5347662" y="2371925"/>
            <a:ext cx="621600" cy="11985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321" name="Shape 321"/>
          <p:cNvSpPr txBox="1"/>
          <p:nvPr/>
        </p:nvSpPr>
        <p:spPr>
          <a:xfrm>
            <a:off x="6554012" y="3282050"/>
            <a:ext cx="1866600" cy="68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700"/>
              <a:t>IborFuture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1700"/>
              <a:t>Security</a:t>
            </a:r>
          </a:p>
        </p:txBody>
      </p:sp>
      <p:cxnSp>
        <p:nvCxnSpPr>
          <p:cNvPr id="322" name="Shape 322"/>
          <p:cNvCxnSpPr>
            <a:stCxn id="317" idx="2"/>
            <a:endCxn id="321" idx="0"/>
          </p:cNvCxnSpPr>
          <p:nvPr/>
        </p:nvCxnSpPr>
        <p:spPr>
          <a:xfrm flipH="1" rot="-5400000">
            <a:off x="6561762" y="2356325"/>
            <a:ext cx="621600" cy="12297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323" name="Shape 323"/>
          <p:cNvCxnSpPr>
            <a:stCxn id="318" idx="2"/>
            <a:endCxn id="315" idx="1"/>
          </p:cNvCxnSpPr>
          <p:nvPr/>
        </p:nvCxnSpPr>
        <p:spPr>
          <a:xfrm rot="5400000">
            <a:off x="4058400" y="4032050"/>
            <a:ext cx="1068300" cy="933300"/>
          </a:xfrm>
          <a:prstGeom prst="curvedConnector4">
            <a:avLst>
              <a:gd fmla="val 34034" name="adj1"/>
              <a:gd fmla="val 125514" name="adj2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stealth"/>
          </a:ln>
        </p:spPr>
      </p:cxnSp>
      <p:sp>
        <p:nvSpPr>
          <p:cNvPr id="324" name="Shape 324"/>
          <p:cNvSpPr txBox="1"/>
          <p:nvPr/>
        </p:nvSpPr>
        <p:spPr>
          <a:xfrm>
            <a:off x="723375" y="3282050"/>
            <a:ext cx="1866600" cy="68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700"/>
              <a:t>SecurityTrade</a:t>
            </a:r>
          </a:p>
        </p:txBody>
      </p:sp>
      <p:cxnSp>
        <p:nvCxnSpPr>
          <p:cNvPr id="325" name="Shape 325"/>
          <p:cNvCxnSpPr>
            <a:stCxn id="314" idx="2"/>
            <a:endCxn id="324" idx="0"/>
          </p:cNvCxnSpPr>
          <p:nvPr/>
        </p:nvCxnSpPr>
        <p:spPr>
          <a:xfrm flipH="1" rot="-5400000">
            <a:off x="1346025" y="2970950"/>
            <a:ext cx="621900" cy="6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326" name="Shape 326"/>
          <p:cNvCxnSpPr>
            <a:stCxn id="324" idx="2"/>
            <a:endCxn id="318" idx="1"/>
          </p:cNvCxnSpPr>
          <p:nvPr/>
        </p:nvCxnSpPr>
        <p:spPr>
          <a:xfrm rot="-5400000">
            <a:off x="2720775" y="2559350"/>
            <a:ext cx="341100" cy="2469300"/>
          </a:xfrm>
          <a:prstGeom prst="curvedConnector4">
            <a:avLst>
              <a:gd fmla="val -69750" name="adj1"/>
              <a:gd fmla="val 68897" name="adj2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stealth"/>
          </a:ln>
        </p:spPr>
      </p:cxnSp>
      <p:sp>
        <p:nvSpPr>
          <p:cNvPr id="327" name="Shape 327"/>
          <p:cNvSpPr txBox="1"/>
          <p:nvPr/>
        </p:nvSpPr>
        <p:spPr>
          <a:xfrm>
            <a:off x="1225250" y="4250125"/>
            <a:ext cx="2590200" cy="682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ReferenceData</a:t>
            </a:r>
            <a:r>
              <a:rPr lang="en-US">
                <a:solidFill>
                  <a:srgbClr val="990000"/>
                </a:solidFill>
              </a:rPr>
              <a:t> used to lookup </a:t>
            </a:r>
            <a:r>
              <a:rPr b="1" lang="en-US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SecurityId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ASSET CLASSES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754050" y="1788688"/>
            <a:ext cx="78756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400"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Swaps, Swaptions, DSF, CMS, Cap/Floor</a:t>
            </a:r>
          </a:p>
          <a:p>
            <a:pPr indent="-25400"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FRA, STIR futures, STIR future options</a:t>
            </a:r>
          </a:p>
          <a:p>
            <a:pPr indent="-25400"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Bond, Bond futures, Bond future options</a:t>
            </a:r>
          </a:p>
          <a:p>
            <a:pPr indent="-25400"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FX forward, NDF, FX swap, vanilla option, single barrier option</a:t>
            </a:r>
          </a:p>
          <a:p>
            <a:pPr indent="-25400"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CDS</a:t>
            </a:r>
          </a:p>
          <a:p>
            <a:pPr indent="-25400"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Term deposit, Bullet payment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1961439" y="2046000"/>
            <a:ext cx="6649200" cy="1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1112" lvl="0" marL="163512" marR="0" rtl="0" algn="l">
              <a:lnSpc>
                <a:spcPct val="9745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5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PRICERS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PRICERS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754050" y="1788688"/>
            <a:ext cx="78756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Lower-level analytics API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Provides ability to calculate PV, sensitivities, greeks, etc.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Explain facility to understand how result was calculated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Operates on </a:t>
            </a:r>
            <a:r>
              <a:rPr b="1" i="1"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resolved</a:t>
            </a:r>
            <a:r>
              <a:rPr b="1"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trades/products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RESOLVING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754050" y="1788688"/>
            <a:ext cx="78756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Resolving the trade requires reference data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Locks in dates to the current holiday calendar rules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Standard reference data contains hard coded holiday rules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545800" y="3766150"/>
            <a:ext cx="8064600" cy="270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resolve a swap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SwapTrade trade = …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ReferenceData refData = ReferenceData.standard();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Resolved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SwapTrade resolved = trade.resolve(refData);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RESOLVING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3445425" y="2461050"/>
            <a:ext cx="1866600" cy="68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700"/>
              <a:t>Swap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6422362" y="2461050"/>
            <a:ext cx="1866600" cy="68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700"/>
              <a:t>SwapLeg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468475" y="2461050"/>
            <a:ext cx="1866600" cy="68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700"/>
              <a:t>Swap</a:t>
            </a:r>
            <a:r>
              <a:rPr lang="en-US" sz="1700"/>
              <a:t>Trade</a:t>
            </a:r>
          </a:p>
        </p:txBody>
      </p:sp>
      <p:cxnSp>
        <p:nvCxnSpPr>
          <p:cNvPr id="364" name="Shape 364"/>
          <p:cNvCxnSpPr>
            <a:stCxn id="363" idx="2"/>
            <a:endCxn id="365" idx="0"/>
          </p:cNvCxnSpPr>
          <p:nvPr/>
        </p:nvCxnSpPr>
        <p:spPr>
          <a:xfrm flipH="1" rot="-5400000">
            <a:off x="1042975" y="3502350"/>
            <a:ext cx="1392000" cy="6744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stealth"/>
          </a:ln>
        </p:spPr>
      </p:cxnSp>
      <p:sp>
        <p:nvSpPr>
          <p:cNvPr id="366" name="Shape 366"/>
          <p:cNvSpPr txBox="1"/>
          <p:nvPr/>
        </p:nvSpPr>
        <p:spPr>
          <a:xfrm>
            <a:off x="1993950" y="3411350"/>
            <a:ext cx="2590200" cy="682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990000"/>
                </a:solidFill>
              </a:rPr>
              <a:t>Trade resolved using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US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ReferenceData</a:t>
            </a:r>
          </a:p>
        </p:txBody>
      </p:sp>
      <p:cxnSp>
        <p:nvCxnSpPr>
          <p:cNvPr id="367" name="Shape 367"/>
          <p:cNvCxnSpPr>
            <a:stCxn id="363" idx="3"/>
            <a:endCxn id="361" idx="1"/>
          </p:cNvCxnSpPr>
          <p:nvPr/>
        </p:nvCxnSpPr>
        <p:spPr>
          <a:xfrm>
            <a:off x="2335075" y="2802300"/>
            <a:ext cx="111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8" name="Shape 368"/>
          <p:cNvCxnSpPr>
            <a:stCxn id="361" idx="3"/>
            <a:endCxn id="362" idx="1"/>
          </p:cNvCxnSpPr>
          <p:nvPr/>
        </p:nvCxnSpPr>
        <p:spPr>
          <a:xfrm>
            <a:off x="5312025" y="2802300"/>
            <a:ext cx="111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5" name="Shape 365"/>
          <p:cNvSpPr txBox="1"/>
          <p:nvPr/>
        </p:nvSpPr>
        <p:spPr>
          <a:xfrm>
            <a:off x="1142750" y="4535475"/>
            <a:ext cx="1866600" cy="68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700"/>
              <a:t>Resolved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1700"/>
              <a:t>SwapTrade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4119700" y="4535475"/>
            <a:ext cx="1866600" cy="68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700"/>
              <a:t>Resolved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1700"/>
              <a:t>Swap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7096650" y="4535475"/>
            <a:ext cx="1866600" cy="68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700"/>
              <a:t>Resolved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1700"/>
              <a:t>SwapLeg</a:t>
            </a:r>
          </a:p>
        </p:txBody>
      </p:sp>
      <p:cxnSp>
        <p:nvCxnSpPr>
          <p:cNvPr id="371" name="Shape 371"/>
          <p:cNvCxnSpPr>
            <a:stCxn id="365" idx="3"/>
            <a:endCxn id="369" idx="1"/>
          </p:cNvCxnSpPr>
          <p:nvPr/>
        </p:nvCxnSpPr>
        <p:spPr>
          <a:xfrm>
            <a:off x="3009350" y="4876725"/>
            <a:ext cx="111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2" name="Shape 372"/>
          <p:cNvCxnSpPr>
            <a:stCxn id="369" idx="3"/>
            <a:endCxn id="370" idx="1"/>
          </p:cNvCxnSpPr>
          <p:nvPr/>
        </p:nvCxnSpPr>
        <p:spPr>
          <a:xfrm>
            <a:off x="5986300" y="4876725"/>
            <a:ext cx="111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3" name="Shape 373"/>
          <p:cNvSpPr txBox="1"/>
          <p:nvPr/>
        </p:nvSpPr>
        <p:spPr>
          <a:xfrm>
            <a:off x="6471625" y="3668887"/>
            <a:ext cx="2590200" cy="682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990000"/>
                </a:solidFill>
              </a:rPr>
              <a:t>Resolved leg contains full list of accrual/payment periods, stubs and notional exchange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USING A PRICER</a:t>
            </a: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754050" y="1788688"/>
            <a:ext cx="78756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400" lvl="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Stateless - takes resolved trade and any necessary market data</a:t>
            </a:r>
          </a:p>
          <a:p>
            <a:pPr indent="-25400" lvl="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Calculates for </a:t>
            </a:r>
            <a:r>
              <a:rPr lang="en-US" sz="2200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trade and </a:t>
            </a:r>
            <a:r>
              <a:rPr lang="en-US" sz="2200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set of market data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Can usually price at trade or product level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USING A PRICER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545800" y="2072425"/>
            <a:ext cx="8064599" cy="4397999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obtain the swap and market data to price against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ResolvedSwapTrade trade = ...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RatesProvider market = ...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calculate the present value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MultiCurrencyAmount pv =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DiscountingSwapTradePricer.DEFAULT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.presentValue(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trade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, market);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1961450" y="2045999"/>
            <a:ext cx="66492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1112" lvl="0" marL="163512" marR="0" rtl="0" algn="l">
              <a:lnSpc>
                <a:spcPct val="9745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5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MARKET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1961439" y="2046000"/>
            <a:ext cx="6649199" cy="1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1112" lvl="0" marL="163512" marR="0" rtl="0" algn="l">
              <a:lnSpc>
                <a:spcPct val="9745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5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MARKET RISK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MARKET DATA</a:t>
            </a:r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754050" y="1788688"/>
            <a:ext cx="78756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Support for all kinds of market data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Built in classes for FX, quotes, curves, surfaces, etc.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Many types can be loaded from CSV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Multi-curve rates calibration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Scenarios, stored efficiently as arrays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RATES PROVIDER</a:t>
            </a: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754050" y="1788688"/>
            <a:ext cx="78756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b="1" lang="en-US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RatesProvider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is a single, coherent, set of market data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FX rates, Discount factors, Ibor rates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Overnight rates, Inflation price indices, Historic fixings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545800" y="3766150"/>
            <a:ext cx="8064600" cy="270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get discount factors for GBP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DiscountFactors df = ratesProvider.discountFactors(GBP);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double factor = df.discountFactor(date);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MARKET DATA</a:t>
            </a: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754050" y="1788688"/>
            <a:ext cx="78756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b="1" lang="en-US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MarketData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is a container of market data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Hash-map like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Keys are </a:t>
            </a:r>
            <a:r>
              <a:rPr b="1" lang="en-US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MarketDataId&lt;T&gt;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545800" y="3766150"/>
            <a:ext cx="8064600" cy="270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get curve by identifier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CurveId id = CurveId.of(“Default”, “USD-DSC”);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Curve curve = marketData.getValue(id);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SCENARIO MARKET DATA</a:t>
            </a: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754050" y="1788688"/>
            <a:ext cx="78756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b="1" lang="en-US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ScenarioMarketData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is a container of scenario data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Hash-map like, where values are arrays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Keys are </a:t>
            </a:r>
            <a:r>
              <a:rPr b="1" lang="en-US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MarketDataId&lt;T&gt;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545800" y="3766150"/>
            <a:ext cx="8064600" cy="270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get curves by identifier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CurveId id = CurveId.of(“Default”, “USD-DSC”);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MarketDataBox&lt;Curve&gt; curves = scenarioData.getValue(id);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process using a stream (for example)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curves.stream().forEach( curve -&gt; … );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MARKET DATA LOOKUP</a:t>
            </a: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754050" y="1788688"/>
            <a:ext cx="78756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8912" lvl="0" marL="16351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Market data containers hold arbitrary sets of market data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May hold multiple USD discounting curves</a:t>
            </a:r>
          </a:p>
          <a:p>
            <a:pPr indent="-25400" lvl="0" rtl="0">
              <a:lnSpc>
                <a:spcPct val="115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b="1" lang="en-US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RatesMarketDataLookup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is used to select a coherent set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545800" y="3132975"/>
            <a:ext cx="8064600" cy="3337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CurveId usdDscId = CurveId.of(“Default”, “USD-DSC”);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CurveId usdLiborId = CurveId.of(“Default”, “USD-LIBOR”);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map currency/index to curve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RatesMarketDataLookup md =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RatesMarketDataLookup.of(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ImmutableMap.of(Currency.USD, usdDscId),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ImmutableMap.of(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IborIndices.USD_LIBOR_3M, usdLiborId),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IborIndices.USD_LIBOR_6M, usdLiborId));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COMBINATIONS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482700" y="2466900"/>
            <a:ext cx="1866600" cy="68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700"/>
              <a:t>MarketData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6418350" y="2466900"/>
            <a:ext cx="1866600" cy="68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RatesProvider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2924900" y="2466900"/>
            <a:ext cx="2856000" cy="68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RatesMarketDataLookup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2390350" y="2434000"/>
            <a:ext cx="4935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+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5863100" y="2434000"/>
            <a:ext cx="4935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=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240150" y="3486575"/>
            <a:ext cx="2283900" cy="110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• </a:t>
            </a:r>
            <a:r>
              <a:rPr lang="en-US" sz="1800"/>
              <a:t>Many curves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• </a:t>
            </a:r>
            <a:r>
              <a:rPr lang="en-US" sz="1800"/>
              <a:t>Keyed by curve ID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2885900" y="3486575"/>
            <a:ext cx="2977200" cy="110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• Map currency to curve ID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• </a:t>
            </a:r>
            <a:r>
              <a:rPr lang="en-US" sz="1800"/>
              <a:t>Map index to curve ID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6224825" y="3486575"/>
            <a:ext cx="2499900" cy="110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• DF by currency+date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•</a:t>
            </a:r>
            <a:r>
              <a:rPr lang="en-US" sz="1800"/>
              <a:t> Rate by index+date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MARKET DATA BUILDING</a:t>
            </a:r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754050" y="1788688"/>
            <a:ext cx="78756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400" lvl="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Can create market data manually, loading from CSV or by factory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b="1" lang="en-US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MarketDataFactory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can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Query quotes from a simple provider interface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Query time-series from a simple provider interface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Calibrate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Create scenarios by shifting/bumping</a:t>
            </a:r>
          </a:p>
          <a:p>
            <a:pPr indent="-25400"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See </a:t>
            </a:r>
            <a:r>
              <a:rPr b="1" lang="en-US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SwapPricingWithCalibrationExample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idx="1" type="body"/>
          </p:nvPr>
        </p:nvSpPr>
        <p:spPr>
          <a:xfrm>
            <a:off x="1961450" y="2045999"/>
            <a:ext cx="66492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1112" lvl="0" marL="163512" marR="0" rtl="0" algn="l">
              <a:lnSpc>
                <a:spcPct val="9745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5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MEASURES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MEASURE-LEVEL API</a:t>
            </a:r>
          </a:p>
        </p:txBody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754050" y="1788688"/>
            <a:ext cx="78756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Higher-level than pricers</a:t>
            </a:r>
          </a:p>
          <a:p>
            <a:pPr indent="-25400" lvl="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Stateless - takes resolved trade and any necessary market data</a:t>
            </a:r>
          </a:p>
          <a:p>
            <a:pPr indent="-25400" lvl="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Calculates for </a:t>
            </a:r>
            <a:r>
              <a:rPr lang="en-US" sz="2200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trade and </a:t>
            </a:r>
            <a:r>
              <a:rPr lang="en-US" sz="2200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one or more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sets of market data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ie. supports scenarios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Only operates on trades, not products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Scaled output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eg. PV01 in basis points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USING THE MEASURE-LEVEL API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</p:txBody>
      </p:sp>
      <p:sp>
        <p:nvSpPr>
          <p:cNvPr id="471" name="Shape 471"/>
          <p:cNvSpPr txBox="1"/>
          <p:nvPr/>
        </p:nvSpPr>
        <p:spPr>
          <a:xfrm>
            <a:off x="545800" y="2072425"/>
            <a:ext cx="8064600" cy="439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obtain the swap and market data to price against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ResolvedSwapTrade trade = ...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RatesProvider market = ...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calculate the present value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MultiCurrencyAmount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pv =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SwapTradeCalculations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.DEFAULT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.presentValue(trade, market);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MARKET RISK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754050" y="1788688"/>
            <a:ext cx="78756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Providing pricing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and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analytics on a financial portfolio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“present value (NPV) of an interest rate swap”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“PV01 of a forward rate agreement (FRA)”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“vega and gamma of an FX vanilla option”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“examine the portfolio against a set of scenarios”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USING THE MEASURE-LEVEL API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</p:txBody>
      </p:sp>
      <p:sp>
        <p:nvSpPr>
          <p:cNvPr id="478" name="Shape 478"/>
          <p:cNvSpPr txBox="1"/>
          <p:nvPr/>
        </p:nvSpPr>
        <p:spPr>
          <a:xfrm>
            <a:off x="545800" y="2072425"/>
            <a:ext cx="8064600" cy="439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obtain the swap and market data to price against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ResolvedSwapTrade trade = ...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RatesMarketDataLookup lookup = ...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Scenario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MarketData market = ...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calculate the present value for many scenarios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MultiCurrencyScenarioArray scenarioPv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=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SwapTradeCalculations.DEFAULT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.presentValue(trade,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lookup,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market);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idx="1" type="body"/>
          </p:nvPr>
        </p:nvSpPr>
        <p:spPr>
          <a:xfrm>
            <a:off x="1961450" y="2045999"/>
            <a:ext cx="66492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1112" lvl="0" marL="163512" marR="0" rtl="0" algn="l">
              <a:lnSpc>
                <a:spcPct val="9745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5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CALCULATIONS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CALCULATION-LEVEL API</a:t>
            </a:r>
          </a:p>
        </p:txBody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754050" y="1788688"/>
            <a:ext cx="78756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Highest-level API</a:t>
            </a:r>
          </a:p>
          <a:p>
            <a:pPr indent="-25400" lvl="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Calculates for </a:t>
            </a:r>
            <a:r>
              <a:rPr lang="en-US" sz="2200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trades and </a:t>
            </a:r>
            <a:r>
              <a:rPr lang="en-US" sz="2200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one or more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sets of market data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ie. supports scenarios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Optional currency conversion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Multi-threaded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Results can be received asynchronously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CALCULATION-LEVEL API</a:t>
            </a:r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754050" y="1788693"/>
            <a:ext cx="7875600" cy="18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400" lvl="0" rtl="0">
              <a:lnSpc>
                <a:spcPct val="115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Calculation API result is a grid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Rows are trades, positions, or similar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Columns are measures, such as PV, PV01, Par rate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Mixed portfolio of trades (PV for Swap, FRA and future in one call)</a:t>
            </a:r>
          </a:p>
        </p:txBody>
      </p:sp>
      <p:graphicFrame>
        <p:nvGraphicFramePr>
          <p:cNvPr id="498" name="Shape 498"/>
          <p:cNvGraphicFramePr/>
          <p:nvPr/>
        </p:nvGraphicFramePr>
        <p:xfrm>
          <a:off x="709875" y="367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{EEAB253D-4E13-4671-96C1-C83B3B61C377}</a:tableStyleId>
              </a:tblPr>
              <a:tblGrid>
                <a:gridCol w="1702725"/>
                <a:gridCol w="1390225"/>
                <a:gridCol w="1546475"/>
                <a:gridCol w="1546475"/>
                <a:gridCol w="1546475"/>
              </a:tblGrid>
              <a:tr h="4577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NPV </a:t>
                      </a:r>
                      <a:r>
                        <a:rPr b="1" lang="en-US"/>
                        <a:t>(USD)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NPV (GBP)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PV01</a:t>
                      </a:r>
                      <a:r>
                        <a:rPr b="1" lang="en-US"/>
                        <a:t> (USD)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Par rate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</a:tr>
              <a:tr h="4577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Trade 1 - Swap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13,487.25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10,176.72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12.7365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0.23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4577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Trade 2 - Swap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-34,276.73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-27,273.28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76.2725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0.24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4577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Trade 3 - FRA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12,835.26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9,263.75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-26.8367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0.31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457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Trade 4 - STIR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-965.76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-754.23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1.2676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0.52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CALCULATIONS</a:t>
            </a:r>
          </a:p>
        </p:txBody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754050" y="1788693"/>
            <a:ext cx="7875600" cy="19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400" lvl="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b="1" lang="en-US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CalculationRunner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is entry to Calculation API</a:t>
            </a:r>
          </a:p>
          <a:p>
            <a:pPr indent="-25400" lvl="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Provides a multi-threaded executor</a:t>
            </a:r>
          </a:p>
          <a:p>
            <a:pPr indent="-25400" lvl="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Also allow callers to use their own executor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545800" y="4012825"/>
            <a:ext cx="8064600" cy="2457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obtains a multithreaded runner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try (CalculationRunner runner =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          CalculationRunner.ofMultiThreaded()) {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use the runner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RULES</a:t>
            </a:r>
          </a:p>
        </p:txBody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754050" y="1788693"/>
            <a:ext cx="7875600" cy="19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400" lvl="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b="1" lang="en-US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CalculationRules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defines how to calculate</a:t>
            </a:r>
          </a:p>
          <a:p>
            <a:pPr indent="-25400" lvl="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Functions mapping from trade type to code</a:t>
            </a:r>
          </a:p>
          <a:p>
            <a:pPr indent="-25400" lvl="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Reporting currency</a:t>
            </a:r>
          </a:p>
          <a:p>
            <a:pPr indent="-25400" lvl="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Market data lookup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545800" y="4021050"/>
            <a:ext cx="8064600" cy="244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setup the rules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CalculationRules rules = CalculationRules.of(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StandardComponents.calculationFunctions(),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Currency.USD,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ratesMarketDataLookup);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CALCULATIONS</a:t>
            </a:r>
          </a:p>
        </p:txBody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754050" y="1788693"/>
            <a:ext cx="7875600" cy="19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400" lvl="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Each column defined by </a:t>
            </a:r>
            <a:r>
              <a:rPr b="1" lang="en-US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</a:p>
          <a:p>
            <a:pPr indent="-25400" lvl="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Measure specifies what to calculate</a:t>
            </a:r>
          </a:p>
          <a:p>
            <a:pPr indent="-25400" lvl="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Can control reporting currency per column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545800" y="3766150"/>
            <a:ext cx="8064600" cy="270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specify the columns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List&lt;Column&gt; columns = ImmutableList.of(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Column.of(Measure.PRESENT_VALUE),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Column.of(Measure.PRESENT_VALUE, Currency.GBP),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Column.of(Measure.PV01_CALIBRATED_SUM),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Column.of(Measure.PAR_RATE));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CALCULATIONS</a:t>
            </a:r>
          </a:p>
        </p:txBody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754050" y="1788693"/>
            <a:ext cx="7875600" cy="19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400" lvl="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Calculation runner is stateless</a:t>
            </a:r>
          </a:p>
          <a:p>
            <a:pPr indent="-25400" lvl="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Pass in all inputs, get back results</a:t>
            </a:r>
          </a:p>
          <a:p>
            <a:pPr indent="-25400" lvl="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Separate API allows results to be received asynchronously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545800" y="3387875"/>
            <a:ext cx="8064600" cy="3082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calculate the results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Results results = runner.calculate(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rules,            </a:t>
            </a: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How to calculate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trades,           </a:t>
            </a: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Trades to process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columns,          </a:t>
            </a: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Columns, eg PV, PV01, par rate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marketData,       </a:t>
            </a: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Market data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referenceData);   </a:t>
            </a:r>
            <a:r>
              <a:rPr b="1" lang="en-US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Reference data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CALCULATION-LEVEL API</a:t>
            </a:r>
          </a:p>
        </p:txBody>
      </p:sp>
      <p:graphicFrame>
        <p:nvGraphicFramePr>
          <p:cNvPr id="537" name="Shape 537"/>
          <p:cNvGraphicFramePr/>
          <p:nvPr/>
        </p:nvGraphicFramePr>
        <p:xfrm>
          <a:off x="705812" y="182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{EEAB253D-4E13-4671-96C1-C83B3B61C377}</a:tableStyleId>
              </a:tblPr>
              <a:tblGrid>
                <a:gridCol w="1702725"/>
                <a:gridCol w="1390225"/>
                <a:gridCol w="1546475"/>
                <a:gridCol w="1546475"/>
                <a:gridCol w="1546475"/>
              </a:tblGrid>
              <a:tr h="457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NPV (USD)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NPV (GBP)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PV01 (USD)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Par rate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</a:tr>
              <a:tr h="457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Trade 1 - Swap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13,487.25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10,176.72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12.7365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0.23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457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Trade 2 - Swap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-34,276.73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-27,273.28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76.2725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0.24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457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Trade 3 - FRA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12,835.26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9,263.75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-26.8367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0.31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457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Trade 4 - STIR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-965.76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-754.23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1.2676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0.52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457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...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...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...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...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...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idx="1" type="body"/>
          </p:nvPr>
        </p:nvSpPr>
        <p:spPr>
          <a:xfrm>
            <a:off x="1961439" y="2046000"/>
            <a:ext cx="6649199" cy="1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1112" lvl="0" marL="163512" marR="0" rtl="0" algn="l">
              <a:lnSpc>
                <a:spcPct val="9745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5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SUMMARY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COMPONENTS FOR MARKET RISK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754050" y="1788688"/>
            <a:ext cx="78756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Pricing/Analytic models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Trade representations - for each supported asset class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Market data representations - quotes, curves, surfaces, etc.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Calibration - curves, surfaces, etc.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Market data management and Scenario creation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Reference data  - holiday calendars, securities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Basics - schedules, day counts, currencies, etc.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STRATA v1.0</a:t>
            </a:r>
          </a:p>
        </p:txBody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754050" y="1788688"/>
            <a:ext cx="78756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Trades are immutable beans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Pricing/risk logic is stateless, 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separate from the trades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Three levels of pricing/risk API</a:t>
            </a:r>
          </a:p>
          <a:p>
            <a:pPr indent="-31750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Pricer - </a:t>
            </a:r>
            <a:r>
              <a:rPr lang="en-US" sz="2200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trade, </a:t>
            </a:r>
            <a:r>
              <a:rPr lang="en-US" sz="2200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set of market data</a:t>
            </a:r>
          </a:p>
          <a:p>
            <a:pPr indent="-31750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Measure - </a:t>
            </a:r>
            <a:r>
              <a:rPr lang="en-US" sz="2200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trade, </a:t>
            </a:r>
            <a:r>
              <a:rPr lang="en-US" sz="2200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one or many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sets of market data</a:t>
            </a:r>
          </a:p>
          <a:p>
            <a:pPr indent="-31750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Calc - </a:t>
            </a:r>
            <a:r>
              <a:rPr lang="en-US" sz="2200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trades, </a:t>
            </a:r>
            <a:r>
              <a:rPr lang="en-US" sz="2200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one or many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sets of market data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STRATA v1.0</a:t>
            </a:r>
          </a:p>
        </p:txBody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754050" y="1788688"/>
            <a:ext cx="78756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Modern market risk library in Java 8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Lightweight and easy-to-use, lots of examples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Good asset class coverage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Open source, Apache v2 license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Commercial support available from OpenGamma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http://strata.opengamma.io/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idx="1" type="body"/>
          </p:nvPr>
        </p:nvSpPr>
        <p:spPr>
          <a:xfrm>
            <a:off x="1961439" y="2046000"/>
            <a:ext cx="6649199" cy="1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1112" lvl="0" marL="163512" marR="0" rtl="0" algn="l">
              <a:lnSpc>
                <a:spcPct val="9745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5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BUILD, BUY OR OPEN SOURCE?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754050" y="1788688"/>
            <a:ext cx="78756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Build it in-house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Buy from a vendor</a:t>
            </a:r>
          </a:p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Open Source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</a:pPr>
            <a:r>
              <a:rPr b="1"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QuantLib 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(C++, with exports to other languages)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</a:pPr>
            <a:r>
              <a:rPr b="1"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Strata 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(Java/JVM)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1961439" y="2046000"/>
            <a:ext cx="6649200" cy="1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1112" lvl="0" marL="163512" marR="0" rtl="0" algn="l">
              <a:lnSpc>
                <a:spcPct val="9745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5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STRATA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763656" y="1000626"/>
            <a:ext cx="7856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2600">
                <a:solidFill>
                  <a:schemeClr val="dk1"/>
                </a:solidFill>
              </a:rPr>
              <a:t>OVERVIEW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754050" y="1788688"/>
            <a:ext cx="78756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8912" lvl="0" marL="163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Open Source - Apache v2 license</a:t>
            </a:r>
          </a:p>
          <a:p>
            <a:pPr indent="-25400" lvl="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Lightweight, easy-to-use library</a:t>
            </a:r>
          </a:p>
          <a:p>
            <a:pPr indent="-25400" lvl="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Just jar files - no servers or databases needed</a:t>
            </a:r>
          </a:p>
          <a:p>
            <a:pPr indent="-25400" lvl="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Released in Maven Central</a:t>
            </a:r>
          </a:p>
          <a:p>
            <a:pPr indent="-25400" lvl="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Foundation for OpenGamma commercial products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9">
      <a:dk1>
        <a:srgbClr val="1E5080"/>
      </a:dk1>
      <a:lt1>
        <a:srgbClr val="FFFFFF"/>
      </a:lt1>
      <a:dk2>
        <a:srgbClr val="1F497D"/>
      </a:dk2>
      <a:lt2>
        <a:srgbClr val="FFFFFF"/>
      </a:lt2>
      <a:accent1>
        <a:srgbClr val="E6E6E6"/>
      </a:accent1>
      <a:accent2>
        <a:srgbClr val="595959"/>
      </a:accent2>
      <a:accent3>
        <a:srgbClr val="737373"/>
      </a:accent3>
      <a:accent4>
        <a:srgbClr val="E6E6E6"/>
      </a:accent4>
      <a:accent5>
        <a:srgbClr val="62C1A3"/>
      </a:accent5>
      <a:accent6>
        <a:srgbClr val="D76B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