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96" r:id="rId3"/>
    <p:sldId id="258" r:id="rId4"/>
    <p:sldId id="259" r:id="rId5"/>
    <p:sldId id="261" r:id="rId6"/>
    <p:sldId id="297" r:id="rId7"/>
    <p:sldId id="262" r:id="rId8"/>
    <p:sldId id="263" r:id="rId9"/>
    <p:sldId id="264" r:id="rId10"/>
    <p:sldId id="265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7" r:id="rId20"/>
    <p:sldId id="278" r:id="rId21"/>
    <p:sldId id="298" r:id="rId22"/>
    <p:sldId id="279" r:id="rId23"/>
    <p:sldId id="280" r:id="rId24"/>
    <p:sldId id="281" r:id="rId25"/>
    <p:sldId id="294" r:id="rId26"/>
  </p:sldIdLst>
  <p:sldSz cx="9144000" cy="5143500" type="screen16x9"/>
  <p:notesSz cx="6858000" cy="9144000"/>
  <p:embeddedFontLst>
    <p:embeddedFont>
      <p:font typeface="Malgun Gothic" panose="020B0503020000020004" pitchFamily="34" charset="-127"/>
      <p:regular r:id="rId28"/>
      <p:bold r:id="rId29"/>
    </p:embeddedFont>
    <p:embeddedFont>
      <p:font typeface="Dosis ExtraLight" pitchFamily="2" charset="0"/>
      <p:regular r:id="rId30"/>
      <p:bold r:id="rId31"/>
    </p:embeddedFont>
    <p:embeddedFont>
      <p:font typeface="Titillium Web Light" panose="00000400000000000000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Đào Hiển" initials="ĐH" lastIdx="1" clrIdx="0">
    <p:extLst>
      <p:ext uri="{19B8F6BF-5375-455C-9EA6-DF929625EA0E}">
        <p15:presenceInfo xmlns:p15="http://schemas.microsoft.com/office/powerpoint/2012/main" userId="d6fe5ad77af9b8c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24753E-8A85-4BEE-97E2-441CDA198357}">
  <a:tblStyle styleId="{0F24753E-8A85-4BEE-97E2-441CDA1983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A787F38-7B79-44E3-ACA7-109338EB0D0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8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" name="Google Shape;391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2" name="Google Shape;391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4" name="Google Shape;393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5" name="Google Shape;393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5" name="Google Shape;3955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6" name="Google Shape;3956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" name="Google Shape;396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3" name="Google Shape;396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4" name="Google Shape;398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5" name="Google Shape;398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6" name="Google Shape;399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7" name="Google Shape;399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0" name="Google Shape;4020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1" name="Google Shape;4021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" name="Google Shape;404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5" name="Google Shape;404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36079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6" name="Google Shape;405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7" name="Google Shape;405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6" name="Google Shape;405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7" name="Google Shape;405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36393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4" name="Google Shape;4064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5" name="Google Shape;4065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1" name="Google Shape;4071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2" name="Google Shape;4072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9" name="Google Shape;4079;gd29438504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0" name="Google Shape;4080;gd29438504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8" name="Google Shape;5108;g73d1576bf0_12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9" name="Google Shape;5109;g73d1576bf0_12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98005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" name="Google Shape;389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5" name="Google Shape;389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2" name="Google Shape;390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3" name="Google Shape;390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_1">
    <p:bg>
      <p:bgPr>
        <a:solidFill>
          <a:schemeClr val="accent6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7" name="Google Shape;3507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9" name="Google Shape;3669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1" name="Google Shape;3831;p1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5" name="Google Shape;1845;p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46" name="Google Shape;1846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7" name="Google Shape;1847;p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6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4" name="Google Shape;1904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5" name="Google Shape;1905;p6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7" name="Google Shape;1967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8" name="Google Shape;1968;p6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6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9" name="Google Shape;2069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70" name="Google Shape;2070;p6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6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5" name="Google Shape;2125;p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26" name="Google Shape;2126;p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7" name="Google Shape;2127;p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7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4" name="Google Shape;2184;p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85" name="Google Shape;2185;p7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7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7" name="Google Shape;2247;p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48" name="Google Shape;2248;p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9" name="Google Shape;2349;p7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350" name="Google Shape;2350;p7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7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02" name="Google Shape;2402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03" name="Google Shape;2403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4" name="Google Shape;2404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1" name="Google Shape;2461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2" name="Google Shape;2462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4" name="Google Shape;2524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5" name="Google Shape;2525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6" name="Google Shape;2626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7" name="Google Shape;2627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9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2679" name="Google Shape;2679;p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80" name="Google Shape;2680;p9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681" name="Google Shape;2681;p9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9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9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9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9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9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9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9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9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9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9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9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9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9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9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9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9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9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9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9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9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9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9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9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9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9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9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9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9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9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9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9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9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9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9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9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9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9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9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9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9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9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9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9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9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9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9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9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9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9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9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8" name="Google Shape;2738;p9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739" name="Google Shape;2739;p9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9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9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9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9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9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9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9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9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9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9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9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9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9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9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9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9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9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9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9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9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9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9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9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9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9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9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9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9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9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9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9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9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9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9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9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9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9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9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9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9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9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9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9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9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9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9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9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9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9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9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9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9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9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9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9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1" name="Google Shape;2801;p9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802" name="Google Shape;2802;p9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9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9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9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9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9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9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9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9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9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9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9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9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9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9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9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9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9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9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9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9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9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9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9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9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9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9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9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9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9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9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9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9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9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9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9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9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9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9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9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9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9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9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9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9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9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9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9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9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9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9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9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9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9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9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9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9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9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9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9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9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9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9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9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9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9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9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9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9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9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9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9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9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9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9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9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9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9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9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9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9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9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9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9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9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9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9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9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9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9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9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3" name="Google Shape;2903;p9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904" name="Google Shape;2904;p9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9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9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9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9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9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9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9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9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9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9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9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9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9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9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9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9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9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9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9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9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9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9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9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9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9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9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9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9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9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9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9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9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9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9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9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9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9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9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9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9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9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9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9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9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56" name="Google Shape;2956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7" name="Google Shape;2957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4" name="Google Shape;3014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5" name="Google Shape;3015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7" name="Google Shape;3077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8" name="Google Shape;3078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9" name="Google Shape;3179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80" name="Google Shape;3180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accent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eb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1385943" y="113741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 Data Course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Capstone Project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Project</a:t>
            </a:r>
            <a:endParaRPr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CD4C4B-B437-A9A6-D6C8-4CE89A265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04" y="212629"/>
            <a:ext cx="967591" cy="9675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747DA7-2307-539C-0242-F98DE0A97127}"/>
              </a:ext>
            </a:extLst>
          </p:cNvPr>
          <p:cNvSpPr txBox="1"/>
          <p:nvPr/>
        </p:nvSpPr>
        <p:spPr>
          <a:xfrm>
            <a:off x="568361" y="2264645"/>
            <a:ext cx="53967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Topic: Analysis Global  Air Quality</a:t>
            </a:r>
          </a:p>
          <a:p>
            <a:r>
              <a:rPr lang="en-US" sz="1800" dirty="0">
                <a:solidFill>
                  <a:schemeClr val="bg1"/>
                </a:solidFill>
              </a:rPr>
              <a:t>Implementation Group: Group 6</a:t>
            </a:r>
          </a:p>
          <a:p>
            <a:r>
              <a:rPr lang="en-US" sz="1800" dirty="0">
                <a:solidFill>
                  <a:schemeClr val="bg1"/>
                </a:solidFill>
              </a:rPr>
              <a:t>Implementers: </a:t>
            </a:r>
            <a:r>
              <a:rPr lang="en-US" sz="1800" dirty="0" err="1">
                <a:solidFill>
                  <a:schemeClr val="bg1"/>
                </a:solidFill>
              </a:rPr>
              <a:t>Nguyễn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Đức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Công</a:t>
            </a:r>
            <a:r>
              <a:rPr lang="en-US" sz="1800" dirty="0">
                <a:solidFill>
                  <a:schemeClr val="bg1"/>
                </a:solidFill>
              </a:rPr>
              <a:t> ( Leader )</a:t>
            </a:r>
          </a:p>
          <a:p>
            <a:r>
              <a:rPr lang="en-US" sz="1800" dirty="0">
                <a:solidFill>
                  <a:schemeClr val="bg1"/>
                </a:solidFill>
              </a:rPr>
              <a:t>	         </a:t>
            </a:r>
            <a:r>
              <a:rPr lang="en-US" sz="1800" dirty="0" err="1">
                <a:solidFill>
                  <a:schemeClr val="bg1"/>
                </a:solidFill>
              </a:rPr>
              <a:t>Nguyễn</a:t>
            </a:r>
            <a:r>
              <a:rPr lang="en-US" sz="1800" dirty="0">
                <a:solidFill>
                  <a:schemeClr val="bg1"/>
                </a:solidFill>
              </a:rPr>
              <a:t> Anh </a:t>
            </a:r>
            <a:r>
              <a:rPr lang="en-US" sz="1800" dirty="0" err="1">
                <a:solidFill>
                  <a:schemeClr val="bg1"/>
                </a:solidFill>
              </a:rPr>
              <a:t>Dương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	         </a:t>
            </a:r>
            <a:r>
              <a:rPr lang="en-US" sz="1800" dirty="0" err="1">
                <a:solidFill>
                  <a:schemeClr val="bg1"/>
                </a:solidFill>
              </a:rPr>
              <a:t>Tạ</a:t>
            </a:r>
            <a:r>
              <a:rPr lang="en-US" sz="1800" dirty="0">
                <a:solidFill>
                  <a:schemeClr val="bg1"/>
                </a:solidFill>
              </a:rPr>
              <a:t> Quang Dũng</a:t>
            </a:r>
          </a:p>
          <a:p>
            <a:r>
              <a:rPr lang="en-US" sz="1800" dirty="0">
                <a:solidFill>
                  <a:schemeClr val="bg1"/>
                </a:solidFill>
              </a:rPr>
              <a:t>	         Đào Chí Hiển</a:t>
            </a:r>
          </a:p>
          <a:p>
            <a:endParaRPr lang="en-US" sz="14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7" name="Google Shape;3917;p2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B6F31F-CA79-590D-F223-ACF3025D7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3615" y="0"/>
            <a:ext cx="5620385" cy="31745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2DC739-6CD7-399A-2B24-C37132538338}"/>
              </a:ext>
            </a:extLst>
          </p:cNvPr>
          <p:cNvSpPr txBox="1"/>
          <p:nvPr/>
        </p:nvSpPr>
        <p:spPr>
          <a:xfrm>
            <a:off x="91530" y="207034"/>
            <a:ext cx="36178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bổ</a:t>
            </a: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sung them </a:t>
            </a:r>
            <a:r>
              <a:rPr lang="en-US" sz="2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20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3B11AD-15A9-F81E-2682-F358ACC102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6666" y="3174521"/>
            <a:ext cx="5760085" cy="16770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92697BD-752C-BCF9-27E2-0B15D74928E3}"/>
              </a:ext>
            </a:extLst>
          </p:cNvPr>
          <p:cNvSpPr txBox="1"/>
          <p:nvPr/>
        </p:nvSpPr>
        <p:spPr>
          <a:xfrm>
            <a:off x="229553" y="937288"/>
            <a:ext cx="36178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Bổ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sung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sắp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01/01/2023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31/12/2023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688C0A-3151-C7BB-B0F7-F530087AC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915" y="0"/>
            <a:ext cx="5760085" cy="21539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687C65-A4DF-BF66-21F6-D8572F1E773C}"/>
              </a:ext>
            </a:extLst>
          </p:cNvPr>
          <p:cNvSpPr txBox="1"/>
          <p:nvPr/>
        </p:nvSpPr>
        <p:spPr>
          <a:xfrm>
            <a:off x="91531" y="29699"/>
            <a:ext cx="329238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endParaRPr lang="en-US" sz="20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 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,...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4D7AB2-D9B3-7F19-6519-2A25FA0EDC4C}"/>
              </a:ext>
            </a:extLst>
          </p:cNvPr>
          <p:cNvSpPr txBox="1"/>
          <p:nvPr/>
        </p:nvSpPr>
        <p:spPr>
          <a:xfrm>
            <a:off x="91531" y="1198171"/>
            <a:ext cx="364200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sâu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khí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sz="16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sâu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bố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lẻ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sz="16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+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phận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bố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tần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khí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sâu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endParaRPr lang="en-US" sz="16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+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đàn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violin: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bố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biên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2A4085-E974-1EE1-6B7D-D3503D7410BF}"/>
              </a:ext>
            </a:extLst>
          </p:cNvPr>
          <p:cNvSpPr txBox="1"/>
          <p:nvPr/>
        </p:nvSpPr>
        <p:spPr>
          <a:xfrm>
            <a:off x="4028195" y="2588955"/>
            <a:ext cx="364200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Box Plot: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xu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chênh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lệch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ngoại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16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vạch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tóm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khí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so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endParaRPr lang="en-US" sz="16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tròn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Minh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tỷ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lường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lương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khí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phố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endParaRPr lang="en-US" sz="16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9" name="Google Shape;3939;p2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BB4DE1-9A3E-245E-B12D-B50D503A977B}"/>
              </a:ext>
            </a:extLst>
          </p:cNvPr>
          <p:cNvSpPr txBox="1"/>
          <p:nvPr/>
        </p:nvSpPr>
        <p:spPr>
          <a:xfrm>
            <a:off x="34507" y="133658"/>
            <a:ext cx="334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3.1.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bố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ô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nhiễm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khí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endParaRPr lang="en-US" sz="18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6F2D0F-9C19-F568-B9E3-7985CBDFD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9408" y="0"/>
            <a:ext cx="5760085" cy="23021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14E4F5-0A7F-502D-F03B-287BD47627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3915" y="3302635"/>
            <a:ext cx="5760085" cy="18408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D835E8-7E72-8B4E-FDD7-1458CB56EE97}"/>
              </a:ext>
            </a:extLst>
          </p:cNvPr>
          <p:cNvSpPr txBox="1"/>
          <p:nvPr/>
        </p:nvSpPr>
        <p:spPr>
          <a:xfrm>
            <a:off x="1" y="2571750"/>
            <a:ext cx="3349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3.2.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ô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nhiễm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khí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endParaRPr lang="en-US" sz="18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0" name="Google Shape;3960;p2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0DB4365-8DF8-3395-B7FA-BE098FA8F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915" y="0"/>
            <a:ext cx="5760085" cy="19145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4FABA65-C1EF-E0FC-8FE1-3DEDA1014D8A}"/>
              </a:ext>
            </a:extLst>
          </p:cNvPr>
          <p:cNvSpPr txBox="1"/>
          <p:nvPr/>
        </p:nvSpPr>
        <p:spPr>
          <a:xfrm>
            <a:off x="1" y="258793"/>
            <a:ext cx="33839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3.3.Độ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lệch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ô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nhiễm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khí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endParaRPr lang="en-US" sz="18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8182EC-5BFD-B90F-833C-A69D3ACBB1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3915" y="1914524"/>
            <a:ext cx="5760085" cy="32289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CB1CC4-FD99-BF40-E499-10F4EE363958}"/>
              </a:ext>
            </a:extLst>
          </p:cNvPr>
          <p:cNvSpPr txBox="1"/>
          <p:nvPr/>
        </p:nvSpPr>
        <p:spPr>
          <a:xfrm>
            <a:off x="0" y="2683033"/>
            <a:ext cx="3571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3.4.Tỷ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phố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endParaRPr lang="en-US" sz="18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1" name="Google Shape;3971;p2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E7BE2EA-9F16-4609-E072-FB84285E4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9271" y="-1"/>
            <a:ext cx="4894729" cy="51138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A4C024-C516-52C1-9FF2-BE1663DE0AB1}"/>
              </a:ext>
            </a:extLst>
          </p:cNvPr>
          <p:cNvSpPr txBox="1"/>
          <p:nvPr/>
        </p:nvSpPr>
        <p:spPr>
          <a:xfrm>
            <a:off x="110660" y="431321"/>
            <a:ext cx="3822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3.5.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ô violin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lẻ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ô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nhiễm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khí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endParaRPr lang="en-US" sz="18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BFE11C-224F-431A-13A1-57DDDD6F1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955" y="0"/>
            <a:ext cx="4848045" cy="514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07EC2C-09D4-AFFC-382B-D84047673CF3}"/>
              </a:ext>
            </a:extLst>
          </p:cNvPr>
          <p:cNvSpPr txBox="1"/>
          <p:nvPr/>
        </p:nvSpPr>
        <p:spPr>
          <a:xfrm>
            <a:off x="91531" y="241540"/>
            <a:ext cx="44804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nhiệt</a:t>
            </a: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endParaRPr lang="en-US" sz="20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9FAB93-2704-A85B-ABF8-BEEC928790B0}"/>
              </a:ext>
            </a:extLst>
          </p:cNvPr>
          <p:cNvSpPr txBox="1"/>
          <p:nvPr/>
        </p:nvSpPr>
        <p:spPr>
          <a:xfrm>
            <a:off x="0" y="1097957"/>
            <a:ext cx="42044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nhiietj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minh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cường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mối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cặp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sz="18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endParaRPr lang="en-US" sz="18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chi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" name="Google Shape;3994;p3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87CDE07-CCCC-E8DD-9BFE-3D801A072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915" y="0"/>
            <a:ext cx="5760085" cy="281850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BBCB4A5-789F-4E34-CAFB-FBCC95F153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3914" y="2818504"/>
            <a:ext cx="5760085" cy="23249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D3AC2A0-B342-D0EE-6002-8ED0A376714D}"/>
              </a:ext>
            </a:extLst>
          </p:cNvPr>
          <p:cNvSpPr txBox="1"/>
          <p:nvPr/>
        </p:nvSpPr>
        <p:spPr>
          <a:xfrm>
            <a:off x="91531" y="207033"/>
            <a:ext cx="32923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2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phố</a:t>
            </a: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endParaRPr lang="en-US" sz="20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D78A01-D174-871F-18EF-FB648B37FB38}"/>
              </a:ext>
            </a:extLst>
          </p:cNvPr>
          <p:cNvSpPr txBox="1"/>
          <p:nvPr/>
        </p:nvSpPr>
        <p:spPr>
          <a:xfrm>
            <a:off x="91531" y="937286"/>
            <a:ext cx="329238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gây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ô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nhiễm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khí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PM2.5, PM10, NO2, SO2, CO, O3,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nhiệt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ẩm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gió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bao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phố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khám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xu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hương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khí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endParaRPr lang="en-US" sz="18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0" name="Google Shape;4000;p3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16038F-B2B0-1DC2-73F1-B6DA61D40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5632" y="0"/>
            <a:ext cx="5013064" cy="36253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F048C1-BCC1-7E23-E319-D0ED1E4438D5}"/>
              </a:ext>
            </a:extLst>
          </p:cNvPr>
          <p:cNvSpPr txBox="1"/>
          <p:nvPr/>
        </p:nvSpPr>
        <p:spPr>
          <a:xfrm>
            <a:off x="91531" y="362308"/>
            <a:ext cx="36178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sz="2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hang </a:t>
            </a:r>
            <a:r>
              <a:rPr lang="en-US" sz="2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khí</a:t>
            </a:r>
            <a:endParaRPr lang="en-US" sz="20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93144D-B323-6C27-6738-4E0DD1BFCE9E}"/>
              </a:ext>
            </a:extLst>
          </p:cNvPr>
          <p:cNvSpPr txBox="1"/>
          <p:nvPr/>
        </p:nvSpPr>
        <p:spPr>
          <a:xfrm>
            <a:off x="-20613" y="1163114"/>
            <a:ext cx="384211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Sắp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phố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endParaRPr lang="en-US" sz="18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PM2.5, PM10, NO2,SO2,CO,O3,nhiệt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độ,độ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ẩm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gió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sz="18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khí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khí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phố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endParaRPr lang="en-US" sz="18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" name="Google Shape;4024;p3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1855E6D-DA7D-41B3-24D3-7D10A8FE7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913" y="1188720"/>
            <a:ext cx="5760085" cy="138303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06E7762-6B48-C81D-F7B2-08DF2D79F8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3914" y="3562496"/>
            <a:ext cx="5760085" cy="15513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A60A61-B2A1-A3EB-D1FC-6374954E923A}"/>
              </a:ext>
            </a:extLst>
          </p:cNvPr>
          <p:cNvSpPr txBox="1"/>
          <p:nvPr/>
        </p:nvSpPr>
        <p:spPr>
          <a:xfrm>
            <a:off x="91531" y="231682"/>
            <a:ext cx="4295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PM2.5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E2F84B-F823-9E6C-8C5D-F0B5F5A0C224}"/>
              </a:ext>
            </a:extLst>
          </p:cNvPr>
          <p:cNvSpPr txBox="1"/>
          <p:nvPr/>
        </p:nvSpPr>
        <p:spPr>
          <a:xfrm>
            <a:off x="345057" y="1188720"/>
            <a:ext cx="289847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17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17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17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17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17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7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sz="17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7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7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phố</a:t>
            </a:r>
            <a:r>
              <a:rPr lang="en-US" sz="17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Sydney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7921E1-F6B8-9477-C336-5CAB6566C659}"/>
              </a:ext>
            </a:extLst>
          </p:cNvPr>
          <p:cNvSpPr txBox="1"/>
          <p:nvPr/>
        </p:nvSpPr>
        <p:spPr>
          <a:xfrm>
            <a:off x="365881" y="3647003"/>
            <a:ext cx="289847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17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17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17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17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17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sz="17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7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sz="17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17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7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7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phố</a:t>
            </a:r>
            <a:r>
              <a:rPr lang="en-US" sz="17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Sydney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8" name="Google Shape;4048;p3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A4C2EBF-DF14-2FB3-4D3E-4A2A402AB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300" y="-1"/>
            <a:ext cx="4457700" cy="51138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6B6971-08A5-F924-1933-D87F7BC3D66A}"/>
              </a:ext>
            </a:extLst>
          </p:cNvPr>
          <p:cNvSpPr txBox="1"/>
          <p:nvPr/>
        </p:nvSpPr>
        <p:spPr>
          <a:xfrm>
            <a:off x="91531" y="362310"/>
            <a:ext cx="44577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17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17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7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17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17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17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17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7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PM2.5 </a:t>
            </a:r>
            <a:r>
              <a:rPr lang="en-US" sz="17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7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7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7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phố</a:t>
            </a:r>
            <a:r>
              <a:rPr lang="en-US" sz="17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7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17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17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nhiệt</a:t>
            </a:r>
            <a:endParaRPr lang="en-US" sz="17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C2FBDF-F4D0-D961-71F9-6D51CBF730D9}"/>
              </a:ext>
            </a:extLst>
          </p:cNvPr>
          <p:cNvSpPr txBox="1"/>
          <p:nvPr/>
        </p:nvSpPr>
        <p:spPr>
          <a:xfrm>
            <a:off x="925158" y="623944"/>
            <a:ext cx="5152913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1.Giới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   </a:t>
            </a:r>
            <a:r>
              <a:rPr lang="en-US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1.1.Thực </a:t>
            </a:r>
            <a:r>
              <a:rPr lang="en-US" sz="2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endParaRPr lang="en-US" sz="2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Ô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nhiễm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khí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Ô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nhiễn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khí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Nỗ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bg1"/>
              </a:buClr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714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9" name="Google Shape;4059;p35"/>
          <p:cNvSpPr txBox="1">
            <a:spLocks noGrp="1"/>
          </p:cNvSpPr>
          <p:nvPr>
            <p:ph type="ctrTitle" idx="4294967295"/>
          </p:nvPr>
        </p:nvSpPr>
        <p:spPr>
          <a:xfrm>
            <a:off x="441185" y="180306"/>
            <a:ext cx="4475060" cy="6480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62" name="Google Shape;4062;p3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7F3C08-D0B0-07D6-A828-FB5A2A3A09A3}"/>
              </a:ext>
            </a:extLst>
          </p:cNvPr>
          <p:cNvSpPr txBox="1"/>
          <p:nvPr/>
        </p:nvSpPr>
        <p:spPr>
          <a:xfrm>
            <a:off x="134622" y="619185"/>
            <a:ext cx="708734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ô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nhiễm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dần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biện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can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thiệp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ô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nhiễm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phố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Mexico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Seoul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ô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nhiễm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đáng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kể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ô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nhiễm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tiềm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ẩn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biện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nghiêm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ngặt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khí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tring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lai</a:t>
            </a: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phố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nồng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ô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nhiễm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phố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ô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nhiễm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Ló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Angeles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Sydney -&gt; 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phố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khí</a:t>
            </a: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Khuyến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nghị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giám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khí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biện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soát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ô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nhiễm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sức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khỏe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9" name="Google Shape;4059;p35"/>
          <p:cNvSpPr txBox="1">
            <a:spLocks noGrp="1"/>
          </p:cNvSpPr>
          <p:nvPr>
            <p:ph type="ctrTitle" idx="4294967295"/>
          </p:nvPr>
        </p:nvSpPr>
        <p:spPr>
          <a:xfrm>
            <a:off x="365881" y="434599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62" name="Google Shape;4062;p3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7F3C08-D0B0-07D6-A828-FB5A2A3A09A3}"/>
              </a:ext>
            </a:extLst>
          </p:cNvPr>
          <p:cNvSpPr txBox="1"/>
          <p:nvPr/>
        </p:nvSpPr>
        <p:spPr>
          <a:xfrm>
            <a:off x="365881" y="1594399"/>
            <a:ext cx="7087341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4.1. Thành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tựu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a.Thành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tựu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Analysis Global Air Quality</a:t>
            </a:r>
          </a:p>
          <a:p>
            <a:r>
              <a:rPr lang="en-US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1.Phát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triển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và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triển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khai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các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hệ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thống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giám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sát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chất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lượng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không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khí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toàn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cầu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:</a:t>
            </a:r>
          </a:p>
          <a:p>
            <a:r>
              <a:rPr lang="en-US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  </a:t>
            </a:r>
            <a:r>
              <a:rPr lang="vi-VN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+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Hệ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thống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vệ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tinh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tiên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tiến</a:t>
            </a:r>
            <a:endParaRPr lang="en-US" sz="1800" kern="1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  </a:t>
            </a:r>
            <a:r>
              <a:rPr lang="vi-V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+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Trạm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quan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trắc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mặt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đất</a:t>
            </a:r>
            <a:endParaRPr lang="en-US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vi-VN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2.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Tiêu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chuẩn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hóa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các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chỉ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số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chất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lượng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không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khí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(AQI):</a:t>
            </a:r>
          </a:p>
          <a:p>
            <a:r>
              <a:rPr lang="en-US" sz="1800" kern="100" dirty="0">
                <a:solidFill>
                  <a:schemeClr val="bg1"/>
                </a:solidFill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   </a:t>
            </a:r>
            <a:r>
              <a:rPr lang="vi-V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+ 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Air Quality Index (AQI)</a:t>
            </a:r>
          </a:p>
          <a:p>
            <a:r>
              <a:rPr lang="vi-VN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3.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Phân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tích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tác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động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sức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khỏe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của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ô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nhiễm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không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khí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:</a:t>
            </a:r>
          </a:p>
          <a:p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   </a:t>
            </a:r>
            <a:r>
              <a:rPr lang="vi-V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+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Nghiên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cứu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sức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khỏe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cộng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đồng</a:t>
            </a:r>
            <a:endParaRPr lang="en-US" sz="1800" kern="1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 sz="18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Malgun Gothic" panose="020B0503020000020004" pitchFamily="34" charset="-127"/>
            </a:endParaRPr>
          </a:p>
          <a:p>
            <a:pPr marL="342900" indent="-342900">
              <a:buAutoNum type="alphaL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114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9" name="Google Shape;4069;p3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4A0BB0-6C67-543B-AE0C-C1111FF93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530" y="405081"/>
            <a:ext cx="7465209" cy="4708719"/>
          </a:xfrm>
        </p:spPr>
        <p:txBody>
          <a:bodyPr/>
          <a:lstStyle/>
          <a:p>
            <a:pPr marL="76200" indent="0">
              <a:buNone/>
            </a:pPr>
            <a:r>
              <a:rPr lang="vi-VN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4.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Thúc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đẩy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chính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sách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môi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trường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và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quy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định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toàn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cầu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:</a:t>
            </a:r>
          </a:p>
          <a:p>
            <a:pPr marL="76200" indent="0">
              <a:buNone/>
            </a:pPr>
            <a:r>
              <a:rPr lang="vi-VN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+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Hiệp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định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quốc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tế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: </a:t>
            </a:r>
          </a:p>
          <a:p>
            <a:pPr marL="76200" indent="0">
              <a:buNone/>
            </a:pPr>
            <a:r>
              <a:rPr lang="vi-VN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+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Quy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định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quốc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gia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và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khu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vực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: </a:t>
            </a:r>
          </a:p>
          <a:p>
            <a:pPr marL="76200" indent="0">
              <a:buNone/>
            </a:pPr>
            <a:r>
              <a:rPr lang="vi-VN" sz="18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5.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Công</a:t>
            </a:r>
            <a:r>
              <a:rPr lang="en-US" sz="18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nghệ</a:t>
            </a:r>
            <a:r>
              <a:rPr lang="en-US" sz="18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công</a:t>
            </a:r>
            <a:r>
              <a:rPr lang="en-US" sz="18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cụ</a:t>
            </a:r>
            <a:r>
              <a:rPr lang="en-US" sz="18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tiên</a:t>
            </a:r>
            <a:r>
              <a:rPr lang="en-US" sz="18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tiến</a:t>
            </a:r>
            <a:endParaRPr lang="en-US" sz="1800" kern="100" dirty="0">
              <a:effectLst/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76200" indent="0">
              <a:buNone/>
            </a:pPr>
            <a:r>
              <a:rPr lang="vi-VN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+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Mô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hình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khí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quyển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: </a:t>
            </a:r>
          </a:p>
          <a:p>
            <a:pPr marL="76200" indent="0"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b</a:t>
            </a:r>
            <a:r>
              <a:rPr lang="vi-VN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.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Lợi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ích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của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Analysis Global Air Quality</a:t>
            </a:r>
          </a:p>
          <a:p>
            <a:pPr marL="76200" indent="0">
              <a:buNone/>
            </a:pPr>
            <a:r>
              <a:rPr lang="vi-VN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1.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Bảo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vệ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và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cải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thiện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sức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khỏe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cộng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đồng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:</a:t>
            </a:r>
          </a:p>
          <a:p>
            <a:pPr marL="76200" indent="0">
              <a:buNone/>
            </a:pPr>
            <a:r>
              <a:rPr lang="vi-VN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+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Giảm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tỷ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lệ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bệnh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tật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và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tử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vong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: </a:t>
            </a:r>
          </a:p>
          <a:p>
            <a:pPr marL="76200" indent="0">
              <a:buNone/>
            </a:pPr>
            <a:r>
              <a:rPr lang="vi-VN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+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Nâng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cao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nhận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thức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cộng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đồng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: </a:t>
            </a:r>
          </a:p>
          <a:p>
            <a:pPr marL="0" marR="0" indent="0" algn="just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2.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Hỗ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trợ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chính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sách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và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quản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lý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môi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trường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:</a:t>
            </a:r>
          </a:p>
          <a:p>
            <a:pPr marL="0" marR="0" indent="0" algn="just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vi-VN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+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Quy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hoạch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đô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thị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và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công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nghiệp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:</a:t>
            </a:r>
          </a:p>
          <a:p>
            <a:pPr marL="76200" indent="0">
              <a:buNone/>
            </a:pPr>
            <a:r>
              <a:rPr lang="vi-VN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+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Định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hướng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phát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triển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bền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vững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:</a:t>
            </a:r>
          </a:p>
          <a:p>
            <a:pPr marL="76200" indent="0">
              <a:buNone/>
            </a:pPr>
            <a:endParaRPr lang="en-US" sz="18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Malgun Gothic" panose="020B0503020000020004" pitchFamily="34" charset="-127"/>
            </a:endParaRPr>
          </a:p>
          <a:p>
            <a:pPr marL="76200" indent="0">
              <a:buNone/>
            </a:pPr>
            <a:endParaRPr lang="en-US" sz="18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Malgun Gothic" panose="020B0503020000020004" pitchFamily="34" charset="-127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" name="Google Shape;4075;p37"/>
          <p:cNvSpPr txBox="1">
            <a:spLocks noGrp="1"/>
          </p:cNvSpPr>
          <p:nvPr>
            <p:ph type="body" idx="1"/>
          </p:nvPr>
        </p:nvSpPr>
        <p:spPr>
          <a:xfrm>
            <a:off x="91531" y="491345"/>
            <a:ext cx="7447956" cy="46224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 algn="l" latinLnBrk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vi-VN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3.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Giảm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thiểu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tác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động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đến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môi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trường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và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biến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đổi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khí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hậu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:</a:t>
            </a:r>
          </a:p>
          <a:p>
            <a:pPr marL="0" marR="0" indent="0" algn="l" latinLnBrk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vi-VN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+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Giảm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phát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thải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khí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nhà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kính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vi-VN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+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Bảo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vệ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hệ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sinh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thái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vi-VN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4.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Lợi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ích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kinh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tế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vi-VN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+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Giảm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chi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phí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y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tế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vi-VN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+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Tăng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cường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năng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suất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lao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động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vi-VN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5.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Thúc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đẩy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hợp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tác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quốc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tế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vi-VN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+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Hợp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tác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nghiên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cứu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và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chia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sẻ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dữ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liệu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vi-VN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+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Đẩy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mạnh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phong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trào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bảo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vệ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môi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trường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3B5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vi-VN" sz="1800" kern="100" dirty="0">
                <a:solidFill>
                  <a:srgbClr val="0F476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4.2. Những cải tiến trong tương lai</a:t>
            </a:r>
            <a:endParaRPr lang="en-US" sz="1800" kern="100" dirty="0">
              <a:solidFill>
                <a:srgbClr val="0F476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1.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Phát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triển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công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nghệ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giám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sát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tiên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tiến</a:t>
            </a:r>
            <a:endParaRPr lang="en-US" sz="1800" kern="100" dirty="0">
              <a:effectLst/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vi-VN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+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Vệ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tinh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thế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hệ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mới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vi-VN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+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Trạm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quan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trắc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không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khí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di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động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vi-VN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+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Cảm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biến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không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khí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cá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nhân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 dirty="0">
              <a:solidFill>
                <a:srgbClr val="003B55"/>
              </a:solidFill>
            </a:endParaRPr>
          </a:p>
        </p:txBody>
      </p:sp>
      <p:sp>
        <p:nvSpPr>
          <p:cNvPr id="4077" name="Google Shape;4077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3" name="Google Shape;4083;p38"/>
          <p:cNvSpPr txBox="1">
            <a:spLocks noGrp="1"/>
          </p:cNvSpPr>
          <p:nvPr>
            <p:ph type="subTitle" idx="1"/>
          </p:nvPr>
        </p:nvSpPr>
        <p:spPr>
          <a:xfrm>
            <a:off x="133708" y="411719"/>
            <a:ext cx="5939287" cy="45916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algn="just" latinLnBrk="1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2. </a:t>
            </a:r>
            <a:r>
              <a:rPr lang="en-US" sz="1800" kern="100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Tăng</a:t>
            </a:r>
            <a:r>
              <a:rPr lang="en-US" sz="1800" kern="10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cường</a:t>
            </a:r>
            <a:r>
              <a:rPr lang="en-US" sz="1800" kern="10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khả</a:t>
            </a:r>
            <a:r>
              <a:rPr lang="en-US" sz="1800" kern="10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năng</a:t>
            </a:r>
            <a:r>
              <a:rPr lang="en-US" sz="1800" kern="10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phân</a:t>
            </a:r>
            <a:r>
              <a:rPr lang="en-US" sz="1800" kern="10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tích</a:t>
            </a:r>
            <a:r>
              <a:rPr lang="en-US" sz="1800" kern="10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và</a:t>
            </a:r>
            <a:r>
              <a:rPr lang="en-US" sz="1800" kern="10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dự</a:t>
            </a:r>
            <a:r>
              <a:rPr lang="en-US" sz="1800" kern="10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báo</a:t>
            </a:r>
            <a:endParaRPr lang="en-US" sz="1800" kern="100" dirty="0">
              <a:solidFill>
                <a:schemeClr val="accent5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0" marR="0" algn="just" latinLnBrk="1">
              <a:spcBef>
                <a:spcPts val="0"/>
              </a:spcBef>
              <a:spcAft>
                <a:spcPts val="0"/>
              </a:spcAft>
            </a:pPr>
            <a:r>
              <a:rPr lang="vi-VN" sz="1800" kern="10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+ </a:t>
            </a:r>
            <a:r>
              <a:rPr lang="en-US" sz="1800" kern="100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Trí</a:t>
            </a:r>
            <a:r>
              <a:rPr lang="en-US" sz="1800" kern="10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tuệ</a:t>
            </a:r>
            <a:r>
              <a:rPr lang="en-US" sz="1800" kern="10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nhân</a:t>
            </a:r>
            <a:r>
              <a:rPr lang="en-US" sz="1800" kern="10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tạo</a:t>
            </a:r>
            <a:r>
              <a:rPr lang="en-US" sz="1800" kern="10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(AI) </a:t>
            </a:r>
            <a:r>
              <a:rPr lang="en-US" sz="1800" kern="100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và</a:t>
            </a:r>
            <a:r>
              <a:rPr lang="en-US" sz="1800" kern="10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học</a:t>
            </a:r>
            <a:r>
              <a:rPr lang="en-US" sz="1800" kern="10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máy</a:t>
            </a:r>
            <a:r>
              <a:rPr lang="en-US" sz="1800" kern="10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(Machine Learning): </a:t>
            </a:r>
          </a:p>
          <a:p>
            <a:pPr marL="0" indent="0"/>
            <a:r>
              <a:rPr lang="vi-VN" sz="1800" kern="10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+ </a:t>
            </a:r>
            <a:r>
              <a:rPr lang="en-US" sz="1800" kern="100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Mô</a:t>
            </a:r>
            <a:r>
              <a:rPr lang="en-US" sz="1800" kern="10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hình</a:t>
            </a:r>
            <a:r>
              <a:rPr lang="en-US" sz="1800" kern="10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khí</a:t>
            </a:r>
            <a:r>
              <a:rPr lang="en-US" sz="1800" kern="10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quyển</a:t>
            </a:r>
            <a:r>
              <a:rPr lang="en-US" sz="1800" kern="10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toàn</a:t>
            </a:r>
            <a:r>
              <a:rPr lang="en-US" sz="1800" kern="10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cầu</a:t>
            </a:r>
            <a:r>
              <a:rPr lang="en-US" sz="1800" kern="10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cải</a:t>
            </a:r>
            <a:r>
              <a:rPr lang="en-US" sz="1800" kern="10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tiến</a:t>
            </a:r>
            <a:r>
              <a:rPr lang="en-US" sz="1800" kern="10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:</a:t>
            </a:r>
          </a:p>
          <a:p>
            <a:pPr marL="0" indent="0"/>
            <a:r>
              <a:rPr lang="vi-VN" sz="1800" kern="10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+ </a:t>
            </a:r>
            <a:r>
              <a:rPr lang="en-US" sz="1800" kern="100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Phân</a:t>
            </a:r>
            <a:r>
              <a:rPr lang="en-US" sz="1800" kern="10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tích</a:t>
            </a:r>
            <a:r>
              <a:rPr lang="en-US" sz="1800" kern="10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dữ</a:t>
            </a:r>
            <a:r>
              <a:rPr lang="en-US" sz="1800" kern="10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liệu</a:t>
            </a:r>
            <a:r>
              <a:rPr lang="en-US" sz="1800" kern="10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lớn</a:t>
            </a:r>
            <a:r>
              <a:rPr lang="en-US" sz="1800" kern="10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(Big Data): </a:t>
            </a:r>
          </a:p>
          <a:p>
            <a:pPr marL="0" marR="0" algn="l" latinLnBrk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3. </a:t>
            </a:r>
            <a:r>
              <a:rPr lang="en-US" sz="1800" kern="100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Tăng</a:t>
            </a:r>
            <a:r>
              <a:rPr lang="en-US" sz="1800" kern="10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cường</a:t>
            </a:r>
            <a:r>
              <a:rPr lang="en-US" sz="1800" kern="10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hợp</a:t>
            </a:r>
            <a:r>
              <a:rPr lang="en-US" sz="1800" kern="10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tác</a:t>
            </a:r>
            <a:r>
              <a:rPr lang="en-US" sz="1800" kern="10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và</a:t>
            </a:r>
            <a:r>
              <a:rPr lang="en-US" sz="1800" kern="10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chia </a:t>
            </a:r>
            <a:r>
              <a:rPr lang="en-US" sz="1800" kern="100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sẻ</a:t>
            </a:r>
            <a:r>
              <a:rPr lang="en-US" sz="1800" kern="10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dữ</a:t>
            </a:r>
            <a:r>
              <a:rPr lang="en-US" sz="1800" kern="10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liệu</a:t>
            </a:r>
            <a:r>
              <a:rPr lang="en-US" sz="1800" kern="10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toàn</a:t>
            </a:r>
            <a:r>
              <a:rPr lang="en-US" sz="1800" kern="10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cầu</a:t>
            </a:r>
            <a:endParaRPr lang="en-US" sz="1800" kern="100" dirty="0">
              <a:solidFill>
                <a:schemeClr val="accent5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0" marR="0" algn="just" latinLnBrk="1">
              <a:spcBef>
                <a:spcPts val="0"/>
              </a:spcBef>
              <a:spcAft>
                <a:spcPts val="0"/>
              </a:spcAft>
            </a:pPr>
            <a:r>
              <a:rPr lang="vi-VN" sz="1800" kern="10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+ </a:t>
            </a:r>
            <a:r>
              <a:rPr lang="en-US" sz="1800" kern="100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Mạng</a:t>
            </a:r>
            <a:r>
              <a:rPr lang="en-US" sz="1800" kern="10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lưới</a:t>
            </a:r>
            <a:r>
              <a:rPr lang="en-US" sz="1800" kern="10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giám</a:t>
            </a:r>
            <a:r>
              <a:rPr lang="en-US" sz="1800" kern="10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sát</a:t>
            </a:r>
            <a:r>
              <a:rPr lang="en-US" sz="1800" kern="10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quốc</a:t>
            </a:r>
            <a:r>
              <a:rPr lang="en-US" sz="1800" kern="10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tế</a:t>
            </a:r>
            <a:r>
              <a:rPr lang="en-US" sz="1800" kern="10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hợp</a:t>
            </a:r>
            <a:r>
              <a:rPr lang="en-US" sz="1800" kern="10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nhất</a:t>
            </a:r>
            <a:r>
              <a:rPr lang="en-US" sz="1800" kern="10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:</a:t>
            </a:r>
          </a:p>
          <a:p>
            <a:pPr marL="0" indent="0"/>
            <a:r>
              <a:rPr lang="vi-VN" sz="1800" kern="10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+ </a:t>
            </a:r>
            <a:r>
              <a:rPr lang="en-US" sz="1800" kern="100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Nền</a:t>
            </a:r>
            <a:r>
              <a:rPr lang="en-US" sz="1800" kern="10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tảng</a:t>
            </a:r>
            <a:r>
              <a:rPr lang="en-US" sz="1800" kern="10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dữ</a:t>
            </a:r>
            <a:r>
              <a:rPr lang="en-US" sz="1800" kern="10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liệu</a:t>
            </a:r>
            <a:r>
              <a:rPr lang="en-US" sz="1800" kern="10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mở</a:t>
            </a:r>
            <a:r>
              <a:rPr lang="en-US" sz="1800" kern="10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:</a:t>
            </a:r>
          </a:p>
          <a:p>
            <a:pPr marL="0" indent="0"/>
            <a:r>
              <a:rPr lang="en-US" sz="1800" kern="10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4. </a:t>
            </a:r>
            <a:r>
              <a:rPr lang="en-US" sz="1800" kern="100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Cải</a:t>
            </a:r>
            <a:r>
              <a:rPr lang="en-US" sz="1800" kern="10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thiện</a:t>
            </a:r>
            <a:r>
              <a:rPr lang="en-US" sz="1800" kern="10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các</a:t>
            </a:r>
            <a:r>
              <a:rPr lang="en-US" sz="1800" kern="10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chính</a:t>
            </a:r>
            <a:r>
              <a:rPr lang="en-US" sz="1800" kern="10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sách</a:t>
            </a:r>
            <a:r>
              <a:rPr lang="en-US" sz="1800" kern="10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và</a:t>
            </a:r>
            <a:r>
              <a:rPr lang="en-US" sz="1800" kern="10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quy</a:t>
            </a:r>
            <a:r>
              <a:rPr lang="en-US" sz="1800" kern="10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định</a:t>
            </a:r>
            <a:r>
              <a:rPr lang="en-US" sz="1800" kern="10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môi</a:t>
            </a:r>
            <a:r>
              <a:rPr lang="en-US" sz="1800" kern="10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trường</a:t>
            </a:r>
            <a:r>
              <a:rPr lang="en-US" sz="1800" kern="10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</a:p>
          <a:p>
            <a:pPr marL="0" indent="0"/>
            <a:r>
              <a:rPr lang="vi-VN" sz="1800" kern="10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+ </a:t>
            </a:r>
            <a:r>
              <a:rPr lang="en-US" sz="1800" kern="100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Chính</a:t>
            </a:r>
            <a:r>
              <a:rPr lang="en-US" sz="1800" kern="10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sách</a:t>
            </a:r>
            <a:r>
              <a:rPr lang="en-US" sz="1800" kern="10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dựa</a:t>
            </a:r>
            <a:r>
              <a:rPr lang="en-US" sz="1800" kern="10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trên</a:t>
            </a:r>
            <a:r>
              <a:rPr lang="en-US" sz="1800" kern="10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dữ</a:t>
            </a:r>
            <a:r>
              <a:rPr lang="en-US" sz="1800" kern="10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liệu</a:t>
            </a:r>
            <a:r>
              <a:rPr lang="en-US" sz="1800" kern="10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: </a:t>
            </a:r>
          </a:p>
          <a:p>
            <a:pPr marL="0" indent="0"/>
            <a:r>
              <a:rPr lang="vi-VN" sz="1800" kern="10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+ </a:t>
            </a:r>
            <a:r>
              <a:rPr lang="en-US" sz="1800" kern="10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Quy </a:t>
            </a:r>
            <a:r>
              <a:rPr lang="en-US" sz="1800" kern="100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định</a:t>
            </a:r>
            <a:r>
              <a:rPr lang="en-US" sz="1800" kern="10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nghiêm</a:t>
            </a:r>
            <a:r>
              <a:rPr lang="en-US" sz="1800" kern="10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ngặt</a:t>
            </a:r>
            <a:r>
              <a:rPr lang="en-US" sz="1800" kern="10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hơn</a:t>
            </a:r>
            <a:r>
              <a:rPr lang="en-US" sz="1800" kern="10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về</a:t>
            </a:r>
            <a:r>
              <a:rPr lang="en-US" sz="1800" kern="10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khí</a:t>
            </a:r>
            <a:r>
              <a:rPr lang="en-US" sz="1800" kern="10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thải</a:t>
            </a:r>
            <a:r>
              <a:rPr lang="en-US" sz="1800" kern="10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:</a:t>
            </a:r>
          </a:p>
          <a:p>
            <a:pPr marL="0" indent="0"/>
            <a:r>
              <a:rPr lang="vi-VN" sz="1800" kern="10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+ </a:t>
            </a:r>
            <a:r>
              <a:rPr lang="en-US" sz="1800" kern="100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Cơ</a:t>
            </a:r>
            <a:r>
              <a:rPr lang="en-US" sz="1800" kern="10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chế</a:t>
            </a:r>
            <a:r>
              <a:rPr lang="en-US" sz="1800" kern="10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thị</a:t>
            </a:r>
            <a:r>
              <a:rPr lang="en-US" sz="1800" kern="10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trường</a:t>
            </a:r>
            <a:r>
              <a:rPr lang="en-US" sz="1800" kern="10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carbon </a:t>
            </a:r>
            <a:r>
              <a:rPr lang="en-US" sz="1800" kern="100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và</a:t>
            </a:r>
            <a:r>
              <a:rPr lang="en-US" sz="1800" kern="10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ô </a:t>
            </a:r>
            <a:r>
              <a:rPr lang="en-US" sz="1800" kern="100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nhiễm</a:t>
            </a:r>
            <a:r>
              <a:rPr lang="en-US" sz="1800" kern="10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: </a:t>
            </a:r>
          </a:p>
          <a:p>
            <a:pPr marL="0" indent="0"/>
            <a:r>
              <a:rPr lang="en-US" sz="1800" kern="10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5. </a:t>
            </a:r>
            <a:r>
              <a:rPr lang="en-US" sz="1800" kern="100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Nâng</a:t>
            </a:r>
            <a:r>
              <a:rPr lang="en-US" sz="1800" kern="10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cao</a:t>
            </a:r>
            <a:r>
              <a:rPr lang="en-US" sz="1800" kern="10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nhận</a:t>
            </a:r>
            <a:r>
              <a:rPr lang="en-US" sz="1800" kern="10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thức</a:t>
            </a:r>
            <a:r>
              <a:rPr lang="en-US" sz="1800" kern="10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cộng</a:t>
            </a:r>
            <a:r>
              <a:rPr lang="en-US" sz="1800" kern="10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đồng</a:t>
            </a:r>
            <a:r>
              <a:rPr lang="en-US" sz="1800" kern="10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và</a:t>
            </a:r>
            <a:r>
              <a:rPr lang="en-US" sz="1800" kern="10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tham</a:t>
            </a:r>
            <a:r>
              <a:rPr lang="en-US" sz="1800" kern="10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gia</a:t>
            </a:r>
            <a:r>
              <a:rPr lang="en-US" sz="1800" kern="10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xã</a:t>
            </a:r>
            <a:r>
              <a:rPr lang="en-US" sz="1800" kern="10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hội</a:t>
            </a:r>
            <a:endParaRPr lang="en-US" sz="1800" kern="100" dirty="0">
              <a:solidFill>
                <a:schemeClr val="accent5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0" indent="0"/>
            <a:r>
              <a:rPr lang="vi-VN" sz="1800" kern="10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+ </a:t>
            </a:r>
            <a:r>
              <a:rPr lang="en-US" sz="1800" kern="100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Giáo</a:t>
            </a:r>
            <a:r>
              <a:rPr lang="en-US" sz="1800" kern="10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dục</a:t>
            </a:r>
            <a:r>
              <a:rPr lang="en-US" sz="1800" kern="10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và</a:t>
            </a:r>
            <a:r>
              <a:rPr lang="en-US" sz="1800" kern="10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truyền</a:t>
            </a:r>
            <a:r>
              <a:rPr lang="en-US" sz="1800" kern="10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thông</a:t>
            </a:r>
            <a:r>
              <a:rPr lang="en-US" sz="1800" kern="10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:</a:t>
            </a:r>
          </a:p>
          <a:p>
            <a:pPr marL="0" indent="0"/>
            <a:r>
              <a:rPr lang="vi-VN" sz="1800" kern="10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+ </a:t>
            </a:r>
            <a:r>
              <a:rPr lang="en-US" sz="1800" kern="100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Ứng</a:t>
            </a:r>
            <a:r>
              <a:rPr lang="en-US" sz="1800" kern="10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dụng</a:t>
            </a:r>
            <a:r>
              <a:rPr lang="en-US" sz="1800" kern="10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công</a:t>
            </a:r>
            <a:r>
              <a:rPr lang="en-US" sz="1800" kern="10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nghệ</a:t>
            </a:r>
            <a:r>
              <a:rPr lang="en-US" sz="1800" kern="10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thông</a:t>
            </a:r>
            <a:r>
              <a:rPr lang="en-US" sz="1800" kern="10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tin: </a:t>
            </a:r>
          </a:p>
          <a:p>
            <a:pPr marL="0" indent="0"/>
            <a:r>
              <a:rPr lang="vi-VN" sz="1800" kern="10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+ </a:t>
            </a:r>
            <a:r>
              <a:rPr lang="en-US" sz="1800" kern="100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Khuyến</a:t>
            </a:r>
            <a:r>
              <a:rPr lang="en-US" sz="1800" kern="10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khích</a:t>
            </a:r>
            <a:r>
              <a:rPr lang="en-US" sz="1800" kern="10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tham</a:t>
            </a:r>
            <a:r>
              <a:rPr lang="en-US" sz="1800" kern="10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gia</a:t>
            </a:r>
            <a:r>
              <a:rPr lang="en-US" sz="1800" kern="10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của</a:t>
            </a:r>
            <a:r>
              <a:rPr lang="en-US" sz="1800" kern="10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cộng</a:t>
            </a:r>
            <a:r>
              <a:rPr lang="en-US" sz="1800" kern="10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đồng</a:t>
            </a:r>
            <a:r>
              <a:rPr lang="en-US" sz="1800" kern="10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Google Shape;5126;p5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B063B6-A3AB-E6CD-855F-1F5648BC6FBE}"/>
              </a:ext>
            </a:extLst>
          </p:cNvPr>
          <p:cNvSpPr txBox="1"/>
          <p:nvPr/>
        </p:nvSpPr>
        <p:spPr>
          <a:xfrm>
            <a:off x="1302182" y="1140589"/>
            <a:ext cx="63890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 </a:t>
            </a:r>
          </a:p>
          <a:p>
            <a:pPr algn="ctr"/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</a:p>
          <a:p>
            <a:pPr algn="ctr"/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Watching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26C168-A797-236C-E72C-85F5318CC506}"/>
              </a:ext>
            </a:extLst>
          </p:cNvPr>
          <p:cNvSpPr txBox="1"/>
          <p:nvPr/>
        </p:nvSpPr>
        <p:spPr>
          <a:xfrm>
            <a:off x="796066" y="806824"/>
            <a:ext cx="56800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1.2. </a:t>
            </a:r>
            <a:r>
              <a:rPr lang="en-US" sz="25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5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25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5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5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6BA876-1ED1-DF07-6DDE-16A320E5B8AB}"/>
              </a:ext>
            </a:extLst>
          </p:cNvPr>
          <p:cNvSpPr txBox="1"/>
          <p:nvPr/>
        </p:nvSpPr>
        <p:spPr>
          <a:xfrm>
            <a:off x="796066" y="1688952"/>
            <a:ext cx="622867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a.Động</a:t>
            </a: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18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1.Bảo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sức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khỏe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endParaRPr lang="en-US" sz="18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2.Giảm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thiểu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khí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hậu</a:t>
            </a:r>
            <a:endParaRPr lang="en-US" sz="18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3.Đánh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endParaRPr lang="en-US" sz="18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4.Thúc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đẩy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endParaRPr lang="en-US" sz="18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37864ABF-EA86-A522-F789-480921391C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071" y="1089248"/>
            <a:ext cx="5268900" cy="784800"/>
          </a:xfrm>
        </p:spPr>
        <p:txBody>
          <a:bodyPr/>
          <a:lstStyle/>
          <a:p>
            <a:r>
              <a:rPr lang="en-US" sz="2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b.Mục</a:t>
            </a: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1.Xác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ô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nhiễm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nặng</a:t>
            </a:r>
            <a:endParaRPr lang="en-US" sz="18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2.Giám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xu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endParaRPr lang="en-US" sz="18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3.Tăng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cường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endParaRPr lang="en-US" sz="18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4.Hỗ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sáng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endParaRPr lang="en-US" sz="18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5.Cải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lường</a:t>
            </a:r>
            <a:endParaRPr lang="en-US" sz="18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1.3.Thành viên và phân công vai trò</a:t>
            </a:r>
            <a:endParaRPr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590438" y="1596775"/>
            <a:ext cx="8123255" cy="3117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test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demo</a:t>
            </a:r>
            <a:endParaRPr lang="en-US" sz="2000" dirty="0"/>
          </a:p>
          <a:p>
            <a:pPr lvl="0" algn="l" rtl="0">
              <a:spcBef>
                <a:spcPts val="60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Anh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demo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Quang Dũng: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Đào Chí Hiển: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ppt +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demo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640231" y="350313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1.4.Lịch trình và các mốc quan trọng</a:t>
            </a:r>
            <a:endParaRPr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640231" y="1212357"/>
            <a:ext cx="8123255" cy="18564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1:</a:t>
            </a:r>
          </a:p>
          <a:p>
            <a:pPr lvl="1">
              <a:spcBef>
                <a:spcPts val="600"/>
              </a:spcBef>
              <a:buClrTx/>
              <a:buFontTx/>
              <a:buChar char="-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1-3:Họp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buClrTx/>
              <a:buFontTx/>
              <a:buChar char="-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4,5: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lvl="1" indent="0">
              <a:spcBef>
                <a:spcPts val="600"/>
              </a:spcBef>
              <a:buClrTx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  Day 6,7: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4" name="Google Shape;3871;p18">
            <a:extLst>
              <a:ext uri="{FF2B5EF4-FFF2-40B4-BE49-F238E27FC236}">
                <a16:creationId xmlns:a16="http://schemas.microsoft.com/office/drawing/2014/main" id="{8B3D82BE-343C-7E8C-C1A4-3C540896A015}"/>
              </a:ext>
            </a:extLst>
          </p:cNvPr>
          <p:cNvSpPr txBox="1">
            <a:spLocks/>
          </p:cNvSpPr>
          <p:nvPr/>
        </p:nvSpPr>
        <p:spPr>
          <a:xfrm>
            <a:off x="510372" y="3060571"/>
            <a:ext cx="8123255" cy="1856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2:</a:t>
            </a:r>
          </a:p>
          <a:p>
            <a:pPr lvl="1">
              <a:spcBef>
                <a:spcPts val="600"/>
              </a:spcBef>
              <a:buClrTx/>
              <a:buFontTx/>
              <a:buChar char="-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1,2:Phân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buClrTx/>
              <a:buFontTx/>
              <a:buChar char="-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3,4,5: Test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demo</a:t>
            </a:r>
          </a:p>
          <a:p>
            <a:pPr marL="533400" lvl="1" indent="0">
              <a:spcBef>
                <a:spcPts val="600"/>
              </a:spcBef>
              <a:buClrTx/>
              <a:buFont typeface="Titillium Web Light"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  Day 6,7:làm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slide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64376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8C1C7B-1915-0E0E-EDEB-3F0C12BAE710}"/>
              </a:ext>
            </a:extLst>
          </p:cNvPr>
          <p:cNvSpPr txBox="1"/>
          <p:nvPr/>
        </p:nvSpPr>
        <p:spPr>
          <a:xfrm>
            <a:off x="640231" y="699247"/>
            <a:ext cx="6158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2.Thực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A93DCC-CC61-7771-DF9E-F4B10ECDE958}"/>
              </a:ext>
            </a:extLst>
          </p:cNvPr>
          <p:cNvSpPr txBox="1"/>
          <p:nvPr/>
        </p:nvSpPr>
        <p:spPr>
          <a:xfrm>
            <a:off x="892884" y="1269402"/>
            <a:ext cx="7610885" cy="417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2.1.Quyết </a:t>
            </a:r>
            <a:r>
              <a:rPr lang="en-US" sz="2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Clr>
                <a:schemeClr val="bg1"/>
              </a:buClr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 Sau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ngồi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họp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trao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khí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phố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bg1"/>
              </a:buClr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Clr>
                <a:schemeClr val="bg1"/>
              </a:buClr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thăm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dò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(EDA)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khám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xu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mối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tiềm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ẩn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ô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nhiễm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khí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Clr>
                <a:schemeClr val="bg1"/>
              </a:buClr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Clr>
                <a:schemeClr val="bg1"/>
              </a:buClr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-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tang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lương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khí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điỉu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phố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0" name="Google Shape;3900;p2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F1FB5B-882F-4134-1E03-91932C9E9FAF}"/>
              </a:ext>
            </a:extLst>
          </p:cNvPr>
          <p:cNvSpPr txBox="1"/>
          <p:nvPr/>
        </p:nvSpPr>
        <p:spPr>
          <a:xfrm>
            <a:off x="365881" y="409620"/>
            <a:ext cx="6467935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2.2. </a:t>
            </a:r>
            <a:r>
              <a:rPr lang="en-US" sz="25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5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File .csv </a:t>
            </a:r>
            <a:r>
              <a:rPr lang="en-US" sz="2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AWS </a:t>
            </a:r>
            <a:r>
              <a:rPr lang="en-US" sz="2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ảo</a:t>
            </a: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Notebook </a:t>
            </a:r>
            <a:r>
              <a:rPr lang="en-US" sz="2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trự</a:t>
            </a: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endParaRPr lang="en-US" sz="20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ED712A-FC33-231A-CD86-433340C81B30}"/>
              </a:ext>
            </a:extLst>
          </p:cNvPr>
          <p:cNvSpPr txBox="1"/>
          <p:nvPr/>
        </p:nvSpPr>
        <p:spPr>
          <a:xfrm>
            <a:off x="365881" y="1717670"/>
            <a:ext cx="7159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chemeClr val="accent5"/>
              </a:solidFill>
            </a:endParaRPr>
          </a:p>
          <a:p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1.Tải </a:t>
            </a:r>
            <a:r>
              <a:rPr lang="en-US" sz="2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Jupiter Notebook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9" name="Google Shape;3909;p2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8FC7BA-8DEE-2D1C-8D59-01DAD1119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915" y="0"/>
            <a:ext cx="5760085" cy="384047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F53922B-B2CB-B62E-DEEB-3167DD8329C6}"/>
              </a:ext>
            </a:extLst>
          </p:cNvPr>
          <p:cNvSpPr txBox="1"/>
          <p:nvPr/>
        </p:nvSpPr>
        <p:spPr>
          <a:xfrm>
            <a:off x="91531" y="29699"/>
            <a:ext cx="35488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khí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khí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phố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nổi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endParaRPr lang="en-US" sz="16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n-US" sz="16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bao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hạt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(PM2.5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PM10), NO2, SO2, CO, O3,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khí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ẩm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nhiệt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gió</a:t>
            </a:r>
            <a:endParaRPr lang="en-US" sz="16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5F3194-7C2F-AC79-650D-6C7D7F2CCFEF}"/>
              </a:ext>
            </a:extLst>
          </p:cNvPr>
          <p:cNvSpPr txBox="1"/>
          <p:nvPr/>
        </p:nvSpPr>
        <p:spPr>
          <a:xfrm>
            <a:off x="91531" y="2571751"/>
            <a:ext cx="354881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+ Thành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phố</a:t>
            </a:r>
            <a:endParaRPr lang="en-US" sz="16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+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endParaRPr lang="en-US" sz="16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+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endParaRPr lang="en-US" sz="16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+ PM2.5: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Nồng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hạt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mịn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kính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2,5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micromet</a:t>
            </a:r>
            <a:endParaRPr lang="en-US" sz="16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+ PM10: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Nồng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hạt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kính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micromet</a:t>
            </a:r>
            <a:endParaRPr lang="en-US" sz="16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+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Nồng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đọ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khí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NO2, SO2, CO, O3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6F862E-5066-9192-7E63-D1DA39B56FAD}"/>
              </a:ext>
            </a:extLst>
          </p:cNvPr>
          <p:cNvSpPr txBox="1"/>
          <p:nvPr/>
        </p:nvSpPr>
        <p:spPr>
          <a:xfrm>
            <a:off x="4115918" y="4566312"/>
            <a:ext cx="2775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Nhiệt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ẩm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gió</a:t>
            </a:r>
            <a:endParaRPr lang="en-US" sz="1600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2071</Words>
  <Application>Microsoft Office PowerPoint</Application>
  <PresentationFormat>On-screen Show (16:9)</PresentationFormat>
  <Paragraphs>197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Dosis ExtraLight</vt:lpstr>
      <vt:lpstr>Arial</vt:lpstr>
      <vt:lpstr>Malgun Gothic</vt:lpstr>
      <vt:lpstr>Titillium Web Light</vt:lpstr>
      <vt:lpstr>Times New Roman</vt:lpstr>
      <vt:lpstr>Mowbray template</vt:lpstr>
      <vt:lpstr>Big Data Course Capstone Project Final Project</vt:lpstr>
      <vt:lpstr>PowerPoint Presentation</vt:lpstr>
      <vt:lpstr>PowerPoint Presentation</vt:lpstr>
      <vt:lpstr>PowerPoint Presentation</vt:lpstr>
      <vt:lpstr>1.3.Thành viên và phân công vai trò</vt:lpstr>
      <vt:lpstr>1.4.Lịch trình và các mốc quan trọng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3. Kết quả</vt:lpstr>
      <vt:lpstr>4. Tác động dự án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Dao Chi Hien</dc:creator>
  <cp:lastModifiedBy>Đào Hiển</cp:lastModifiedBy>
  <cp:revision>2</cp:revision>
  <dcterms:modified xsi:type="dcterms:W3CDTF">2024-08-15T16:01:02Z</dcterms:modified>
</cp:coreProperties>
</file>