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embeddedFontLst>
    <p:embeddedFont>
      <p:font typeface="Montserrat" panose="00000500000000000000" pitchFamily="50"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23af78b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23af78b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15b7aad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15b7aad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15b7aad40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15b7aad40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15b7aad40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15b7aad40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15b7aad4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15b7aad4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5b7aad40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15b7aad40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5b7aad40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15b7aad40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336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15b7aad4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15b7aad4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15b7aad40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15b7aad4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tropomi.eu/" TargetMode="External"/><Relationship Id="rId7" Type="http://schemas.openxmlformats.org/officeDocument/2006/relationships/hyperlink" Target="https://www.sentinel-hub.com/explore/sentinelplaygroun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eodashboard.org/?indicator=GG&amp;poi=GG-GG" TargetMode="External"/><Relationship Id="rId5" Type="http://schemas.openxmlformats.org/officeDocument/2006/relationships/hyperlink" Target="https://www.google.com/covid19/mobility/" TargetMode="External"/><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hyperlink" Target="https://www.sentinel-hub.com/develop/api/ogc/fis-reque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grpSp>
        <p:nvGrpSpPr>
          <p:cNvPr id="54" name="Google Shape;54;p13"/>
          <p:cNvGrpSpPr/>
          <p:nvPr/>
        </p:nvGrpSpPr>
        <p:grpSpPr>
          <a:xfrm>
            <a:off x="0" y="-471025"/>
            <a:ext cx="9144003" cy="6085550"/>
            <a:chOff x="0" y="-471025"/>
            <a:chExt cx="9144003" cy="6085550"/>
          </a:xfrm>
        </p:grpSpPr>
        <p:pic>
          <p:nvPicPr>
            <p:cNvPr id="55" name="Google Shape;55;p13"/>
            <p:cNvPicPr preferRelativeResize="0"/>
            <p:nvPr/>
          </p:nvPicPr>
          <p:blipFill>
            <a:blip r:embed="rId3">
              <a:alphaModFix/>
            </a:blip>
            <a:stretch>
              <a:fillRect/>
            </a:stretch>
          </p:blipFill>
          <p:spPr>
            <a:xfrm>
              <a:off x="0" y="-471025"/>
              <a:ext cx="9144003" cy="6085550"/>
            </a:xfrm>
            <a:prstGeom prst="rect">
              <a:avLst/>
            </a:prstGeom>
            <a:noFill/>
            <a:ln>
              <a:noFill/>
            </a:ln>
          </p:spPr>
        </p:pic>
        <p:sp>
          <p:nvSpPr>
            <p:cNvPr id="56" name="Google Shape;56;p13"/>
            <p:cNvSpPr/>
            <p:nvPr/>
          </p:nvSpPr>
          <p:spPr>
            <a:xfrm>
              <a:off x="0" y="0"/>
              <a:ext cx="9144000" cy="5143800"/>
            </a:xfrm>
            <a:prstGeom prst="rect">
              <a:avLst/>
            </a:prstGeom>
            <a:solidFill>
              <a:srgbClr val="000000">
                <a:alpha val="53330"/>
              </a:srgbClr>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p:nvPr/>
        </p:nvSpPr>
        <p:spPr>
          <a:xfrm>
            <a:off x="271075" y="203450"/>
            <a:ext cx="974100" cy="9738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Air pollution</a:t>
            </a:r>
            <a:endParaRPr sz="1000">
              <a:solidFill>
                <a:srgbClr val="FFFFFF"/>
              </a:solidFill>
            </a:endParaRPr>
          </a:p>
        </p:txBody>
      </p:sp>
      <p:pic>
        <p:nvPicPr>
          <p:cNvPr id="58" name="Google Shape;58;p13"/>
          <p:cNvPicPr preferRelativeResize="0"/>
          <p:nvPr/>
        </p:nvPicPr>
        <p:blipFill rotWithShape="1">
          <a:blip r:embed="rId4">
            <a:alphaModFix/>
          </a:blip>
          <a:srcRect l="58381" t="9288" r="25141" b="62596"/>
          <a:stretch/>
        </p:blipFill>
        <p:spPr>
          <a:xfrm flipH="1">
            <a:off x="1346474" y="203450"/>
            <a:ext cx="844201" cy="786343"/>
          </a:xfrm>
          <a:prstGeom prst="rect">
            <a:avLst/>
          </a:prstGeom>
          <a:noFill/>
          <a:ln>
            <a:noFill/>
          </a:ln>
          <a:effectLst>
            <a:outerShdw blurRad="57150" dist="19050" dir="5400000" algn="bl" rotWithShape="0">
              <a:srgbClr val="000000">
                <a:alpha val="50000"/>
              </a:srgbClr>
            </a:outerShdw>
          </a:effectLst>
        </p:spPr>
      </p:pic>
      <p:sp>
        <p:nvSpPr>
          <p:cNvPr id="59" name="Google Shape;59;p13"/>
          <p:cNvSpPr txBox="1"/>
          <p:nvPr/>
        </p:nvSpPr>
        <p:spPr>
          <a:xfrm>
            <a:off x="1346475" y="989350"/>
            <a:ext cx="844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rPr>
              <a:t>TROPOMI Sentinel-5P</a:t>
            </a:r>
            <a:endParaRPr sz="1000">
              <a:solidFill>
                <a:srgbClr val="FFFFFF"/>
              </a:solidFill>
            </a:endParaRPr>
          </a:p>
        </p:txBody>
      </p:sp>
      <p:pic>
        <p:nvPicPr>
          <p:cNvPr id="60" name="Google Shape;60;p13"/>
          <p:cNvPicPr preferRelativeResize="0"/>
          <p:nvPr/>
        </p:nvPicPr>
        <p:blipFill>
          <a:blip r:embed="rId5">
            <a:alphaModFix/>
          </a:blip>
          <a:stretch>
            <a:fillRect/>
          </a:stretch>
        </p:blipFill>
        <p:spPr>
          <a:xfrm>
            <a:off x="3662825" y="4314188"/>
            <a:ext cx="844201" cy="277824"/>
          </a:xfrm>
          <a:prstGeom prst="rect">
            <a:avLst/>
          </a:prstGeom>
          <a:noFill/>
          <a:ln>
            <a:noFill/>
          </a:ln>
        </p:spPr>
      </p:pic>
      <p:sp>
        <p:nvSpPr>
          <p:cNvPr id="61" name="Google Shape;61;p13"/>
          <p:cNvSpPr/>
          <p:nvPr/>
        </p:nvSpPr>
        <p:spPr>
          <a:xfrm>
            <a:off x="2519825" y="3966200"/>
            <a:ext cx="974100" cy="9738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Mobility report</a:t>
            </a:r>
            <a:endParaRPr sz="1000">
              <a:solidFill>
                <a:srgbClr val="FFFFFF"/>
              </a:solidFill>
            </a:endParaRPr>
          </a:p>
        </p:txBody>
      </p:sp>
      <p:sp>
        <p:nvSpPr>
          <p:cNvPr id="62" name="Google Shape;62;p13"/>
          <p:cNvSpPr/>
          <p:nvPr/>
        </p:nvSpPr>
        <p:spPr>
          <a:xfrm>
            <a:off x="271075" y="2084850"/>
            <a:ext cx="974100" cy="9738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Statistical Info Service (FIS)</a:t>
            </a:r>
            <a:endParaRPr sz="1000">
              <a:solidFill>
                <a:srgbClr val="FFFFFF"/>
              </a:solidFill>
            </a:endParaRPr>
          </a:p>
        </p:txBody>
      </p:sp>
      <p:sp>
        <p:nvSpPr>
          <p:cNvPr id="63" name="Google Shape;63;p13"/>
          <p:cNvSpPr/>
          <p:nvPr/>
        </p:nvSpPr>
        <p:spPr>
          <a:xfrm>
            <a:off x="271075" y="3966250"/>
            <a:ext cx="974100" cy="9738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Polygon maps</a:t>
            </a:r>
            <a:endParaRPr sz="1000">
              <a:solidFill>
                <a:srgbClr val="FFFFFF"/>
              </a:solidFill>
            </a:endParaRPr>
          </a:p>
        </p:txBody>
      </p:sp>
      <p:grpSp>
        <p:nvGrpSpPr>
          <p:cNvPr id="64" name="Google Shape;64;p13"/>
          <p:cNvGrpSpPr/>
          <p:nvPr/>
        </p:nvGrpSpPr>
        <p:grpSpPr>
          <a:xfrm>
            <a:off x="1281525" y="3858587"/>
            <a:ext cx="974100" cy="1189125"/>
            <a:chOff x="1130000" y="3954925"/>
            <a:chExt cx="974100" cy="1189125"/>
          </a:xfrm>
        </p:grpSpPr>
        <p:sp>
          <p:nvSpPr>
            <p:cNvPr id="65" name="Google Shape;65;p13"/>
            <p:cNvSpPr txBox="1"/>
            <p:nvPr/>
          </p:nvSpPr>
          <p:spPr>
            <a:xfrm>
              <a:off x="1130000" y="4774750"/>
              <a:ext cx="9741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0"/>
                </a:spcAft>
                <a:buNone/>
              </a:pPr>
              <a:r>
                <a:rPr lang="en" sz="1200" b="1">
                  <a:solidFill>
                    <a:srgbClr val="FFFFFF"/>
                  </a:solidFill>
                </a:rPr>
                <a:t>G</a:t>
              </a:r>
              <a:r>
                <a:rPr lang="en" sz="1100" b="1">
                  <a:solidFill>
                    <a:srgbClr val="FFFFFF"/>
                  </a:solidFill>
                </a:rPr>
                <a:t>EO</a:t>
              </a:r>
              <a:r>
                <a:rPr lang="en" sz="1200" b="1">
                  <a:solidFill>
                    <a:srgbClr val="FFFFFF"/>
                  </a:solidFill>
                </a:rPr>
                <a:t>J</a:t>
              </a:r>
              <a:r>
                <a:rPr lang="en" sz="1100" b="1">
                  <a:solidFill>
                    <a:srgbClr val="FFFFFF"/>
                  </a:solidFill>
                </a:rPr>
                <a:t>SON</a:t>
              </a:r>
              <a:endParaRPr sz="1100" b="1">
                <a:solidFill>
                  <a:srgbClr val="FFFFFF"/>
                </a:solidFill>
              </a:endParaRPr>
            </a:p>
          </p:txBody>
        </p:sp>
        <p:pic>
          <p:nvPicPr>
            <p:cNvPr id="66" name="Google Shape;66;p13"/>
            <p:cNvPicPr preferRelativeResize="0"/>
            <p:nvPr/>
          </p:nvPicPr>
          <p:blipFill>
            <a:blip r:embed="rId6">
              <a:alphaModFix/>
            </a:blip>
            <a:stretch>
              <a:fillRect/>
            </a:stretch>
          </p:blipFill>
          <p:spPr>
            <a:xfrm>
              <a:off x="1383250" y="3954925"/>
              <a:ext cx="467600" cy="819825"/>
            </a:xfrm>
            <a:prstGeom prst="rect">
              <a:avLst/>
            </a:prstGeom>
            <a:noFill/>
            <a:ln>
              <a:noFill/>
            </a:ln>
          </p:spPr>
        </p:pic>
      </p:grpSp>
      <p:cxnSp>
        <p:nvCxnSpPr>
          <p:cNvPr id="67" name="Google Shape;67;p13"/>
          <p:cNvCxnSpPr>
            <a:endCxn id="62" idx="2"/>
          </p:cNvCxnSpPr>
          <p:nvPr/>
        </p:nvCxnSpPr>
        <p:spPr>
          <a:xfrm rot="10800000">
            <a:off x="758125" y="3058650"/>
            <a:ext cx="0" cy="907500"/>
          </a:xfrm>
          <a:prstGeom prst="straightConnector1">
            <a:avLst/>
          </a:prstGeom>
          <a:noFill/>
          <a:ln w="19050" cap="flat" cmpd="sng">
            <a:solidFill>
              <a:srgbClr val="FFFFFF"/>
            </a:solidFill>
            <a:prstDash val="solid"/>
            <a:round/>
            <a:headEnd type="none" w="med" len="med"/>
            <a:tailEnd type="triangle" w="med" len="med"/>
          </a:ln>
        </p:spPr>
      </p:cxnSp>
      <p:cxnSp>
        <p:nvCxnSpPr>
          <p:cNvPr id="68" name="Google Shape;68;p13"/>
          <p:cNvCxnSpPr>
            <a:stCxn id="57" idx="2"/>
            <a:endCxn id="62" idx="0"/>
          </p:cNvCxnSpPr>
          <p:nvPr/>
        </p:nvCxnSpPr>
        <p:spPr>
          <a:xfrm>
            <a:off x="758125" y="1177250"/>
            <a:ext cx="0" cy="907500"/>
          </a:xfrm>
          <a:prstGeom prst="straightConnector1">
            <a:avLst/>
          </a:prstGeom>
          <a:noFill/>
          <a:ln w="19050" cap="flat" cmpd="sng">
            <a:solidFill>
              <a:srgbClr val="FFFFFF"/>
            </a:solidFill>
            <a:prstDash val="solid"/>
            <a:round/>
            <a:headEnd type="none" w="med" len="med"/>
            <a:tailEnd type="triangle" w="med" len="med"/>
          </a:ln>
        </p:spPr>
      </p:cxnSp>
      <p:sp>
        <p:nvSpPr>
          <p:cNvPr id="69" name="Google Shape;69;p13"/>
          <p:cNvSpPr/>
          <p:nvPr/>
        </p:nvSpPr>
        <p:spPr>
          <a:xfrm>
            <a:off x="2519825" y="2084800"/>
            <a:ext cx="974100" cy="9738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endParaRPr>
          </a:p>
        </p:txBody>
      </p:sp>
      <p:cxnSp>
        <p:nvCxnSpPr>
          <p:cNvPr id="70" name="Google Shape;70;p13"/>
          <p:cNvCxnSpPr>
            <a:stCxn id="62" idx="3"/>
            <a:endCxn id="69" idx="1"/>
          </p:cNvCxnSpPr>
          <p:nvPr/>
        </p:nvCxnSpPr>
        <p:spPr>
          <a:xfrm>
            <a:off x="1245175" y="2571750"/>
            <a:ext cx="1274700" cy="0"/>
          </a:xfrm>
          <a:prstGeom prst="straightConnector1">
            <a:avLst/>
          </a:prstGeom>
          <a:noFill/>
          <a:ln w="19050" cap="flat" cmpd="sng">
            <a:solidFill>
              <a:srgbClr val="FFFFFF"/>
            </a:solidFill>
            <a:prstDash val="solid"/>
            <a:round/>
            <a:headEnd type="none" w="med" len="med"/>
            <a:tailEnd type="triangle" w="med" len="med"/>
          </a:ln>
        </p:spPr>
      </p:cxnSp>
      <p:cxnSp>
        <p:nvCxnSpPr>
          <p:cNvPr id="71" name="Google Shape;71;p13"/>
          <p:cNvCxnSpPr>
            <a:stCxn id="61" idx="0"/>
            <a:endCxn id="69" idx="2"/>
          </p:cNvCxnSpPr>
          <p:nvPr/>
        </p:nvCxnSpPr>
        <p:spPr>
          <a:xfrm rot="10800000">
            <a:off x="3006875" y="3058700"/>
            <a:ext cx="0" cy="9075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908050" y="812425"/>
            <a:ext cx="492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Multi-Mission Earth Observation Visualization</a:t>
            </a:r>
            <a:endParaRPr sz="2000"/>
          </a:p>
          <a:p>
            <a:pPr marL="0" lvl="0" indent="0" algn="l" rtl="0">
              <a:spcBef>
                <a:spcPts val="0"/>
              </a:spcBef>
              <a:spcAft>
                <a:spcPts val="0"/>
              </a:spcAft>
              <a:buSzPts val="990"/>
              <a:buNone/>
            </a:pPr>
            <a:endParaRPr sz="2000"/>
          </a:p>
        </p:txBody>
      </p:sp>
      <p:sp>
        <p:nvSpPr>
          <p:cNvPr id="77" name="Google Shape;77;p14"/>
          <p:cNvSpPr txBox="1">
            <a:spLocks noGrp="1"/>
          </p:cNvSpPr>
          <p:nvPr>
            <p:ph type="body" idx="1"/>
          </p:nvPr>
        </p:nvSpPr>
        <p:spPr>
          <a:xfrm>
            <a:off x="3908050" y="1744500"/>
            <a:ext cx="4924200" cy="2824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200"/>
              <a:t>We’ve chosen to focus on Air Quality (NO2) and Google Mobility data. Logically movement and transportation could impact air pollution levels. During the COVID-19 lockdowns, communities all over the world experienced dramatic drops in mobility and improved air quality. Now that countries are recovering from the pandemic lockdowns, mobility is coming back and air quality is deteriorating again. </a:t>
            </a:r>
            <a:endParaRPr sz="1200"/>
          </a:p>
          <a:p>
            <a:pPr marL="0" lvl="0" indent="0" algn="l" rtl="0">
              <a:spcBef>
                <a:spcPts val="1200"/>
              </a:spcBef>
              <a:spcAft>
                <a:spcPts val="0"/>
              </a:spcAft>
              <a:buNone/>
            </a:pPr>
            <a:r>
              <a:rPr lang="en" sz="1200"/>
              <a:t>Although mobility and air quality data are viewable separately on the EO Dashboard, it is not easy to relate these trends against each other. </a:t>
            </a:r>
            <a:endParaRPr sz="1200"/>
          </a:p>
          <a:p>
            <a:pPr marL="0" lvl="0" indent="0" algn="l" rtl="0">
              <a:spcBef>
                <a:spcPts val="1200"/>
              </a:spcBef>
              <a:spcAft>
                <a:spcPts val="1200"/>
              </a:spcAft>
              <a:buNone/>
            </a:pPr>
            <a:r>
              <a:rPr lang="en" sz="1200"/>
              <a:t>Our challenge is to devise a way to fuse information from mobility and air quality datasets together in an interactive way that can tell the story of how mobility affects air quality and also detect which areas are recovering their mobility without generating more pollution. </a:t>
            </a:r>
            <a:endParaRPr sz="1200"/>
          </a:p>
        </p:txBody>
      </p:sp>
      <p:sp>
        <p:nvSpPr>
          <p:cNvPr id="78" name="Google Shape;78;p14"/>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4"/>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80" name="Google Shape;80;p14"/>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81" name="Google Shape;81;p14"/>
          <p:cNvPicPr preferRelativeResize="0"/>
          <p:nvPr/>
        </p:nvPicPr>
        <p:blipFill>
          <a:blip r:embed="rId4">
            <a:alphaModFix/>
          </a:blip>
          <a:stretch>
            <a:fillRect/>
          </a:stretch>
        </p:blipFill>
        <p:spPr>
          <a:xfrm>
            <a:off x="105125" y="942868"/>
            <a:ext cx="3645224" cy="1979882"/>
          </a:xfrm>
          <a:prstGeom prst="rect">
            <a:avLst/>
          </a:prstGeom>
          <a:noFill/>
          <a:ln>
            <a:noFill/>
          </a:ln>
        </p:spPr>
      </p:pic>
      <p:pic>
        <p:nvPicPr>
          <p:cNvPr id="82" name="Google Shape;82;p14"/>
          <p:cNvPicPr preferRelativeResize="0"/>
          <p:nvPr/>
        </p:nvPicPr>
        <p:blipFill>
          <a:blip r:embed="rId5">
            <a:alphaModFix/>
          </a:blip>
          <a:stretch>
            <a:fillRect/>
          </a:stretch>
        </p:blipFill>
        <p:spPr>
          <a:xfrm>
            <a:off x="105125" y="2982200"/>
            <a:ext cx="3645226" cy="20385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20425" y="812425"/>
            <a:ext cx="85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Mobility over Air Quality Index (MAQI)</a:t>
            </a:r>
            <a:endParaRPr sz="2000"/>
          </a:p>
          <a:p>
            <a:pPr marL="0" lvl="0" indent="0" algn="l" rtl="0">
              <a:spcBef>
                <a:spcPts val="0"/>
              </a:spcBef>
              <a:spcAft>
                <a:spcPts val="0"/>
              </a:spcAft>
              <a:buSzPts val="990"/>
              <a:buNone/>
            </a:pPr>
            <a:endParaRPr sz="2000"/>
          </a:p>
        </p:txBody>
      </p:sp>
      <p:sp>
        <p:nvSpPr>
          <p:cNvPr id="88" name="Google Shape;88;p15"/>
          <p:cNvSpPr txBox="1">
            <a:spLocks noGrp="1"/>
          </p:cNvSpPr>
          <p:nvPr>
            <p:ph type="body" idx="1"/>
          </p:nvPr>
        </p:nvSpPr>
        <p:spPr>
          <a:xfrm>
            <a:off x="320425" y="1440025"/>
            <a:ext cx="8511900" cy="85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200"/>
              <a:t>MAQI combines various mobility indicators from Google with Tropospheric NO2 to generate an index of mobility against air quality. By combining these indicators, we can get a gauge not just of how mobility is recovering post-pandemic, but also whether an area is generating more or less NO2 relative to the mobility being measured.</a:t>
            </a:r>
            <a:endParaRPr sz="1200"/>
          </a:p>
        </p:txBody>
      </p:sp>
      <p:sp>
        <p:nvSpPr>
          <p:cNvPr id="89" name="Google Shape;89;p15"/>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5"/>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91" name="Google Shape;91;p15"/>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92" name="Google Shape;92;p15"/>
          <p:cNvPicPr preferRelativeResize="0"/>
          <p:nvPr/>
        </p:nvPicPr>
        <p:blipFill>
          <a:blip r:embed="rId4">
            <a:alphaModFix/>
          </a:blip>
          <a:stretch>
            <a:fillRect/>
          </a:stretch>
        </p:blipFill>
        <p:spPr>
          <a:xfrm>
            <a:off x="171575" y="2386775"/>
            <a:ext cx="2858658" cy="1718972"/>
          </a:xfrm>
          <a:prstGeom prst="rect">
            <a:avLst/>
          </a:prstGeom>
          <a:noFill/>
          <a:ln w="9525" cap="flat" cmpd="sng">
            <a:solidFill>
              <a:schemeClr val="dk1"/>
            </a:solidFill>
            <a:prstDash val="solid"/>
            <a:round/>
            <a:headEnd type="none" w="sm" len="sm"/>
            <a:tailEnd type="none" w="sm" len="sm"/>
          </a:ln>
        </p:spPr>
      </p:pic>
      <p:pic>
        <p:nvPicPr>
          <p:cNvPr id="93" name="Google Shape;93;p15"/>
          <p:cNvPicPr preferRelativeResize="0"/>
          <p:nvPr/>
        </p:nvPicPr>
        <p:blipFill>
          <a:blip r:embed="rId5">
            <a:alphaModFix/>
          </a:blip>
          <a:stretch>
            <a:fillRect/>
          </a:stretch>
        </p:blipFill>
        <p:spPr>
          <a:xfrm>
            <a:off x="3147023" y="2386775"/>
            <a:ext cx="2858658" cy="1718972"/>
          </a:xfrm>
          <a:prstGeom prst="rect">
            <a:avLst/>
          </a:prstGeom>
          <a:noFill/>
          <a:ln w="9525" cap="flat" cmpd="sng">
            <a:solidFill>
              <a:schemeClr val="dk1"/>
            </a:solidFill>
            <a:prstDash val="solid"/>
            <a:round/>
            <a:headEnd type="none" w="sm" len="sm"/>
            <a:tailEnd type="none" w="sm" len="sm"/>
          </a:ln>
        </p:spPr>
      </p:pic>
      <p:pic>
        <p:nvPicPr>
          <p:cNvPr id="94" name="Google Shape;94;p15"/>
          <p:cNvPicPr preferRelativeResize="0"/>
          <p:nvPr/>
        </p:nvPicPr>
        <p:blipFill>
          <a:blip r:embed="rId6">
            <a:alphaModFix/>
          </a:blip>
          <a:stretch>
            <a:fillRect/>
          </a:stretch>
        </p:blipFill>
        <p:spPr>
          <a:xfrm>
            <a:off x="6122485" y="2386775"/>
            <a:ext cx="2858666" cy="1718975"/>
          </a:xfrm>
          <a:prstGeom prst="rect">
            <a:avLst/>
          </a:prstGeom>
          <a:noFill/>
          <a:ln w="9525" cap="flat" cmpd="sng">
            <a:solidFill>
              <a:schemeClr val="dk1"/>
            </a:solidFill>
            <a:prstDash val="solid"/>
            <a:round/>
            <a:headEnd type="none" w="sm" len="sm"/>
            <a:tailEnd type="none" w="sm" len="sm"/>
          </a:ln>
        </p:spPr>
      </p:pic>
      <p:sp>
        <p:nvSpPr>
          <p:cNvPr id="95" name="Google Shape;95;p15"/>
          <p:cNvSpPr txBox="1"/>
          <p:nvPr/>
        </p:nvSpPr>
        <p:spPr>
          <a:xfrm>
            <a:off x="357563" y="4169525"/>
            <a:ext cx="248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Google Mobility Data</a:t>
            </a:r>
            <a:endParaRPr/>
          </a:p>
        </p:txBody>
      </p:sp>
      <p:sp>
        <p:nvSpPr>
          <p:cNvPr id="96" name="Google Shape;96;p15"/>
          <p:cNvSpPr txBox="1"/>
          <p:nvPr/>
        </p:nvSpPr>
        <p:spPr>
          <a:xfrm>
            <a:off x="3333000" y="4169525"/>
            <a:ext cx="248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Mobility vs. NO2</a:t>
            </a:r>
            <a:endParaRPr/>
          </a:p>
        </p:txBody>
      </p:sp>
      <p:sp>
        <p:nvSpPr>
          <p:cNvPr id="97" name="Google Shape;97;p15"/>
          <p:cNvSpPr txBox="1"/>
          <p:nvPr/>
        </p:nvSpPr>
        <p:spPr>
          <a:xfrm>
            <a:off x="6308463" y="4169525"/>
            <a:ext cx="248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MAQI</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20425" y="812425"/>
            <a:ext cx="85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Obtaining and preparing the data</a:t>
            </a:r>
            <a:endParaRPr sz="2000"/>
          </a:p>
          <a:p>
            <a:pPr marL="0" lvl="0" indent="0" algn="l" rtl="0">
              <a:spcBef>
                <a:spcPts val="0"/>
              </a:spcBef>
              <a:spcAft>
                <a:spcPts val="0"/>
              </a:spcAft>
              <a:buSzPts val="990"/>
              <a:buNone/>
            </a:pPr>
            <a:endParaRPr sz="2000"/>
          </a:p>
        </p:txBody>
      </p:sp>
      <p:sp>
        <p:nvSpPr>
          <p:cNvPr id="103" name="Google Shape;103;p16"/>
          <p:cNvSpPr txBox="1">
            <a:spLocks noGrp="1"/>
          </p:cNvSpPr>
          <p:nvPr>
            <p:ph type="body" idx="1"/>
          </p:nvPr>
        </p:nvSpPr>
        <p:spPr>
          <a:xfrm>
            <a:off x="171675" y="1385125"/>
            <a:ext cx="3399000" cy="3317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200"/>
              <a:t>We downloaded Google Mobility Data for a 1-year period from Google. We decided to go for regional disaggregation since only country level is available on EO Dashboard. </a:t>
            </a:r>
            <a:endParaRPr sz="1200"/>
          </a:p>
          <a:p>
            <a:pPr marL="0" lvl="0" indent="0" algn="l" rtl="0">
              <a:spcBef>
                <a:spcPts val="1200"/>
              </a:spcBef>
              <a:spcAft>
                <a:spcPts val="0"/>
              </a:spcAft>
              <a:buNone/>
            </a:pPr>
            <a:r>
              <a:rPr lang="en" sz="1200" b="1"/>
              <a:t>To align the spatial coverage</a:t>
            </a:r>
            <a:r>
              <a:rPr lang="en" sz="1200"/>
              <a:t>, we defined polygons on the Sentinel EO Playground API and FIS API to extract NO2 time-series from Sentinel 5P mission for those polygons. </a:t>
            </a:r>
            <a:endParaRPr sz="1200"/>
          </a:p>
          <a:p>
            <a:pPr marL="0" lvl="0" indent="0" algn="l" rtl="0">
              <a:spcBef>
                <a:spcPts val="1200"/>
              </a:spcBef>
              <a:spcAft>
                <a:spcPts val="1200"/>
              </a:spcAft>
              <a:buNone/>
            </a:pPr>
            <a:r>
              <a:rPr lang="en" sz="1200" b="1"/>
              <a:t>To align temporal coverage</a:t>
            </a:r>
            <a:r>
              <a:rPr lang="en" sz="1200"/>
              <a:t>, although both mobility and NO2 data were available daily, there were some days when NO2 had missing values. For these cases, we substituted the most recent value for NO2 to complete the dataset. </a:t>
            </a:r>
            <a:endParaRPr sz="1200"/>
          </a:p>
        </p:txBody>
      </p:sp>
      <p:sp>
        <p:nvSpPr>
          <p:cNvPr id="104" name="Google Shape;104;p16"/>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6"/>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06" name="Google Shape;106;p16"/>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pic>
        <p:nvPicPr>
          <p:cNvPr id="107" name="Google Shape;107;p16"/>
          <p:cNvPicPr preferRelativeResize="0"/>
          <p:nvPr/>
        </p:nvPicPr>
        <p:blipFill>
          <a:blip r:embed="rId4">
            <a:alphaModFix/>
          </a:blip>
          <a:stretch>
            <a:fillRect/>
          </a:stretch>
        </p:blipFill>
        <p:spPr>
          <a:xfrm>
            <a:off x="3723075" y="1385125"/>
            <a:ext cx="5268525" cy="3317812"/>
          </a:xfrm>
          <a:prstGeom prst="rect">
            <a:avLst/>
          </a:prstGeom>
          <a:noFill/>
          <a:ln>
            <a:noFill/>
          </a:ln>
        </p:spPr>
      </p:pic>
      <p:sp>
        <p:nvSpPr>
          <p:cNvPr id="108" name="Google Shape;108;p16"/>
          <p:cNvSpPr txBox="1"/>
          <p:nvPr/>
        </p:nvSpPr>
        <p:spPr>
          <a:xfrm>
            <a:off x="6291225" y="862600"/>
            <a:ext cx="1052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t>Missing values</a:t>
            </a:r>
            <a:endParaRPr sz="800"/>
          </a:p>
        </p:txBody>
      </p:sp>
      <p:cxnSp>
        <p:nvCxnSpPr>
          <p:cNvPr id="109" name="Google Shape;109;p16"/>
          <p:cNvCxnSpPr/>
          <p:nvPr/>
        </p:nvCxnSpPr>
        <p:spPr>
          <a:xfrm>
            <a:off x="6811950" y="1126475"/>
            <a:ext cx="1785300" cy="1402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20425" y="812425"/>
            <a:ext cx="85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Calculating MAQI</a:t>
            </a:r>
            <a:endParaRPr sz="2000"/>
          </a:p>
        </p:txBody>
      </p:sp>
      <p:sp>
        <p:nvSpPr>
          <p:cNvPr id="115" name="Google Shape;115;p17"/>
          <p:cNvSpPr txBox="1">
            <a:spLocks noGrp="1"/>
          </p:cNvSpPr>
          <p:nvPr>
            <p:ph type="body" idx="1"/>
          </p:nvPr>
        </p:nvSpPr>
        <p:spPr>
          <a:xfrm>
            <a:off x="171675" y="1330050"/>
            <a:ext cx="2858700" cy="85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200"/>
              <a:t>To make the data comparable, we implemented Min-Max scaling for both the mobility and NO2 indicators. </a:t>
            </a:r>
            <a:endParaRPr sz="1200"/>
          </a:p>
        </p:txBody>
      </p:sp>
      <p:sp>
        <p:nvSpPr>
          <p:cNvPr id="116" name="Google Shape;116;p17"/>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17"/>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18" name="Google Shape;118;p17"/>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sp>
        <p:nvSpPr>
          <p:cNvPr id="119" name="Google Shape;119;p17"/>
          <p:cNvSpPr txBox="1">
            <a:spLocks noGrp="1"/>
          </p:cNvSpPr>
          <p:nvPr>
            <p:ph type="body" idx="1"/>
          </p:nvPr>
        </p:nvSpPr>
        <p:spPr>
          <a:xfrm>
            <a:off x="3142650" y="1330050"/>
            <a:ext cx="2858700" cy="851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sz="1200"/>
              <a:t>We then created indices by smoothing both indicators using a 10-period moving average to remove the random fluctuations and see a more consistent trend. </a:t>
            </a:r>
            <a:endParaRPr sz="1200"/>
          </a:p>
        </p:txBody>
      </p:sp>
      <p:sp>
        <p:nvSpPr>
          <p:cNvPr id="120" name="Google Shape;120;p17"/>
          <p:cNvSpPr txBox="1">
            <a:spLocks noGrp="1"/>
          </p:cNvSpPr>
          <p:nvPr>
            <p:ph type="body" idx="1"/>
          </p:nvPr>
        </p:nvSpPr>
        <p:spPr>
          <a:xfrm>
            <a:off x="6113625" y="1330050"/>
            <a:ext cx="2858700" cy="85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t>We divide the mobility index by the NO2 index to create our MAQI value. </a:t>
            </a:r>
            <a:endParaRPr sz="1200"/>
          </a:p>
        </p:txBody>
      </p:sp>
      <p:pic>
        <p:nvPicPr>
          <p:cNvPr id="121" name="Google Shape;121;p17"/>
          <p:cNvPicPr preferRelativeResize="0"/>
          <p:nvPr/>
        </p:nvPicPr>
        <p:blipFill>
          <a:blip r:embed="rId4">
            <a:alphaModFix/>
          </a:blip>
          <a:stretch>
            <a:fillRect/>
          </a:stretch>
        </p:blipFill>
        <p:spPr>
          <a:xfrm>
            <a:off x="320425" y="2317800"/>
            <a:ext cx="2704447" cy="639025"/>
          </a:xfrm>
          <a:prstGeom prst="rect">
            <a:avLst/>
          </a:prstGeom>
          <a:noFill/>
          <a:ln>
            <a:noFill/>
          </a:ln>
        </p:spPr>
      </p:pic>
      <p:pic>
        <p:nvPicPr>
          <p:cNvPr id="122" name="Google Shape;122;p17"/>
          <p:cNvPicPr preferRelativeResize="0"/>
          <p:nvPr/>
        </p:nvPicPr>
        <p:blipFill>
          <a:blip r:embed="rId5">
            <a:alphaModFix/>
          </a:blip>
          <a:stretch>
            <a:fillRect/>
          </a:stretch>
        </p:blipFill>
        <p:spPr>
          <a:xfrm>
            <a:off x="3689362" y="2186675"/>
            <a:ext cx="1765287" cy="770150"/>
          </a:xfrm>
          <a:prstGeom prst="rect">
            <a:avLst/>
          </a:prstGeom>
          <a:noFill/>
          <a:ln>
            <a:noFill/>
          </a:ln>
        </p:spPr>
      </p:pic>
      <p:pic>
        <p:nvPicPr>
          <p:cNvPr id="123" name="Google Shape;123;p17"/>
          <p:cNvPicPr preferRelativeResize="0"/>
          <p:nvPr/>
        </p:nvPicPr>
        <p:blipFill>
          <a:blip r:embed="rId6">
            <a:alphaModFix/>
          </a:blip>
          <a:stretch>
            <a:fillRect/>
          </a:stretch>
        </p:blipFill>
        <p:spPr>
          <a:xfrm>
            <a:off x="6302427" y="2146200"/>
            <a:ext cx="2481086" cy="851100"/>
          </a:xfrm>
          <a:prstGeom prst="rect">
            <a:avLst/>
          </a:prstGeom>
          <a:noFill/>
          <a:ln>
            <a:noFill/>
          </a:ln>
        </p:spPr>
      </p:pic>
      <p:pic>
        <p:nvPicPr>
          <p:cNvPr id="124" name="Google Shape;124;p17"/>
          <p:cNvPicPr preferRelativeResize="0"/>
          <p:nvPr/>
        </p:nvPicPr>
        <p:blipFill>
          <a:blip r:embed="rId7">
            <a:alphaModFix/>
          </a:blip>
          <a:stretch>
            <a:fillRect/>
          </a:stretch>
        </p:blipFill>
        <p:spPr>
          <a:xfrm>
            <a:off x="152400" y="3109225"/>
            <a:ext cx="3124158" cy="1881875"/>
          </a:xfrm>
          <a:prstGeom prst="rect">
            <a:avLst/>
          </a:prstGeom>
          <a:noFill/>
          <a:ln>
            <a:noFill/>
          </a:ln>
        </p:spPr>
      </p:pic>
      <p:pic>
        <p:nvPicPr>
          <p:cNvPr id="125" name="Google Shape;125;p17"/>
          <p:cNvPicPr preferRelativeResize="0"/>
          <p:nvPr/>
        </p:nvPicPr>
        <p:blipFill>
          <a:blip r:embed="rId8">
            <a:alphaModFix/>
          </a:blip>
          <a:stretch>
            <a:fillRect/>
          </a:stretch>
        </p:blipFill>
        <p:spPr>
          <a:xfrm>
            <a:off x="3276550" y="3169850"/>
            <a:ext cx="2858700" cy="1701874"/>
          </a:xfrm>
          <a:prstGeom prst="rect">
            <a:avLst/>
          </a:prstGeom>
          <a:noFill/>
          <a:ln>
            <a:noFill/>
          </a:ln>
        </p:spPr>
      </p:pic>
      <p:pic>
        <p:nvPicPr>
          <p:cNvPr id="126" name="Google Shape;126;p17"/>
          <p:cNvPicPr preferRelativeResize="0"/>
          <p:nvPr/>
        </p:nvPicPr>
        <p:blipFill>
          <a:blip r:embed="rId9">
            <a:alphaModFix/>
          </a:blip>
          <a:stretch>
            <a:fillRect/>
          </a:stretch>
        </p:blipFill>
        <p:spPr>
          <a:xfrm>
            <a:off x="6119300" y="3176580"/>
            <a:ext cx="2858700" cy="169514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201923" y="1466525"/>
            <a:ext cx="5943855" cy="3524574"/>
          </a:xfrm>
          <a:prstGeom prst="rect">
            <a:avLst/>
          </a:prstGeom>
          <a:noFill/>
          <a:ln>
            <a:noFill/>
          </a:ln>
        </p:spPr>
      </p:pic>
      <p:sp>
        <p:nvSpPr>
          <p:cNvPr id="132" name="Google Shape;132;p18"/>
          <p:cNvSpPr txBox="1">
            <a:spLocks noGrp="1"/>
          </p:cNvSpPr>
          <p:nvPr>
            <p:ph type="title"/>
          </p:nvPr>
        </p:nvSpPr>
        <p:spPr>
          <a:xfrm>
            <a:off x="320425" y="812425"/>
            <a:ext cx="85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Impact and usage of MAQI</a:t>
            </a:r>
            <a:endParaRPr sz="2000"/>
          </a:p>
        </p:txBody>
      </p:sp>
      <p:sp>
        <p:nvSpPr>
          <p:cNvPr id="133" name="Google Shape;133;p18"/>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8"/>
          <p:cNvPicPr preferRelativeResize="0"/>
          <p:nvPr/>
        </p:nvPicPr>
        <p:blipFill>
          <a:blip r:embed="rId4">
            <a:alphaModFix/>
          </a:blip>
          <a:stretch>
            <a:fillRect/>
          </a:stretch>
        </p:blipFill>
        <p:spPr>
          <a:xfrm>
            <a:off x="55050" y="42275"/>
            <a:ext cx="770150" cy="770150"/>
          </a:xfrm>
          <a:prstGeom prst="rect">
            <a:avLst/>
          </a:prstGeom>
          <a:noFill/>
          <a:ln>
            <a:noFill/>
          </a:ln>
        </p:spPr>
      </p:pic>
      <p:sp>
        <p:nvSpPr>
          <p:cNvPr id="135" name="Google Shape;135;p18"/>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sp>
        <p:nvSpPr>
          <p:cNvPr id="136" name="Google Shape;136;p18"/>
          <p:cNvSpPr txBox="1"/>
          <p:nvPr/>
        </p:nvSpPr>
        <p:spPr>
          <a:xfrm>
            <a:off x="201925" y="1604300"/>
            <a:ext cx="3113700" cy="3263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t>MAQI brings a better understanding of the air quality trends. When MAQI is high, it means societies are generating more movement compared to pollution. When MAQI is low, it means pollution is getting ahead of mobility.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We are looking to visualize the regional disaggregated data of MAQI on the EO Dashboard, to make it possible to benchmark the MAQI performance within countries, and show which areas are recovering post-pandemic but keeping pollution in check.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Since disaggregated mobility and NO2 data are available for all countries, MAQI can easily be adapted for use for any country or location. These datasets  can easily be integrated onto EO Dashboard with aligned spatial resolution (daily) and aggregation (region or state level) for better insight.</a:t>
            </a:r>
            <a:endParaRPr sz="1000"/>
          </a:p>
        </p:txBody>
      </p:sp>
      <p:sp>
        <p:nvSpPr>
          <p:cNvPr id="137" name="Google Shape;137;p18"/>
          <p:cNvSpPr txBox="1"/>
          <p:nvPr/>
        </p:nvSpPr>
        <p:spPr>
          <a:xfrm>
            <a:off x="3691250" y="1296500"/>
            <a:ext cx="22068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800"/>
              <a:t>High MAQI (more mobility vs. pollution)</a:t>
            </a:r>
            <a:endParaRPr sz="800"/>
          </a:p>
        </p:txBody>
      </p:sp>
      <p:sp>
        <p:nvSpPr>
          <p:cNvPr id="138" name="Google Shape;138;p18"/>
          <p:cNvSpPr txBox="1"/>
          <p:nvPr/>
        </p:nvSpPr>
        <p:spPr>
          <a:xfrm>
            <a:off x="3737375" y="3914375"/>
            <a:ext cx="22068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800"/>
              <a:t>Low MAQI (more pollution vs. mobility)</a:t>
            </a:r>
            <a:endParaRPr sz="800"/>
          </a:p>
        </p:txBody>
      </p:sp>
      <p:pic>
        <p:nvPicPr>
          <p:cNvPr id="139" name="Google Shape;139;p18"/>
          <p:cNvPicPr preferRelativeResize="0"/>
          <p:nvPr/>
        </p:nvPicPr>
        <p:blipFill>
          <a:blip r:embed="rId5">
            <a:alphaModFix/>
          </a:blip>
          <a:stretch>
            <a:fillRect/>
          </a:stretch>
        </p:blipFill>
        <p:spPr>
          <a:xfrm>
            <a:off x="6136600" y="1466525"/>
            <a:ext cx="2836846" cy="352457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201923" y="1466525"/>
            <a:ext cx="5943855" cy="3524574"/>
          </a:xfrm>
          <a:prstGeom prst="rect">
            <a:avLst/>
          </a:prstGeom>
          <a:noFill/>
          <a:ln>
            <a:noFill/>
          </a:ln>
        </p:spPr>
      </p:pic>
      <p:sp>
        <p:nvSpPr>
          <p:cNvPr id="132" name="Google Shape;132;p18"/>
          <p:cNvSpPr txBox="1">
            <a:spLocks noGrp="1"/>
          </p:cNvSpPr>
          <p:nvPr>
            <p:ph type="title"/>
          </p:nvPr>
        </p:nvSpPr>
        <p:spPr>
          <a:xfrm>
            <a:off x="320425" y="812425"/>
            <a:ext cx="85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Impact and usage of MAQI</a:t>
            </a:r>
            <a:endParaRPr sz="2000"/>
          </a:p>
        </p:txBody>
      </p:sp>
      <p:sp>
        <p:nvSpPr>
          <p:cNvPr id="133" name="Google Shape;133;p18"/>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8"/>
          <p:cNvPicPr preferRelativeResize="0"/>
          <p:nvPr/>
        </p:nvPicPr>
        <p:blipFill>
          <a:blip r:embed="rId4">
            <a:alphaModFix/>
          </a:blip>
          <a:stretch>
            <a:fillRect/>
          </a:stretch>
        </p:blipFill>
        <p:spPr>
          <a:xfrm>
            <a:off x="55050" y="42275"/>
            <a:ext cx="770150" cy="770150"/>
          </a:xfrm>
          <a:prstGeom prst="rect">
            <a:avLst/>
          </a:prstGeom>
          <a:noFill/>
          <a:ln>
            <a:noFill/>
          </a:ln>
        </p:spPr>
      </p:pic>
      <p:sp>
        <p:nvSpPr>
          <p:cNvPr id="135" name="Google Shape;135;p18"/>
          <p:cNvSpPr txBox="1"/>
          <p:nvPr/>
        </p:nvSpPr>
        <p:spPr>
          <a:xfrm>
            <a:off x="880200" y="42275"/>
            <a:ext cx="471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 (MAQI)</a:t>
            </a:r>
            <a:endParaRPr sz="1900">
              <a:solidFill>
                <a:schemeClr val="accent6"/>
              </a:solidFill>
              <a:latin typeface="Montserrat"/>
              <a:ea typeface="Montserrat"/>
              <a:cs typeface="Montserrat"/>
              <a:sym typeface="Montserrat"/>
            </a:endParaRPr>
          </a:p>
        </p:txBody>
      </p:sp>
      <p:sp>
        <p:nvSpPr>
          <p:cNvPr id="137" name="Google Shape;137;p18"/>
          <p:cNvSpPr txBox="1"/>
          <p:nvPr/>
        </p:nvSpPr>
        <p:spPr>
          <a:xfrm>
            <a:off x="3691250" y="1296500"/>
            <a:ext cx="22068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800"/>
              <a:t>High MAQI (more mobility vs. pollution)</a:t>
            </a:r>
            <a:endParaRPr sz="800"/>
          </a:p>
        </p:txBody>
      </p:sp>
      <p:sp>
        <p:nvSpPr>
          <p:cNvPr id="138" name="Google Shape;138;p18"/>
          <p:cNvSpPr txBox="1"/>
          <p:nvPr/>
        </p:nvSpPr>
        <p:spPr>
          <a:xfrm>
            <a:off x="3737375" y="3914375"/>
            <a:ext cx="22068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800"/>
              <a:t>Low MAQI (more pollution vs. mobility)</a:t>
            </a:r>
            <a:endParaRPr sz="80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778" y="1466525"/>
            <a:ext cx="2945191" cy="3524573"/>
          </a:xfrm>
          <a:prstGeom prst="rect">
            <a:avLst/>
          </a:prstGeom>
        </p:spPr>
      </p:pic>
    </p:spTree>
    <p:extLst>
      <p:ext uri="{BB962C8B-B14F-4D97-AF65-F5344CB8AC3E}">
        <p14:creationId xmlns:p14="http://schemas.microsoft.com/office/powerpoint/2010/main" val="238060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11700" y="91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 With</a:t>
            </a:r>
            <a:endParaRPr/>
          </a:p>
        </p:txBody>
      </p:sp>
      <p:sp>
        <p:nvSpPr>
          <p:cNvPr id="145" name="Google Shape;145;p19"/>
          <p:cNvSpPr txBox="1">
            <a:spLocks noGrp="1"/>
          </p:cNvSpPr>
          <p:nvPr>
            <p:ph type="body" idx="1"/>
          </p:nvPr>
        </p:nvSpPr>
        <p:spPr>
          <a:xfrm>
            <a:off x="251038" y="1705600"/>
            <a:ext cx="1647600" cy="24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Tropospheric Monitoring Instrument (TROPOMI)</a:t>
            </a:r>
            <a:endParaRPr sz="1000" b="1"/>
          </a:p>
          <a:p>
            <a:pPr marL="0" lvl="0" indent="0" algn="l" rtl="0">
              <a:spcBef>
                <a:spcPts val="1200"/>
              </a:spcBef>
              <a:spcAft>
                <a:spcPts val="0"/>
              </a:spcAft>
              <a:buNone/>
            </a:pPr>
            <a:r>
              <a:rPr lang="en" sz="1000" u="sng">
                <a:solidFill>
                  <a:schemeClr val="hlink"/>
                </a:solidFill>
                <a:hlinkClick r:id="rId3"/>
              </a:rPr>
              <a:t>http://www.tropomi.eu/</a:t>
            </a:r>
            <a:r>
              <a:rPr lang="en" sz="1000"/>
              <a:t> </a:t>
            </a:r>
            <a:endParaRPr sz="1000"/>
          </a:p>
          <a:p>
            <a:pPr marL="0" lvl="0" indent="0" algn="l" rtl="0">
              <a:spcBef>
                <a:spcPts val="1200"/>
              </a:spcBef>
              <a:spcAft>
                <a:spcPts val="1200"/>
              </a:spcAft>
              <a:buNone/>
            </a:pPr>
            <a:r>
              <a:rPr lang="en" sz="1000"/>
              <a:t>Advanced multispectral imaging spectrometer aboard Sentinel-5 Precursor detecting gases like nitrogen dioxide (NO</a:t>
            </a:r>
            <a:r>
              <a:rPr lang="en" sz="1000" baseline="-25000"/>
              <a:t>2</a:t>
            </a:r>
            <a:r>
              <a:rPr lang="en" sz="1000"/>
              <a:t>)</a:t>
            </a:r>
            <a:endParaRPr sz="1000"/>
          </a:p>
        </p:txBody>
      </p:sp>
      <p:sp>
        <p:nvSpPr>
          <p:cNvPr id="146" name="Google Shape;146;p19"/>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a:blip r:embed="rId4">
            <a:alphaModFix/>
          </a:blip>
          <a:stretch>
            <a:fillRect/>
          </a:stretch>
        </p:blipFill>
        <p:spPr>
          <a:xfrm>
            <a:off x="55050" y="42275"/>
            <a:ext cx="770150" cy="770150"/>
          </a:xfrm>
          <a:prstGeom prst="rect">
            <a:avLst/>
          </a:prstGeom>
          <a:noFill/>
          <a:ln>
            <a:noFill/>
          </a:ln>
        </p:spPr>
      </p:pic>
      <p:sp>
        <p:nvSpPr>
          <p:cNvPr id="148" name="Google Shape;148;p19"/>
          <p:cNvSpPr txBox="1"/>
          <p:nvPr/>
        </p:nvSpPr>
        <p:spPr>
          <a:xfrm>
            <a:off x="880200" y="42275"/>
            <a:ext cx="4199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a:t>
            </a:r>
            <a:endParaRPr sz="1900">
              <a:solidFill>
                <a:schemeClr val="accent6"/>
              </a:solidFill>
              <a:latin typeface="Montserrat"/>
              <a:ea typeface="Montserrat"/>
              <a:cs typeface="Montserrat"/>
              <a:sym typeface="Montserrat"/>
            </a:endParaRPr>
          </a:p>
        </p:txBody>
      </p:sp>
      <p:sp>
        <p:nvSpPr>
          <p:cNvPr id="149" name="Google Shape;149;p19"/>
          <p:cNvSpPr txBox="1">
            <a:spLocks noGrp="1"/>
          </p:cNvSpPr>
          <p:nvPr>
            <p:ph type="body" idx="1"/>
          </p:nvPr>
        </p:nvSpPr>
        <p:spPr>
          <a:xfrm>
            <a:off x="1999619" y="1705600"/>
            <a:ext cx="1647600" cy="24138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SzPts val="1018"/>
              <a:buNone/>
            </a:pPr>
            <a:r>
              <a:rPr lang="en" sz="1000" b="1"/>
              <a:t>Google Mobility</a:t>
            </a:r>
            <a:endParaRPr sz="1000" b="1"/>
          </a:p>
          <a:p>
            <a:pPr marL="0" lvl="0" indent="0" algn="l" rtl="0">
              <a:lnSpc>
                <a:spcPct val="85000"/>
              </a:lnSpc>
              <a:spcBef>
                <a:spcPts val="1200"/>
              </a:spcBef>
              <a:spcAft>
                <a:spcPts val="0"/>
              </a:spcAft>
              <a:buSzPts val="1018"/>
              <a:buNone/>
            </a:pPr>
            <a:r>
              <a:rPr lang="en" sz="1000" u="sng">
                <a:solidFill>
                  <a:schemeClr val="hlink"/>
                </a:solidFill>
                <a:hlinkClick r:id="rId5"/>
              </a:rPr>
              <a:t>https://www.google.com/covid19/mobility/</a:t>
            </a:r>
            <a:r>
              <a:rPr lang="en" sz="1000"/>
              <a:t> </a:t>
            </a:r>
            <a:endParaRPr sz="1000"/>
          </a:p>
          <a:p>
            <a:pPr marL="0" lvl="0" indent="0" algn="l" rtl="0">
              <a:lnSpc>
                <a:spcPct val="85000"/>
              </a:lnSpc>
              <a:spcBef>
                <a:spcPts val="1200"/>
              </a:spcBef>
              <a:spcAft>
                <a:spcPts val="1200"/>
              </a:spcAft>
              <a:buSzPts val="1018"/>
              <a:buNone/>
            </a:pPr>
            <a:r>
              <a:rPr lang="en" sz="1000"/>
              <a:t>The Google COVID-19 Community Mobility Reports chart movement trends over time by geography, across different categories of places.</a:t>
            </a:r>
            <a:endParaRPr sz="1000"/>
          </a:p>
        </p:txBody>
      </p:sp>
      <p:sp>
        <p:nvSpPr>
          <p:cNvPr id="150" name="Google Shape;150;p19"/>
          <p:cNvSpPr txBox="1">
            <a:spLocks noGrp="1"/>
          </p:cNvSpPr>
          <p:nvPr>
            <p:ph type="body" idx="1"/>
          </p:nvPr>
        </p:nvSpPr>
        <p:spPr>
          <a:xfrm>
            <a:off x="3748200" y="1705600"/>
            <a:ext cx="1647600" cy="2785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000" b="1"/>
              <a:t>EO Dashboard</a:t>
            </a:r>
            <a:endParaRPr sz="1000" b="1"/>
          </a:p>
          <a:p>
            <a:pPr marL="0" lvl="0" indent="0" algn="l" rtl="0">
              <a:spcBef>
                <a:spcPts val="1200"/>
              </a:spcBef>
              <a:spcAft>
                <a:spcPts val="0"/>
              </a:spcAft>
              <a:buNone/>
            </a:pPr>
            <a:r>
              <a:rPr lang="en" sz="1000" u="sng">
                <a:solidFill>
                  <a:schemeClr val="hlink"/>
                </a:solidFill>
                <a:hlinkClick r:id="rId6"/>
              </a:rPr>
              <a:t>https://eodashboard.org/?indicator=GG&amp;poi=GG-GG</a:t>
            </a:r>
            <a:endParaRPr sz="1000"/>
          </a:p>
          <a:p>
            <a:pPr marL="0" lvl="0" indent="0" algn="l" rtl="0">
              <a:spcBef>
                <a:spcPts val="1200"/>
              </a:spcBef>
              <a:spcAft>
                <a:spcPts val="1200"/>
              </a:spcAft>
              <a:buNone/>
            </a:pPr>
            <a:r>
              <a:rPr lang="en" sz="1000"/>
              <a:t>The Earth Observing dashboard combines the resources, technical knowledge and expertise of the NASA, ESA, and JAXA  to strengthen our global understanding of the environmental and economic effects of the COVID-19 pandemic</a:t>
            </a:r>
            <a:endParaRPr sz="1000"/>
          </a:p>
        </p:txBody>
      </p:sp>
      <p:sp>
        <p:nvSpPr>
          <p:cNvPr id="151" name="Google Shape;151;p19"/>
          <p:cNvSpPr txBox="1">
            <a:spLocks noGrp="1"/>
          </p:cNvSpPr>
          <p:nvPr>
            <p:ph type="body" idx="1"/>
          </p:nvPr>
        </p:nvSpPr>
        <p:spPr>
          <a:xfrm>
            <a:off x="5496784" y="1705600"/>
            <a:ext cx="1647600" cy="241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t>Sentinel Playground</a:t>
            </a:r>
            <a:endParaRPr sz="1000" b="1"/>
          </a:p>
          <a:p>
            <a:pPr marL="0" lvl="0" indent="0" algn="l" rtl="0">
              <a:spcBef>
                <a:spcPts val="1200"/>
              </a:spcBef>
              <a:spcAft>
                <a:spcPts val="0"/>
              </a:spcAft>
              <a:buNone/>
            </a:pPr>
            <a:r>
              <a:rPr lang="en" sz="1000" u="sng">
                <a:solidFill>
                  <a:schemeClr val="hlink"/>
                </a:solidFill>
                <a:hlinkClick r:id="rId7"/>
              </a:rPr>
              <a:t>https://www.sentinel-hub.com/explore/sentinelplayground/</a:t>
            </a:r>
            <a:endParaRPr sz="1000"/>
          </a:p>
          <a:p>
            <a:pPr marL="0" lvl="0" indent="0" algn="l" rtl="0">
              <a:spcBef>
                <a:spcPts val="1200"/>
              </a:spcBef>
              <a:spcAft>
                <a:spcPts val="1200"/>
              </a:spcAft>
              <a:buNone/>
            </a:pPr>
            <a:r>
              <a:rPr lang="en" sz="1000">
                <a:solidFill>
                  <a:srgbClr val="333333"/>
                </a:solidFill>
                <a:highlight>
                  <a:srgbClr val="FFFFFF"/>
                </a:highlight>
              </a:rPr>
              <a:t>Sentinel Playground provides easy-to-use discovery and exploring of full-resolution satellite imagery.</a:t>
            </a:r>
            <a:endParaRPr sz="1000"/>
          </a:p>
        </p:txBody>
      </p:sp>
      <p:pic>
        <p:nvPicPr>
          <p:cNvPr id="152" name="Google Shape;152;p19"/>
          <p:cNvPicPr preferRelativeResize="0"/>
          <p:nvPr/>
        </p:nvPicPr>
        <p:blipFill rotWithShape="1">
          <a:blip r:embed="rId8">
            <a:alphaModFix/>
          </a:blip>
          <a:srcRect l="58381" t="9288" r="25141" b="62596"/>
          <a:stretch/>
        </p:blipFill>
        <p:spPr>
          <a:xfrm flipH="1">
            <a:off x="311695" y="4339673"/>
            <a:ext cx="614830" cy="572701"/>
          </a:xfrm>
          <a:prstGeom prst="rect">
            <a:avLst/>
          </a:prstGeom>
          <a:noFill/>
          <a:ln>
            <a:noFill/>
          </a:ln>
          <a:effectLst>
            <a:outerShdw blurRad="57150" dist="19050" dir="5400000" algn="bl" rotWithShape="0">
              <a:srgbClr val="000000">
                <a:alpha val="50000"/>
              </a:srgbClr>
            </a:outerShdw>
          </a:effectLst>
        </p:spPr>
      </p:pic>
      <p:sp>
        <p:nvSpPr>
          <p:cNvPr id="153" name="Google Shape;153;p19"/>
          <p:cNvSpPr txBox="1">
            <a:spLocks noGrp="1"/>
          </p:cNvSpPr>
          <p:nvPr>
            <p:ph type="body" idx="1"/>
          </p:nvPr>
        </p:nvSpPr>
        <p:spPr>
          <a:xfrm>
            <a:off x="7245375" y="1705600"/>
            <a:ext cx="1647600" cy="3294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400" b="1"/>
              <a:t>Sentinel FIS</a:t>
            </a:r>
            <a:endParaRPr sz="1400" b="1"/>
          </a:p>
          <a:p>
            <a:pPr marL="0" lvl="0" indent="0" algn="l" rtl="0">
              <a:spcBef>
                <a:spcPts val="1200"/>
              </a:spcBef>
              <a:spcAft>
                <a:spcPts val="0"/>
              </a:spcAft>
              <a:buNone/>
            </a:pPr>
            <a:r>
              <a:rPr lang="en" sz="1400" u="sng">
                <a:solidFill>
                  <a:schemeClr val="hlink"/>
                </a:solidFill>
                <a:hlinkClick r:id="rId9"/>
              </a:rPr>
              <a:t>https://www.sentinel-hub.com/develop/api/ogc/fis-request/</a:t>
            </a:r>
            <a:endParaRPr sz="1400"/>
          </a:p>
          <a:p>
            <a:pPr marL="0" lvl="0" indent="0" algn="l" rtl="0">
              <a:spcBef>
                <a:spcPts val="1200"/>
              </a:spcBef>
              <a:spcAft>
                <a:spcPts val="1200"/>
              </a:spcAft>
              <a:buNone/>
            </a:pPr>
            <a:r>
              <a:rPr lang="en" sz="1200">
                <a:solidFill>
                  <a:srgbClr val="333333"/>
                </a:solidFill>
                <a:highlight>
                  <a:srgbClr val="FFFFFF"/>
                </a:highlight>
              </a:rPr>
              <a:t>The Statistical Info Service (FIS), performs elementary statistical computations — such as mean, standard deviation, and histogram approximating the distribution of reflectance values — on remotely sensed data for a region specified in a given spatial reference system across different bands and time ranges.</a:t>
            </a:r>
            <a:endParaRPr sz="1000"/>
          </a:p>
        </p:txBody>
      </p:sp>
      <p:pic>
        <p:nvPicPr>
          <p:cNvPr id="154" name="Google Shape;154;p19"/>
          <p:cNvPicPr preferRelativeResize="0"/>
          <p:nvPr/>
        </p:nvPicPr>
        <p:blipFill>
          <a:blip r:embed="rId10">
            <a:alphaModFix/>
          </a:blip>
          <a:stretch>
            <a:fillRect/>
          </a:stretch>
        </p:blipFill>
        <p:spPr>
          <a:xfrm>
            <a:off x="1999625" y="4726075"/>
            <a:ext cx="552025" cy="18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311700" y="938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Who We Are</a:t>
            </a:r>
            <a:endParaRPr/>
          </a:p>
        </p:txBody>
      </p:sp>
      <p:sp>
        <p:nvSpPr>
          <p:cNvPr id="160" name="Google Shape;160;p20"/>
          <p:cNvSpPr txBox="1">
            <a:spLocks noGrp="1"/>
          </p:cNvSpPr>
          <p:nvPr>
            <p:ph type="body" idx="1"/>
          </p:nvPr>
        </p:nvSpPr>
        <p:spPr>
          <a:xfrm>
            <a:off x="311700" y="3092475"/>
            <a:ext cx="1977900" cy="147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a:t>Michael Lance M. Domagas</a:t>
            </a:r>
            <a:endParaRPr sz="1200" b="1"/>
          </a:p>
          <a:p>
            <a:pPr marL="0" lvl="0" indent="0" algn="ctr" rtl="0">
              <a:spcBef>
                <a:spcPts val="1200"/>
              </a:spcBef>
              <a:spcAft>
                <a:spcPts val="1200"/>
              </a:spcAft>
              <a:buNone/>
            </a:pPr>
            <a:r>
              <a:rPr lang="en" sz="1200"/>
              <a:t>Team Lead, Space Researcher</a:t>
            </a:r>
            <a:endParaRPr sz="1200"/>
          </a:p>
        </p:txBody>
      </p:sp>
      <p:sp>
        <p:nvSpPr>
          <p:cNvPr id="161" name="Google Shape;161;p20"/>
          <p:cNvSpPr/>
          <p:nvPr/>
        </p:nvSpPr>
        <p:spPr>
          <a:xfrm>
            <a:off x="25" y="5600"/>
            <a:ext cx="9144000" cy="507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20"/>
          <p:cNvPicPr preferRelativeResize="0"/>
          <p:nvPr/>
        </p:nvPicPr>
        <p:blipFill>
          <a:blip r:embed="rId3">
            <a:alphaModFix/>
          </a:blip>
          <a:stretch>
            <a:fillRect/>
          </a:stretch>
        </p:blipFill>
        <p:spPr>
          <a:xfrm>
            <a:off x="55050" y="42275"/>
            <a:ext cx="770150" cy="770150"/>
          </a:xfrm>
          <a:prstGeom prst="rect">
            <a:avLst/>
          </a:prstGeom>
          <a:noFill/>
          <a:ln>
            <a:noFill/>
          </a:ln>
        </p:spPr>
      </p:pic>
      <p:sp>
        <p:nvSpPr>
          <p:cNvPr id="163" name="Google Shape;163;p20"/>
          <p:cNvSpPr txBox="1"/>
          <p:nvPr/>
        </p:nvSpPr>
        <p:spPr>
          <a:xfrm>
            <a:off x="880200" y="42275"/>
            <a:ext cx="4199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6"/>
                </a:solidFill>
                <a:latin typeface="Montserrat"/>
                <a:ea typeface="Montserrat"/>
                <a:cs typeface="Montserrat"/>
                <a:sym typeface="Montserrat"/>
              </a:rPr>
              <a:t>Mobility over Air Quality Index</a:t>
            </a:r>
            <a:endParaRPr sz="1900">
              <a:solidFill>
                <a:schemeClr val="accent6"/>
              </a:solidFill>
              <a:latin typeface="Montserrat"/>
              <a:ea typeface="Montserrat"/>
              <a:cs typeface="Montserrat"/>
              <a:sym typeface="Montserrat"/>
            </a:endParaRPr>
          </a:p>
        </p:txBody>
      </p:sp>
      <p:sp>
        <p:nvSpPr>
          <p:cNvPr id="164" name="Google Shape;164;p20"/>
          <p:cNvSpPr txBox="1">
            <a:spLocks noGrp="1"/>
          </p:cNvSpPr>
          <p:nvPr>
            <p:ph type="body" idx="1"/>
          </p:nvPr>
        </p:nvSpPr>
        <p:spPr>
          <a:xfrm>
            <a:off x="2501168" y="3092475"/>
            <a:ext cx="1977900" cy="147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a:t>Arturo Caronongan III</a:t>
            </a:r>
            <a:endParaRPr sz="1200" b="1"/>
          </a:p>
          <a:p>
            <a:pPr marL="0" lvl="0" indent="0" algn="ctr" rtl="0">
              <a:spcBef>
                <a:spcPts val="1200"/>
              </a:spcBef>
              <a:spcAft>
                <a:spcPts val="1200"/>
              </a:spcAft>
              <a:buNone/>
            </a:pPr>
            <a:r>
              <a:rPr lang="en" sz="1200"/>
              <a:t>Data Researcher</a:t>
            </a:r>
            <a:endParaRPr sz="1200"/>
          </a:p>
        </p:txBody>
      </p:sp>
      <p:sp>
        <p:nvSpPr>
          <p:cNvPr id="165" name="Google Shape;165;p20"/>
          <p:cNvSpPr txBox="1">
            <a:spLocks noGrp="1"/>
          </p:cNvSpPr>
          <p:nvPr>
            <p:ph type="body" idx="1"/>
          </p:nvPr>
        </p:nvSpPr>
        <p:spPr>
          <a:xfrm>
            <a:off x="4645347" y="3092475"/>
            <a:ext cx="1977900" cy="147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a:t>Mark Neil Pascual</a:t>
            </a:r>
            <a:endParaRPr sz="1200" b="1"/>
          </a:p>
          <a:p>
            <a:pPr marL="0" lvl="0" indent="0" algn="ctr" rtl="0">
              <a:spcBef>
                <a:spcPts val="1200"/>
              </a:spcBef>
              <a:spcAft>
                <a:spcPts val="1200"/>
              </a:spcAft>
              <a:buNone/>
            </a:pPr>
            <a:r>
              <a:rPr lang="en" sz="1200"/>
              <a:t>Data Engineer</a:t>
            </a:r>
            <a:endParaRPr sz="1200"/>
          </a:p>
        </p:txBody>
      </p:sp>
      <p:sp>
        <p:nvSpPr>
          <p:cNvPr id="166" name="Google Shape;166;p20"/>
          <p:cNvSpPr txBox="1">
            <a:spLocks noGrp="1"/>
          </p:cNvSpPr>
          <p:nvPr>
            <p:ph type="body" idx="1"/>
          </p:nvPr>
        </p:nvSpPr>
        <p:spPr>
          <a:xfrm>
            <a:off x="6789526" y="3092475"/>
            <a:ext cx="1977900" cy="147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a:t>Dominic Vincent Ligot</a:t>
            </a:r>
            <a:endParaRPr sz="1200" b="1"/>
          </a:p>
          <a:p>
            <a:pPr marL="0" lvl="0" indent="0" algn="ctr" rtl="0">
              <a:spcBef>
                <a:spcPts val="1200"/>
              </a:spcBef>
              <a:spcAft>
                <a:spcPts val="1200"/>
              </a:spcAft>
              <a:buNone/>
            </a:pPr>
            <a:r>
              <a:rPr lang="en" sz="1200"/>
              <a:t>Data Analyst</a:t>
            </a:r>
            <a:endParaRPr sz="1200"/>
          </a:p>
        </p:txBody>
      </p:sp>
      <p:pic>
        <p:nvPicPr>
          <p:cNvPr id="167" name="Google Shape;167;p20"/>
          <p:cNvPicPr preferRelativeResize="0"/>
          <p:nvPr/>
        </p:nvPicPr>
        <p:blipFill>
          <a:blip r:embed="rId4">
            <a:alphaModFix/>
          </a:blip>
          <a:stretch>
            <a:fillRect/>
          </a:stretch>
        </p:blipFill>
        <p:spPr>
          <a:xfrm>
            <a:off x="7096200" y="1727925"/>
            <a:ext cx="1364550" cy="1364550"/>
          </a:xfrm>
          <a:prstGeom prst="rect">
            <a:avLst/>
          </a:prstGeom>
          <a:noFill/>
          <a:ln>
            <a:noFill/>
          </a:ln>
        </p:spPr>
      </p:pic>
      <p:pic>
        <p:nvPicPr>
          <p:cNvPr id="168" name="Google Shape;168;p20"/>
          <p:cNvPicPr preferRelativeResize="0"/>
          <p:nvPr/>
        </p:nvPicPr>
        <p:blipFill>
          <a:blip r:embed="rId5">
            <a:alphaModFix/>
          </a:blip>
          <a:stretch>
            <a:fillRect/>
          </a:stretch>
        </p:blipFill>
        <p:spPr>
          <a:xfrm>
            <a:off x="618375" y="1727925"/>
            <a:ext cx="1364550" cy="1364550"/>
          </a:xfrm>
          <a:prstGeom prst="rect">
            <a:avLst/>
          </a:prstGeom>
          <a:noFill/>
          <a:ln>
            <a:noFill/>
          </a:ln>
        </p:spPr>
      </p:pic>
      <p:pic>
        <p:nvPicPr>
          <p:cNvPr id="169" name="Google Shape;169;p20"/>
          <p:cNvPicPr preferRelativeResize="0"/>
          <p:nvPr/>
        </p:nvPicPr>
        <p:blipFill>
          <a:blip r:embed="rId6">
            <a:alphaModFix/>
          </a:blip>
          <a:stretch>
            <a:fillRect/>
          </a:stretch>
        </p:blipFill>
        <p:spPr>
          <a:xfrm>
            <a:off x="2807850" y="1727942"/>
            <a:ext cx="1364550" cy="1364517"/>
          </a:xfrm>
          <a:prstGeom prst="rect">
            <a:avLst/>
          </a:prstGeom>
          <a:noFill/>
          <a:ln>
            <a:noFill/>
          </a:ln>
        </p:spPr>
      </p:pic>
      <p:pic>
        <p:nvPicPr>
          <p:cNvPr id="170" name="Google Shape;170;p20"/>
          <p:cNvPicPr preferRelativeResize="0"/>
          <p:nvPr/>
        </p:nvPicPr>
        <p:blipFill>
          <a:blip r:embed="rId7">
            <a:alphaModFix/>
          </a:blip>
          <a:stretch>
            <a:fillRect/>
          </a:stretch>
        </p:blipFill>
        <p:spPr>
          <a:xfrm>
            <a:off x="4952025" y="1727925"/>
            <a:ext cx="1364550" cy="1364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On-screen Show (16:9)</PresentationFormat>
  <Paragraphs>68</Paragraphs>
  <Slides>9</Slides>
  <Notes>9</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Montserrat</vt:lpstr>
      <vt:lpstr>Simple Light</vt:lpstr>
      <vt:lpstr>PowerPoint Presentation</vt:lpstr>
      <vt:lpstr>Multi-Mission Earth Observation Visualization </vt:lpstr>
      <vt:lpstr>Mobility over Air Quality Index (MAQI) </vt:lpstr>
      <vt:lpstr>Obtaining and preparing the data </vt:lpstr>
      <vt:lpstr>Calculating MAQI</vt:lpstr>
      <vt:lpstr>Impact and usage of MAQI</vt:lpstr>
      <vt:lpstr>Impact and usage of MAQI</vt:lpstr>
      <vt:lpstr>Built With</vt:lpstr>
      <vt:lpstr>Who We 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2</cp:revision>
  <dcterms:modified xsi:type="dcterms:W3CDTF">2021-06-29T13:15:43Z</dcterms:modified>
</cp:coreProperties>
</file>