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7.xml.rels" ContentType="application/vnd.openxmlformats-package.relationships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56" Type="http://schemas.openxmlformats.org/officeDocument/2006/relationships/slide" Target="slides/slide42.xml"/><Relationship Id="rId57" Type="http://schemas.openxmlformats.org/officeDocument/2006/relationships/slide" Target="slides/slide43.xml"/><Relationship Id="rId58" Type="http://schemas.openxmlformats.org/officeDocument/2006/relationships/slide" Target="slides/slide44.xml"/><Relationship Id="rId59" Type="http://schemas.openxmlformats.org/officeDocument/2006/relationships/slide" Target="slides/slide45.xml"/><Relationship Id="rId60" Type="http://schemas.openxmlformats.org/officeDocument/2006/relationships/slide" Target="slides/slide46.xml"/><Relationship Id="rId61" Type="http://schemas.openxmlformats.org/officeDocument/2006/relationships/slide" Target="slides/slide47.xml"/><Relationship Id="rId62" Type="http://schemas.openxmlformats.org/officeDocument/2006/relationships/slide" Target="slides/slide48.xml"/><Relationship Id="rId63" Type="http://schemas.openxmlformats.org/officeDocument/2006/relationships/slide" Target="slides/slide49.xml"/><Relationship Id="rId64" Type="http://schemas.openxmlformats.org/officeDocument/2006/relationships/slide" Target="slides/slide50.xml"/><Relationship Id="rId65" Type="http://schemas.openxmlformats.org/officeDocument/2006/relationships/slide" Target="slides/slide51.xml"/><Relationship Id="rId66" Type="http://schemas.openxmlformats.org/officeDocument/2006/relationships/slide" Target="slides/slide52.xml"/><Relationship Id="rId67" Type="http://schemas.openxmlformats.org/officeDocument/2006/relationships/slide" Target="slides/slide53.xml"/><Relationship Id="rId68" Type="http://schemas.openxmlformats.org/officeDocument/2006/relationships/slide" Target="slides/slide54.xml"/><Relationship Id="rId69" Type="http://schemas.openxmlformats.org/officeDocument/2006/relationships/slide" Target="slides/slide55.xml"/><Relationship Id="rId70" Type="http://schemas.openxmlformats.org/officeDocument/2006/relationships/slide" Target="slides/slide56.xml"/><Relationship Id="rId71" Type="http://schemas.openxmlformats.org/officeDocument/2006/relationships/slide" Target="slides/slide57.xml"/><Relationship Id="rId72" Type="http://schemas.openxmlformats.org/officeDocument/2006/relationships/slide" Target="slides/slide5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1800" cy="4586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75" name="PlaceHolder 2"/>
          <p:cNvSpPr>
            <a:spLocks noGrp="1"/>
          </p:cNvSpPr>
          <p:nvPr>
            <p:ph type="dt"/>
          </p:nvPr>
        </p:nvSpPr>
        <p:spPr>
          <a:xfrm>
            <a:off x="3884760" y="0"/>
            <a:ext cx="2971800" cy="4586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  <a:p>
            <a:pPr lvl="1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77" name="PlaceHolder 4"/>
          <p:cNvSpPr>
            <a:spLocks noGrp="1"/>
          </p:cNvSpPr>
          <p:nvPr>
            <p:ph type="ftr"/>
          </p:nvPr>
        </p:nvSpPr>
        <p:spPr>
          <a:xfrm>
            <a:off x="0" y="8685360"/>
            <a:ext cx="2971800" cy="4586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78" name="PlaceHolder 5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800" cy="458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59A5E05-610A-4D7F-B279-3AEE29030FD6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Need for a dummy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Extractor class takes Logger constructor argument, so to create one we need to a Logger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getLog method included to inspect the argument provided</a:t>
            </a:r>
            <a:endParaRPr/>
          </a:p>
        </p:txBody>
      </p:sp>
      <p:sp>
        <p:nvSpPr>
          <p:cNvPr id="60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AA10575-49C1-4E7A-AAE7-6F4A36F78CB8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Example of two dummies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PHPUnit: getMock method with class 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Prophecy: first create a Prophesy object, then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Easy to forget to call reveal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Key point: no Logger class exists at this point, include or require have not been called, what happens if a Logger class is defined?</a:t>
            </a:r>
            <a:endParaRPr/>
          </a:p>
        </p:txBody>
      </p:sp>
      <p:sp>
        <p:nvSpPr>
          <p:cNvPr id="60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D2B663-90ED-4577-ADAC-5970544D5565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Create class for dummy but a fatal flaw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Intention to show the difference between our two frameworks</a:t>
            </a:r>
            <a:endParaRPr/>
          </a:p>
        </p:txBody>
      </p:sp>
      <p:sp>
        <p:nvSpPr>
          <p:cNvPr id="60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ED8CFC0-5877-44CD-BDE0-7FED2A883C18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Logger now included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Retain dummy generation code from before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What results do we get?</a:t>
            </a:r>
            <a:endParaRPr/>
          </a:p>
        </p:txBody>
      </p:sp>
      <p:sp>
        <p:nvSpPr>
          <p:cNvPr id="60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6A493B0-7D4E-49A2-A2AA-B8CA5B2ABF31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Second test passed, but first test threw an error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Conclusion: constructor is executed for PHPUnit, not for Prophecy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So how do we get the previous test passing?</a:t>
            </a:r>
            <a:endParaRPr/>
          </a:p>
        </p:txBody>
      </p:sp>
      <p:sp>
        <p:nvSpPr>
          <p:cNvPr id="61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77ABD9-C297-4E52-96A6-506DBFFCD434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Use of expected exception annotation</a:t>
            </a:r>
            <a:endParaRPr/>
          </a:p>
        </p:txBody>
      </p:sp>
      <p:sp>
        <p:nvSpPr>
          <p:cNvPr id="61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34FBA2-4C05-49D4-9DE8-A6607CCBA024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1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EBC247-2ED0-4CE4-B9D5-66936F8A3084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1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6EFC43-A53D-45B8-9E8C-67C9516E3804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interface in type hint – can mock interfaces</a:t>
            </a:r>
            <a:endParaRPr/>
          </a:p>
        </p:txBody>
      </p:sp>
      <p:sp>
        <p:nvSpPr>
          <p:cNvPr id="61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A2B6EB0-E18A-4D7F-8F3B-E6381A547580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2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63B683F-B8C6-49A8-87D7-07077D3A6D1F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Arbitrary method call?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means you get to use code-completion in your IDE and any refactoring of method names will automatically update the tests.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Perhaps not much difference at this point?</a:t>
            </a:r>
            <a:endParaRPr/>
          </a:p>
        </p:txBody>
      </p:sp>
      <p:sp>
        <p:nvSpPr>
          <p:cNvPr id="62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841E5F-D9FC-471B-B1F4-8D74A9071547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2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3DA4250-7A3D-44F9-8856-4F5D528B3143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Most important slide of this presentation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Instinct of PHPUnit is to enforce call order – Example of structure binding?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Prophecy otoh does not – Example of message binding?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84014B-07FF-40DA-9FD0-898FBB0C0152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Request to add new method typical of development process</a:t>
            </a:r>
            <a:endParaRPr/>
          </a:p>
        </p:txBody>
      </p:sp>
      <p:sp>
        <p:nvSpPr>
          <p:cNvPr id="62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C0C5732-39A5-4981-BD9A-45421B15F120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3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87198C5-9E2A-4A66-AE17-7C7CDBB25E51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Switch to specifying class name in type hint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This example linked to Magento work</a:t>
            </a:r>
            <a:endParaRPr/>
          </a:p>
        </p:txBody>
      </p:sp>
      <p:sp>
        <p:nvSpPr>
          <p:cNvPr id="63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1F1C25-1160-4405-9088-B7CD349A5238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Also possible to bypass constructor through use of mock builder and disable original constructor method</a:t>
            </a:r>
            <a:endParaRPr/>
          </a:p>
        </p:txBody>
      </p:sp>
      <p:sp>
        <p:nvSpPr>
          <p:cNvPr id="63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4B903D-6CE3-4F49-A841-81F97E1CD32A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3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89C891-9022-47BA-8ED7-3B50D37AEBAC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Recap our first sub test</a:t>
            </a:r>
            <a:endParaRPr/>
          </a:p>
        </p:txBody>
      </p:sp>
      <p:sp>
        <p:nvSpPr>
          <p:cNvPr id="63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6CFD56-A365-46EB-B4F8-2F63373CEC53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Recall stub test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Notice how test ends with an assertion</a:t>
            </a:r>
            <a:endParaRPr/>
          </a:p>
        </p:txBody>
      </p:sp>
      <p:sp>
        <p:nvSpPr>
          <p:cNvPr id="64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A30EF3-F72A-4102-96A7-A4F270509F96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single assertion</a:t>
            </a:r>
            <a:endParaRPr/>
          </a:p>
        </p:txBody>
      </p:sp>
      <p:sp>
        <p:nvSpPr>
          <p:cNvPr id="64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E9C294-D65F-4693-9AB2-95E8E7CE9162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approach</a:t>
            </a:r>
            <a:endParaRPr/>
          </a:p>
        </p:txBody>
      </p:sp>
      <p:sp>
        <p:nvSpPr>
          <p:cNvPr id="64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BFED9CF-CB88-4990-98E5-50CF5870F28E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Output from test – notice two assertions (Prophecy) – PHPUnit still only considers a single assertion</a:t>
            </a:r>
            <a:endParaRPr/>
          </a:p>
        </p:txBody>
      </p:sp>
      <p:sp>
        <p:nvSpPr>
          <p:cNvPr id="64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AC3515-A9FB-4568-BC07-95A2C14625E2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4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28B206-7277-4B38-B0B1-AD914FAFD51C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Note these not equivalent as prophecy does not enforce order in which methods are called</a:t>
            </a:r>
            <a:endParaRPr/>
          </a:p>
        </p:txBody>
      </p:sp>
      <p:sp>
        <p:nvSpPr>
          <p:cNvPr id="65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99699C8-1CA5-4CE3-BF87-F9B0A6E926CD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88365F-C9BC-4E6C-A752-E670C0A6C0ED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Mockito definition of a spy</a:t>
            </a:r>
            <a:endParaRPr/>
          </a:p>
        </p:txBody>
      </p:sp>
      <p:sp>
        <p:nvSpPr>
          <p:cNvPr id="65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76938D-9CF4-4F14-AC89-50B9D43B831F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5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84F5E1-3722-4BBF-9BBC-38AAA2A7006F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Alternative implementation with enforcement of call order in prophecy</a:t>
            </a:r>
            <a:endParaRPr/>
          </a:p>
        </p:txBody>
      </p:sp>
      <p:sp>
        <p:nvSpPr>
          <p:cNvPr id="658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9C0370-F304-469B-BB0E-31831C753CED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Creating Prophecy mocks is a one line call, but don’t forget to call reveal!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Be aware that PHPUnit will attempt to execute your constructor body, and that you may wish to bypass this…</a:t>
            </a:r>
            <a:endParaRPr/>
          </a:p>
        </p:txBody>
      </p:sp>
      <p:sp>
        <p:nvSpPr>
          <p:cNvPr id="660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79A16E9-DE08-4B06-B924-A4182E4AF1E7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Stubs have behaviour but no expectations</a:t>
            </a:r>
            <a:endParaRPr/>
          </a:p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000000"/>
                </a:solidFill>
                <a:latin typeface="Calibri"/>
              </a:rPr>
              <a:t>Mocks have behaviour and expectations</a:t>
            </a:r>
            <a:endParaRPr/>
          </a:p>
        </p:txBody>
      </p:sp>
      <p:sp>
        <p:nvSpPr>
          <p:cNvPr id="662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ACB78B-D6D2-441A-B3F8-C8B5680E4FB7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64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87C4BF-B095-4A42-A613-2F5BC44BE161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66" name="TextShape 2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CBC3573-7ECA-41E7-8775-1CF0E9125B96}" type="slidenum">
              <a:rPr lang="en-GB" sz="1200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FB1395-792A-4274-8725-AE1D7669CB8E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2280" cy="16002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title"/>
          </p:nvPr>
        </p:nvSpPr>
        <p:spPr>
          <a:xfrm>
            <a:off x="5183280" y="987480"/>
            <a:ext cx="6172200" cy="487368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2280" cy="38116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</p:txBody>
      </p:sp>
      <p:sp>
        <p:nvSpPr>
          <p:cNvPr id="35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36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36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14BF9CD-1AF6-4867-9359-3DF11EEA69C1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</p:spPr>
        <p:txBody>
          <a:bodyPr vert="vert"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39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40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8696499-1927-4869-8D78-414D7F10C27D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840"/>
          </a:xfrm>
          <a:prstGeom prst="rect">
            <a:avLst/>
          </a:prstGeom>
        </p:spPr>
        <p:txBody>
          <a:bodyPr anchorCtr="1" vert="vert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4240" cy="5811840"/>
          </a:xfrm>
          <a:prstGeom prst="rect">
            <a:avLst/>
          </a:prstGeom>
        </p:spPr>
        <p:txBody>
          <a:bodyPr vert="vert"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  <a:p>
            <a:pPr lvl="1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90000"/>
              </a:lnSpc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3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43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43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41FA9DE-87C2-4A8F-9437-C4837705E4B0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</p:spPr>
        <p:txBody>
          <a:bodyPr anchor="b" anchorCtr="1"/>
          <a:p>
            <a:pPr algn="ctr">
              <a:lnSpc>
                <a:spcPct val="9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000" cy="1655640"/>
          </a:xfrm>
          <a:prstGeom prst="rect">
            <a:avLst/>
          </a:prstGeom>
        </p:spPr>
        <p:txBody>
          <a:bodyPr anchorCtr="1"/>
          <a:p>
            <a:pPr algn="ctr">
              <a:lnSpc>
                <a:spcPct val="9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C6A3D7-DC92-4BF0-A253-181DF08D76F8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69509C-AC5D-4240-8961-84B2FBEED80B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600" cy="28526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600" cy="15001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898989"/>
                </a:solidFill>
                <a:latin typeface="Calibri"/>
              </a:rPr>
              <a:t>Click to edit Master text styles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5EB3B8-588B-47A5-BCAE-78A21C5C2C47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838080" y="1825560"/>
            <a:ext cx="5181480" cy="4351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6172200" y="1825560"/>
            <a:ext cx="5181480" cy="4351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5C1F98-698A-4877-903C-59778D88C195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600" cy="1325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720" cy="8240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b="1" lang="en-US" sz="24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title"/>
          </p:nvPr>
        </p:nvSpPr>
        <p:spPr>
          <a:xfrm>
            <a:off x="839880" y="2505240"/>
            <a:ext cx="5157720" cy="36846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3280" cy="8240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</p:txBody>
      </p:sp>
      <p:sp>
        <p:nvSpPr>
          <p:cNvPr id="203" name="PlaceHolder 5"/>
          <p:cNvSpPr>
            <a:spLocks noGrp="1"/>
          </p:cNvSpPr>
          <p:nvPr>
            <p:ph type="title"/>
          </p:nvPr>
        </p:nvSpPr>
        <p:spPr>
          <a:xfrm>
            <a:off x="6172200" y="2505240"/>
            <a:ext cx="5183280" cy="36846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04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205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206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75A282-9555-4790-ABAF-4F762320D8F0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A0C061-F170-4C9B-BF7A-238BFC3EFCAF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C9F6CA-EBD6-4788-9468-915A8BC1B7D7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2280" cy="16002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title"/>
          </p:nvPr>
        </p:nvSpPr>
        <p:spPr>
          <a:xfrm>
            <a:off x="5183280" y="987480"/>
            <a:ext cx="6172200" cy="48736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2280" cy="38116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US" sz="1600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 strike="noStrike">
                <a:solidFill>
                  <a:srgbClr val="898989"/>
                </a:solidFill>
                <a:latin typeface="Calibri"/>
              </a:rPr>
              <a:t>09/05/16</a:t>
            </a:r>
            <a:endParaRPr/>
          </a:p>
        </p:txBody>
      </p:sp>
      <p:sp>
        <p:nvSpPr>
          <p:cNvPr id="32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</p:spPr>
        <p:txBody>
          <a:bodyPr anchor="ctr" anchorCtr="1"/>
          <a:p>
            <a:endParaRPr/>
          </a:p>
        </p:txBody>
      </p:sp>
      <p:sp>
        <p:nvSpPr>
          <p:cNvPr id="32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F6F0DF2-4BC5-4520-AF33-C6A97A88234A}" type="slidenum">
              <a:rPr lang="en-GB" sz="1200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p>
            <a:pPr algn="ctr">
              <a:lnSpc>
                <a:spcPct val="90000"/>
              </a:lnSpc>
            </a:pPr>
            <a:r>
              <a:rPr lang="en-GB" sz="6000" strike="noStrike">
                <a:solidFill>
                  <a:srgbClr val="000000"/>
                </a:solidFill>
                <a:latin typeface="Calibri Light"/>
              </a:rPr>
              <a:t>Creating Unit Test Mock Objects</a:t>
            </a:r>
            <a:endParaRPr/>
          </a:p>
        </p:txBody>
      </p:sp>
      <p:sp>
        <p:nvSpPr>
          <p:cNvPr id="480" name="TextShape 2"/>
          <p:cNvSpPr txBox="1"/>
          <p:nvPr/>
        </p:nvSpPr>
        <p:spPr>
          <a:xfrm>
            <a:off x="1523880" y="3602160"/>
            <a:ext cx="9144000" cy="165564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https://github.com/riharris/phpunit-or-prophecy-for-mocks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838080" y="365040"/>
            <a:ext cx="10515600" cy="858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Use a mock object when:</a:t>
            </a:r>
            <a:endParaRPr/>
          </a:p>
        </p:txBody>
      </p:sp>
      <p:sp>
        <p:nvSpPr>
          <p:cNvPr id="497" name="TextShape 2"/>
          <p:cNvSpPr txBox="1"/>
          <p:nvPr/>
        </p:nvSpPr>
        <p:spPr>
          <a:xfrm>
            <a:off x="838080" y="187200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has non-deterministic behaviour.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is difficult to set up.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has behaviour that is hard to trigger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is slow.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has (or is) a user interface.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test needs to ask the real object about how it was used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sz="2200" strike="noStrike">
                <a:solidFill>
                  <a:srgbClr val="000000"/>
                </a:solidFill>
                <a:latin typeface="Calibri"/>
              </a:rPr>
              <a:t>The real object does not yet exist.</a:t>
            </a:r>
            <a:endParaRPr/>
          </a:p>
          <a:p>
            <a:pPr>
              <a:lnSpc>
                <a:spcPct val="70000"/>
              </a:lnSpc>
              <a:buFont typeface="Arial"/>
              <a:buChar char="•"/>
            </a:pP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7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GB" sz="2800" strike="noStrike">
                <a:solidFill>
                  <a:srgbClr val="000000"/>
                </a:solidFill>
                <a:latin typeface="Calibri"/>
              </a:rPr>
              <a:t>Types of test double?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Types of test double</a:t>
            </a:r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838080" y="1825560"/>
            <a:ext cx="10515240" cy="3403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Dummy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Stub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Spy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Mock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ff3333"/>
                </a:solidFill>
                <a:latin typeface="Arial"/>
              </a:rPr>
              <a:t>Fake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ff3333"/>
                </a:solidFill>
                <a:latin typeface="Arial"/>
              </a:rPr>
              <a:t>Temporary Test Stub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Characteristics of test doubles</a:t>
            </a:r>
            <a:endParaRPr/>
          </a:p>
        </p:txBody>
      </p:sp>
      <p:graphicFrame>
        <p:nvGraphicFramePr>
          <p:cNvPr id="507" name="Table 2"/>
          <p:cNvGraphicFramePr/>
          <p:nvPr/>
        </p:nvGraphicFramePr>
        <p:xfrm>
          <a:off x="838080" y="1825560"/>
          <a:ext cx="10514880" cy="407808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8720"/>
                <a:gridCol w="2629080"/>
              </a:tblGrid>
              <a:tr h="71028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Behaviour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Expectations</a:t>
                      </a:r>
                      <a:endParaRPr/>
                    </a:p>
                  </a:txBody>
                  <a:tcPr/>
                </a:tc>
              </a:tr>
              <a:tr h="841680"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Dummy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841680"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Stub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841680"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Spy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  <a:tr h="843120"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Mock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GB">
                          <a:latin typeface="Arial"/>
                        </a:rPr>
                        <a:t>✓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test doubles?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test double?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Extractor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$log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__construct(Logger $log)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$log;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getLog()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return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log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'Extractor.php'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DummyTest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testDemonstratePhpunitDummy()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Extractor($this-&gt;getMock(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$this-&gt;assertInstanceOf(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, $fixture-&gt;getLog());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testDemonstrateProphecyDummy()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$this-&gt;assertInstanceOf(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, $fixture-&gt;getLog());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__construct()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throw new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Exception(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‘exception’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1523880" y="1122480"/>
            <a:ext cx="9144000" cy="1181520"/>
          </a:xfrm>
          <a:prstGeom prst="rect">
            <a:avLst/>
          </a:prstGeom>
          <a:noFill/>
          <a:ln w="12600">
            <a:noFill/>
          </a:ln>
        </p:spPr>
        <p:txBody>
          <a:bodyPr anchor="b" anchorCtr="1"/>
          <a:p>
            <a:pPr algn="ctr">
              <a:lnSpc>
                <a:spcPct val="90000"/>
              </a:lnSpc>
            </a:pPr>
            <a:r>
              <a:rPr lang="en-GB" sz="6000" strike="noStrike">
                <a:solidFill>
                  <a:srgbClr val="000000"/>
                </a:solidFill>
                <a:latin typeface="Calibri Light"/>
              </a:rPr>
              <a:t>Richard Harrison</a:t>
            </a:r>
            <a:endParaRPr/>
          </a:p>
        </p:txBody>
      </p:sp>
      <p:sp>
        <p:nvSpPr>
          <p:cNvPr id="482" name="TextShape 2"/>
          <p:cNvSpPr txBox="1"/>
          <p:nvPr/>
        </p:nvSpPr>
        <p:spPr>
          <a:xfrm>
            <a:off x="1523880" y="2592000"/>
            <a:ext cx="9144000" cy="338400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First Degree : Mechanical Engineering</a:t>
            </a: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Masters Degree : Project Management &amp; Leadership</a:t>
            </a: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Software Developer since 2000</a:t>
            </a: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PHP Developer since 2005</a:t>
            </a: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Magento, ZF1, ZF2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https://uk.linkedin.com/in/richardarthurharrison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17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'Extractor.php'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‘Logger.php'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DummyIncludedClassTest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testDemonstratePhpunitDummy()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Extractor($this-&gt;getMock(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));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testDemonstrateProphecyDummy()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)-&gt;reveal());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826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1) DummyIncludedClassTest::testDemonstratePhpunitDummy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Exception: exception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/home/rharrison/workspace/unit-test-mock-objects/dummies/Logger.php:11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/home/rharrison/workspace/unit-test-mock-objects/dummies/DummyIncludedClassTest.php:10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Tests: 2, Assertions: 0, Errors: 1.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'Extractor.php'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‘Logger.php'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DummyIncludedClassRevisedTest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70c0"/>
                </a:solidFill>
                <a:latin typeface="Calibri"/>
              </a:rPr>
              <a:t>    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/**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70c0"/>
                </a:solidFill>
                <a:latin typeface="Calibri"/>
              </a:rPr>
              <a:t>    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* @expectedException Exception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70c0"/>
                </a:solidFill>
                <a:latin typeface="Calibri"/>
              </a:rPr>
              <a:t>    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*/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testDemonstratePhpunitDummy()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Extractor($this-&gt;getMock(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testDemonstrateProphecyDummy()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'Extractor.php'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include_once 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‘Logger.php'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DummyIncludedAlternativeClassTest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testDemonstratePhpunitDummy()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Extractor($this-&gt;getMockBuilder(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-&gt;disableOriginalConstructor()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-&gt;getMock());    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testDemonstrateProphecyDummy()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Extractor($this-&gt;prophesize(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'Logger'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)-&gt;reveal());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Dummies</a:t>
            </a:r>
            <a:endParaRPr/>
          </a:p>
        </p:txBody>
      </p:sp>
      <p:sp>
        <p:nvSpPr>
          <p:cNvPr id="52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-&gt;getMock()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-&gt;prophesize()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-&gt;reveal()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-&gt;getMockBuilder()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-&gt;disableOriginalConstructor()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2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3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$user-&gt;getFirstName()-&gt;willReturn(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$user-&gt;getLastName()-&gt;willReturn(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Summary</a:t>
            </a:r>
            <a:endParaRPr/>
          </a:p>
        </p:txBody>
      </p:sp>
      <p:sp>
        <p:nvSpPr>
          <p:cNvPr id="48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 anchorCtr="1"/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standard unit test framework since 2001.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Current release 5.3 (PHP &gt;=5.6, otherwise 4.8) 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Includes a native mocking framework yet offers also Prophecy mocking since version 4.5.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3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')-&gt;withConsecutive(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($this-&gt;equalTo(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')),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($this-&gt;equalTo(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-&gt;will($this-&gt;onConsecutiveCalls(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3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testDemonstratePhpunitStubMethod2()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$callback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($part)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($part ==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 ?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 :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$user-&gt;method('getName')-&gt;will($this-&gt;returnCallback($callback));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0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testDemonstratePhpunitStubMethod1()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')-&gt;withConsecutive(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($this-&gt;equalTo(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')),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($this-&gt;equalTo(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-&gt;will($this-&gt;onConsecutiveCalls(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41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new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if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(! $this-&gt;user-&gt;isAdmin())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isAdmin();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47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48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$user-&gt;getFirstName()-&gt;willReturn(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$user-&gt;getLastName()-&gt;willReturn(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.E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Time: 873 ms, Memory: 5.25Mb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There was 1 error: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1) StubTest::testDemonstrateProphecyStub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Prophecy\Exception\Call\UnexpectedCallException: Method call: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1400" strike="noStrike">
                <a:solidFill>
                  <a:srgbClr val="000000"/>
                </a:solidFill>
                <a:latin typeface="Calibri"/>
              </a:rPr>
              <a:t>- isAdmin()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on Double\IUser\P1 was not expected, expected calls were: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1400" strike="noStrike">
                <a:solidFill>
                  <a:srgbClr val="000000"/>
                </a:solidFill>
                <a:latin typeface="Calibri"/>
              </a:rPr>
              <a:t>- getFirstName()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1400" strike="noStrike">
                <a:solidFill>
                  <a:srgbClr val="000000"/>
                </a:solidFill>
                <a:latin typeface="Calibri"/>
              </a:rPr>
              <a:t>- getLastName()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/home/rharrison/workspace/unit-test-mock-objects/stubs3/Logger.php:10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/home/rharrison/workspace/unit-test-mock-objects/stubs3/StubTest.php:33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FAILURES!</a:t>
            </a:r>
            <a:endParaRPr/>
          </a:p>
          <a:p>
            <a:pPr>
              <a:lnSpc>
                <a:spcPct val="90000"/>
              </a:lnSpc>
            </a:pPr>
            <a:r>
              <a:rPr lang="en-GB" sz="1400" strike="noStrike">
                <a:solidFill>
                  <a:srgbClr val="000000"/>
                </a:solidFill>
                <a:latin typeface="Calibri"/>
              </a:rPr>
              <a:t>Tests: 2, Assertions: 1, Errors: 1.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1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70c0"/>
                </a:solidFill>
                <a:latin typeface="Calibri"/>
              </a:rPr>
              <a:t>  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/**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70c0"/>
                </a:solidFill>
                <a:latin typeface="Calibri"/>
              </a:rPr>
              <a:t>    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* @expectedException Prophecy\Exception\Call\UnexpectedCallException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70c0"/>
                </a:solidFill>
                <a:latin typeface="Calibri"/>
              </a:rPr>
              <a:t>    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*/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testDemonstrateProphecyStubRevised()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$user-&gt;getFirstName()-&gt;willReturn(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$user-&gt;getLastName()-&gt;willReturn(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52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 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testDemonstrateProphecyStubResolved()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$user-&gt;getFirstName()-&gt;willReturn(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$user-&gt;getLastName()-&gt;willReturn(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$user-&gt;isAdmin()-&gt;willReturn(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false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6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/**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* @method getFirstName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* @method getLastName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*/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User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__call($name, $arguments)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b05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// parse database records or similar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58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StubTest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function testDemonstratePhpunitStub() {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$user = $this-&gt;getMockBuilder(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'User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')-&gt;setMethods(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lang="en-GB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',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'))-&gt;getMock();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$user-&gt;method('getFirstName')-&gt;willReturn(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$user-&gt;method('getLastName')-&gt;willReturn(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Content Placeholder 3" descr=""/>
          <p:cNvPicPr/>
          <p:nvPr/>
        </p:nvPicPr>
        <p:blipFill>
          <a:blip r:embed="rId1"/>
          <a:stretch/>
        </p:blipFill>
        <p:spPr>
          <a:xfrm>
            <a:off x="2313720" y="1058040"/>
            <a:ext cx="7400880" cy="4351320"/>
          </a:xfrm>
          <a:prstGeom prst="rect">
            <a:avLst/>
          </a:prstGeom>
          <a:ln>
            <a:noFill/>
          </a:ln>
        </p:spPr>
      </p:pic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Stubs</a:t>
            </a:r>
            <a:endParaRPr/>
          </a:p>
        </p:txBody>
      </p:sp>
      <p:sp>
        <p:nvSpPr>
          <p:cNvPr id="560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-&gt;method()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-&gt;onConsecutiveCalls()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-&gt;returnCallback()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-&gt;setMethods()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4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65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testDemonstrateProphecyStub()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$user-&gt;getFirstName()-&gt;willReturn(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$user-&gt;getLastName()-&gt;willReturn(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$this-&gt;assertSame(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'Fred Bloggs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', $fixture-&gt;getUserName());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812 ms, Memory: 4.75Mb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1 assertion)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68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69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$user-&gt;getFirstName()-&gt;shouldHaveBeenCalled();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$user-&gt;getLastName()-&gt;shouldHaveBeenCalled();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734760" y="261360"/>
            <a:ext cx="10809360" cy="635184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PHPUnit 4.8.16 by Sebastian Bergmann and contributors.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Time: 789 ms, Memory: 5.00Mb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OK (1 test, 2 assertions)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2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getName($part);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4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‘first’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&gt;getName(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‘last’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$user-&gt;method('getName')-&gt;withConsecutive(array(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), array(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7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$user-&gt;method('getName')-&gt;withConsecutive(array(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), array(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$this-&gt;equalTo(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80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testDemonstrateProphecySpyWithOrder()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')-&gt;will(function 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-&gt;shouldNotHaveBeenCalled();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')-&gt;shouldHaveBeenCalled();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Summary</a:t>
            </a:r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standard unit test framework since 2001.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Includes a native mocking framework yet offers also Prophecy mocking since version 4.5.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choose between PHPUnit mocks and Prophecy mocks?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Analysis performed for version 4.8.</a:t>
            </a:r>
            <a:endParaRPr/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2" name="TextShape 2"/>
          <p:cNvSpPr txBox="1"/>
          <p:nvPr/>
        </p:nvSpPr>
        <p:spPr>
          <a:xfrm>
            <a:off x="838080" y="1486080"/>
            <a:ext cx="10515600" cy="515988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$this-&gt;getFirstName($this-&gt;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) . ' ' . $this-&gt;getLastName($this-&gt;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$this-&gt;user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getFirstName(IUser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'first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getLastName(IUser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$user-&gt;getName(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'last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4" name="TextShape 2"/>
          <p:cNvSpPr txBox="1"/>
          <p:nvPr/>
        </p:nvSpPr>
        <p:spPr>
          <a:xfrm>
            <a:off x="838080" y="1825560"/>
            <a:ext cx="109018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 testDemonstratePhpunitSpy() {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$fixture = $this-&gt;getMockBuilder(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'Logger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')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-&gt;setMethods(</a:t>
            </a:r>
            <a:r>
              <a:rPr lang="en-GB" sz="2000" strike="noStrike">
                <a:solidFill>
                  <a:srgbClr val="7030a0"/>
                </a:solidFill>
                <a:latin typeface="Calibri"/>
              </a:rPr>
              <a:t>array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',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'))-&gt;getMock();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$user = $this-&gt;getMock(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$fixture-&gt;expects($this-&gt;once())-&gt;method(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')-&gt;with($this-&gt;equalTo($user));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$fixture-&gt;expects($this-&gt;once())-&gt;method(</a:t>
            </a:r>
            <a:r>
              <a:rPr lang="en-GB" sz="20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')-&gt;with($this-&gt;equalTo($user));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0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6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public </a:t>
            </a:r>
            <a:r>
              <a:rPr lang="en-GB" sz="1600" strike="noStrike">
                <a:solidFill>
                  <a:srgbClr val="9900ff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testDemonstratePhpunitSpyWithWildcardArguments()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new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$this-&gt;getMock('IUser');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$user-&gt;expects($this-&gt;exactly(2))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-&gt;method('getName')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-&gt;with($this-&gt;isType('string'));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87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SpyTest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public function testDemonstrateProphecySpyWithWildcardArguments()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new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$this-&gt;prophesize('IUser');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$user-&gt;getName(\Prophecy\Argument::type('string'))-&gt;shouldHaveBeenCalledTimes(2);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Spies</a:t>
            </a:r>
            <a:endParaRPr/>
          </a:p>
        </p:txBody>
      </p:sp>
      <p:sp>
        <p:nvSpPr>
          <p:cNvPr id="5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-&gt;expects()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-&gt;shouldHaveBeenCalled()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-&gt;with()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-&gt;withConsecutive()</a:t>
            </a:r>
            <a:endParaRPr/>
          </a:p>
          <a:p>
            <a:pPr>
              <a:lnSpc>
                <a:spcPct val="90000"/>
              </a:lnSpc>
            </a:pPr>
            <a:r>
              <a:rPr lang="en-GB" sz="3200" strike="noStrike">
                <a:solidFill>
                  <a:srgbClr val="000000"/>
                </a:solidFill>
                <a:latin typeface="Calibri"/>
              </a:rPr>
              <a:t>-&gt;equalTo()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Mocks</a:t>
            </a:r>
            <a:endParaRPr/>
          </a:p>
        </p:txBody>
      </p:sp>
      <p:sp>
        <p:nvSpPr>
          <p:cNvPr id="59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Logger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ffc000"/>
                </a:solidFill>
                <a:latin typeface="Calibri"/>
              </a:rPr>
              <a:t>protected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$user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getUserName()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return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&gt;getFirstName() . ' ' . 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user-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&gt;getLastName();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setUser(IUser $user) 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$this-&gt;</a:t>
            </a:r>
            <a:r>
              <a:rPr lang="en-GB" sz="2400" strike="noStrike">
                <a:solidFill>
                  <a:srgbClr val="0070c0"/>
                </a:solidFill>
                <a:latin typeface="Calibri"/>
              </a:rPr>
              <a:t>user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= $user;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Mocks</a:t>
            </a:r>
            <a:endParaRPr/>
          </a:p>
        </p:txBody>
      </p:sp>
      <p:sp>
        <p:nvSpPr>
          <p:cNvPr id="593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7030a0"/>
                </a:solidFill>
                <a:latin typeface="Calibri"/>
              </a:rPr>
              <a:t>interface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IUser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getFirstName();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4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2400" strike="noStrike">
                <a:solidFill>
                  <a:srgbClr val="000000"/>
                </a:solidFill>
                <a:latin typeface="Calibri"/>
              </a:rPr>
              <a:t> getLastName();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24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 : Mocks</a:t>
            </a:r>
            <a:endParaRPr/>
          </a:p>
        </p:txBody>
      </p:sp>
      <p:sp>
        <p:nvSpPr>
          <p:cNvPr id="595" name="TextShape 2"/>
          <p:cNvSpPr txBox="1"/>
          <p:nvPr/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MockTest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testDemonstratePhpunitMock()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$this-&gt;getMock(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'getFirstName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$user-&gt;expects($this-&gt;once())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-&gt;method(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'getLastName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596" name="TextShape 3"/>
          <p:cNvSpPr txBox="1"/>
          <p:nvPr/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7030a0"/>
                </a:solidFill>
                <a:latin typeface="Calibri"/>
              </a:rPr>
              <a:t>class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MockTest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extends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PHPUnit_Framework_TestCase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00b050"/>
                </a:solidFill>
                <a:latin typeface="Calibri"/>
              </a:rPr>
              <a:t>public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function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testDemonstrateProphecyMock() {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 = </a:t>
            </a:r>
            <a:r>
              <a:rPr lang="en-GB" sz="1600" strike="noStrike">
                <a:solidFill>
                  <a:srgbClr val="7030a0"/>
                </a:solidFill>
                <a:latin typeface="Calibri"/>
              </a:rPr>
              <a:t>new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 Logger();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 = $this-&gt;prophesize(</a:t>
            </a:r>
            <a:r>
              <a:rPr lang="en-GB" sz="1600" strike="noStrike">
                <a:solidFill>
                  <a:srgbClr val="0070c0"/>
                </a:solidFill>
                <a:latin typeface="Calibri"/>
              </a:rPr>
              <a:t>'IUser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');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$user-&gt;getFirstName()-&gt;shouldBeCalled();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$user-&gt;getLastName()-&gt;shouldBeCalled();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$fixture-&gt;setUser($user-&gt;reveal());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$fixture-&gt;getUserName();    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PHPUnit or Prophecy?</a:t>
            </a:r>
            <a:endParaRPr/>
          </a:p>
        </p:txBody>
      </p:sp>
      <p:graphicFrame>
        <p:nvGraphicFramePr>
          <p:cNvPr id="598" name="Table 2"/>
          <p:cNvGraphicFramePr/>
          <p:nvPr/>
        </p:nvGraphicFramePr>
        <p:xfrm>
          <a:off x="838080" y="1825560"/>
          <a:ext cx="10515240" cy="4302360"/>
        </p:xfrm>
        <a:graphic>
          <a:graphicData uri="http://schemas.openxmlformats.org/drawingml/2006/table">
            <a:tbl>
              <a:tblPr/>
              <a:tblGrid>
                <a:gridCol w="1067760"/>
                <a:gridCol w="2511720"/>
                <a:gridCol w="6936120"/>
              </a:tblGrid>
              <a:tr h="430920"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Purpose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Comments</a:t>
                      </a:r>
                      <a:endParaRPr/>
                    </a:p>
                  </a:txBody>
                  <a:tcPr/>
                </a:tc>
              </a:tr>
              <a:tr h="893160"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Dummy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Use to satisfy the invocation signature</a:t>
                      </a:r>
                      <a:r>
                        <a:rPr lang="en-GB">
                          <a:latin typeface="Arial"/>
                        </a:rPr>
                        <a:t> of another object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Disable constructor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Don’t forget</a:t>
                      </a:r>
                      <a:r>
                        <a:rPr lang="en-GB">
                          <a:latin typeface="Arial"/>
                        </a:rPr>
                        <a:t> to call reveal()</a:t>
                      </a:r>
                      <a:endParaRPr/>
                    </a:p>
                  </a:txBody>
                  <a:tcPr/>
                </a:tc>
              </a:tr>
              <a:tr h="893160"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Stub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Pass to an object to test responses to pertinent</a:t>
                      </a:r>
                      <a:r>
                        <a:rPr lang="en-GB">
                          <a:latin typeface="Arial"/>
                        </a:rPr>
                        <a:t> values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Order in</a:t>
                      </a:r>
                      <a:r>
                        <a:rPr lang="en-GB">
                          <a:latin typeface="Arial"/>
                        </a:rPr>
                        <a:t> which methods are called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Are outputs dependent on inputs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Prophecy will</a:t>
                      </a:r>
                      <a:r>
                        <a:rPr lang="en-GB">
                          <a:latin typeface="Arial"/>
                        </a:rPr>
                        <a:t> only mock what is in signature</a:t>
                      </a:r>
                      <a:endParaRPr/>
                    </a:p>
                  </a:txBody>
                  <a:tcPr/>
                </a:tc>
              </a:tr>
              <a:tr h="893160"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Spy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Pass to an object to confirm that requests</a:t>
                      </a:r>
                      <a:r>
                        <a:rPr lang="en-GB">
                          <a:latin typeface="Arial"/>
                        </a:rPr>
                        <a:t> are made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192320"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Mock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GB">
                          <a:latin typeface="Arial"/>
                        </a:rPr>
                        <a:t>Pass</a:t>
                      </a:r>
                      <a:r>
                        <a:rPr lang="en-GB">
                          <a:latin typeface="Arial"/>
                        </a:rPr>
                        <a:t> to an object to provide programmed responses to expected requests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600" name="TextShape 2"/>
          <p:cNvSpPr txBox="1"/>
          <p:nvPr/>
        </p:nvSpPr>
        <p:spPr>
          <a:xfrm>
            <a:off x="838080" y="1825560"/>
            <a:ext cx="10515240" cy="4302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The Programmer's Oath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trike="noStrike">
                <a:solidFill>
                  <a:srgbClr val="000000"/>
                </a:solidFill>
                <a:latin typeface="Calibri"/>
              </a:rPr>
              <a:t>http://blog.cleancoder.com/uncle-bob/2015/11/18/TheProgrammersOath.html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Reasons to use a mock object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1500" strike="noStrike">
                <a:solidFill>
                  <a:srgbClr val="000000"/>
                </a:solidFill>
                <a:latin typeface="Calibri"/>
              </a:rPr>
              <a:t>http://www.ccs.neu.edu/research/demeter/related-work/extreme-programming/MockObjectsFinal.PDF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838080" y="365040"/>
            <a:ext cx="10515600" cy="93096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3600" strike="noStrike">
                <a:solidFill>
                  <a:srgbClr val="000000"/>
                </a:solidFill>
                <a:latin typeface="Calibri Light"/>
              </a:rPr>
              <a:t>The Programmer’s Oath</a:t>
            </a:r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838080" y="1211760"/>
            <a:ext cx="10515600" cy="498024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not produce harmful code.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The code that I produce will always be my best work. I will not knowingly allow code that is defective either in behaviour or structure to accumulate.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produce, with each release, a quick, sure, and repeatable proof that every element of the code works as it should.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make frequent, small, releases so that I do not impede the progress of others.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fearlessly and relentlessly improve the code at every opportunity. I will never make the code worse.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do all that I can to keep the productivity of myself, and others, as high as possible. I will do nothing that decreases that productivity.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continuously ensure that others can cover for me, and that I can cover for them.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produce estimates that are honest both in magnitude and precision. I will not make promises without certainty.</a:t>
            </a:r>
            <a:endParaRPr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GB" sz="1600" strike="noStrike">
                <a:solidFill>
                  <a:srgbClr val="000000"/>
                </a:solidFill>
                <a:latin typeface="Calibri"/>
              </a:rPr>
              <a:t>I will never stop learning and improving my craft.</a:t>
            </a:r>
            <a:endParaRPr/>
          </a:p>
          <a:p>
            <a:pPr algn="r">
              <a:lnSpc>
                <a:spcPct val="70000"/>
              </a:lnSpc>
            </a:pPr>
            <a:endParaRPr/>
          </a:p>
          <a:p>
            <a:pPr algn="r">
              <a:lnSpc>
                <a:spcPct val="7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GB" sz="4400" strike="noStrike">
                <a:solidFill>
                  <a:srgbClr val="000000"/>
                </a:solidFill>
                <a:latin typeface="Calibri Light"/>
              </a:rPr>
              <a:t>Topics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2600"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Why use unit testing?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GB" sz="2800" strike="noStrike">
                <a:solidFill>
                  <a:srgbClr val="000000"/>
                </a:solidFill>
                <a:latin typeface="Calibri"/>
              </a:rPr>
              <a:t>Why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How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When not to use mock objects?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Types of mock object?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strike="noStrike">
                <a:solidFill>
                  <a:srgbClr val="000000"/>
                </a:solidFill>
                <a:latin typeface="Calibri"/>
              </a:rPr>
              <a:t>PHPUnit or Prophecy?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2015-10-28T12:29:40Z</dcterms:created>
  <dc:creator>Richard Harrison</dc:creator>
  <dc:language>en-GB</dc:language>
  <dcterms:modified xsi:type="dcterms:W3CDTF">2016-05-09T12:56:37Z</dcterms:modified>
  <cp:revision>82</cp:revision>
  <dc:title>Creating Unit Test Mock Objects</dc:title>
</cp:coreProperties>
</file>