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0" r:id="rId3"/>
    <p:sldId id="314" r:id="rId4"/>
    <p:sldId id="313" r:id="rId5"/>
    <p:sldId id="257" r:id="rId6"/>
    <p:sldId id="258" r:id="rId7"/>
    <p:sldId id="295" r:id="rId8"/>
    <p:sldId id="279" r:id="rId9"/>
    <p:sldId id="280" r:id="rId10"/>
    <p:sldId id="259" r:id="rId11"/>
    <p:sldId id="296" r:id="rId12"/>
    <p:sldId id="297" r:id="rId13"/>
    <p:sldId id="269" r:id="rId14"/>
    <p:sldId id="267" r:id="rId15"/>
    <p:sldId id="261" r:id="rId16"/>
    <p:sldId id="26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63" r:id="rId25"/>
    <p:sldId id="281" r:id="rId26"/>
    <p:sldId id="282" r:id="rId27"/>
    <p:sldId id="283" r:id="rId28"/>
    <p:sldId id="306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1" r:id="rId41"/>
    <p:sldId id="302" r:id="rId42"/>
    <p:sldId id="303" r:id="rId43"/>
    <p:sldId id="304" r:id="rId44"/>
    <p:sldId id="305" r:id="rId45"/>
    <p:sldId id="308" r:id="rId46"/>
    <p:sldId id="309" r:id="rId47"/>
    <p:sldId id="307" r:id="rId48"/>
    <p:sldId id="310" r:id="rId49"/>
    <p:sldId id="311" r:id="rId50"/>
    <p:sldId id="312" r:id="rId51"/>
    <p:sldId id="298" r:id="rId52"/>
    <p:sldId id="299" r:id="rId53"/>
    <p:sldId id="300" r:id="rId54"/>
    <p:sldId id="26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861" autoAdjust="0"/>
  </p:normalViewPr>
  <p:slideViewPr>
    <p:cSldViewPr snapToGrid="0">
      <p:cViewPr varScale="1">
        <p:scale>
          <a:sx n="59" d="100"/>
          <a:sy n="59" d="100"/>
        </p:scale>
        <p:origin x="17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6DC10-02BF-4E2C-B055-43BDCCFEDB5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DCF1-F0A9-4CA4-B044-CE777B441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0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Two reason story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36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Create</a:t>
            </a:r>
            <a:r>
              <a:rPr lang="en-GB" baseline="0" dirty="0" smtClean="0"/>
              <a:t> class for dummy but a fatal flaw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Intention to show the difference between our two frameworks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158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Logger now included</a:t>
            </a:r>
          </a:p>
          <a:p>
            <a:endParaRPr lang="en-GB" dirty="0" smtClean="0"/>
          </a:p>
          <a:p>
            <a:r>
              <a:rPr lang="en-GB" dirty="0" smtClean="0"/>
              <a:t>Retain</a:t>
            </a:r>
            <a:r>
              <a:rPr lang="en-GB" baseline="0" dirty="0" smtClean="0"/>
              <a:t> dummy generation code from before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What results do we get?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875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Second test passed, but first test threw</a:t>
            </a:r>
            <a:r>
              <a:rPr lang="en-GB" baseline="0" dirty="0" smtClean="0"/>
              <a:t> an error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Conclusion: constructor is executed for </a:t>
            </a:r>
            <a:r>
              <a:rPr lang="en-GB" baseline="0" dirty="0" err="1" smtClean="0"/>
              <a:t>PHPUnit</a:t>
            </a:r>
            <a:r>
              <a:rPr lang="en-GB" baseline="0" dirty="0" smtClean="0"/>
              <a:t>, not for Prophecy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 how do we get the previous test passing?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</a:t>
            </a:r>
            <a:r>
              <a:rPr lang="en-GB" baseline="0" dirty="0" smtClean="0"/>
              <a:t> of expected exception annotation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37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possible to bypass constructor through use of mock builder and disable original constructor</a:t>
            </a:r>
            <a:r>
              <a:rPr lang="en-GB" baseline="0" dirty="0" smtClean="0"/>
              <a:t> method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57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Creating Prophecy</a:t>
            </a:r>
            <a:r>
              <a:rPr lang="en-GB" baseline="0" dirty="0" smtClean="0"/>
              <a:t> mocks is a one line call, but d</a:t>
            </a:r>
            <a:r>
              <a:rPr lang="en-GB" dirty="0" smtClean="0"/>
              <a:t>on’t forget to call reveal!</a:t>
            </a:r>
          </a:p>
          <a:p>
            <a:endParaRPr lang="en-GB" dirty="0" smtClean="0"/>
          </a:p>
          <a:p>
            <a:r>
              <a:rPr lang="en-GB" dirty="0" smtClean="0"/>
              <a:t>Be aware that </a:t>
            </a:r>
            <a:r>
              <a:rPr lang="en-GB" dirty="0" err="1" smtClean="0"/>
              <a:t>PHPUnit</a:t>
            </a:r>
            <a:r>
              <a:rPr lang="en-GB" dirty="0" smtClean="0"/>
              <a:t> will attempt to execute your</a:t>
            </a:r>
            <a:r>
              <a:rPr lang="en-GB" baseline="0" dirty="0" smtClean="0"/>
              <a:t> constructor body, and that you may wish to </a:t>
            </a:r>
            <a:r>
              <a:rPr lang="en-GB" baseline="0" smtClean="0"/>
              <a:t>bypass this…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791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Notice interface in type hint – can mock interfaces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24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80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Arbitrary method call?</a:t>
            </a:r>
          </a:p>
          <a:p>
            <a:r>
              <a:rPr lang="en-GB" dirty="0" smtClean="0"/>
              <a:t>This means you get to use code-completion in your IDE and any refactoring of method names will automatically update the tests.</a:t>
            </a:r>
          </a:p>
          <a:p>
            <a:r>
              <a:rPr lang="en-GB" dirty="0" smtClean="0"/>
              <a:t>Perhaps not much difference at this point?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47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63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should aspire</a:t>
            </a:r>
            <a:r>
              <a:rPr lang="en-GB" baseline="0" dirty="0" smtClean="0"/>
              <a:t> to be professional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52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Most important slide of this presentation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Instinct</a:t>
            </a:r>
            <a:r>
              <a:rPr lang="en-GB" baseline="0" dirty="0" smtClean="0"/>
              <a:t> of </a:t>
            </a:r>
            <a:r>
              <a:rPr lang="en-GB" dirty="0" err="1" smtClean="0"/>
              <a:t>PHPUnit</a:t>
            </a:r>
            <a:r>
              <a:rPr lang="en-GB" baseline="0" dirty="0" smtClean="0"/>
              <a:t> is to enforce call order – Example of </a:t>
            </a:r>
            <a:r>
              <a:rPr lang="en-GB" dirty="0" smtClean="0"/>
              <a:t>structure binding?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Prophecy</a:t>
            </a:r>
            <a:r>
              <a:rPr lang="en-GB" baseline="0" dirty="0" smtClean="0"/>
              <a:t> otoh does not – Example of message binding?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74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Request to add new method typical</a:t>
            </a:r>
            <a:r>
              <a:rPr lang="en-GB" baseline="0" dirty="0" smtClean="0"/>
              <a:t> of development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78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1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Switch to specifying class name in type hint</a:t>
            </a:r>
          </a:p>
          <a:p>
            <a:endParaRPr lang="en-GB" dirty="0" smtClean="0"/>
          </a:p>
          <a:p>
            <a:r>
              <a:rPr lang="en-GB" dirty="0" smtClean="0"/>
              <a:t>This example linked to </a:t>
            </a:r>
            <a:r>
              <a:rPr lang="en-GB" dirty="0" err="1" smtClean="0"/>
              <a:t>Magento</a:t>
            </a:r>
            <a:r>
              <a:rPr lang="en-GB" dirty="0" smtClean="0"/>
              <a:t> 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1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possible to bypass constructor through use of mock builder and disable original constructor</a:t>
            </a:r>
            <a:r>
              <a:rPr lang="en-GB" baseline="0" dirty="0" smtClean="0"/>
              <a:t> method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69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01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r>
              <a:rPr lang="en-GB" baseline="0" dirty="0" smtClean="0"/>
              <a:t> our first sub 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837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Recall stub test</a:t>
            </a:r>
          </a:p>
          <a:p>
            <a:r>
              <a:rPr lang="en-GB" dirty="0" smtClean="0"/>
              <a:t>Notice how test ends with an assertion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41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Output from test – notice single assertion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400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Alternative approach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74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documentation</a:t>
            </a:r>
          </a:p>
          <a:p>
            <a:r>
              <a:rPr lang="en-GB" dirty="0" smtClean="0"/>
              <a:t>improves readability</a:t>
            </a:r>
          </a:p>
          <a:p>
            <a:r>
              <a:rPr lang="en-GB" dirty="0" smtClean="0"/>
              <a:t>decoupling</a:t>
            </a:r>
          </a:p>
          <a:p>
            <a:r>
              <a:rPr lang="en-GB" dirty="0" smtClean="0"/>
              <a:t>permits refactoring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57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Output from test – notice two assertions (Prophecy) – </a:t>
            </a:r>
            <a:r>
              <a:rPr lang="en-GB" dirty="0" err="1" smtClean="0"/>
              <a:t>PHPUnit</a:t>
            </a:r>
            <a:r>
              <a:rPr lang="en-GB" dirty="0" smtClean="0"/>
              <a:t> still only considers</a:t>
            </a:r>
            <a:r>
              <a:rPr lang="en-GB" baseline="0" dirty="0" smtClean="0"/>
              <a:t> a single assertion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36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259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these not equivalent as prophecy</a:t>
            </a:r>
            <a:r>
              <a:rPr lang="en-GB" baseline="0" dirty="0" smtClean="0"/>
              <a:t> does not enforce order in which methods are called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022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Alternative implementation</a:t>
            </a:r>
            <a:r>
              <a:rPr lang="en-GB" baseline="0" dirty="0" smtClean="0"/>
              <a:t> with enforcement of call order in prophecy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601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Mockito</a:t>
            </a:r>
            <a:r>
              <a:rPr lang="en-GB" dirty="0" smtClean="0"/>
              <a:t> definition of a spy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90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37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Stubs have behaviour but no expectations</a:t>
            </a:r>
          </a:p>
          <a:p>
            <a:r>
              <a:rPr lang="en-GB" dirty="0" smtClean="0"/>
              <a:t>Mocks have behaviour and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96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57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41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classical TDD</a:t>
            </a:r>
            <a:r>
              <a:rPr lang="en-GB" dirty="0" smtClean="0"/>
              <a:t> style is to use real objects if possible and a double if it's awkward to use the real thing. So a classical </a:t>
            </a:r>
            <a:r>
              <a:rPr lang="en-GB" dirty="0" err="1" smtClean="0"/>
              <a:t>TDDer</a:t>
            </a:r>
            <a:r>
              <a:rPr lang="en-GB" dirty="0" smtClean="0"/>
              <a:t> would use a real warehouse and a double for the mail service. The kind of double doesn't really matter that much.</a:t>
            </a:r>
          </a:p>
          <a:p>
            <a:r>
              <a:rPr lang="en-GB" dirty="0" smtClean="0"/>
              <a:t>A </a:t>
            </a:r>
            <a:r>
              <a:rPr lang="en-GB" b="1" dirty="0" err="1" smtClean="0"/>
              <a:t>mockist</a:t>
            </a:r>
            <a:r>
              <a:rPr lang="en-GB" b="1" dirty="0" smtClean="0"/>
              <a:t> TDD</a:t>
            </a:r>
            <a:r>
              <a:rPr lang="en-GB" dirty="0" smtClean="0"/>
              <a:t> practitioner, however, will always use a mock for any object with interesting </a:t>
            </a:r>
            <a:r>
              <a:rPr lang="en-GB" dirty="0" err="1" smtClean="0"/>
              <a:t>behavior</a:t>
            </a:r>
            <a:r>
              <a:rPr lang="en-GB" dirty="0" smtClean="0"/>
              <a:t>. In this case for both the warehouse and the mail service.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3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independent, portable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7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Also design to interfaces, can communicate intent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10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Value objects?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8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Need for a dummy</a:t>
            </a:r>
          </a:p>
          <a:p>
            <a:endParaRPr lang="en-GB" dirty="0" smtClean="0"/>
          </a:p>
          <a:p>
            <a:r>
              <a:rPr lang="en-GB" dirty="0" smtClean="0"/>
              <a:t>Extractor</a:t>
            </a:r>
            <a:r>
              <a:rPr lang="en-GB" baseline="0" dirty="0" smtClean="0"/>
              <a:t> class takes Logger constructor argument, so to create one we need to a Logger object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getLog</a:t>
            </a:r>
            <a:r>
              <a:rPr lang="en-GB" baseline="0" dirty="0" smtClean="0"/>
              <a:t> method included to inspect the argument provided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18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of two dummies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PHPUnit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getMock</a:t>
            </a:r>
            <a:r>
              <a:rPr lang="en-GB" baseline="0" dirty="0" smtClean="0"/>
              <a:t> method with class name</a:t>
            </a:r>
          </a:p>
          <a:p>
            <a:endParaRPr lang="en-GB" baseline="0" dirty="0" smtClean="0"/>
          </a:p>
          <a:p>
            <a:r>
              <a:rPr lang="en-GB" baseline="0" dirty="0" smtClean="0"/>
              <a:t>Prophecy: first create a Prophesy object, then reveal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Easy to forget to call reveal</a:t>
            </a:r>
          </a:p>
          <a:p>
            <a:endParaRPr lang="en-GB" baseline="0" dirty="0" smtClean="0"/>
          </a:p>
          <a:p>
            <a:r>
              <a:rPr lang="en-GB" baseline="0" dirty="0" smtClean="0"/>
              <a:t>Key point: no Logger class exists at this point, include or require have not been called, what happens if a Logger class is defined?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DCF1-F0A9-4CA4-B044-CE777B4417A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45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3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3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9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6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8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35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9E37-F750-4EBC-9800-7BD040FD0A4A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2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Creating Unit Test Mock Objects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mock objects?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6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mock objects?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0530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mock objects?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</a:t>
            </a:r>
          </a:p>
          <a:p>
            <a:r>
              <a:rPr lang="en-GB" dirty="0" smtClean="0"/>
              <a:t>Focussed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0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0456"/>
          </a:xfrm>
        </p:spPr>
        <p:txBody>
          <a:bodyPr/>
          <a:lstStyle/>
          <a:p>
            <a:r>
              <a:rPr lang="en-GB" dirty="0" smtClean="0"/>
              <a:t>Use a mock object when: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real object has nondeterministic </a:t>
            </a:r>
            <a:r>
              <a:rPr lang="en-GB" dirty="0" smtClean="0"/>
              <a:t>behaviour</a:t>
            </a:r>
            <a:r>
              <a:rPr lang="en-GB" dirty="0"/>
              <a:t>.</a:t>
            </a:r>
          </a:p>
          <a:p>
            <a:r>
              <a:rPr lang="en-GB" dirty="0"/>
              <a:t>The real object is difficult to set up.</a:t>
            </a:r>
          </a:p>
          <a:p>
            <a:r>
              <a:rPr lang="en-GB" dirty="0"/>
              <a:t>The real object has behaviour that is hard to trigger (for example, a network error).</a:t>
            </a:r>
          </a:p>
          <a:p>
            <a:r>
              <a:rPr lang="en-GB" dirty="0"/>
              <a:t>The real object is slow.</a:t>
            </a:r>
          </a:p>
          <a:p>
            <a:r>
              <a:rPr lang="en-GB" dirty="0"/>
              <a:t>The real object has (or is) a user interface.</a:t>
            </a:r>
          </a:p>
          <a:p>
            <a:r>
              <a:rPr lang="en-GB" dirty="0"/>
              <a:t>The test needs to ask the real object about how it was used (for example, a test might need to check to see that a </a:t>
            </a:r>
            <a:r>
              <a:rPr lang="en-GB" dirty="0" err="1"/>
              <a:t>callback</a:t>
            </a:r>
            <a:r>
              <a:rPr lang="en-GB" dirty="0"/>
              <a:t> function was actually called).</a:t>
            </a:r>
          </a:p>
          <a:p>
            <a:r>
              <a:rPr lang="en-GB" dirty="0"/>
              <a:t>The real object does not yet exist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http://www.ccs.neu.edu/research/demeter/related-work/extreme-programming/MockObjectsFinal.PDF</a:t>
            </a:r>
          </a:p>
        </p:txBody>
      </p:sp>
    </p:spTree>
    <p:extLst>
      <p:ext uri="{BB962C8B-B14F-4D97-AF65-F5344CB8AC3E}">
        <p14:creationId xmlns:p14="http://schemas.microsoft.com/office/powerpoint/2010/main" val="26645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not to use mock objects?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stdClass</a:t>
            </a:r>
            <a:endParaRPr lang="en-GB" dirty="0" smtClean="0"/>
          </a:p>
          <a:p>
            <a:r>
              <a:rPr lang="en-GB" dirty="0" smtClean="0"/>
              <a:t>Iterators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5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test double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938688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658"/>
                <a:gridCol w="818094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Purpose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Dummy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Used to satisfy the invocation signature</a:t>
                      </a:r>
                      <a:r>
                        <a:rPr lang="en-GB" baseline="0" dirty="0" smtClean="0"/>
                        <a:t> of another object; all methods return null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Stub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Provides ‘canned responses’ to method</a:t>
                      </a:r>
                      <a:r>
                        <a:rPr lang="en-GB" baseline="0" dirty="0" smtClean="0"/>
                        <a:t> calls; methods can be called in any order and as many times as required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Asserts</a:t>
                      </a:r>
                      <a:r>
                        <a:rPr lang="en-GB" baseline="0" dirty="0" smtClean="0"/>
                        <a:t> expectations relating to whether methods are called and with which arguments; methods usually return null or a reference to self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Behaves</a:t>
                      </a:r>
                      <a:r>
                        <a:rPr lang="en-GB" baseline="0" dirty="0" smtClean="0"/>
                        <a:t> as a real object; asserts expectations relating to method calls; returns fully defined responses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Fake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Stands in 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for slow or unavailable resources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Temporary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Test Stub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Stands in for code not yet written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4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Dummies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class</a:t>
            </a:r>
            <a:r>
              <a:rPr lang="en-GB" sz="2400" dirty="0" smtClean="0"/>
              <a:t> Extractor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FFC000"/>
                </a:solidFill>
              </a:rPr>
              <a:t>protected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70C0"/>
                </a:solidFill>
              </a:rPr>
              <a:t>$log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__construct(Logger $log</a:t>
            </a:r>
            <a:r>
              <a:rPr lang="en-GB" sz="2400" dirty="0" smtClean="0"/>
              <a:t>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$this-&gt;</a:t>
            </a:r>
            <a:r>
              <a:rPr lang="en-GB" sz="2400" dirty="0">
                <a:solidFill>
                  <a:srgbClr val="0070C0"/>
                </a:solidFill>
              </a:rPr>
              <a:t>log</a:t>
            </a:r>
            <a:r>
              <a:rPr lang="en-GB" sz="2400" dirty="0"/>
              <a:t> = $log;</a:t>
            </a:r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dirty="0" smtClean="0"/>
              <a:t>}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 smtClean="0">
                <a:solidFill>
                  <a:srgbClr val="00B050"/>
                </a:solidFill>
              </a:rPr>
              <a:t>public</a:t>
            </a:r>
            <a:r>
              <a:rPr lang="en-GB" sz="2400" dirty="0" smtClean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getLog</a:t>
            </a:r>
            <a:r>
              <a:rPr lang="en-GB" sz="2400" dirty="0" smtClean="0"/>
              <a:t>()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return $this-&gt;</a:t>
            </a:r>
            <a:r>
              <a:rPr lang="en-GB" sz="2400" dirty="0">
                <a:solidFill>
                  <a:srgbClr val="0070C0"/>
                </a:solidFill>
              </a:rPr>
              <a:t>log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/>
              <a:t>    }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38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Dummies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err="1">
                <a:solidFill>
                  <a:srgbClr val="7030A0"/>
                </a:solidFill>
              </a:rPr>
              <a:t>include_once</a:t>
            </a:r>
            <a:r>
              <a:rPr lang="en-GB" sz="1800" dirty="0">
                <a:solidFill>
                  <a:srgbClr val="7030A0"/>
                </a:solidFill>
              </a:rPr>
              <a:t> </a:t>
            </a:r>
            <a:r>
              <a:rPr lang="en-GB" sz="1800" dirty="0">
                <a:solidFill>
                  <a:srgbClr val="0070C0"/>
                </a:solidFill>
              </a:rPr>
              <a:t>'</a:t>
            </a:r>
            <a:r>
              <a:rPr lang="en-GB" sz="1800" dirty="0" err="1">
                <a:solidFill>
                  <a:srgbClr val="0070C0"/>
                </a:solidFill>
              </a:rPr>
              <a:t>Extractor.php</a:t>
            </a:r>
            <a:r>
              <a:rPr lang="en-GB" sz="1800" dirty="0">
                <a:solidFill>
                  <a:srgbClr val="0070C0"/>
                </a:solidFill>
              </a:rPr>
              <a:t>'</a:t>
            </a:r>
            <a:r>
              <a:rPr lang="en-GB" sz="1800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7030A0"/>
                </a:solidFill>
              </a:rPr>
              <a:t>class</a:t>
            </a:r>
            <a:r>
              <a:rPr lang="en-GB" sz="1800" dirty="0" smtClean="0"/>
              <a:t> </a:t>
            </a:r>
            <a:r>
              <a:rPr lang="en-GB" sz="1800" dirty="0" err="1"/>
              <a:t>DummyTest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7030A0"/>
                </a:solidFill>
              </a:rPr>
              <a:t>extends</a:t>
            </a:r>
            <a:r>
              <a:rPr lang="en-GB" sz="1800" dirty="0"/>
              <a:t> </a:t>
            </a:r>
            <a:r>
              <a:rPr lang="en-GB" sz="1800" dirty="0" err="1" smtClean="0"/>
              <a:t>PHPUnit_Framework_TestCase</a:t>
            </a:r>
            <a:r>
              <a:rPr lang="en-GB" sz="1800" dirty="0" smtClean="0"/>
              <a:t> {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    </a:t>
            </a:r>
            <a:r>
              <a:rPr lang="en-GB" sz="1800" dirty="0">
                <a:solidFill>
                  <a:srgbClr val="00B050"/>
                </a:solidFill>
              </a:rPr>
              <a:t>public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7030A0"/>
                </a:solidFill>
              </a:rPr>
              <a:t>function</a:t>
            </a:r>
            <a:r>
              <a:rPr lang="en-GB" sz="1800" dirty="0"/>
              <a:t> </a:t>
            </a:r>
            <a:r>
              <a:rPr lang="en-GB" sz="1800" dirty="0" err="1"/>
              <a:t>testDemonstratePhpunitDummy</a:t>
            </a:r>
            <a:r>
              <a:rPr lang="en-GB" sz="1800" dirty="0" smtClean="0"/>
              <a:t>() {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$fixture = </a:t>
            </a:r>
            <a:r>
              <a:rPr lang="en-GB" sz="1800" dirty="0">
                <a:solidFill>
                  <a:srgbClr val="7030A0"/>
                </a:solidFill>
              </a:rPr>
              <a:t>new</a:t>
            </a:r>
            <a:r>
              <a:rPr lang="en-GB" sz="1800" dirty="0"/>
              <a:t> Extractor($this-&gt;</a:t>
            </a:r>
            <a:r>
              <a:rPr lang="en-GB" sz="1800" dirty="0" err="1"/>
              <a:t>getMock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70C0"/>
                </a:solidFill>
              </a:rPr>
              <a:t>'Logger'</a:t>
            </a:r>
            <a:r>
              <a:rPr lang="en-GB" sz="1800" dirty="0"/>
              <a:t>));</a:t>
            </a:r>
          </a:p>
          <a:p>
            <a:pPr marL="0" indent="0">
              <a:buNone/>
            </a:pPr>
            <a:r>
              <a:rPr lang="en-GB" sz="1800" dirty="0"/>
              <a:t>        </a:t>
            </a:r>
            <a:r>
              <a:rPr lang="en-GB" sz="1800" dirty="0" smtClean="0"/>
              <a:t>$</a:t>
            </a:r>
            <a:r>
              <a:rPr lang="en-GB" sz="1800" dirty="0"/>
              <a:t>this-&gt;</a:t>
            </a:r>
            <a:r>
              <a:rPr lang="en-GB" sz="1800" dirty="0" err="1"/>
              <a:t>assertInstanceOf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70C0"/>
                </a:solidFill>
              </a:rPr>
              <a:t>'Logger'</a:t>
            </a:r>
            <a:r>
              <a:rPr lang="en-GB" sz="1800" dirty="0"/>
              <a:t>, $fixture-&gt;</a:t>
            </a:r>
            <a:r>
              <a:rPr lang="en-GB" sz="1800" dirty="0" err="1"/>
              <a:t>getLog</a:t>
            </a:r>
            <a:r>
              <a:rPr lang="en-GB" sz="1800" dirty="0"/>
              <a:t>());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smtClean="0"/>
              <a:t>}</a:t>
            </a:r>
          </a:p>
          <a:p>
            <a:pPr marL="0" indent="0">
              <a:buNone/>
            </a:pPr>
            <a:r>
              <a:rPr lang="en-GB" sz="1800" dirty="0" smtClean="0"/>
              <a:t>    </a:t>
            </a:r>
            <a:r>
              <a:rPr lang="en-GB" sz="1800" dirty="0">
                <a:solidFill>
                  <a:srgbClr val="00B050"/>
                </a:solidFill>
              </a:rPr>
              <a:t>public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7030A0"/>
                </a:solidFill>
              </a:rPr>
              <a:t>function</a:t>
            </a:r>
            <a:r>
              <a:rPr lang="en-GB" sz="1800" dirty="0"/>
              <a:t> </a:t>
            </a:r>
            <a:r>
              <a:rPr lang="en-GB" sz="1800" dirty="0" err="1"/>
              <a:t>testDemonstrateProphecyDummy</a:t>
            </a:r>
            <a:r>
              <a:rPr lang="en-GB" sz="1800" dirty="0" smtClean="0"/>
              <a:t>() {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$fixture = </a:t>
            </a:r>
            <a:r>
              <a:rPr lang="en-GB" sz="1800" dirty="0">
                <a:solidFill>
                  <a:srgbClr val="7030A0"/>
                </a:solidFill>
              </a:rPr>
              <a:t>new</a:t>
            </a:r>
            <a:r>
              <a:rPr lang="en-GB" sz="1800" dirty="0"/>
              <a:t> Extractor($this-&gt;prophesize(</a:t>
            </a:r>
            <a:r>
              <a:rPr lang="en-GB" sz="1800" dirty="0">
                <a:solidFill>
                  <a:srgbClr val="0070C0"/>
                </a:solidFill>
              </a:rPr>
              <a:t>'Logger'</a:t>
            </a:r>
            <a:r>
              <a:rPr lang="en-GB" sz="1800" dirty="0"/>
              <a:t>)-&gt;reveal());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$</a:t>
            </a:r>
            <a:r>
              <a:rPr lang="en-GB" sz="1800" dirty="0"/>
              <a:t>this-&gt;</a:t>
            </a:r>
            <a:r>
              <a:rPr lang="en-GB" sz="1800" dirty="0" err="1"/>
              <a:t>assertInstanceOf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70C0"/>
                </a:solidFill>
              </a:rPr>
              <a:t>'Logger'</a:t>
            </a:r>
            <a:r>
              <a:rPr lang="en-GB" sz="1800" dirty="0"/>
              <a:t>, $fixture-&gt;</a:t>
            </a:r>
            <a:r>
              <a:rPr lang="en-GB" sz="1800" dirty="0" err="1"/>
              <a:t>getLog</a:t>
            </a:r>
            <a:r>
              <a:rPr lang="en-GB" sz="1800" dirty="0"/>
              <a:t>());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4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Dummies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class</a:t>
            </a:r>
            <a:r>
              <a:rPr lang="en-GB" sz="2400" dirty="0" smtClean="0"/>
              <a:t> Logger{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>
                <a:solidFill>
                  <a:srgbClr val="00B050"/>
                </a:solidFill>
              </a:rPr>
              <a:t>    public</a:t>
            </a:r>
            <a:r>
              <a:rPr lang="en-GB" sz="2400" dirty="0" smtClean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__construct</a:t>
            </a:r>
            <a:r>
              <a:rPr lang="en-GB" sz="2400" dirty="0" smtClean="0"/>
              <a:t>()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</a:t>
            </a:r>
            <a:r>
              <a:rPr lang="en-GB" sz="2400" dirty="0" smtClean="0">
                <a:solidFill>
                  <a:srgbClr val="7030A0"/>
                </a:solidFill>
              </a:rPr>
              <a:t>throw new</a:t>
            </a:r>
            <a:r>
              <a:rPr lang="en-GB" sz="2400" dirty="0" smtClean="0"/>
              <a:t> Exception(</a:t>
            </a:r>
            <a:r>
              <a:rPr lang="en-GB" sz="2400" dirty="0" smtClean="0">
                <a:solidFill>
                  <a:srgbClr val="0070C0"/>
                </a:solidFill>
              </a:rPr>
              <a:t>‘exception’</a:t>
            </a:r>
            <a:r>
              <a:rPr lang="en-GB" sz="2400" dirty="0" smtClean="0"/>
              <a:t>);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dirty="0" smtClean="0"/>
              <a:t>}</a:t>
            </a:r>
          </a:p>
          <a:p>
            <a:pPr marL="0" indent="0">
              <a:buNone/>
            </a:pPr>
            <a:r>
              <a:rPr lang="en-GB" sz="2400" dirty="0" smtClean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11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Dummies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>
                <a:solidFill>
                  <a:srgbClr val="7030A0"/>
                </a:solidFill>
              </a:rPr>
              <a:t>include_once</a:t>
            </a:r>
            <a:r>
              <a:rPr lang="en-GB" sz="2000" dirty="0">
                <a:solidFill>
                  <a:srgbClr val="7030A0"/>
                </a:solidFill>
              </a:rPr>
              <a:t> </a:t>
            </a:r>
            <a:r>
              <a:rPr lang="en-GB" sz="2000" dirty="0">
                <a:solidFill>
                  <a:srgbClr val="0070C0"/>
                </a:solidFill>
              </a:rPr>
              <a:t>'</a:t>
            </a:r>
            <a:r>
              <a:rPr lang="en-GB" sz="2000" dirty="0" err="1">
                <a:solidFill>
                  <a:srgbClr val="0070C0"/>
                </a:solidFill>
              </a:rPr>
              <a:t>Extractor.php</a:t>
            </a:r>
            <a:r>
              <a:rPr lang="en-GB" sz="2000" dirty="0" smtClean="0">
                <a:solidFill>
                  <a:srgbClr val="0070C0"/>
                </a:solidFill>
              </a:rPr>
              <a:t>'</a:t>
            </a:r>
            <a:r>
              <a:rPr lang="en-GB" sz="2000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7030A0"/>
                </a:solidFill>
              </a:rPr>
              <a:t>include_once</a:t>
            </a:r>
            <a:r>
              <a:rPr lang="en-GB" sz="2000" dirty="0">
                <a:solidFill>
                  <a:srgbClr val="7030A0"/>
                </a:solidFill>
              </a:rPr>
              <a:t> </a:t>
            </a:r>
            <a:r>
              <a:rPr lang="en-GB" sz="2000" dirty="0" smtClean="0">
                <a:solidFill>
                  <a:srgbClr val="0070C0"/>
                </a:solidFill>
              </a:rPr>
              <a:t>‘</a:t>
            </a:r>
            <a:r>
              <a:rPr lang="en-GB" sz="2000" dirty="0" err="1" smtClean="0">
                <a:solidFill>
                  <a:srgbClr val="0070C0"/>
                </a:solidFill>
              </a:rPr>
              <a:t>Logger.php</a:t>
            </a:r>
            <a:r>
              <a:rPr lang="en-GB" sz="2000" dirty="0" smtClean="0">
                <a:solidFill>
                  <a:srgbClr val="0070C0"/>
                </a:solidFill>
              </a:rPr>
              <a:t>'</a:t>
            </a:r>
            <a:r>
              <a:rPr lang="en-GB" sz="2000" dirty="0" smtClean="0">
                <a:solidFill>
                  <a:srgbClr val="7030A0"/>
                </a:solidFill>
              </a:rPr>
              <a:t>;</a:t>
            </a:r>
            <a:endParaRPr lang="en-GB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7030A0"/>
                </a:solidFill>
              </a:rPr>
              <a:t>class</a:t>
            </a:r>
            <a:r>
              <a:rPr lang="en-GB" sz="2000" dirty="0" smtClean="0"/>
              <a:t> </a:t>
            </a:r>
            <a:r>
              <a:rPr lang="en-GB" sz="2000" dirty="0" err="1" smtClean="0"/>
              <a:t>DummyIncludedClassTest</a:t>
            </a:r>
            <a:r>
              <a:rPr lang="en-GB" sz="2000" dirty="0" smtClean="0"/>
              <a:t> </a:t>
            </a:r>
            <a:r>
              <a:rPr lang="en-GB" sz="2000" dirty="0">
                <a:solidFill>
                  <a:srgbClr val="7030A0"/>
                </a:solidFill>
              </a:rPr>
              <a:t>extends</a:t>
            </a:r>
            <a:r>
              <a:rPr lang="en-GB" sz="2000" dirty="0"/>
              <a:t> </a:t>
            </a:r>
            <a:r>
              <a:rPr lang="en-GB" sz="2000" dirty="0" err="1" smtClean="0"/>
              <a:t>PHPUnit_Framework_TestCase</a:t>
            </a:r>
            <a:r>
              <a:rPr lang="en-GB" sz="2000" dirty="0" smtClean="0"/>
              <a:t> {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    </a:t>
            </a:r>
            <a:r>
              <a:rPr lang="en-GB" sz="2000" dirty="0">
                <a:solidFill>
                  <a:srgbClr val="00B050"/>
                </a:solidFill>
              </a:rPr>
              <a:t>public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function</a:t>
            </a:r>
            <a:r>
              <a:rPr lang="en-GB" sz="2000" dirty="0"/>
              <a:t> </a:t>
            </a:r>
            <a:r>
              <a:rPr lang="en-GB" sz="2000" dirty="0" err="1"/>
              <a:t>testDemonstratePhpunitDummy</a:t>
            </a:r>
            <a:r>
              <a:rPr lang="en-GB" sz="2000" dirty="0" smtClean="0"/>
              <a:t>() {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$fixture = </a:t>
            </a:r>
            <a:r>
              <a:rPr lang="en-GB" sz="2000" dirty="0">
                <a:solidFill>
                  <a:srgbClr val="7030A0"/>
                </a:solidFill>
              </a:rPr>
              <a:t>new</a:t>
            </a:r>
            <a:r>
              <a:rPr lang="en-GB" sz="2000" dirty="0"/>
              <a:t> Extractor($this-&gt;</a:t>
            </a:r>
            <a:r>
              <a:rPr lang="en-GB" sz="2000" dirty="0" err="1"/>
              <a:t>getMock</a:t>
            </a:r>
            <a:r>
              <a:rPr lang="en-GB" sz="2000" dirty="0"/>
              <a:t>(</a:t>
            </a:r>
            <a:r>
              <a:rPr lang="en-GB" sz="2000" dirty="0">
                <a:solidFill>
                  <a:srgbClr val="0070C0"/>
                </a:solidFill>
              </a:rPr>
              <a:t>'Logger'</a:t>
            </a:r>
            <a:r>
              <a:rPr lang="en-GB" sz="2000" dirty="0"/>
              <a:t>));</a:t>
            </a:r>
          </a:p>
          <a:p>
            <a:pPr marL="0" indent="0">
              <a:buNone/>
            </a:pPr>
            <a:r>
              <a:rPr lang="en-GB" sz="2000" dirty="0" smtClean="0"/>
              <a:t>    }</a:t>
            </a:r>
          </a:p>
          <a:p>
            <a:pPr marL="0" indent="0">
              <a:buNone/>
            </a:pPr>
            <a:r>
              <a:rPr lang="en-GB" sz="2000" dirty="0" smtClean="0"/>
              <a:t>    </a:t>
            </a:r>
            <a:r>
              <a:rPr lang="en-GB" sz="2000" dirty="0">
                <a:solidFill>
                  <a:srgbClr val="00B050"/>
                </a:solidFill>
              </a:rPr>
              <a:t>public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function</a:t>
            </a:r>
            <a:r>
              <a:rPr lang="en-GB" sz="2000" dirty="0"/>
              <a:t> </a:t>
            </a:r>
            <a:r>
              <a:rPr lang="en-GB" sz="2000" dirty="0" err="1"/>
              <a:t>testDemonstrateProphecyDummy</a:t>
            </a:r>
            <a:r>
              <a:rPr lang="en-GB" sz="2000" dirty="0" smtClean="0"/>
              <a:t>() {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$fixture = </a:t>
            </a:r>
            <a:r>
              <a:rPr lang="en-GB" sz="2000" dirty="0">
                <a:solidFill>
                  <a:srgbClr val="7030A0"/>
                </a:solidFill>
              </a:rPr>
              <a:t>new</a:t>
            </a:r>
            <a:r>
              <a:rPr lang="en-GB" sz="2000" dirty="0"/>
              <a:t> Extractor($this-&gt;prophesize(</a:t>
            </a:r>
            <a:r>
              <a:rPr lang="en-GB" sz="2000" dirty="0">
                <a:solidFill>
                  <a:srgbClr val="0070C0"/>
                </a:solidFill>
              </a:rPr>
              <a:t>'Logger'</a:t>
            </a:r>
            <a:r>
              <a:rPr lang="en-GB" sz="2000" dirty="0"/>
              <a:t>)-&gt;reveal());</a:t>
            </a:r>
          </a:p>
          <a:p>
            <a:pPr marL="0" indent="0">
              <a:buNone/>
            </a:pPr>
            <a:r>
              <a:rPr lang="en-GB" sz="2000" dirty="0" smtClean="0"/>
              <a:t>    }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9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 smtClean="0"/>
              <a:t>PHPUnit</a:t>
            </a:r>
            <a:r>
              <a:rPr lang="en-GB" dirty="0" smtClean="0"/>
              <a:t> de facto standard unit test framework.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Current release 5.0 (PHP &gt;=5.6, otherwise 4.8) 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Includes a native mocking framework yet offers also Prophecy mocking since version 4.5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839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86" y="261257"/>
            <a:ext cx="10809514" cy="6351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/>
              <a:t>PHPUnit</a:t>
            </a:r>
            <a:r>
              <a:rPr lang="en-GB" sz="2000" dirty="0"/>
              <a:t> 4.8.16 by Sebastian Bergmann and contributors.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Time: 826 </a:t>
            </a:r>
            <a:r>
              <a:rPr lang="en-GB" sz="2000" dirty="0" err="1"/>
              <a:t>ms</a:t>
            </a:r>
            <a:r>
              <a:rPr lang="en-GB" sz="2000" dirty="0"/>
              <a:t>, Memory: 5.00Mb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There was 1 error: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1) </a:t>
            </a:r>
            <a:r>
              <a:rPr lang="en-GB" sz="2000" dirty="0" err="1"/>
              <a:t>DummyIncludedClassTest</a:t>
            </a:r>
            <a:r>
              <a:rPr lang="en-GB" sz="2000" dirty="0"/>
              <a:t>::</a:t>
            </a:r>
            <a:r>
              <a:rPr lang="en-GB" sz="2000" dirty="0" err="1"/>
              <a:t>testDemonstratePhpunitDummy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Exception: exception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/</a:t>
            </a:r>
            <a:r>
              <a:rPr lang="en-GB" sz="2000" dirty="0" smtClean="0"/>
              <a:t>home/</a:t>
            </a:r>
            <a:r>
              <a:rPr lang="en-GB" sz="2000" dirty="0" err="1" smtClean="0"/>
              <a:t>rharrison</a:t>
            </a:r>
            <a:r>
              <a:rPr lang="en-GB" sz="2000" dirty="0" smtClean="0"/>
              <a:t>/workspace/unit-test-mock-objects/dummies/Logger.php:11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/</a:t>
            </a:r>
            <a:r>
              <a:rPr lang="en-GB" sz="2000" dirty="0" smtClean="0"/>
              <a:t>home/</a:t>
            </a:r>
            <a:r>
              <a:rPr lang="en-GB" sz="2000" dirty="0" err="1" smtClean="0"/>
              <a:t>rharrison</a:t>
            </a:r>
            <a:r>
              <a:rPr lang="en-GB" sz="2000" dirty="0" smtClean="0"/>
              <a:t>/workspace/unit-test-mock-objects/dummies/DummyIncludedClassTest.php:10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FAILURES!</a:t>
            </a:r>
          </a:p>
          <a:p>
            <a:pPr marL="0" indent="0">
              <a:buNone/>
            </a:pPr>
            <a:r>
              <a:rPr lang="en-GB" sz="2000" dirty="0"/>
              <a:t>Tests: 2, Assertions: 0, Errors: 1.</a:t>
            </a:r>
          </a:p>
        </p:txBody>
      </p:sp>
    </p:spTree>
    <p:extLst>
      <p:ext uri="{BB962C8B-B14F-4D97-AF65-F5344CB8AC3E}">
        <p14:creationId xmlns:p14="http://schemas.microsoft.com/office/powerpoint/2010/main" val="30019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Dummies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err="1">
                <a:solidFill>
                  <a:srgbClr val="7030A0"/>
                </a:solidFill>
              </a:rPr>
              <a:t>include_once</a:t>
            </a:r>
            <a:r>
              <a:rPr lang="en-GB" sz="1800" dirty="0">
                <a:solidFill>
                  <a:srgbClr val="7030A0"/>
                </a:solidFill>
              </a:rPr>
              <a:t> </a:t>
            </a:r>
            <a:r>
              <a:rPr lang="en-GB" sz="1800" dirty="0">
                <a:solidFill>
                  <a:srgbClr val="0070C0"/>
                </a:solidFill>
              </a:rPr>
              <a:t>'</a:t>
            </a:r>
            <a:r>
              <a:rPr lang="en-GB" sz="1800" dirty="0" err="1">
                <a:solidFill>
                  <a:srgbClr val="0070C0"/>
                </a:solidFill>
              </a:rPr>
              <a:t>Extractor.php</a:t>
            </a:r>
            <a:r>
              <a:rPr lang="en-GB" sz="1800" dirty="0" smtClean="0">
                <a:solidFill>
                  <a:srgbClr val="0070C0"/>
                </a:solidFill>
              </a:rPr>
              <a:t>'</a:t>
            </a:r>
            <a:r>
              <a:rPr lang="en-GB" sz="1800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7030A0"/>
                </a:solidFill>
              </a:rPr>
              <a:t>include_once</a:t>
            </a:r>
            <a:r>
              <a:rPr lang="en-GB" sz="1800" dirty="0">
                <a:solidFill>
                  <a:srgbClr val="7030A0"/>
                </a:solidFill>
              </a:rPr>
              <a:t> </a:t>
            </a:r>
            <a:r>
              <a:rPr lang="en-GB" sz="1800" dirty="0" smtClean="0">
                <a:solidFill>
                  <a:srgbClr val="0070C0"/>
                </a:solidFill>
              </a:rPr>
              <a:t>‘</a:t>
            </a:r>
            <a:r>
              <a:rPr lang="en-GB" sz="1800" dirty="0" err="1" smtClean="0">
                <a:solidFill>
                  <a:srgbClr val="0070C0"/>
                </a:solidFill>
              </a:rPr>
              <a:t>Logger.php</a:t>
            </a:r>
            <a:r>
              <a:rPr lang="en-GB" sz="1800" dirty="0" smtClean="0">
                <a:solidFill>
                  <a:srgbClr val="0070C0"/>
                </a:solidFill>
              </a:rPr>
              <a:t>'</a:t>
            </a:r>
            <a:r>
              <a:rPr lang="en-GB" sz="1800" dirty="0" smtClean="0">
                <a:solidFill>
                  <a:srgbClr val="7030A0"/>
                </a:solidFill>
              </a:rPr>
              <a:t>;</a:t>
            </a:r>
            <a:endParaRPr lang="en-GB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7030A0"/>
                </a:solidFill>
              </a:rPr>
              <a:t>class</a:t>
            </a:r>
            <a:r>
              <a:rPr lang="en-GB" sz="1800" dirty="0" smtClean="0"/>
              <a:t> </a:t>
            </a:r>
            <a:r>
              <a:rPr lang="en-GB" sz="1800" dirty="0" err="1" smtClean="0"/>
              <a:t>DummyIncludedClassRevisedTest</a:t>
            </a:r>
            <a:r>
              <a:rPr lang="en-GB" sz="1800" dirty="0" smtClean="0"/>
              <a:t> </a:t>
            </a:r>
            <a:r>
              <a:rPr lang="en-GB" sz="1800" dirty="0">
                <a:solidFill>
                  <a:srgbClr val="7030A0"/>
                </a:solidFill>
              </a:rPr>
              <a:t>extends</a:t>
            </a:r>
            <a:r>
              <a:rPr lang="en-GB" sz="1800" dirty="0"/>
              <a:t> </a:t>
            </a:r>
            <a:r>
              <a:rPr lang="en-GB" sz="1800" dirty="0" err="1" smtClean="0"/>
              <a:t>PHPUnit_Framework_TestCase</a:t>
            </a:r>
            <a:r>
              <a:rPr lang="en-GB" sz="1800" dirty="0" smtClean="0"/>
              <a:t> {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     </a:t>
            </a:r>
            <a:r>
              <a:rPr lang="en-GB" sz="1800" dirty="0">
                <a:solidFill>
                  <a:srgbClr val="0070C0"/>
                </a:solidFill>
              </a:rPr>
              <a:t>/**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     * @</a:t>
            </a:r>
            <a:r>
              <a:rPr lang="en-GB" sz="1800" dirty="0" err="1">
                <a:solidFill>
                  <a:srgbClr val="0070C0"/>
                </a:solidFill>
              </a:rPr>
              <a:t>expectedException</a:t>
            </a:r>
            <a:r>
              <a:rPr lang="en-GB" sz="1800" dirty="0">
                <a:solidFill>
                  <a:srgbClr val="0070C0"/>
                </a:solidFill>
              </a:rPr>
              <a:t> Exception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     */</a:t>
            </a:r>
            <a:endParaRPr lang="en-GB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 smtClean="0"/>
              <a:t>    </a:t>
            </a:r>
            <a:r>
              <a:rPr lang="en-GB" sz="1800" dirty="0">
                <a:solidFill>
                  <a:srgbClr val="00B050"/>
                </a:solidFill>
              </a:rPr>
              <a:t>public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7030A0"/>
                </a:solidFill>
              </a:rPr>
              <a:t>function</a:t>
            </a:r>
            <a:r>
              <a:rPr lang="en-GB" sz="1800" dirty="0"/>
              <a:t> </a:t>
            </a:r>
            <a:r>
              <a:rPr lang="en-GB" sz="1800" dirty="0" err="1"/>
              <a:t>testDemonstratePhpunitDummy</a:t>
            </a:r>
            <a:r>
              <a:rPr lang="en-GB" sz="1800" dirty="0" smtClean="0"/>
              <a:t>() {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$fixture = </a:t>
            </a:r>
            <a:r>
              <a:rPr lang="en-GB" sz="1800" dirty="0">
                <a:solidFill>
                  <a:srgbClr val="7030A0"/>
                </a:solidFill>
              </a:rPr>
              <a:t>new</a:t>
            </a:r>
            <a:r>
              <a:rPr lang="en-GB" sz="1800" dirty="0"/>
              <a:t> Extractor($this-&gt;</a:t>
            </a:r>
            <a:r>
              <a:rPr lang="en-GB" sz="1800" dirty="0" err="1"/>
              <a:t>getMock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70C0"/>
                </a:solidFill>
              </a:rPr>
              <a:t>'Logger'</a:t>
            </a:r>
            <a:r>
              <a:rPr lang="en-GB" sz="1800" dirty="0"/>
              <a:t>));</a:t>
            </a:r>
          </a:p>
          <a:p>
            <a:pPr marL="0" indent="0">
              <a:buNone/>
            </a:pPr>
            <a:r>
              <a:rPr lang="en-GB" sz="1800" dirty="0" smtClean="0"/>
              <a:t>    }</a:t>
            </a:r>
          </a:p>
          <a:p>
            <a:pPr marL="0" indent="0">
              <a:buNone/>
            </a:pPr>
            <a:r>
              <a:rPr lang="en-GB" sz="1800" dirty="0" smtClean="0"/>
              <a:t>    </a:t>
            </a:r>
            <a:r>
              <a:rPr lang="en-GB" sz="1800" dirty="0">
                <a:solidFill>
                  <a:srgbClr val="00B050"/>
                </a:solidFill>
              </a:rPr>
              <a:t>public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7030A0"/>
                </a:solidFill>
              </a:rPr>
              <a:t>function</a:t>
            </a:r>
            <a:r>
              <a:rPr lang="en-GB" sz="1800" dirty="0"/>
              <a:t> </a:t>
            </a:r>
            <a:r>
              <a:rPr lang="en-GB" sz="1800" dirty="0" err="1"/>
              <a:t>testDemonstrateProphecyDummy</a:t>
            </a:r>
            <a:r>
              <a:rPr lang="en-GB" sz="1800" dirty="0" smtClean="0"/>
              <a:t>() {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$fixture = </a:t>
            </a:r>
            <a:r>
              <a:rPr lang="en-GB" sz="1800" dirty="0">
                <a:solidFill>
                  <a:srgbClr val="7030A0"/>
                </a:solidFill>
              </a:rPr>
              <a:t>new</a:t>
            </a:r>
            <a:r>
              <a:rPr lang="en-GB" sz="1800" dirty="0"/>
              <a:t> Extractor($this-&gt;prophesize(</a:t>
            </a:r>
            <a:r>
              <a:rPr lang="en-GB" sz="1800" dirty="0">
                <a:solidFill>
                  <a:srgbClr val="0070C0"/>
                </a:solidFill>
              </a:rPr>
              <a:t>'Logger'</a:t>
            </a:r>
            <a:r>
              <a:rPr lang="en-GB" sz="1800" dirty="0"/>
              <a:t>)-&gt;reveal());</a:t>
            </a:r>
          </a:p>
          <a:p>
            <a:pPr marL="0" indent="0">
              <a:buNone/>
            </a:pPr>
            <a:r>
              <a:rPr lang="en-GB" sz="1800" dirty="0" smtClean="0"/>
              <a:t>    }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4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Dummies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err="1">
                <a:solidFill>
                  <a:srgbClr val="7030A0"/>
                </a:solidFill>
              </a:rPr>
              <a:t>include_once</a:t>
            </a:r>
            <a:r>
              <a:rPr lang="en-GB" sz="1800" dirty="0">
                <a:solidFill>
                  <a:srgbClr val="7030A0"/>
                </a:solidFill>
              </a:rPr>
              <a:t> </a:t>
            </a:r>
            <a:r>
              <a:rPr lang="en-GB" sz="1800" dirty="0">
                <a:solidFill>
                  <a:srgbClr val="0070C0"/>
                </a:solidFill>
              </a:rPr>
              <a:t>'</a:t>
            </a:r>
            <a:r>
              <a:rPr lang="en-GB" sz="1800" dirty="0" err="1">
                <a:solidFill>
                  <a:srgbClr val="0070C0"/>
                </a:solidFill>
              </a:rPr>
              <a:t>Extractor.php</a:t>
            </a:r>
            <a:r>
              <a:rPr lang="en-GB" sz="1800" dirty="0" smtClean="0">
                <a:solidFill>
                  <a:srgbClr val="0070C0"/>
                </a:solidFill>
              </a:rPr>
              <a:t>'</a:t>
            </a:r>
            <a:r>
              <a:rPr lang="en-GB" sz="1800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7030A0"/>
                </a:solidFill>
              </a:rPr>
              <a:t>include_once</a:t>
            </a:r>
            <a:r>
              <a:rPr lang="en-GB" sz="1800" dirty="0">
                <a:solidFill>
                  <a:srgbClr val="7030A0"/>
                </a:solidFill>
              </a:rPr>
              <a:t> </a:t>
            </a:r>
            <a:r>
              <a:rPr lang="en-GB" sz="1800" dirty="0" smtClean="0">
                <a:solidFill>
                  <a:srgbClr val="0070C0"/>
                </a:solidFill>
              </a:rPr>
              <a:t>‘</a:t>
            </a:r>
            <a:r>
              <a:rPr lang="en-GB" sz="1800" dirty="0" err="1" smtClean="0">
                <a:solidFill>
                  <a:srgbClr val="0070C0"/>
                </a:solidFill>
              </a:rPr>
              <a:t>Logger.php</a:t>
            </a:r>
            <a:r>
              <a:rPr lang="en-GB" sz="1800" dirty="0" smtClean="0">
                <a:solidFill>
                  <a:srgbClr val="0070C0"/>
                </a:solidFill>
              </a:rPr>
              <a:t>'</a:t>
            </a:r>
            <a:r>
              <a:rPr lang="en-GB" sz="1800" dirty="0" smtClean="0">
                <a:solidFill>
                  <a:srgbClr val="7030A0"/>
                </a:solidFill>
              </a:rPr>
              <a:t>;</a:t>
            </a:r>
            <a:endParaRPr lang="en-GB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7030A0"/>
                </a:solidFill>
              </a:rPr>
              <a:t>class</a:t>
            </a:r>
            <a:r>
              <a:rPr lang="en-GB" sz="1800" dirty="0" smtClean="0"/>
              <a:t> </a:t>
            </a:r>
            <a:r>
              <a:rPr lang="en-GB" sz="1800" dirty="0" err="1" smtClean="0"/>
              <a:t>DummyIncludedAlternativeClassTest</a:t>
            </a:r>
            <a:r>
              <a:rPr lang="en-GB" sz="1800" dirty="0" smtClean="0"/>
              <a:t> </a:t>
            </a:r>
            <a:r>
              <a:rPr lang="en-GB" sz="1800" dirty="0">
                <a:solidFill>
                  <a:srgbClr val="7030A0"/>
                </a:solidFill>
              </a:rPr>
              <a:t>extends</a:t>
            </a:r>
            <a:r>
              <a:rPr lang="en-GB" sz="1800" dirty="0"/>
              <a:t> </a:t>
            </a:r>
            <a:r>
              <a:rPr lang="en-GB" sz="1800" dirty="0" err="1" smtClean="0"/>
              <a:t>PHPUnit_Framework_TestCase</a:t>
            </a:r>
            <a:r>
              <a:rPr lang="en-GB" sz="1800" dirty="0" smtClean="0"/>
              <a:t> {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    </a:t>
            </a:r>
            <a:r>
              <a:rPr lang="en-GB" sz="1800" dirty="0">
                <a:solidFill>
                  <a:srgbClr val="00B050"/>
                </a:solidFill>
              </a:rPr>
              <a:t>public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7030A0"/>
                </a:solidFill>
              </a:rPr>
              <a:t>function</a:t>
            </a:r>
            <a:r>
              <a:rPr lang="en-GB" sz="1800" dirty="0"/>
              <a:t> </a:t>
            </a:r>
            <a:r>
              <a:rPr lang="en-GB" sz="1800" dirty="0" err="1"/>
              <a:t>testDemonstratePhpunitDummy</a:t>
            </a:r>
            <a:r>
              <a:rPr lang="en-GB" sz="1800" dirty="0" smtClean="0"/>
              <a:t>() {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$fixture = </a:t>
            </a:r>
            <a:r>
              <a:rPr lang="en-GB" sz="1800" dirty="0">
                <a:solidFill>
                  <a:srgbClr val="7030A0"/>
                </a:solidFill>
              </a:rPr>
              <a:t>new</a:t>
            </a:r>
            <a:r>
              <a:rPr lang="en-GB" sz="1800" dirty="0"/>
              <a:t> </a:t>
            </a:r>
            <a:r>
              <a:rPr lang="en-GB" sz="1800" dirty="0" smtClean="0"/>
              <a:t>Extractor</a:t>
            </a:r>
            <a:r>
              <a:rPr lang="en-GB" sz="1800" dirty="0"/>
              <a:t>($this-&gt;</a:t>
            </a:r>
            <a:r>
              <a:rPr lang="en-GB" sz="1800" dirty="0" err="1" smtClean="0"/>
              <a:t>getMockBuilder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70C0"/>
                </a:solidFill>
              </a:rPr>
              <a:t>'Logger'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         -&gt;</a:t>
            </a:r>
            <a:r>
              <a:rPr lang="en-GB" sz="1800" dirty="0" err="1"/>
              <a:t>disableOriginalConstructor</a:t>
            </a:r>
            <a:r>
              <a:rPr lang="en-GB" sz="1800" dirty="0"/>
              <a:t>()</a:t>
            </a:r>
          </a:p>
          <a:p>
            <a:pPr marL="0" indent="0">
              <a:buNone/>
            </a:pPr>
            <a:r>
              <a:rPr lang="en-GB" sz="1800" dirty="0"/>
              <a:t>            -&gt;</a:t>
            </a:r>
            <a:r>
              <a:rPr lang="en-GB" sz="1800" dirty="0" err="1"/>
              <a:t>getMock</a:t>
            </a:r>
            <a:r>
              <a:rPr lang="en-GB" sz="1800" dirty="0"/>
              <a:t>());   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 }</a:t>
            </a:r>
          </a:p>
          <a:p>
            <a:pPr marL="0" indent="0">
              <a:buNone/>
            </a:pPr>
            <a:r>
              <a:rPr lang="en-GB" sz="1800" dirty="0" smtClean="0"/>
              <a:t>    </a:t>
            </a:r>
            <a:r>
              <a:rPr lang="en-GB" sz="1800" dirty="0">
                <a:solidFill>
                  <a:srgbClr val="00B050"/>
                </a:solidFill>
              </a:rPr>
              <a:t>public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7030A0"/>
                </a:solidFill>
              </a:rPr>
              <a:t>function</a:t>
            </a:r>
            <a:r>
              <a:rPr lang="en-GB" sz="1800" dirty="0"/>
              <a:t> </a:t>
            </a:r>
            <a:r>
              <a:rPr lang="en-GB" sz="1800" dirty="0" err="1"/>
              <a:t>testDemonstrateProphecyDummy</a:t>
            </a:r>
            <a:r>
              <a:rPr lang="en-GB" sz="1800" dirty="0" smtClean="0"/>
              <a:t>() {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$fixture = </a:t>
            </a:r>
            <a:r>
              <a:rPr lang="en-GB" sz="1800" dirty="0">
                <a:solidFill>
                  <a:srgbClr val="7030A0"/>
                </a:solidFill>
              </a:rPr>
              <a:t>new</a:t>
            </a:r>
            <a:r>
              <a:rPr lang="en-GB" sz="1800" dirty="0"/>
              <a:t> Extractor($this-&gt;prophesize(</a:t>
            </a:r>
            <a:r>
              <a:rPr lang="en-GB" sz="1800" dirty="0">
                <a:solidFill>
                  <a:srgbClr val="0070C0"/>
                </a:solidFill>
              </a:rPr>
              <a:t>'Logger'</a:t>
            </a:r>
            <a:r>
              <a:rPr lang="en-GB" sz="1800" dirty="0"/>
              <a:t>)-&gt;reveal());</a:t>
            </a:r>
          </a:p>
          <a:p>
            <a:pPr marL="0" indent="0">
              <a:buNone/>
            </a:pPr>
            <a:r>
              <a:rPr lang="en-GB" sz="1800" dirty="0" smtClean="0"/>
              <a:t>    }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4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Dummies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 smtClean="0"/>
              <a:t>-&gt;reveal()</a:t>
            </a:r>
          </a:p>
          <a:p>
            <a:pPr marL="0" indent="0">
              <a:buNone/>
            </a:pPr>
            <a:r>
              <a:rPr lang="en-GB" sz="3200" dirty="0" smtClean="0"/>
              <a:t>-&gt;</a:t>
            </a:r>
            <a:r>
              <a:rPr lang="en-GB" sz="3200" dirty="0" err="1" smtClean="0"/>
              <a:t>disableOriginalConstructor</a:t>
            </a:r>
            <a:r>
              <a:rPr lang="en-GB" sz="3200" dirty="0" smtClean="0"/>
              <a:t>()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636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class</a:t>
            </a:r>
            <a:r>
              <a:rPr lang="en-GB" sz="2400" dirty="0" smtClean="0"/>
              <a:t> Logger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FFC000"/>
                </a:solidFill>
              </a:rPr>
              <a:t>protected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70C0"/>
                </a:solidFill>
              </a:rPr>
              <a:t>$user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getUserName</a:t>
            </a:r>
            <a:r>
              <a:rPr lang="en-GB" sz="2400" dirty="0" smtClean="0"/>
              <a:t>()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</a:t>
            </a:r>
            <a:r>
              <a:rPr lang="en-GB" sz="2400" dirty="0" smtClean="0">
                <a:solidFill>
                  <a:srgbClr val="7030A0"/>
                </a:solidFill>
              </a:rPr>
              <a:t>return</a:t>
            </a:r>
            <a:r>
              <a:rPr lang="en-GB" sz="2400" dirty="0" smtClean="0"/>
              <a:t> </a:t>
            </a:r>
            <a:r>
              <a:rPr lang="en-GB" sz="2400" dirty="0"/>
              <a:t>$this-&gt;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/>
              <a:t>getFirstName</a:t>
            </a:r>
            <a:r>
              <a:rPr lang="en-GB" sz="2400" dirty="0"/>
              <a:t>() . ' ' </a:t>
            </a:r>
            <a:r>
              <a:rPr lang="en-GB" sz="2400" dirty="0" smtClean="0"/>
              <a:t>. $</a:t>
            </a:r>
            <a:r>
              <a:rPr lang="en-GB" sz="2400" dirty="0"/>
              <a:t>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/>
              <a:t>getLastName</a:t>
            </a:r>
            <a:r>
              <a:rPr lang="en-GB" sz="2400" dirty="0"/>
              <a:t>();   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setUser</a:t>
            </a:r>
            <a:r>
              <a:rPr lang="en-GB" sz="2400" dirty="0"/>
              <a:t>(</a:t>
            </a:r>
            <a:r>
              <a:rPr lang="en-GB" sz="2400" dirty="0" err="1"/>
              <a:t>IUser</a:t>
            </a:r>
            <a:r>
              <a:rPr lang="en-GB" sz="2400" dirty="0"/>
              <a:t> $user</a:t>
            </a:r>
            <a:r>
              <a:rPr lang="en-GB" sz="2400" dirty="0" smtClean="0"/>
              <a:t>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$this-&gt;</a:t>
            </a:r>
            <a:r>
              <a:rPr lang="en-GB" sz="2400" dirty="0">
                <a:solidFill>
                  <a:srgbClr val="0070C0"/>
                </a:solidFill>
              </a:rPr>
              <a:t>user</a:t>
            </a:r>
            <a:r>
              <a:rPr lang="en-GB" sz="2400" dirty="0"/>
              <a:t> = $user;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9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interface</a:t>
            </a:r>
            <a:r>
              <a:rPr lang="en-GB" sz="2400" dirty="0" smtClean="0"/>
              <a:t> </a:t>
            </a:r>
            <a:r>
              <a:rPr lang="en-GB" sz="2400" dirty="0" err="1"/>
              <a:t>IUser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getFirstName</a:t>
            </a:r>
            <a:r>
              <a:rPr lang="en-GB" sz="2400" dirty="0"/>
              <a:t>();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getLastName</a:t>
            </a:r>
            <a:r>
              <a:rPr lang="en-GB" sz="2400" dirty="0"/>
              <a:t>();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9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testDemonstratePhpunitStub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/>
              <a:t>Logger();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 = $this-&gt;</a:t>
            </a:r>
            <a:r>
              <a:rPr lang="en-GB" sz="1600" dirty="0" err="1"/>
              <a:t>getMock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user-&gt;method(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getFirstName</a:t>
            </a:r>
            <a:r>
              <a:rPr lang="en-GB" sz="1600" dirty="0" smtClean="0"/>
              <a:t>')-&gt;</a:t>
            </a:r>
            <a:r>
              <a:rPr lang="en-GB" sz="1600" dirty="0" err="1" smtClean="0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$user-&gt;method(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getLastName</a:t>
            </a:r>
            <a:r>
              <a:rPr lang="en-GB" sz="1600" dirty="0"/>
              <a:t>')-&gt;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this-&gt;</a:t>
            </a:r>
            <a:r>
              <a:rPr lang="en-GB" sz="1600" dirty="0" err="1"/>
              <a:t>assertSame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 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',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getUserName</a:t>
            </a:r>
            <a:r>
              <a:rPr lang="en-GB" sz="1600" dirty="0"/>
              <a:t>());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testDemonstrateProphecyStub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 = $this-&gt;prophesize(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user-&gt;</a:t>
            </a:r>
            <a:r>
              <a:rPr lang="en-GB" sz="1600" dirty="0" err="1"/>
              <a:t>getFirstName</a:t>
            </a:r>
            <a:r>
              <a:rPr lang="en-GB" sz="1600" dirty="0"/>
              <a:t>()-&gt;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$user-&gt;</a:t>
            </a:r>
            <a:r>
              <a:rPr lang="en-GB" sz="1600" dirty="0" err="1"/>
              <a:t>getLastName</a:t>
            </a:r>
            <a:r>
              <a:rPr lang="en-GB" sz="1600" dirty="0"/>
              <a:t>()-&gt;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($user-&gt;reveal());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this-&gt;</a:t>
            </a:r>
            <a:r>
              <a:rPr lang="en-GB" sz="1600" dirty="0" err="1"/>
              <a:t>assertSame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 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', $fixture-&gt;</a:t>
            </a:r>
            <a:r>
              <a:rPr lang="en-GB" sz="1600" dirty="0" err="1"/>
              <a:t>getUserName</a:t>
            </a:r>
            <a:r>
              <a:rPr lang="en-GB" sz="1600" dirty="0"/>
              <a:t>());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3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interface</a:t>
            </a:r>
            <a:r>
              <a:rPr lang="en-GB" sz="2400" dirty="0" smtClean="0"/>
              <a:t> </a:t>
            </a:r>
            <a:r>
              <a:rPr lang="en-GB" sz="2400" dirty="0" err="1"/>
              <a:t>IUser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 smtClean="0"/>
              <a:t>getName</a:t>
            </a:r>
            <a:r>
              <a:rPr lang="en-GB" sz="2400" dirty="0" smtClean="0"/>
              <a:t>($part);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20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class</a:t>
            </a:r>
            <a:r>
              <a:rPr lang="en-GB" sz="2400" dirty="0" smtClean="0"/>
              <a:t> Logger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FFC000"/>
                </a:solidFill>
              </a:rPr>
              <a:t>protected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70C0"/>
                </a:solidFill>
              </a:rPr>
              <a:t>$user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getUserName</a:t>
            </a:r>
            <a:r>
              <a:rPr lang="en-GB" sz="2400" dirty="0" smtClean="0"/>
              <a:t>()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</a:t>
            </a:r>
            <a:r>
              <a:rPr lang="en-GB" sz="2400" dirty="0" smtClean="0">
                <a:solidFill>
                  <a:srgbClr val="7030A0"/>
                </a:solidFill>
              </a:rPr>
              <a:t>return</a:t>
            </a:r>
            <a:r>
              <a:rPr lang="en-GB" sz="2400" dirty="0" smtClean="0"/>
              <a:t> </a:t>
            </a:r>
            <a:r>
              <a:rPr lang="en-GB" sz="2400" dirty="0"/>
              <a:t>$this-&gt;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 smtClean="0"/>
              <a:t>getName</a:t>
            </a:r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‘first’</a:t>
            </a:r>
            <a:r>
              <a:rPr lang="en-GB" sz="2400" dirty="0" smtClean="0"/>
              <a:t>) </a:t>
            </a:r>
            <a:r>
              <a:rPr lang="en-GB" sz="2400" dirty="0"/>
              <a:t>. ' ' </a:t>
            </a:r>
            <a:r>
              <a:rPr lang="en-GB" sz="2400" dirty="0" smtClean="0"/>
              <a:t>. $</a:t>
            </a:r>
            <a:r>
              <a:rPr lang="en-GB" sz="2400" dirty="0"/>
              <a:t>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 smtClean="0"/>
              <a:t>getName</a:t>
            </a:r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‘last’</a:t>
            </a:r>
            <a:r>
              <a:rPr lang="en-GB" sz="2400" dirty="0" smtClean="0"/>
              <a:t>);   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setUser</a:t>
            </a:r>
            <a:r>
              <a:rPr lang="en-GB" sz="2400" dirty="0"/>
              <a:t>(</a:t>
            </a:r>
            <a:r>
              <a:rPr lang="en-GB" sz="2400" dirty="0" err="1"/>
              <a:t>IUser</a:t>
            </a:r>
            <a:r>
              <a:rPr lang="en-GB" sz="2400" dirty="0"/>
              <a:t> $user</a:t>
            </a:r>
            <a:r>
              <a:rPr lang="en-GB" sz="2400" dirty="0" smtClean="0"/>
              <a:t>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$this-&gt;</a:t>
            </a:r>
            <a:r>
              <a:rPr lang="en-GB" sz="2400" dirty="0">
                <a:solidFill>
                  <a:srgbClr val="0070C0"/>
                </a:solidFill>
              </a:rPr>
              <a:t>user</a:t>
            </a:r>
            <a:r>
              <a:rPr lang="en-GB" sz="2400" dirty="0"/>
              <a:t> = $user;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5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testDemonstratePhpunitStubMethod1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$</a:t>
            </a:r>
            <a:r>
              <a:rPr lang="en-GB" sz="1600" dirty="0"/>
              <a:t>user = $this-&gt;</a:t>
            </a:r>
            <a:r>
              <a:rPr lang="en-GB" sz="1600" dirty="0" err="1"/>
              <a:t>getMock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user-&gt;method(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getName</a:t>
            </a:r>
            <a:r>
              <a:rPr lang="en-GB" sz="1600" dirty="0" smtClean="0"/>
              <a:t>')-&gt;</a:t>
            </a:r>
            <a:r>
              <a:rPr lang="en-GB" sz="1600" dirty="0" err="1"/>
              <a:t>withConsecutive</a:t>
            </a:r>
            <a:r>
              <a:rPr lang="en-GB" sz="1600" dirty="0" smtClean="0"/>
              <a:t>(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</a:t>
            </a:r>
            <a:r>
              <a:rPr lang="en-GB" sz="1600" dirty="0" smtClean="0">
                <a:solidFill>
                  <a:srgbClr val="7030A0"/>
                </a:solidFill>
              </a:rPr>
              <a:t>array</a:t>
            </a:r>
            <a:r>
              <a:rPr lang="en-GB" sz="1600" dirty="0" smtClean="0"/>
              <a:t>($</a:t>
            </a:r>
            <a:r>
              <a:rPr lang="en-GB" sz="1600" dirty="0"/>
              <a:t>this-&gt;</a:t>
            </a:r>
            <a:r>
              <a:rPr lang="en-GB" sz="1600" dirty="0" err="1"/>
              <a:t>equalTo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'first</a:t>
            </a:r>
            <a:r>
              <a:rPr lang="en-GB" sz="1600" dirty="0" smtClean="0"/>
              <a:t>')), 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</a:t>
            </a:r>
            <a:r>
              <a:rPr lang="en-GB" sz="1600" dirty="0" smtClean="0">
                <a:solidFill>
                  <a:srgbClr val="7030A0"/>
                </a:solidFill>
              </a:rPr>
              <a:t>array</a:t>
            </a:r>
            <a:r>
              <a:rPr lang="en-GB" sz="1600" dirty="0" smtClean="0"/>
              <a:t>($</a:t>
            </a:r>
            <a:r>
              <a:rPr lang="en-GB" sz="1600" dirty="0"/>
              <a:t>this-&gt;</a:t>
            </a:r>
            <a:r>
              <a:rPr lang="en-GB" sz="1600" dirty="0" err="1"/>
              <a:t>equalTo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'last</a:t>
            </a:r>
            <a:r>
              <a:rPr lang="en-GB" sz="1600" dirty="0" smtClean="0"/>
              <a:t>')))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    -&gt;will($this-&gt;</a:t>
            </a:r>
            <a:r>
              <a:rPr lang="en-GB" sz="1600" dirty="0" err="1"/>
              <a:t>onConsecutiveCalls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', 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 smtClean="0"/>
              <a:t>'));</a:t>
            </a:r>
          </a:p>
          <a:p>
            <a:pPr marL="0" indent="0">
              <a:buNone/>
            </a:pPr>
            <a:r>
              <a:rPr lang="en-GB" sz="1600" dirty="0" smtClean="0"/>
              <a:t>        </a:t>
            </a:r>
            <a:r>
              <a:rPr lang="en-GB" sz="1600" dirty="0"/>
              <a:t>$fixture-&gt;</a:t>
            </a:r>
            <a:r>
              <a:rPr lang="en-GB" sz="1600" dirty="0" err="1"/>
              <a:t>setUser</a:t>
            </a:r>
            <a:r>
              <a:rPr lang="en-GB" sz="1600" dirty="0"/>
              <a:t>($user</a:t>
            </a:r>
            <a:r>
              <a:rPr lang="en-GB" sz="1600" dirty="0" smtClean="0"/>
              <a:t>);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this-&gt;</a:t>
            </a:r>
            <a:r>
              <a:rPr lang="en-GB" sz="1600" dirty="0" err="1"/>
              <a:t>assertSame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 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',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         $fixture-&gt;</a:t>
            </a:r>
            <a:r>
              <a:rPr lang="en-GB" sz="1600" dirty="0" err="1" smtClean="0"/>
              <a:t>getUserName</a:t>
            </a:r>
            <a:r>
              <a:rPr lang="en-GB" sz="1600" dirty="0" smtClean="0"/>
              <a:t>());</a:t>
            </a:r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testDemonstratePhpunitStubMethod2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 = $this-&gt;</a:t>
            </a:r>
            <a:r>
              <a:rPr lang="en-GB" sz="1600" dirty="0" err="1"/>
              <a:t>getMock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 err="1"/>
              <a:t>callback</a:t>
            </a:r>
            <a:r>
              <a:rPr lang="en-GB" sz="1600" dirty="0"/>
              <a:t> =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($part) {</a:t>
            </a:r>
          </a:p>
          <a:p>
            <a:pPr marL="0" indent="0">
              <a:buNone/>
            </a:pPr>
            <a:r>
              <a:rPr lang="en-GB" sz="1600" dirty="0"/>
              <a:t>            </a:t>
            </a:r>
            <a:r>
              <a:rPr lang="en-GB" sz="1600" dirty="0">
                <a:solidFill>
                  <a:srgbClr val="7030A0"/>
                </a:solidFill>
              </a:rPr>
              <a:t>return</a:t>
            </a:r>
            <a:r>
              <a:rPr lang="en-GB" sz="1600" dirty="0"/>
              <a:t> ($part == </a:t>
            </a:r>
            <a:r>
              <a:rPr lang="en-GB" sz="1600" dirty="0">
                <a:solidFill>
                  <a:srgbClr val="0070C0"/>
                </a:solidFill>
              </a:rPr>
              <a:t>'first</a:t>
            </a:r>
            <a:r>
              <a:rPr lang="en-GB" sz="1600" dirty="0"/>
              <a:t>') ? 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 : 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';</a:t>
            </a:r>
          </a:p>
          <a:p>
            <a:pPr marL="0" indent="0">
              <a:buNone/>
            </a:pPr>
            <a:r>
              <a:rPr lang="en-GB" sz="1600" dirty="0"/>
              <a:t>        };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user-&gt;method('</a:t>
            </a:r>
            <a:r>
              <a:rPr lang="en-GB" sz="1600" dirty="0" err="1"/>
              <a:t>getName</a:t>
            </a:r>
            <a:r>
              <a:rPr lang="en-GB" sz="1600" dirty="0"/>
              <a:t>')-&gt;will($this-&gt;</a:t>
            </a:r>
            <a:r>
              <a:rPr lang="en-GB" sz="1600" dirty="0" err="1"/>
              <a:t>returnCallback</a:t>
            </a:r>
            <a:r>
              <a:rPr lang="en-GB" sz="1600" dirty="0"/>
              <a:t>($</a:t>
            </a:r>
            <a:r>
              <a:rPr lang="en-GB" sz="1600" dirty="0" err="1"/>
              <a:t>callback</a:t>
            </a:r>
            <a:r>
              <a:rPr lang="en-GB" sz="1600" dirty="0"/>
              <a:t>));</a:t>
            </a:r>
          </a:p>
          <a:p>
            <a:pPr marL="0" indent="0">
              <a:buNone/>
            </a:pPr>
            <a:r>
              <a:rPr lang="en-GB" sz="1600" dirty="0"/>
              <a:t>        $fixture-&gt;</a:t>
            </a:r>
            <a:r>
              <a:rPr lang="en-GB" sz="1600" dirty="0" err="1"/>
              <a:t>setUser</a:t>
            </a:r>
            <a:r>
              <a:rPr lang="en-GB" sz="1600" dirty="0"/>
              <a:t>($user);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this-&gt;</a:t>
            </a:r>
            <a:r>
              <a:rPr lang="en-GB" sz="1600" dirty="0" err="1"/>
              <a:t>assertSame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 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', $fixture-&gt;</a:t>
            </a:r>
            <a:r>
              <a:rPr lang="en-GB" sz="1600" dirty="0" err="1"/>
              <a:t>getUserName</a:t>
            </a:r>
            <a:r>
              <a:rPr lang="en-GB" sz="1600" dirty="0"/>
              <a:t>());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957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60" y="1058182"/>
            <a:ext cx="7400993" cy="4351338"/>
          </a:xfrm>
        </p:spPr>
      </p:pic>
    </p:spTree>
    <p:extLst>
      <p:ext uri="{BB962C8B-B14F-4D97-AF65-F5344CB8AC3E}">
        <p14:creationId xmlns:p14="http://schemas.microsoft.com/office/powerpoint/2010/main" val="2562185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testDemonstratePhpunitStubMethod1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$</a:t>
            </a:r>
            <a:r>
              <a:rPr lang="en-GB" sz="1600" dirty="0"/>
              <a:t>user = $this-&gt;</a:t>
            </a:r>
            <a:r>
              <a:rPr lang="en-GB" sz="1600" dirty="0" err="1"/>
              <a:t>getMock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user-&gt;method(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getName</a:t>
            </a:r>
            <a:r>
              <a:rPr lang="en-GB" sz="1600" dirty="0" smtClean="0"/>
              <a:t>')-&gt;</a:t>
            </a:r>
            <a:r>
              <a:rPr lang="en-GB" sz="1600" dirty="0" err="1"/>
              <a:t>withConsecutive</a:t>
            </a:r>
            <a:r>
              <a:rPr lang="en-GB" sz="1600" dirty="0" smtClean="0"/>
              <a:t>(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</a:t>
            </a:r>
            <a:r>
              <a:rPr lang="en-GB" sz="1600" dirty="0" smtClean="0">
                <a:solidFill>
                  <a:srgbClr val="7030A0"/>
                </a:solidFill>
              </a:rPr>
              <a:t>array</a:t>
            </a:r>
            <a:r>
              <a:rPr lang="en-GB" sz="1600" dirty="0" smtClean="0"/>
              <a:t>($</a:t>
            </a:r>
            <a:r>
              <a:rPr lang="en-GB" sz="1600" dirty="0"/>
              <a:t>this-&gt;</a:t>
            </a:r>
            <a:r>
              <a:rPr lang="en-GB" sz="1600" dirty="0" err="1"/>
              <a:t>equalTo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'first</a:t>
            </a:r>
            <a:r>
              <a:rPr lang="en-GB" sz="1600" dirty="0" smtClean="0"/>
              <a:t>')), 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</a:t>
            </a:r>
            <a:r>
              <a:rPr lang="en-GB" sz="1600" dirty="0" smtClean="0">
                <a:solidFill>
                  <a:srgbClr val="7030A0"/>
                </a:solidFill>
              </a:rPr>
              <a:t>array</a:t>
            </a:r>
            <a:r>
              <a:rPr lang="en-GB" sz="1600" dirty="0" smtClean="0"/>
              <a:t>($</a:t>
            </a:r>
            <a:r>
              <a:rPr lang="en-GB" sz="1600" dirty="0"/>
              <a:t>this-&gt;</a:t>
            </a:r>
            <a:r>
              <a:rPr lang="en-GB" sz="1600" dirty="0" err="1"/>
              <a:t>equalTo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'last</a:t>
            </a:r>
            <a:r>
              <a:rPr lang="en-GB" sz="1600" dirty="0" smtClean="0"/>
              <a:t>')))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    -&gt;will($this-&gt;</a:t>
            </a:r>
            <a:r>
              <a:rPr lang="en-GB" sz="1600" dirty="0" err="1"/>
              <a:t>onConsecutiveCalls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', 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 smtClean="0"/>
              <a:t>'));</a:t>
            </a:r>
          </a:p>
          <a:p>
            <a:pPr marL="0" indent="0">
              <a:buNone/>
            </a:pPr>
            <a:r>
              <a:rPr lang="en-GB" sz="1600" dirty="0" smtClean="0"/>
              <a:t>        </a:t>
            </a:r>
            <a:r>
              <a:rPr lang="en-GB" sz="1600" dirty="0"/>
              <a:t>$fixture-&gt;</a:t>
            </a:r>
            <a:r>
              <a:rPr lang="en-GB" sz="1600" dirty="0" err="1"/>
              <a:t>setUser</a:t>
            </a:r>
            <a:r>
              <a:rPr lang="en-GB" sz="1600" dirty="0"/>
              <a:t>($user</a:t>
            </a:r>
            <a:r>
              <a:rPr lang="en-GB" sz="1600" dirty="0" smtClean="0"/>
              <a:t>);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this-&gt;</a:t>
            </a:r>
            <a:r>
              <a:rPr lang="en-GB" sz="1600" dirty="0" err="1"/>
              <a:t>assertSame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 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',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         $fixture-&gt;</a:t>
            </a:r>
            <a:r>
              <a:rPr lang="en-GB" sz="1600" dirty="0" err="1" smtClean="0"/>
              <a:t>getUserName</a:t>
            </a:r>
            <a:r>
              <a:rPr lang="en-GB" sz="1600" dirty="0" smtClean="0"/>
              <a:t>());</a:t>
            </a:r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testDemonstrateProphecyStub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0070C0"/>
                </a:solidFill>
              </a:rPr>
              <a:t>new </a:t>
            </a:r>
            <a:r>
              <a:rPr lang="en-GB" sz="1600" dirty="0"/>
              <a:t>Logger();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 = $this-&gt;prophesize(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</a:t>
            </a:r>
            <a:r>
              <a:rPr lang="en-GB" sz="1600" dirty="0" err="1"/>
              <a:t>getName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'first</a:t>
            </a:r>
            <a:r>
              <a:rPr lang="en-GB" sz="1600" dirty="0"/>
              <a:t>')-&gt;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$user-&gt;</a:t>
            </a:r>
            <a:r>
              <a:rPr lang="en-GB" sz="1600" dirty="0" err="1"/>
              <a:t>getName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'last</a:t>
            </a:r>
            <a:r>
              <a:rPr lang="en-GB" sz="1600" dirty="0"/>
              <a:t>')-&gt;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($user-&gt;reveal());</a:t>
            </a:r>
          </a:p>
          <a:p>
            <a:pPr marL="0" indent="0">
              <a:buNone/>
            </a:pPr>
            <a:r>
              <a:rPr lang="en-GB" sz="1600" dirty="0"/>
              <a:t>        $this-&gt;</a:t>
            </a:r>
            <a:r>
              <a:rPr lang="en-GB" sz="1600" dirty="0" err="1"/>
              <a:t>assertSame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 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', $fixture-&gt;</a:t>
            </a:r>
            <a:r>
              <a:rPr lang="en-GB" sz="1600" dirty="0" err="1"/>
              <a:t>getUserName</a:t>
            </a:r>
            <a:r>
              <a:rPr lang="en-GB" sz="1600" dirty="0"/>
              <a:t>());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792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rgbClr val="7030A0"/>
                </a:solidFill>
              </a:rPr>
              <a:t>class</a:t>
            </a:r>
            <a:r>
              <a:rPr lang="en-GB" sz="2000" dirty="0" smtClean="0"/>
              <a:t> Logger {</a:t>
            </a: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    </a:t>
            </a:r>
            <a:r>
              <a:rPr lang="en-GB" sz="2000" dirty="0">
                <a:solidFill>
                  <a:srgbClr val="FFC000"/>
                </a:solidFill>
              </a:rPr>
              <a:t>protected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70C0"/>
                </a:solidFill>
              </a:rPr>
              <a:t>$user</a:t>
            </a:r>
            <a:r>
              <a:rPr lang="en-GB" sz="2000" dirty="0"/>
              <a:t>;</a:t>
            </a:r>
          </a:p>
          <a:p>
            <a:pPr marL="0" indent="0">
              <a:buNone/>
            </a:pPr>
            <a:r>
              <a:rPr lang="en-GB" sz="2000" dirty="0" smtClean="0"/>
              <a:t>    </a:t>
            </a:r>
            <a:r>
              <a:rPr lang="en-GB" sz="2000" dirty="0">
                <a:solidFill>
                  <a:srgbClr val="00B050"/>
                </a:solidFill>
              </a:rPr>
              <a:t>public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function</a:t>
            </a:r>
            <a:r>
              <a:rPr lang="en-GB" sz="2000" dirty="0"/>
              <a:t> </a:t>
            </a:r>
            <a:r>
              <a:rPr lang="en-GB" sz="2000" dirty="0" err="1"/>
              <a:t>getUserName</a:t>
            </a:r>
            <a:r>
              <a:rPr lang="en-GB" sz="2000" dirty="0" smtClean="0"/>
              <a:t>() {</a:t>
            </a:r>
          </a:p>
          <a:p>
            <a:pPr marL="0" indent="0">
              <a:buNone/>
            </a:pPr>
            <a:r>
              <a:rPr lang="en-GB" sz="2000" dirty="0" smtClean="0"/>
              <a:t>        </a:t>
            </a:r>
            <a:r>
              <a:rPr lang="en-GB" sz="2000" dirty="0" smtClean="0">
                <a:solidFill>
                  <a:srgbClr val="7030A0"/>
                </a:solidFill>
              </a:rPr>
              <a:t>if</a:t>
            </a:r>
            <a:r>
              <a:rPr lang="en-GB" sz="2000" dirty="0" smtClean="0"/>
              <a:t> (! </a:t>
            </a:r>
            <a:r>
              <a:rPr lang="en-GB" sz="2000" dirty="0"/>
              <a:t>$this-&gt;user-&gt;</a:t>
            </a:r>
            <a:r>
              <a:rPr lang="en-GB" sz="2000" dirty="0" err="1"/>
              <a:t>isAdmin</a:t>
            </a:r>
            <a:r>
              <a:rPr lang="en-GB" sz="2000" dirty="0"/>
              <a:t>()) {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       </a:t>
            </a:r>
            <a:r>
              <a:rPr lang="en-GB" sz="2000" dirty="0" smtClean="0">
                <a:solidFill>
                  <a:srgbClr val="7030A0"/>
                </a:solidFill>
              </a:rPr>
              <a:t>return</a:t>
            </a:r>
            <a:r>
              <a:rPr lang="en-GB" sz="2000" dirty="0" smtClean="0"/>
              <a:t> </a:t>
            </a:r>
            <a:r>
              <a:rPr lang="en-GB" sz="2000" dirty="0"/>
              <a:t>$this-&gt;</a:t>
            </a:r>
            <a:r>
              <a:rPr lang="en-GB" sz="2000" dirty="0">
                <a:solidFill>
                  <a:srgbClr val="0070C0"/>
                </a:solidFill>
              </a:rPr>
              <a:t>user-</a:t>
            </a:r>
            <a:r>
              <a:rPr lang="en-GB" sz="2000" dirty="0"/>
              <a:t>&gt;</a:t>
            </a:r>
            <a:r>
              <a:rPr lang="en-GB" sz="2000" dirty="0" err="1"/>
              <a:t>getFirstName</a:t>
            </a:r>
            <a:r>
              <a:rPr lang="en-GB" sz="2000" dirty="0"/>
              <a:t>() . ' ' </a:t>
            </a:r>
            <a:r>
              <a:rPr lang="en-GB" sz="2000" dirty="0" smtClean="0"/>
              <a:t>. $</a:t>
            </a:r>
            <a:r>
              <a:rPr lang="en-GB" sz="2000" dirty="0"/>
              <a:t>this-&gt;</a:t>
            </a:r>
            <a:r>
              <a:rPr lang="en-GB" sz="2000" dirty="0">
                <a:solidFill>
                  <a:srgbClr val="0070C0"/>
                </a:solidFill>
              </a:rPr>
              <a:t>user-</a:t>
            </a:r>
            <a:r>
              <a:rPr lang="en-GB" sz="2000" dirty="0"/>
              <a:t>&gt;</a:t>
            </a:r>
            <a:r>
              <a:rPr lang="en-GB" sz="2000" dirty="0" err="1"/>
              <a:t>getLastName</a:t>
            </a:r>
            <a:r>
              <a:rPr lang="en-GB" sz="2000" dirty="0"/>
              <a:t>();    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        }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}</a:t>
            </a: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    </a:t>
            </a:r>
            <a:r>
              <a:rPr lang="en-GB" sz="2000" dirty="0">
                <a:solidFill>
                  <a:srgbClr val="00B050"/>
                </a:solidFill>
              </a:rPr>
              <a:t>public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function</a:t>
            </a:r>
            <a:r>
              <a:rPr lang="en-GB" sz="2000" dirty="0"/>
              <a:t> </a:t>
            </a:r>
            <a:r>
              <a:rPr lang="en-GB" sz="2000" dirty="0" err="1"/>
              <a:t>setUser</a:t>
            </a:r>
            <a:r>
              <a:rPr lang="en-GB" sz="2000" dirty="0"/>
              <a:t>(</a:t>
            </a:r>
            <a:r>
              <a:rPr lang="en-GB" sz="2000" dirty="0" err="1"/>
              <a:t>IUser</a:t>
            </a:r>
            <a:r>
              <a:rPr lang="en-GB" sz="2000" dirty="0"/>
              <a:t> $user</a:t>
            </a:r>
            <a:r>
              <a:rPr lang="en-GB" sz="2000" dirty="0" smtClean="0"/>
              <a:t>) {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$this-&gt;</a:t>
            </a:r>
            <a:r>
              <a:rPr lang="en-GB" sz="2000" dirty="0">
                <a:solidFill>
                  <a:srgbClr val="0070C0"/>
                </a:solidFill>
              </a:rPr>
              <a:t>user</a:t>
            </a:r>
            <a:r>
              <a:rPr lang="en-GB" sz="2000" dirty="0"/>
              <a:t> = $user;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}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8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interface</a:t>
            </a:r>
            <a:r>
              <a:rPr lang="en-GB" sz="2400" dirty="0" smtClean="0"/>
              <a:t> </a:t>
            </a:r>
            <a:r>
              <a:rPr lang="en-GB" sz="2400" dirty="0" err="1"/>
              <a:t>IUser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getFirstName</a:t>
            </a:r>
            <a:r>
              <a:rPr lang="en-GB" sz="2400" dirty="0"/>
              <a:t>();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getLastName</a:t>
            </a:r>
            <a:r>
              <a:rPr lang="en-GB" sz="2400" dirty="0" smtClean="0"/>
              <a:t>();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 smtClean="0">
                <a:solidFill>
                  <a:srgbClr val="00B050"/>
                </a:solidFill>
              </a:rPr>
              <a:t>public</a:t>
            </a:r>
            <a:r>
              <a:rPr lang="en-GB" sz="2400" dirty="0" smtClean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isAdmin</a:t>
            </a:r>
            <a:r>
              <a:rPr lang="en-GB" sz="2400" dirty="0"/>
              <a:t>();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3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testDemonstratePhpunitStub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/>
              <a:t>Logger();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 = $this-&gt;</a:t>
            </a:r>
            <a:r>
              <a:rPr lang="en-GB" sz="1600" dirty="0" err="1"/>
              <a:t>getMock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user-&gt;method(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getFirstName</a:t>
            </a:r>
            <a:r>
              <a:rPr lang="en-GB" sz="1600" dirty="0" smtClean="0"/>
              <a:t>')-&gt;</a:t>
            </a:r>
            <a:r>
              <a:rPr lang="en-GB" sz="1600" dirty="0" err="1" smtClean="0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$user-&gt;method(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getLastName</a:t>
            </a:r>
            <a:r>
              <a:rPr lang="en-GB" sz="1600" dirty="0"/>
              <a:t>')-&gt;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this-&gt;</a:t>
            </a:r>
            <a:r>
              <a:rPr lang="en-GB" sz="1600" dirty="0" err="1"/>
              <a:t>assertSame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 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',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getUserName</a:t>
            </a:r>
            <a:r>
              <a:rPr lang="en-GB" sz="1600" dirty="0"/>
              <a:t>());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testDemonstrateProphecyStub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 = $this-&gt;prophesize(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user-&gt;</a:t>
            </a:r>
            <a:r>
              <a:rPr lang="en-GB" sz="1600" dirty="0" err="1"/>
              <a:t>getFirstName</a:t>
            </a:r>
            <a:r>
              <a:rPr lang="en-GB" sz="1600" dirty="0"/>
              <a:t>()-&gt;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$user-&gt;</a:t>
            </a:r>
            <a:r>
              <a:rPr lang="en-GB" sz="1600" dirty="0" err="1"/>
              <a:t>getLastName</a:t>
            </a:r>
            <a:r>
              <a:rPr lang="en-GB" sz="1600" dirty="0"/>
              <a:t>()-&gt;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($user-&gt;reveal());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this-&gt;</a:t>
            </a:r>
            <a:r>
              <a:rPr lang="en-GB" sz="1600" dirty="0" err="1"/>
              <a:t>assertSame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 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', $fixture-&gt;</a:t>
            </a:r>
            <a:r>
              <a:rPr lang="en-GB" sz="1600" dirty="0" err="1"/>
              <a:t>getUserName</a:t>
            </a:r>
            <a:r>
              <a:rPr lang="en-GB" sz="1600" dirty="0"/>
              <a:t>());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3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86" y="261257"/>
            <a:ext cx="10809514" cy="6351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err="1"/>
              <a:t>PHPUnit</a:t>
            </a:r>
            <a:r>
              <a:rPr lang="en-GB" sz="1400" dirty="0"/>
              <a:t> 4.8.16 by Sebastian Bergmann and contributors.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.E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Time: 873 </a:t>
            </a:r>
            <a:r>
              <a:rPr lang="en-GB" sz="1400" dirty="0" err="1"/>
              <a:t>ms</a:t>
            </a:r>
            <a:r>
              <a:rPr lang="en-GB" sz="1400" dirty="0"/>
              <a:t>, Memory: 5.25Mb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There was 1 error: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1) </a:t>
            </a:r>
            <a:r>
              <a:rPr lang="en-GB" sz="1400" dirty="0" err="1"/>
              <a:t>StubTest</a:t>
            </a:r>
            <a:r>
              <a:rPr lang="en-GB" sz="1400" dirty="0"/>
              <a:t>::</a:t>
            </a:r>
            <a:r>
              <a:rPr lang="en-GB" sz="1400" dirty="0" err="1"/>
              <a:t>testDemonstrateProphecyStub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Prophecy\Exception\Call\</a:t>
            </a:r>
            <a:r>
              <a:rPr lang="en-GB" sz="1400" dirty="0" err="1"/>
              <a:t>UnexpectedCallException</a:t>
            </a:r>
            <a:r>
              <a:rPr lang="en-GB" sz="1400" dirty="0"/>
              <a:t>: Method call:</a:t>
            </a:r>
          </a:p>
          <a:p>
            <a:pPr marL="0" indent="0">
              <a:buNone/>
            </a:pPr>
            <a:r>
              <a:rPr lang="en-GB" sz="1400" dirty="0"/>
              <a:t>  - </a:t>
            </a:r>
            <a:r>
              <a:rPr lang="en-GB" sz="1400" dirty="0" err="1"/>
              <a:t>isAdmin</a:t>
            </a:r>
            <a:r>
              <a:rPr lang="en-GB" sz="1400" dirty="0"/>
              <a:t>()</a:t>
            </a:r>
          </a:p>
          <a:p>
            <a:pPr marL="0" indent="0">
              <a:buNone/>
            </a:pPr>
            <a:r>
              <a:rPr lang="en-GB" sz="1400" dirty="0"/>
              <a:t>on Double\</a:t>
            </a:r>
            <a:r>
              <a:rPr lang="en-GB" sz="1400" dirty="0" err="1"/>
              <a:t>IUser</a:t>
            </a:r>
            <a:r>
              <a:rPr lang="en-GB" sz="1400" dirty="0"/>
              <a:t>\P1 was not expected, expected calls were:</a:t>
            </a:r>
          </a:p>
          <a:p>
            <a:pPr marL="0" indent="0">
              <a:buNone/>
            </a:pPr>
            <a:r>
              <a:rPr lang="en-GB" sz="1400" dirty="0"/>
              <a:t>  - </a:t>
            </a:r>
            <a:r>
              <a:rPr lang="en-GB" sz="1400" dirty="0" err="1"/>
              <a:t>getFirstName</a:t>
            </a:r>
            <a:r>
              <a:rPr lang="en-GB" sz="1400" dirty="0"/>
              <a:t>()</a:t>
            </a:r>
          </a:p>
          <a:p>
            <a:pPr marL="0" indent="0">
              <a:buNone/>
            </a:pPr>
            <a:r>
              <a:rPr lang="en-GB" sz="1400" dirty="0"/>
              <a:t>  - </a:t>
            </a:r>
            <a:r>
              <a:rPr lang="en-GB" sz="1400" dirty="0" err="1"/>
              <a:t>getLastName</a:t>
            </a:r>
            <a:r>
              <a:rPr lang="en-GB" sz="1400" dirty="0"/>
              <a:t>()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/home/</a:t>
            </a:r>
            <a:r>
              <a:rPr lang="en-GB" sz="1400" dirty="0" err="1"/>
              <a:t>rharrison</a:t>
            </a:r>
            <a:r>
              <a:rPr lang="en-GB" sz="1400" dirty="0"/>
              <a:t>/workspace/unit-test-mock-objects/stubs3/Logger.php:10</a:t>
            </a:r>
          </a:p>
          <a:p>
            <a:pPr marL="0" indent="0">
              <a:buNone/>
            </a:pPr>
            <a:r>
              <a:rPr lang="en-GB" sz="1400" dirty="0"/>
              <a:t>/home/</a:t>
            </a:r>
            <a:r>
              <a:rPr lang="en-GB" sz="1400" dirty="0" err="1"/>
              <a:t>rharrison</a:t>
            </a:r>
            <a:r>
              <a:rPr lang="en-GB" sz="1400" dirty="0"/>
              <a:t>/workspace/unit-test-mock-objects/stubs3/StubTest.php:33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FAILURES!</a:t>
            </a:r>
          </a:p>
          <a:p>
            <a:pPr marL="0" indent="0">
              <a:buNone/>
            </a:pPr>
            <a:r>
              <a:rPr lang="en-GB" sz="1400" dirty="0"/>
              <a:t>Tests: 2, Assertions: 1, Errors: 1.</a:t>
            </a:r>
          </a:p>
        </p:txBody>
      </p:sp>
    </p:spTree>
    <p:extLst>
      <p:ext uri="{BB962C8B-B14F-4D97-AF65-F5344CB8AC3E}">
        <p14:creationId xmlns:p14="http://schemas.microsoft.com/office/powerpoint/2010/main" val="40512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>
                <a:solidFill>
                  <a:srgbClr val="0070C0"/>
                </a:solidFill>
              </a:rPr>
              <a:t>   /**</a:t>
            </a:r>
            <a:endParaRPr lang="en-GB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     * @</a:t>
            </a:r>
            <a:r>
              <a:rPr lang="en-GB" sz="1600" dirty="0" err="1">
                <a:solidFill>
                  <a:srgbClr val="0070C0"/>
                </a:solidFill>
              </a:rPr>
              <a:t>expectedException</a:t>
            </a:r>
            <a:r>
              <a:rPr lang="en-GB" sz="1600" dirty="0">
                <a:solidFill>
                  <a:srgbClr val="0070C0"/>
                </a:solidFill>
              </a:rPr>
              <a:t> Prophecy\Exception\Call\</a:t>
            </a:r>
            <a:r>
              <a:rPr lang="en-GB" sz="1600" dirty="0" err="1">
                <a:solidFill>
                  <a:srgbClr val="0070C0"/>
                </a:solidFill>
              </a:rPr>
              <a:t>UnexpectedCallException</a:t>
            </a:r>
            <a:endParaRPr lang="en-GB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     */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testDemonstrateProphecyStubRevised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 = $this-&gt;prophesize(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</a:t>
            </a:r>
            <a:r>
              <a:rPr lang="en-GB" sz="1600" dirty="0" err="1"/>
              <a:t>getFirstName</a:t>
            </a:r>
            <a:r>
              <a:rPr lang="en-GB" sz="1600" dirty="0"/>
              <a:t>()-&gt;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$user-&gt;</a:t>
            </a:r>
            <a:r>
              <a:rPr lang="en-GB" sz="1600" dirty="0" err="1"/>
              <a:t>getLastName</a:t>
            </a:r>
            <a:r>
              <a:rPr lang="en-GB" sz="1600" dirty="0"/>
              <a:t>()-&gt;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($user-&gt;reveal());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fixture-&gt;</a:t>
            </a:r>
            <a:r>
              <a:rPr lang="en-GB" sz="1600" dirty="0" err="1"/>
              <a:t>getUserName</a:t>
            </a:r>
            <a:r>
              <a:rPr lang="en-GB" sz="1600" dirty="0" smtClean="0"/>
              <a:t>();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endParaRPr lang="en-GB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B050"/>
                </a:solidFill>
              </a:rPr>
              <a:t>public</a:t>
            </a:r>
            <a:r>
              <a:rPr lang="en-GB" sz="1600" dirty="0" smtClean="0">
                <a:solidFill>
                  <a:srgbClr val="7030A0"/>
                </a:solidFill>
              </a:rPr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testDemonstrateProphecyStubResolved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 = $this-&gt;prophesize(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</a:t>
            </a:r>
            <a:r>
              <a:rPr lang="en-GB" sz="1600" dirty="0" err="1"/>
              <a:t>getFirstName</a:t>
            </a:r>
            <a:r>
              <a:rPr lang="en-GB" sz="1600" dirty="0"/>
              <a:t>()-&gt;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$user-&gt;</a:t>
            </a:r>
            <a:r>
              <a:rPr lang="en-GB" sz="1600" dirty="0" err="1"/>
              <a:t>getLastName</a:t>
            </a:r>
            <a:r>
              <a:rPr lang="en-GB" sz="1600" dirty="0"/>
              <a:t>()-&gt;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$user-&gt;</a:t>
            </a:r>
            <a:r>
              <a:rPr lang="en-GB" sz="1600" dirty="0" err="1"/>
              <a:t>isAdmin</a:t>
            </a:r>
            <a:r>
              <a:rPr lang="en-GB" sz="1600" dirty="0"/>
              <a:t>()-&gt;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7030A0"/>
                </a:solidFill>
              </a:rPr>
              <a:t>false</a:t>
            </a:r>
            <a:r>
              <a:rPr lang="en-GB" sz="1600" dirty="0"/>
              <a:t>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($user-&gt;reveal());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this-&gt;</a:t>
            </a:r>
            <a:r>
              <a:rPr lang="en-GB" sz="1600" dirty="0" err="1"/>
              <a:t>assertSame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 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', $fixture-&gt;</a:t>
            </a:r>
            <a:r>
              <a:rPr lang="en-GB" sz="1600" dirty="0" err="1"/>
              <a:t>getUserName</a:t>
            </a:r>
            <a:r>
              <a:rPr lang="en-GB" sz="1600" dirty="0"/>
              <a:t>());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82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class</a:t>
            </a:r>
            <a:r>
              <a:rPr lang="en-GB" sz="2400" dirty="0" smtClean="0"/>
              <a:t> Logger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FFC000"/>
                </a:solidFill>
              </a:rPr>
              <a:t>protected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70C0"/>
                </a:solidFill>
              </a:rPr>
              <a:t>$user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getUserName</a:t>
            </a:r>
            <a:r>
              <a:rPr lang="en-GB" sz="2400" dirty="0" smtClean="0"/>
              <a:t>()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</a:t>
            </a:r>
            <a:r>
              <a:rPr lang="en-GB" sz="2400" dirty="0" smtClean="0">
                <a:solidFill>
                  <a:srgbClr val="7030A0"/>
                </a:solidFill>
              </a:rPr>
              <a:t>return</a:t>
            </a:r>
            <a:r>
              <a:rPr lang="en-GB" sz="2400" dirty="0" smtClean="0"/>
              <a:t> </a:t>
            </a:r>
            <a:r>
              <a:rPr lang="en-GB" sz="2400" dirty="0"/>
              <a:t>$this-&gt;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/>
              <a:t>getFirstName</a:t>
            </a:r>
            <a:r>
              <a:rPr lang="en-GB" sz="2400" dirty="0"/>
              <a:t>() . ' ' </a:t>
            </a:r>
            <a:r>
              <a:rPr lang="en-GB" sz="2400" dirty="0" smtClean="0"/>
              <a:t>. $</a:t>
            </a:r>
            <a:r>
              <a:rPr lang="en-GB" sz="2400" dirty="0"/>
              <a:t>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/>
              <a:t>getLastName</a:t>
            </a:r>
            <a:r>
              <a:rPr lang="en-GB" sz="2400" dirty="0"/>
              <a:t>();   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 smtClean="0"/>
              <a:t>setUser</a:t>
            </a:r>
            <a:r>
              <a:rPr lang="en-GB" sz="2400" dirty="0" smtClean="0"/>
              <a:t>(User </a:t>
            </a:r>
            <a:r>
              <a:rPr lang="en-GB" sz="2400" dirty="0"/>
              <a:t>$user</a:t>
            </a:r>
            <a:r>
              <a:rPr lang="en-GB" sz="2400" dirty="0" smtClean="0"/>
              <a:t>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$this-&gt;</a:t>
            </a:r>
            <a:r>
              <a:rPr lang="en-GB" sz="2400" dirty="0">
                <a:solidFill>
                  <a:srgbClr val="0070C0"/>
                </a:solidFill>
              </a:rPr>
              <a:t>user</a:t>
            </a:r>
            <a:r>
              <a:rPr lang="en-GB" sz="2400" dirty="0"/>
              <a:t> = $user;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3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/**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 * </a:t>
            </a:r>
            <a:r>
              <a:rPr lang="en-GB" sz="2400" dirty="0">
                <a:solidFill>
                  <a:srgbClr val="0070C0"/>
                </a:solidFill>
              </a:rPr>
              <a:t>@method </a:t>
            </a:r>
            <a:r>
              <a:rPr lang="en-GB" sz="2400" dirty="0" err="1">
                <a:solidFill>
                  <a:srgbClr val="0070C0"/>
                </a:solidFill>
              </a:rPr>
              <a:t>getFirstName</a:t>
            </a:r>
            <a:endParaRPr lang="en-GB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* @method </a:t>
            </a:r>
            <a:r>
              <a:rPr lang="en-GB" sz="2400" dirty="0" err="1">
                <a:solidFill>
                  <a:srgbClr val="0070C0"/>
                </a:solidFill>
              </a:rPr>
              <a:t>getLastName</a:t>
            </a:r>
            <a:endParaRPr lang="en-GB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 */</a:t>
            </a:r>
            <a:endParaRPr lang="en-GB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7030A0"/>
                </a:solidFill>
              </a:rPr>
              <a:t>class</a:t>
            </a:r>
            <a:r>
              <a:rPr lang="en-GB" sz="2400" dirty="0"/>
              <a:t> </a:t>
            </a:r>
            <a:r>
              <a:rPr lang="en-GB" sz="2400" dirty="0" smtClean="0"/>
              <a:t>User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__call($name, $arguments</a:t>
            </a:r>
            <a:r>
              <a:rPr lang="en-GB" sz="2400" dirty="0" smtClean="0"/>
              <a:t>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</a:rPr>
              <a:t>        // parse database </a:t>
            </a:r>
            <a:r>
              <a:rPr lang="en-GB" sz="2400" dirty="0" smtClean="0">
                <a:solidFill>
                  <a:srgbClr val="00B050"/>
                </a:solidFill>
              </a:rPr>
              <a:t>records or similar</a:t>
            </a:r>
            <a:endParaRPr lang="en-GB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400" dirty="0"/>
              <a:t>    }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37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rgbClr val="7030A0"/>
                </a:solidFill>
              </a:rPr>
              <a:t>class</a:t>
            </a:r>
            <a:r>
              <a:rPr lang="en-GB" sz="1800" dirty="0" smtClean="0"/>
              <a:t> </a:t>
            </a:r>
            <a:r>
              <a:rPr lang="en-GB" sz="1800" dirty="0" err="1"/>
              <a:t>StubTest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7030A0"/>
                </a:solidFill>
              </a:rPr>
              <a:t>extends</a:t>
            </a:r>
            <a:r>
              <a:rPr lang="en-GB" sz="1800" dirty="0"/>
              <a:t> </a:t>
            </a:r>
            <a:r>
              <a:rPr lang="en-GB" sz="1800" dirty="0" err="1" smtClean="0"/>
              <a:t>PHPUnit_Framework_TestCase</a:t>
            </a:r>
            <a:r>
              <a:rPr lang="en-GB" sz="1800" dirty="0" smtClean="0"/>
              <a:t> {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>
                <a:solidFill>
                  <a:srgbClr val="00B050"/>
                </a:solidFill>
              </a:rPr>
              <a:t>public</a:t>
            </a:r>
            <a:r>
              <a:rPr lang="en-GB" sz="1800" dirty="0"/>
              <a:t> function </a:t>
            </a:r>
            <a:r>
              <a:rPr lang="en-GB" sz="1800" dirty="0" err="1"/>
              <a:t>testDemonstratePhpunitStub</a:t>
            </a:r>
            <a:r>
              <a:rPr lang="en-GB" sz="1800" dirty="0" smtClean="0"/>
              <a:t>() {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$fixture = </a:t>
            </a:r>
            <a:r>
              <a:rPr lang="en-GB" sz="1800" dirty="0">
                <a:solidFill>
                  <a:srgbClr val="7030A0"/>
                </a:solidFill>
              </a:rPr>
              <a:t>new</a:t>
            </a:r>
            <a:r>
              <a:rPr lang="en-GB" sz="1800" dirty="0"/>
              <a:t> Logger();</a:t>
            </a:r>
          </a:p>
          <a:p>
            <a:pPr marL="0" indent="0">
              <a:buNone/>
            </a:pPr>
            <a:r>
              <a:rPr lang="en-GB" sz="1800" dirty="0"/>
              <a:t>        </a:t>
            </a:r>
            <a:r>
              <a:rPr lang="en-GB" sz="1800" dirty="0" smtClean="0"/>
              <a:t>$</a:t>
            </a:r>
            <a:r>
              <a:rPr lang="en-GB" sz="1800" dirty="0"/>
              <a:t>user = $this-&gt;</a:t>
            </a:r>
            <a:r>
              <a:rPr lang="en-GB" sz="1800" dirty="0" err="1"/>
              <a:t>getMockBuilder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70C0"/>
                </a:solidFill>
              </a:rPr>
              <a:t>'User</a:t>
            </a:r>
            <a:r>
              <a:rPr lang="en-GB" sz="1800" dirty="0" smtClean="0"/>
              <a:t>')-&gt;</a:t>
            </a:r>
            <a:r>
              <a:rPr lang="en-GB" sz="1800" dirty="0" err="1"/>
              <a:t>setMethods</a:t>
            </a:r>
            <a:r>
              <a:rPr lang="en-GB" sz="1800" dirty="0" smtClean="0"/>
              <a:t>(</a:t>
            </a:r>
          </a:p>
          <a:p>
            <a:pPr marL="0" indent="0">
              <a:buNone/>
            </a:pPr>
            <a:r>
              <a:rPr lang="en-GB" sz="1800" dirty="0" smtClean="0"/>
              <a:t>             </a:t>
            </a:r>
            <a:r>
              <a:rPr lang="en-GB" sz="1800" dirty="0" smtClean="0">
                <a:solidFill>
                  <a:srgbClr val="7030A0"/>
                </a:solidFill>
              </a:rPr>
              <a:t>array</a:t>
            </a:r>
            <a:r>
              <a:rPr lang="en-GB" sz="1800" dirty="0" smtClean="0"/>
              <a:t>(</a:t>
            </a:r>
            <a:r>
              <a:rPr lang="en-GB" sz="1800" dirty="0" smtClean="0">
                <a:solidFill>
                  <a:srgbClr val="0070C0"/>
                </a:solidFill>
              </a:rPr>
              <a:t>'</a:t>
            </a:r>
            <a:r>
              <a:rPr lang="en-GB" sz="1800" dirty="0" err="1" smtClean="0">
                <a:solidFill>
                  <a:srgbClr val="0070C0"/>
                </a:solidFill>
              </a:rPr>
              <a:t>getFirstName</a:t>
            </a:r>
            <a:r>
              <a:rPr lang="en-GB" sz="1800" dirty="0" smtClean="0"/>
              <a:t>',</a:t>
            </a:r>
            <a:r>
              <a:rPr lang="en-GB" sz="1800" dirty="0" smtClean="0">
                <a:solidFill>
                  <a:srgbClr val="0070C0"/>
                </a:solidFill>
              </a:rPr>
              <a:t>'</a:t>
            </a:r>
            <a:r>
              <a:rPr lang="en-GB" sz="1800" dirty="0" err="1" smtClean="0">
                <a:solidFill>
                  <a:srgbClr val="0070C0"/>
                </a:solidFill>
              </a:rPr>
              <a:t>getLastName</a:t>
            </a:r>
            <a:r>
              <a:rPr lang="en-GB" sz="1800" dirty="0" smtClean="0"/>
              <a:t>'))-&gt;</a:t>
            </a:r>
            <a:r>
              <a:rPr lang="en-GB" sz="1800" dirty="0" err="1"/>
              <a:t>getMock</a:t>
            </a:r>
            <a:r>
              <a:rPr lang="en-GB" sz="1800" dirty="0"/>
              <a:t>();</a:t>
            </a:r>
          </a:p>
          <a:p>
            <a:pPr marL="0" indent="0">
              <a:buNone/>
            </a:pPr>
            <a:r>
              <a:rPr lang="en-GB" sz="1800" dirty="0"/>
              <a:t>        </a:t>
            </a:r>
            <a:r>
              <a:rPr lang="en-GB" sz="1800" dirty="0" smtClean="0"/>
              <a:t>$</a:t>
            </a:r>
            <a:r>
              <a:rPr lang="en-GB" sz="1800" dirty="0"/>
              <a:t>user-&gt;method('</a:t>
            </a:r>
            <a:r>
              <a:rPr lang="en-GB" sz="1800" dirty="0" err="1"/>
              <a:t>getFirstName</a:t>
            </a:r>
            <a:r>
              <a:rPr lang="en-GB" sz="1800" dirty="0"/>
              <a:t>')-&gt;</a:t>
            </a:r>
            <a:r>
              <a:rPr lang="en-GB" sz="1800" dirty="0" err="1"/>
              <a:t>willReturn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70C0"/>
                </a:solidFill>
              </a:rPr>
              <a:t>'Fred</a:t>
            </a:r>
            <a:r>
              <a:rPr lang="en-GB" sz="1800" dirty="0"/>
              <a:t>');</a:t>
            </a:r>
          </a:p>
          <a:p>
            <a:pPr marL="0" indent="0">
              <a:buNone/>
            </a:pPr>
            <a:r>
              <a:rPr lang="en-GB" sz="1800" dirty="0"/>
              <a:t>        $user-&gt;method('</a:t>
            </a:r>
            <a:r>
              <a:rPr lang="en-GB" sz="1800" dirty="0" err="1"/>
              <a:t>getLastName</a:t>
            </a:r>
            <a:r>
              <a:rPr lang="en-GB" sz="1800" dirty="0"/>
              <a:t>')-&gt;</a:t>
            </a:r>
            <a:r>
              <a:rPr lang="en-GB" sz="1800" dirty="0" err="1"/>
              <a:t>willReturn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70C0"/>
                </a:solidFill>
              </a:rPr>
              <a:t>'</a:t>
            </a:r>
            <a:r>
              <a:rPr lang="en-GB" sz="1800" dirty="0" err="1">
                <a:solidFill>
                  <a:srgbClr val="0070C0"/>
                </a:solidFill>
              </a:rPr>
              <a:t>Bloggs</a:t>
            </a:r>
            <a:r>
              <a:rPr lang="en-GB" sz="1800" dirty="0"/>
              <a:t>');</a:t>
            </a:r>
          </a:p>
          <a:p>
            <a:pPr marL="0" indent="0">
              <a:buNone/>
            </a:pPr>
            <a:r>
              <a:rPr lang="en-GB" sz="1800" dirty="0"/>
              <a:t>        </a:t>
            </a:r>
            <a:r>
              <a:rPr lang="en-GB" sz="1800" dirty="0" smtClean="0"/>
              <a:t>$</a:t>
            </a:r>
            <a:r>
              <a:rPr lang="en-GB" sz="1800" dirty="0"/>
              <a:t>fixture-&gt;</a:t>
            </a:r>
            <a:r>
              <a:rPr lang="en-GB" sz="1800" dirty="0" err="1"/>
              <a:t>setUser</a:t>
            </a:r>
            <a:r>
              <a:rPr lang="en-GB" sz="1800" dirty="0"/>
              <a:t>($user);</a:t>
            </a:r>
          </a:p>
          <a:p>
            <a:pPr marL="0" indent="0">
              <a:buNone/>
            </a:pPr>
            <a:r>
              <a:rPr lang="en-GB" sz="1800" dirty="0"/>
              <a:t>        </a:t>
            </a:r>
            <a:r>
              <a:rPr lang="en-GB" sz="1800" dirty="0" smtClean="0"/>
              <a:t>$</a:t>
            </a:r>
            <a:r>
              <a:rPr lang="en-GB" sz="1800" dirty="0"/>
              <a:t>this-&gt;</a:t>
            </a:r>
            <a:r>
              <a:rPr lang="en-GB" sz="1800" dirty="0" err="1"/>
              <a:t>assertSame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70C0"/>
                </a:solidFill>
              </a:rPr>
              <a:t>'Fred </a:t>
            </a:r>
            <a:r>
              <a:rPr lang="en-GB" sz="1800" dirty="0" err="1">
                <a:solidFill>
                  <a:srgbClr val="0070C0"/>
                </a:solidFill>
              </a:rPr>
              <a:t>Bloggs</a:t>
            </a:r>
            <a:r>
              <a:rPr lang="en-GB" sz="1800" dirty="0"/>
              <a:t>', $fixture-&gt;</a:t>
            </a:r>
            <a:r>
              <a:rPr lang="en-GB" sz="1800" dirty="0" err="1"/>
              <a:t>getUserName</a:t>
            </a:r>
            <a:r>
              <a:rPr lang="en-GB" sz="1800" dirty="0"/>
              <a:t>());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1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Stubs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 smtClean="0"/>
              <a:t>-&gt;method()</a:t>
            </a:r>
          </a:p>
          <a:p>
            <a:pPr marL="0" indent="0">
              <a:buNone/>
            </a:pPr>
            <a:r>
              <a:rPr lang="en-GB" sz="3200" dirty="0" smtClean="0"/>
              <a:t>-&gt;</a:t>
            </a:r>
            <a:r>
              <a:rPr lang="en-GB" sz="3200" dirty="0" err="1" smtClean="0"/>
              <a:t>onConsecutiveCalls</a:t>
            </a:r>
            <a:r>
              <a:rPr lang="en-GB" sz="3200" dirty="0" smtClean="0"/>
              <a:t>()</a:t>
            </a:r>
          </a:p>
          <a:p>
            <a:pPr marL="0" indent="0">
              <a:buNone/>
            </a:pPr>
            <a:r>
              <a:rPr lang="en-GB" sz="3200" dirty="0" smtClean="0"/>
              <a:t>-&gt;</a:t>
            </a:r>
            <a:r>
              <a:rPr lang="en-GB" sz="3200" dirty="0" err="1" smtClean="0"/>
              <a:t>returnCallback</a:t>
            </a:r>
            <a:r>
              <a:rPr lang="en-GB" sz="3200" dirty="0" smtClean="0"/>
              <a:t>()</a:t>
            </a:r>
          </a:p>
          <a:p>
            <a:pPr marL="0" indent="0">
              <a:buNone/>
            </a:pPr>
            <a:r>
              <a:rPr lang="en-GB" sz="3200" dirty="0" smtClean="0"/>
              <a:t>-&gt;</a:t>
            </a:r>
            <a:r>
              <a:rPr lang="en-GB" sz="3200" dirty="0" err="1" smtClean="0"/>
              <a:t>setMethods</a:t>
            </a:r>
            <a:r>
              <a:rPr lang="en-GB" sz="3200" dirty="0" smtClean="0"/>
              <a:t>()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922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 smtClean="0"/>
              <a:t>PHPUnit</a:t>
            </a:r>
            <a:r>
              <a:rPr lang="en-GB" dirty="0" smtClean="0"/>
              <a:t> de facto standard unit test framework.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Current release 5.0 (PHP &gt;=5.6</a:t>
            </a:r>
            <a:r>
              <a:rPr lang="en-GB" smtClean="0"/>
              <a:t>, otherwise 4.8) </a:t>
            </a: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Includes a native mocking framework yet offers also Prophecy mocking since version 4.5.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How to choose between </a:t>
            </a:r>
            <a:r>
              <a:rPr lang="en-GB" dirty="0" err="1" smtClean="0"/>
              <a:t>PHPUnit</a:t>
            </a:r>
            <a:r>
              <a:rPr lang="en-GB" dirty="0" smtClean="0"/>
              <a:t> mocks and Prophecy mocks?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9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Spies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class</a:t>
            </a:r>
            <a:r>
              <a:rPr lang="en-GB" sz="2400" dirty="0" smtClean="0"/>
              <a:t> Logger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FFC000"/>
                </a:solidFill>
              </a:rPr>
              <a:t>protected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70C0"/>
                </a:solidFill>
              </a:rPr>
              <a:t>$user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getUserName</a:t>
            </a:r>
            <a:r>
              <a:rPr lang="en-GB" sz="2400" dirty="0" smtClean="0"/>
              <a:t>()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</a:t>
            </a:r>
            <a:r>
              <a:rPr lang="en-GB" sz="2400" dirty="0" smtClean="0">
                <a:solidFill>
                  <a:srgbClr val="7030A0"/>
                </a:solidFill>
              </a:rPr>
              <a:t>return</a:t>
            </a:r>
            <a:r>
              <a:rPr lang="en-GB" sz="2400" dirty="0" smtClean="0"/>
              <a:t> </a:t>
            </a:r>
            <a:r>
              <a:rPr lang="en-GB" sz="2400" dirty="0"/>
              <a:t>$this-&gt;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/>
              <a:t>getFirstName</a:t>
            </a:r>
            <a:r>
              <a:rPr lang="en-GB" sz="2400" dirty="0"/>
              <a:t>() . ' ' </a:t>
            </a:r>
            <a:r>
              <a:rPr lang="en-GB" sz="2400" dirty="0" smtClean="0"/>
              <a:t>. $</a:t>
            </a:r>
            <a:r>
              <a:rPr lang="en-GB" sz="2400" dirty="0"/>
              <a:t>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/>
              <a:t>getLastName</a:t>
            </a:r>
            <a:r>
              <a:rPr lang="en-GB" sz="2400" dirty="0"/>
              <a:t>();   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setUser</a:t>
            </a:r>
            <a:r>
              <a:rPr lang="en-GB" sz="2400" dirty="0"/>
              <a:t>(</a:t>
            </a:r>
            <a:r>
              <a:rPr lang="en-GB" sz="2400" dirty="0" err="1"/>
              <a:t>IUser</a:t>
            </a:r>
            <a:r>
              <a:rPr lang="en-GB" sz="2400" dirty="0"/>
              <a:t> $user</a:t>
            </a:r>
            <a:r>
              <a:rPr lang="en-GB" sz="2400" dirty="0" smtClean="0"/>
              <a:t>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$this-&gt;</a:t>
            </a:r>
            <a:r>
              <a:rPr lang="en-GB" sz="2400" dirty="0">
                <a:solidFill>
                  <a:srgbClr val="0070C0"/>
                </a:solidFill>
              </a:rPr>
              <a:t>user</a:t>
            </a:r>
            <a:r>
              <a:rPr lang="en-GB" sz="2400" dirty="0"/>
              <a:t> = $user;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4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Spies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testDemonstratePhpunitStub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/>
              <a:t>Logger();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 = $this-&gt;</a:t>
            </a:r>
            <a:r>
              <a:rPr lang="en-GB" sz="1600" dirty="0" err="1"/>
              <a:t>getMock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user-&gt;method(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getFirstName</a:t>
            </a:r>
            <a:r>
              <a:rPr lang="en-GB" sz="1600" dirty="0" smtClean="0"/>
              <a:t>')-&gt;</a:t>
            </a:r>
            <a:r>
              <a:rPr lang="en-GB" sz="1600" dirty="0" err="1" smtClean="0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$user-&gt;method(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getLastName</a:t>
            </a:r>
            <a:r>
              <a:rPr lang="en-GB" sz="1600" dirty="0"/>
              <a:t>')-&gt;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this-&gt;</a:t>
            </a:r>
            <a:r>
              <a:rPr lang="en-GB" sz="1600" dirty="0" err="1"/>
              <a:t>assertSame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 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',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getUserName</a:t>
            </a:r>
            <a:r>
              <a:rPr lang="en-GB" sz="1600" dirty="0"/>
              <a:t>());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testDemonstrateProphecyStub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 = $this-&gt;prophesize(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user-&gt;</a:t>
            </a:r>
            <a:r>
              <a:rPr lang="en-GB" sz="1600" dirty="0" err="1"/>
              <a:t>getFirstName</a:t>
            </a:r>
            <a:r>
              <a:rPr lang="en-GB" sz="1600" dirty="0"/>
              <a:t>()-&gt;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$user-&gt;</a:t>
            </a:r>
            <a:r>
              <a:rPr lang="en-GB" sz="1600" dirty="0" err="1"/>
              <a:t>getLastName</a:t>
            </a:r>
            <a:r>
              <a:rPr lang="en-GB" sz="1600" dirty="0"/>
              <a:t>()-&gt;</a:t>
            </a:r>
            <a:r>
              <a:rPr lang="en-GB" sz="1600" dirty="0" err="1"/>
              <a:t>willReturn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($user-&gt;reveal());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this-&gt;</a:t>
            </a:r>
            <a:r>
              <a:rPr lang="en-GB" sz="1600" dirty="0" err="1"/>
              <a:t>assertSame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'Fred </a:t>
            </a:r>
            <a:r>
              <a:rPr lang="en-GB" sz="1600" dirty="0" err="1">
                <a:solidFill>
                  <a:srgbClr val="0070C0"/>
                </a:solidFill>
              </a:rPr>
              <a:t>Bloggs</a:t>
            </a:r>
            <a:r>
              <a:rPr lang="en-GB" sz="1600" dirty="0"/>
              <a:t>', $fixture-&gt;</a:t>
            </a:r>
            <a:r>
              <a:rPr lang="en-GB" sz="1600" dirty="0" err="1"/>
              <a:t>getUserName</a:t>
            </a:r>
            <a:r>
              <a:rPr lang="en-GB" sz="1600" dirty="0"/>
              <a:t>());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3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86" y="261257"/>
            <a:ext cx="10809514" cy="6351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/>
              <a:t>PHPUnit</a:t>
            </a:r>
            <a:r>
              <a:rPr lang="en-GB" sz="2000" dirty="0"/>
              <a:t> 4.8.16 by Sebastian Bergmann and contributors.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Time: 812 </a:t>
            </a:r>
            <a:r>
              <a:rPr lang="en-GB" sz="2000" dirty="0" err="1"/>
              <a:t>ms</a:t>
            </a:r>
            <a:r>
              <a:rPr lang="en-GB" sz="2000" dirty="0"/>
              <a:t>, Memory: 4.75Mb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OK (1 test, 1 assertion)</a:t>
            </a:r>
          </a:p>
        </p:txBody>
      </p:sp>
    </p:spTree>
    <p:extLst>
      <p:ext uri="{BB962C8B-B14F-4D97-AF65-F5344CB8AC3E}">
        <p14:creationId xmlns:p14="http://schemas.microsoft.com/office/powerpoint/2010/main" val="21538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Spies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 smtClean="0"/>
              <a:t>SpyTest</a:t>
            </a:r>
            <a:r>
              <a:rPr lang="en-GB" sz="1600" dirty="0" smtClean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>
                <a:solidFill>
                  <a:srgbClr val="00B050"/>
                </a:solidFill>
              </a:rPr>
              <a:t>public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testDemonstratePhpunitSpy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 = $this-&gt;</a:t>
            </a:r>
            <a:r>
              <a:rPr lang="en-GB" sz="1600" dirty="0" err="1"/>
              <a:t>getMock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user-&gt;expects($this-&gt;once</a:t>
            </a:r>
            <a:r>
              <a:rPr lang="en-GB" sz="1600" dirty="0" smtClean="0"/>
              <a:t>())</a:t>
            </a:r>
          </a:p>
          <a:p>
            <a:pPr marL="0" indent="0">
              <a:buNone/>
            </a:pPr>
            <a:r>
              <a:rPr lang="en-GB" sz="1600" dirty="0" smtClean="0"/>
              <a:t>            -&gt;method(</a:t>
            </a:r>
            <a:r>
              <a:rPr lang="en-GB" sz="1600" dirty="0" smtClean="0">
                <a:solidFill>
                  <a:srgbClr val="0070C0"/>
                </a:solidFill>
              </a:rPr>
              <a:t>'</a:t>
            </a:r>
            <a:r>
              <a:rPr lang="en-GB" sz="1600" dirty="0" err="1" smtClean="0">
                <a:solidFill>
                  <a:srgbClr val="0070C0"/>
                </a:solidFill>
              </a:rPr>
              <a:t>getFirstName</a:t>
            </a:r>
            <a:r>
              <a:rPr lang="en-GB" sz="1600" dirty="0" smtClean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</a:t>
            </a:r>
            <a:r>
              <a:rPr lang="en-GB" sz="1600" dirty="0"/>
              <a:t>$user-&gt;expects($this-&gt;once())</a:t>
            </a:r>
          </a:p>
          <a:p>
            <a:pPr marL="0" indent="0">
              <a:buNone/>
            </a:pPr>
            <a:r>
              <a:rPr lang="en-GB" sz="1600" dirty="0"/>
              <a:t>            -&gt;method(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getLastName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getUserName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 smtClean="0"/>
              <a:t>SpyTest</a:t>
            </a:r>
            <a:r>
              <a:rPr lang="en-GB" sz="1600" dirty="0" smtClean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testDemonstrateProphecySpy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 = $this-&gt;prophesize(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($user-&gt;reveal());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getUserName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</a:t>
            </a:r>
            <a:r>
              <a:rPr lang="en-GB" sz="1600" dirty="0" err="1"/>
              <a:t>getFirstName</a:t>
            </a:r>
            <a:r>
              <a:rPr lang="en-GB" sz="1600" dirty="0"/>
              <a:t>()-&gt;</a:t>
            </a:r>
            <a:r>
              <a:rPr lang="en-GB" sz="1600" dirty="0" err="1"/>
              <a:t>shouldHaveBeenCalled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    $user-&gt;</a:t>
            </a:r>
            <a:r>
              <a:rPr lang="en-GB" sz="1600" dirty="0" err="1"/>
              <a:t>getLastName</a:t>
            </a:r>
            <a:r>
              <a:rPr lang="en-GB" sz="1600" dirty="0"/>
              <a:t>()-&gt;</a:t>
            </a:r>
            <a:r>
              <a:rPr lang="en-GB" sz="1600" dirty="0" err="1"/>
              <a:t>shouldHaveBeenCalled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807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86" y="261257"/>
            <a:ext cx="10809514" cy="6351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/>
              <a:t>PHPUnit</a:t>
            </a:r>
            <a:r>
              <a:rPr lang="en-GB" sz="2000" dirty="0"/>
              <a:t> 4.8.16 by Sebastian Bergmann and contributors.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Time: 789 </a:t>
            </a:r>
            <a:r>
              <a:rPr lang="en-GB" sz="2000" dirty="0" err="1"/>
              <a:t>ms</a:t>
            </a:r>
            <a:r>
              <a:rPr lang="en-GB" sz="2000" dirty="0"/>
              <a:t>, Memory: 5.00Mb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OK (1 test, 2 assertions)</a:t>
            </a:r>
          </a:p>
        </p:txBody>
      </p:sp>
    </p:spTree>
    <p:extLst>
      <p:ext uri="{BB962C8B-B14F-4D97-AF65-F5344CB8AC3E}">
        <p14:creationId xmlns:p14="http://schemas.microsoft.com/office/powerpoint/2010/main" val="19939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Spies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interface</a:t>
            </a:r>
            <a:r>
              <a:rPr lang="en-GB" sz="2400" dirty="0" smtClean="0"/>
              <a:t> </a:t>
            </a:r>
            <a:r>
              <a:rPr lang="en-GB" sz="2400" dirty="0" err="1"/>
              <a:t>IUser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 smtClean="0"/>
              <a:t>getName</a:t>
            </a:r>
            <a:r>
              <a:rPr lang="en-GB" sz="2400" dirty="0" smtClean="0"/>
              <a:t>($part);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94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Spies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class</a:t>
            </a:r>
            <a:r>
              <a:rPr lang="en-GB" sz="2400" dirty="0" smtClean="0"/>
              <a:t> Logger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FFC000"/>
                </a:solidFill>
              </a:rPr>
              <a:t>protected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70C0"/>
                </a:solidFill>
              </a:rPr>
              <a:t>$user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getUserName</a:t>
            </a:r>
            <a:r>
              <a:rPr lang="en-GB" sz="2400" dirty="0" smtClean="0"/>
              <a:t>()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</a:t>
            </a:r>
            <a:r>
              <a:rPr lang="en-GB" sz="2400" dirty="0" smtClean="0">
                <a:solidFill>
                  <a:srgbClr val="7030A0"/>
                </a:solidFill>
              </a:rPr>
              <a:t>return</a:t>
            </a:r>
            <a:r>
              <a:rPr lang="en-GB" sz="2400" dirty="0" smtClean="0"/>
              <a:t> </a:t>
            </a:r>
            <a:r>
              <a:rPr lang="en-GB" sz="2400" dirty="0"/>
              <a:t>$this-&gt;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 smtClean="0"/>
              <a:t>getName</a:t>
            </a:r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‘first’</a:t>
            </a:r>
            <a:r>
              <a:rPr lang="en-GB" sz="2400" dirty="0" smtClean="0"/>
              <a:t>) </a:t>
            </a:r>
            <a:r>
              <a:rPr lang="en-GB" sz="2400" dirty="0"/>
              <a:t>. ' ' </a:t>
            </a:r>
            <a:r>
              <a:rPr lang="en-GB" sz="2400" dirty="0" smtClean="0"/>
              <a:t>. $</a:t>
            </a:r>
            <a:r>
              <a:rPr lang="en-GB" sz="2400" dirty="0"/>
              <a:t>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 smtClean="0"/>
              <a:t>getName</a:t>
            </a:r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‘last’</a:t>
            </a:r>
            <a:r>
              <a:rPr lang="en-GB" sz="2400" dirty="0" smtClean="0"/>
              <a:t>);   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setUser</a:t>
            </a:r>
            <a:r>
              <a:rPr lang="en-GB" sz="2400" dirty="0"/>
              <a:t>(</a:t>
            </a:r>
            <a:r>
              <a:rPr lang="en-GB" sz="2400" dirty="0" err="1"/>
              <a:t>IUser</a:t>
            </a:r>
            <a:r>
              <a:rPr lang="en-GB" sz="2400" dirty="0"/>
              <a:t> $user</a:t>
            </a:r>
            <a:r>
              <a:rPr lang="en-GB" sz="2400" dirty="0" smtClean="0"/>
              <a:t>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$this-&gt;</a:t>
            </a:r>
            <a:r>
              <a:rPr lang="en-GB" sz="2400" dirty="0">
                <a:solidFill>
                  <a:srgbClr val="0070C0"/>
                </a:solidFill>
              </a:rPr>
              <a:t>user</a:t>
            </a:r>
            <a:r>
              <a:rPr lang="en-GB" sz="2400" dirty="0"/>
              <a:t> = $user;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2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Spies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 smtClean="0"/>
              <a:t>testDemonstratePhpunitSpy</a:t>
            </a:r>
            <a:r>
              <a:rPr lang="en-GB" sz="1600" dirty="0"/>
              <a:t>() {</a:t>
            </a:r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 = $this-&gt;</a:t>
            </a:r>
            <a:r>
              <a:rPr lang="en-GB" sz="1600" dirty="0" err="1"/>
              <a:t>getMock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user-&gt;method('</a:t>
            </a:r>
            <a:r>
              <a:rPr lang="en-GB" sz="1600" dirty="0" err="1"/>
              <a:t>getName</a:t>
            </a:r>
            <a:r>
              <a:rPr lang="en-GB" sz="1600" dirty="0"/>
              <a:t>')-&gt;</a:t>
            </a:r>
            <a:r>
              <a:rPr lang="en-GB" sz="1600" dirty="0" err="1"/>
              <a:t>withConsecutive</a:t>
            </a:r>
            <a:r>
              <a:rPr lang="en-GB" sz="1600" dirty="0"/>
              <a:t>(array(</a:t>
            </a:r>
          </a:p>
          <a:p>
            <a:pPr marL="0" indent="0">
              <a:buNone/>
            </a:pPr>
            <a:r>
              <a:rPr lang="en-GB" sz="1600" dirty="0"/>
              <a:t>            $this-&gt;</a:t>
            </a:r>
            <a:r>
              <a:rPr lang="en-GB" sz="1600" dirty="0" err="1"/>
              <a:t>equalTo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'first</a:t>
            </a:r>
            <a:r>
              <a:rPr lang="en-GB" sz="1600" dirty="0"/>
              <a:t>')</a:t>
            </a:r>
          </a:p>
          <a:p>
            <a:pPr marL="0" indent="0">
              <a:buNone/>
            </a:pPr>
            <a:r>
              <a:rPr lang="en-GB" sz="1600" dirty="0"/>
              <a:t>        ), array(</a:t>
            </a:r>
          </a:p>
          <a:p>
            <a:pPr marL="0" indent="0">
              <a:buNone/>
            </a:pPr>
            <a:r>
              <a:rPr lang="en-GB" sz="1600" dirty="0"/>
              <a:t>            $this-&gt;</a:t>
            </a:r>
            <a:r>
              <a:rPr lang="en-GB" sz="1600" dirty="0" err="1"/>
              <a:t>equalTo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'last</a:t>
            </a:r>
            <a:r>
              <a:rPr lang="en-GB" sz="1600" dirty="0"/>
              <a:t>')</a:t>
            </a:r>
          </a:p>
          <a:p>
            <a:pPr marL="0" indent="0">
              <a:buNone/>
            </a:pPr>
            <a:r>
              <a:rPr lang="en-GB" sz="1600" dirty="0"/>
              <a:t>        ));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getUserName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 smtClean="0"/>
              <a:t>testDemonstrateProphecySpy</a:t>
            </a:r>
            <a:r>
              <a:rPr lang="en-GB" sz="1600" dirty="0"/>
              <a:t>() {</a:t>
            </a:r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 = $this-&gt;prophesize(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($user-&gt;reveal());</a:t>
            </a:r>
          </a:p>
          <a:p>
            <a:pPr marL="0" indent="0">
              <a:buNone/>
            </a:pPr>
            <a:r>
              <a:rPr lang="en-GB" sz="1600" dirty="0"/>
              <a:t>        $fixture-&gt;</a:t>
            </a:r>
            <a:r>
              <a:rPr lang="en-GB" sz="1600" dirty="0" err="1"/>
              <a:t>getUserName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</a:t>
            </a:r>
            <a:r>
              <a:rPr lang="en-GB" sz="1600" dirty="0" err="1"/>
              <a:t>getName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'first</a:t>
            </a:r>
            <a:r>
              <a:rPr lang="en-GB" sz="1600" dirty="0"/>
              <a:t>')-&gt;</a:t>
            </a:r>
            <a:r>
              <a:rPr lang="en-GB" sz="1600" dirty="0" err="1"/>
              <a:t>shouldHaveBeenCalled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    $user-&gt;</a:t>
            </a:r>
            <a:r>
              <a:rPr lang="en-GB" sz="1600" dirty="0" err="1"/>
              <a:t>getName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'last</a:t>
            </a:r>
            <a:r>
              <a:rPr lang="en-GB" sz="1600" dirty="0"/>
              <a:t>')-&gt;</a:t>
            </a:r>
            <a:r>
              <a:rPr lang="en-GB" sz="1600" dirty="0" err="1"/>
              <a:t>shouldHaveBeenCalled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548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Spies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 smtClean="0"/>
              <a:t>testDemonstratePhpunitSpy</a:t>
            </a:r>
            <a:r>
              <a:rPr lang="en-GB" sz="1600" dirty="0"/>
              <a:t>() {</a:t>
            </a:r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 = $this-&gt;</a:t>
            </a:r>
            <a:r>
              <a:rPr lang="en-GB" sz="1600" dirty="0" err="1"/>
              <a:t>getMock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user-&gt;method('</a:t>
            </a:r>
            <a:r>
              <a:rPr lang="en-GB" sz="1600" dirty="0" err="1"/>
              <a:t>getName</a:t>
            </a:r>
            <a:r>
              <a:rPr lang="en-GB" sz="1600" dirty="0"/>
              <a:t>')-&gt;</a:t>
            </a:r>
            <a:r>
              <a:rPr lang="en-GB" sz="1600" dirty="0" err="1"/>
              <a:t>withConsecutive</a:t>
            </a:r>
            <a:r>
              <a:rPr lang="en-GB" sz="1600" dirty="0"/>
              <a:t>(array(</a:t>
            </a:r>
          </a:p>
          <a:p>
            <a:pPr marL="0" indent="0">
              <a:buNone/>
            </a:pPr>
            <a:r>
              <a:rPr lang="en-GB" sz="1600" dirty="0"/>
              <a:t>            $this-&gt;</a:t>
            </a:r>
            <a:r>
              <a:rPr lang="en-GB" sz="1600" dirty="0" err="1"/>
              <a:t>equalTo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'first</a:t>
            </a:r>
            <a:r>
              <a:rPr lang="en-GB" sz="1600" dirty="0"/>
              <a:t>')</a:t>
            </a:r>
          </a:p>
          <a:p>
            <a:pPr marL="0" indent="0">
              <a:buNone/>
            </a:pPr>
            <a:r>
              <a:rPr lang="en-GB" sz="1600" dirty="0"/>
              <a:t>        ), array(</a:t>
            </a:r>
          </a:p>
          <a:p>
            <a:pPr marL="0" indent="0">
              <a:buNone/>
            </a:pPr>
            <a:r>
              <a:rPr lang="en-GB" sz="1600" dirty="0"/>
              <a:t>            $this-&gt;</a:t>
            </a:r>
            <a:r>
              <a:rPr lang="en-GB" sz="1600" dirty="0" err="1"/>
              <a:t>equalTo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'last</a:t>
            </a:r>
            <a:r>
              <a:rPr lang="en-GB" sz="1600" dirty="0"/>
              <a:t>')</a:t>
            </a:r>
          </a:p>
          <a:p>
            <a:pPr marL="0" indent="0">
              <a:buNone/>
            </a:pPr>
            <a:r>
              <a:rPr lang="en-GB" sz="1600" dirty="0"/>
              <a:t>        ));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getUserName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/>
              <a:t>StubTest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 smtClean="0"/>
              <a:t>testDemonstrateProphecySpyWithOrder</a:t>
            </a:r>
            <a:r>
              <a:rPr lang="en-GB" sz="1600" dirty="0" smtClean="0"/>
              <a:t>() </a:t>
            </a:r>
            <a:r>
              <a:rPr lang="en-GB" sz="1600" dirty="0"/>
              <a:t>{</a:t>
            </a:r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 = $this-&gt;prophesize(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 smtClean="0"/>
              <a:t>');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$</a:t>
            </a:r>
            <a:r>
              <a:rPr lang="en-GB" sz="1600" dirty="0"/>
              <a:t>user-&gt;</a:t>
            </a:r>
            <a:r>
              <a:rPr lang="en-GB" sz="1600" dirty="0" err="1"/>
              <a:t>getName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'first</a:t>
            </a:r>
            <a:r>
              <a:rPr lang="en-GB" sz="1600" dirty="0"/>
              <a:t>')-&gt;will(function () {</a:t>
            </a:r>
          </a:p>
          <a:p>
            <a:pPr marL="0" indent="0">
              <a:buNone/>
            </a:pPr>
            <a:r>
              <a:rPr lang="en-GB" sz="1600" dirty="0"/>
              <a:t>            $this-&gt;</a:t>
            </a:r>
            <a:r>
              <a:rPr lang="en-GB" sz="1600" dirty="0" err="1"/>
              <a:t>getName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'last</a:t>
            </a:r>
            <a:r>
              <a:rPr lang="en-GB" sz="1600" dirty="0"/>
              <a:t>')</a:t>
            </a:r>
          </a:p>
          <a:p>
            <a:pPr marL="0" indent="0">
              <a:buNone/>
            </a:pPr>
            <a:r>
              <a:rPr lang="en-GB" sz="1600" dirty="0"/>
              <a:t>                -&gt;</a:t>
            </a:r>
            <a:r>
              <a:rPr lang="en-GB" sz="1600" dirty="0" err="1"/>
              <a:t>shouldNotHaveBeenCalled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    });</a:t>
            </a:r>
          </a:p>
          <a:p>
            <a:pPr marL="0" indent="0">
              <a:buNone/>
            </a:pPr>
            <a:r>
              <a:rPr lang="en-GB" sz="1600" dirty="0"/>
              <a:t> 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($user-&gt;reveal());</a:t>
            </a:r>
          </a:p>
          <a:p>
            <a:pPr marL="0" indent="0">
              <a:buNone/>
            </a:pPr>
            <a:r>
              <a:rPr lang="en-GB" sz="1600" dirty="0"/>
              <a:t>        $fixture-&gt;</a:t>
            </a:r>
            <a:r>
              <a:rPr lang="en-GB" sz="1600" dirty="0" err="1"/>
              <a:t>getUserName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</a:t>
            </a:r>
            <a:r>
              <a:rPr lang="en-GB" sz="1600" dirty="0" err="1"/>
              <a:t>getName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'first</a:t>
            </a:r>
            <a:r>
              <a:rPr lang="en-GB" sz="1600" dirty="0"/>
              <a:t>')-&gt;</a:t>
            </a:r>
            <a:r>
              <a:rPr lang="en-GB" sz="1600" dirty="0" err="1"/>
              <a:t>shouldHaveBeenCalled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    $user-&gt;</a:t>
            </a:r>
            <a:r>
              <a:rPr lang="en-GB" sz="1600" dirty="0" err="1"/>
              <a:t>getName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'last</a:t>
            </a:r>
            <a:r>
              <a:rPr lang="en-GB" sz="1600" dirty="0"/>
              <a:t>')-&gt;</a:t>
            </a:r>
            <a:r>
              <a:rPr lang="en-GB" sz="1600" dirty="0" err="1"/>
              <a:t>shouldHaveBeenCalled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512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Spies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1598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Logger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FFC000"/>
                </a:solidFill>
              </a:rPr>
              <a:t>protected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$user</a:t>
            </a:r>
            <a:r>
              <a:rPr lang="en-GB" sz="1600" dirty="0" smtClean="0"/>
              <a:t>;</a:t>
            </a:r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 smtClean="0">
                <a:solidFill>
                  <a:srgbClr val="00B050"/>
                </a:solidFill>
              </a:rPr>
              <a:t>public</a:t>
            </a:r>
            <a:r>
              <a:rPr lang="en-GB" sz="1600" dirty="0" smtClean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getUserName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>
                <a:solidFill>
                  <a:srgbClr val="7030A0"/>
                </a:solidFill>
              </a:rPr>
              <a:t>return</a:t>
            </a:r>
            <a:r>
              <a:rPr lang="en-GB" sz="1600" dirty="0"/>
              <a:t> $this-&gt;</a:t>
            </a:r>
            <a:r>
              <a:rPr lang="en-GB" sz="1600" dirty="0" err="1"/>
              <a:t>getFirstName</a:t>
            </a:r>
            <a:r>
              <a:rPr lang="en-GB" sz="1600" dirty="0"/>
              <a:t>($this-&gt;</a:t>
            </a:r>
            <a:r>
              <a:rPr lang="en-GB" sz="1600" dirty="0">
                <a:solidFill>
                  <a:srgbClr val="0070C0"/>
                </a:solidFill>
              </a:rPr>
              <a:t>user</a:t>
            </a:r>
            <a:r>
              <a:rPr lang="en-GB" sz="1600" dirty="0"/>
              <a:t>) . ' ' . $this-&gt;</a:t>
            </a:r>
            <a:r>
              <a:rPr lang="en-GB" sz="1600" dirty="0" err="1"/>
              <a:t>getLastName</a:t>
            </a:r>
            <a:r>
              <a:rPr lang="en-GB" sz="1600" dirty="0"/>
              <a:t>($this-&gt;</a:t>
            </a:r>
            <a:r>
              <a:rPr lang="en-GB" sz="1600" dirty="0">
                <a:solidFill>
                  <a:srgbClr val="0070C0"/>
                </a:solidFill>
              </a:rPr>
              <a:t>user</a:t>
            </a:r>
            <a:r>
              <a:rPr lang="en-GB" sz="1600" dirty="0"/>
              <a:t>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 smtClean="0">
                <a:solidFill>
                  <a:srgbClr val="00B050"/>
                </a:solidFill>
              </a:rPr>
              <a:t>public</a:t>
            </a:r>
            <a:r>
              <a:rPr lang="en-GB" sz="1600" dirty="0" smtClean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setUser</a:t>
            </a:r>
            <a:r>
              <a:rPr lang="en-GB" sz="1600" dirty="0"/>
              <a:t>(</a:t>
            </a:r>
            <a:r>
              <a:rPr lang="en-GB" sz="1600" dirty="0" err="1"/>
              <a:t>IUser</a:t>
            </a:r>
            <a:r>
              <a:rPr lang="en-GB" sz="1600" dirty="0"/>
              <a:t> $user</a:t>
            </a:r>
            <a:r>
              <a:rPr lang="en-GB" sz="1600" dirty="0" smtClean="0"/>
              <a:t>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$this-&gt;user = $user;</a:t>
            </a:r>
          </a:p>
          <a:p>
            <a:pPr marL="0" indent="0">
              <a:buNone/>
            </a:pPr>
            <a:r>
              <a:rPr lang="en-GB" sz="1600" dirty="0" smtClean="0"/>
              <a:t>    }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>
                <a:solidFill>
                  <a:srgbClr val="FFC000"/>
                </a:solidFill>
              </a:rPr>
              <a:t>protected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getFirstName</a:t>
            </a:r>
            <a:r>
              <a:rPr lang="en-GB" sz="1600" dirty="0"/>
              <a:t>(</a:t>
            </a:r>
            <a:r>
              <a:rPr lang="en-GB" sz="1600" dirty="0" err="1"/>
              <a:t>IUser</a:t>
            </a:r>
            <a:r>
              <a:rPr lang="en-GB" sz="1600" dirty="0"/>
              <a:t> $user</a:t>
            </a:r>
            <a:r>
              <a:rPr lang="en-GB" sz="1600" dirty="0" smtClean="0"/>
              <a:t>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>
                <a:solidFill>
                  <a:srgbClr val="7030A0"/>
                </a:solidFill>
              </a:rPr>
              <a:t>return</a:t>
            </a:r>
            <a:r>
              <a:rPr lang="en-GB" sz="1600" dirty="0"/>
              <a:t> $user-&gt;</a:t>
            </a:r>
            <a:r>
              <a:rPr lang="en-GB" sz="1600" dirty="0" err="1"/>
              <a:t>getName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'first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 smtClean="0">
                <a:solidFill>
                  <a:srgbClr val="FFC000"/>
                </a:solidFill>
              </a:rPr>
              <a:t>protected</a:t>
            </a:r>
            <a:r>
              <a:rPr lang="en-GB" sz="1600" dirty="0" smtClean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getLastName</a:t>
            </a:r>
            <a:r>
              <a:rPr lang="en-GB" sz="1600" dirty="0"/>
              <a:t>(</a:t>
            </a:r>
            <a:r>
              <a:rPr lang="en-GB" sz="1600" dirty="0" err="1"/>
              <a:t>IUser</a:t>
            </a:r>
            <a:r>
              <a:rPr lang="en-GB" sz="1600" dirty="0"/>
              <a:t> $user</a:t>
            </a:r>
            <a:r>
              <a:rPr lang="en-GB" sz="1600" dirty="0" smtClean="0"/>
              <a:t>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>
                <a:solidFill>
                  <a:srgbClr val="7030A0"/>
                </a:solidFill>
              </a:rPr>
              <a:t>return</a:t>
            </a:r>
            <a:r>
              <a:rPr lang="en-GB" sz="1600" dirty="0"/>
              <a:t> $user-&gt;</a:t>
            </a:r>
            <a:r>
              <a:rPr lang="en-GB" sz="1600" dirty="0" err="1"/>
              <a:t>getName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'last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70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use unit testing?</a:t>
            </a:r>
          </a:p>
          <a:p>
            <a:r>
              <a:rPr lang="en-GB" dirty="0" smtClean="0"/>
              <a:t>Why use mock objects?</a:t>
            </a:r>
          </a:p>
          <a:p>
            <a:r>
              <a:rPr lang="en-GB" dirty="0" smtClean="0"/>
              <a:t>When not to use mock objects?</a:t>
            </a:r>
          </a:p>
          <a:p>
            <a:r>
              <a:rPr lang="en-GB" dirty="0" smtClean="0"/>
              <a:t>Types of mock object?</a:t>
            </a:r>
          </a:p>
          <a:p>
            <a:r>
              <a:rPr lang="en-GB" dirty="0" err="1" smtClean="0"/>
              <a:t>PHPUnit</a:t>
            </a:r>
            <a:r>
              <a:rPr lang="en-GB" dirty="0" smtClean="0"/>
              <a:t> or Prophecy?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6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Spies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204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rgbClr val="7030A0"/>
                </a:solidFill>
              </a:rPr>
              <a:t>class</a:t>
            </a:r>
            <a:r>
              <a:rPr lang="en-GB" sz="2000" dirty="0" smtClean="0"/>
              <a:t> </a:t>
            </a:r>
            <a:r>
              <a:rPr lang="en-GB" sz="2000" dirty="0" err="1"/>
              <a:t>StubTest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extends</a:t>
            </a:r>
            <a:r>
              <a:rPr lang="en-GB" sz="2000" dirty="0"/>
              <a:t> </a:t>
            </a:r>
            <a:r>
              <a:rPr lang="en-GB" sz="2000" dirty="0" err="1" smtClean="0"/>
              <a:t>PHPUnit_Framework_TestCase</a:t>
            </a:r>
            <a:r>
              <a:rPr lang="en-GB" sz="2000" dirty="0" smtClean="0"/>
              <a:t> {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>
                <a:solidFill>
                  <a:srgbClr val="00B050"/>
                </a:solidFill>
              </a:rPr>
              <a:t>public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function</a:t>
            </a:r>
            <a:r>
              <a:rPr lang="en-GB" sz="2000" dirty="0"/>
              <a:t> </a:t>
            </a:r>
            <a:r>
              <a:rPr lang="en-GB" sz="2000" dirty="0" err="1"/>
              <a:t>testDemonstratePhpunitSpy</a:t>
            </a:r>
            <a:r>
              <a:rPr lang="en-GB" sz="2000" dirty="0" smtClean="0"/>
              <a:t>() {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$fixture = $this-&gt;</a:t>
            </a:r>
            <a:r>
              <a:rPr lang="en-GB" sz="2000" dirty="0" err="1"/>
              <a:t>getMockBuilder</a:t>
            </a:r>
            <a:r>
              <a:rPr lang="en-GB" sz="2000" dirty="0"/>
              <a:t>(</a:t>
            </a:r>
            <a:r>
              <a:rPr lang="en-GB" sz="2000" dirty="0">
                <a:solidFill>
                  <a:srgbClr val="0070C0"/>
                </a:solidFill>
              </a:rPr>
              <a:t>'Logger</a:t>
            </a:r>
            <a:r>
              <a:rPr lang="en-GB" sz="2000" dirty="0" smtClean="0"/>
              <a:t>')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	-&gt;</a:t>
            </a:r>
            <a:r>
              <a:rPr lang="en-GB" sz="2000" dirty="0" err="1"/>
              <a:t>setMethods</a:t>
            </a:r>
            <a:r>
              <a:rPr lang="en-GB" sz="2000" dirty="0"/>
              <a:t>(</a:t>
            </a:r>
            <a:r>
              <a:rPr lang="en-GB" sz="2000" dirty="0">
                <a:solidFill>
                  <a:srgbClr val="7030A0"/>
                </a:solidFill>
              </a:rPr>
              <a:t>array</a:t>
            </a:r>
            <a:r>
              <a:rPr lang="en-GB" sz="2000" dirty="0" smtClean="0"/>
              <a:t>(</a:t>
            </a:r>
            <a:r>
              <a:rPr lang="en-GB" sz="2000" dirty="0" smtClean="0">
                <a:solidFill>
                  <a:srgbClr val="0070C0"/>
                </a:solidFill>
              </a:rPr>
              <a:t>'</a:t>
            </a:r>
            <a:r>
              <a:rPr lang="en-GB" sz="2000" dirty="0" err="1" smtClean="0">
                <a:solidFill>
                  <a:srgbClr val="0070C0"/>
                </a:solidFill>
              </a:rPr>
              <a:t>getFirstName</a:t>
            </a:r>
            <a:r>
              <a:rPr lang="en-GB" sz="2000" dirty="0" smtClean="0"/>
              <a:t>',</a:t>
            </a:r>
            <a:r>
              <a:rPr lang="en-GB" sz="2000" dirty="0" smtClean="0">
                <a:solidFill>
                  <a:srgbClr val="0070C0"/>
                </a:solidFill>
              </a:rPr>
              <a:t>'</a:t>
            </a:r>
            <a:r>
              <a:rPr lang="en-GB" sz="2000" dirty="0" err="1" smtClean="0">
                <a:solidFill>
                  <a:srgbClr val="0070C0"/>
                </a:solidFill>
              </a:rPr>
              <a:t>getLastName</a:t>
            </a:r>
            <a:r>
              <a:rPr lang="en-GB" sz="2000" dirty="0" smtClean="0"/>
              <a:t>'))-&gt;</a:t>
            </a:r>
            <a:r>
              <a:rPr lang="en-GB" sz="2000" dirty="0" err="1"/>
              <a:t>getMock</a:t>
            </a:r>
            <a:r>
              <a:rPr lang="en-GB" sz="2000" dirty="0"/>
              <a:t>();</a:t>
            </a:r>
          </a:p>
          <a:p>
            <a:pPr marL="0" indent="0">
              <a:buNone/>
            </a:pPr>
            <a:r>
              <a:rPr lang="en-GB" sz="2000" dirty="0"/>
              <a:t>        </a:t>
            </a:r>
            <a:r>
              <a:rPr lang="en-GB" sz="2000" dirty="0" smtClean="0"/>
              <a:t>$</a:t>
            </a:r>
            <a:r>
              <a:rPr lang="en-GB" sz="2000" dirty="0"/>
              <a:t>user = $this-&gt;</a:t>
            </a:r>
            <a:r>
              <a:rPr lang="en-GB" sz="2000" dirty="0" err="1"/>
              <a:t>getMock</a:t>
            </a:r>
            <a:r>
              <a:rPr lang="en-GB" sz="2000" dirty="0"/>
              <a:t>(</a:t>
            </a:r>
            <a:r>
              <a:rPr lang="en-GB" sz="2000" dirty="0">
                <a:solidFill>
                  <a:srgbClr val="0070C0"/>
                </a:solidFill>
              </a:rPr>
              <a:t>'</a:t>
            </a:r>
            <a:r>
              <a:rPr lang="en-GB" sz="2000" dirty="0" err="1">
                <a:solidFill>
                  <a:srgbClr val="0070C0"/>
                </a:solidFill>
              </a:rPr>
              <a:t>IUser</a:t>
            </a:r>
            <a:r>
              <a:rPr lang="en-GB" sz="2000" dirty="0"/>
              <a:t>');</a:t>
            </a:r>
          </a:p>
          <a:p>
            <a:pPr marL="0" indent="0">
              <a:buNone/>
            </a:pPr>
            <a:r>
              <a:rPr lang="en-GB" sz="2000" dirty="0"/>
              <a:t>        </a:t>
            </a:r>
            <a:r>
              <a:rPr lang="en-GB" sz="2000" dirty="0" smtClean="0"/>
              <a:t>$</a:t>
            </a:r>
            <a:r>
              <a:rPr lang="en-GB" sz="2000" dirty="0"/>
              <a:t>fixture-&gt;expects($this-&gt;once</a:t>
            </a:r>
            <a:r>
              <a:rPr lang="en-GB" sz="2000" dirty="0" smtClean="0"/>
              <a:t>())-&gt;method(</a:t>
            </a:r>
            <a:r>
              <a:rPr lang="en-GB" sz="2000" dirty="0" smtClean="0">
                <a:solidFill>
                  <a:srgbClr val="0070C0"/>
                </a:solidFill>
              </a:rPr>
              <a:t>'</a:t>
            </a:r>
            <a:r>
              <a:rPr lang="en-GB" sz="2000" dirty="0" err="1" smtClean="0">
                <a:solidFill>
                  <a:srgbClr val="0070C0"/>
                </a:solidFill>
              </a:rPr>
              <a:t>getFirstName</a:t>
            </a:r>
            <a:r>
              <a:rPr lang="en-GB" sz="2000" dirty="0" smtClean="0"/>
              <a:t>')-&gt;with($this-&gt;</a:t>
            </a:r>
            <a:r>
              <a:rPr lang="en-GB" sz="2000" dirty="0" err="1" smtClean="0"/>
              <a:t>equalTo</a:t>
            </a:r>
            <a:r>
              <a:rPr lang="en-GB" sz="2000" dirty="0" smtClean="0"/>
              <a:t>($user));</a:t>
            </a:r>
          </a:p>
          <a:p>
            <a:pPr marL="0" indent="0">
              <a:buNone/>
            </a:pPr>
            <a:r>
              <a:rPr lang="en-GB" sz="2000" dirty="0" smtClean="0"/>
              <a:t>        </a:t>
            </a:r>
            <a:r>
              <a:rPr lang="en-GB" sz="2000" dirty="0"/>
              <a:t>$fixture-&gt;expects($this-&gt;once</a:t>
            </a:r>
            <a:r>
              <a:rPr lang="en-GB" sz="2000" dirty="0" smtClean="0"/>
              <a:t>())-&gt;</a:t>
            </a:r>
            <a:r>
              <a:rPr lang="en-GB" sz="2000" dirty="0"/>
              <a:t>method(</a:t>
            </a:r>
            <a:r>
              <a:rPr lang="en-GB" sz="2000" dirty="0">
                <a:solidFill>
                  <a:srgbClr val="0070C0"/>
                </a:solidFill>
              </a:rPr>
              <a:t>'</a:t>
            </a:r>
            <a:r>
              <a:rPr lang="en-GB" sz="2000" dirty="0" err="1">
                <a:solidFill>
                  <a:srgbClr val="0070C0"/>
                </a:solidFill>
              </a:rPr>
              <a:t>getLastName</a:t>
            </a:r>
            <a:r>
              <a:rPr lang="en-GB" sz="2000" dirty="0" smtClean="0"/>
              <a:t>')-&gt;</a:t>
            </a:r>
            <a:r>
              <a:rPr lang="en-GB" sz="2000" dirty="0"/>
              <a:t>with($this-&gt;</a:t>
            </a:r>
            <a:r>
              <a:rPr lang="en-GB" sz="2000" dirty="0" err="1"/>
              <a:t>equalTo</a:t>
            </a:r>
            <a:r>
              <a:rPr lang="en-GB" sz="2000" dirty="0"/>
              <a:t>($user));</a:t>
            </a:r>
          </a:p>
          <a:p>
            <a:pPr marL="0" indent="0">
              <a:buNone/>
            </a:pPr>
            <a:r>
              <a:rPr lang="en-GB" sz="2000" dirty="0"/>
              <a:t>        </a:t>
            </a:r>
            <a:r>
              <a:rPr lang="en-GB" sz="2000" dirty="0" smtClean="0"/>
              <a:t>$</a:t>
            </a:r>
            <a:r>
              <a:rPr lang="en-GB" sz="2000" dirty="0"/>
              <a:t>fixture-&gt;</a:t>
            </a:r>
            <a:r>
              <a:rPr lang="en-GB" sz="2000" dirty="0" err="1"/>
              <a:t>setUser</a:t>
            </a:r>
            <a:r>
              <a:rPr lang="en-GB" sz="2000" dirty="0"/>
              <a:t>($user);</a:t>
            </a:r>
          </a:p>
          <a:p>
            <a:pPr marL="0" indent="0">
              <a:buNone/>
            </a:pPr>
            <a:r>
              <a:rPr lang="en-GB" sz="2000" dirty="0"/>
              <a:t>        </a:t>
            </a:r>
            <a:r>
              <a:rPr lang="en-GB" sz="2000" dirty="0" smtClean="0"/>
              <a:t>$</a:t>
            </a:r>
            <a:r>
              <a:rPr lang="en-GB" sz="2000" dirty="0"/>
              <a:t>fixture-&gt;</a:t>
            </a:r>
            <a:r>
              <a:rPr lang="en-GB" sz="2000" dirty="0" err="1"/>
              <a:t>getUserName</a:t>
            </a:r>
            <a:r>
              <a:rPr lang="en-GB" sz="2000" dirty="0"/>
              <a:t>();</a:t>
            </a:r>
          </a:p>
          <a:p>
            <a:pPr marL="0" indent="0">
              <a:buNone/>
            </a:pPr>
            <a:r>
              <a:rPr lang="en-GB" sz="2000" dirty="0"/>
              <a:t>    </a:t>
            </a:r>
            <a:r>
              <a:rPr lang="en-GB" sz="2000" dirty="0" smtClean="0"/>
              <a:t>}</a:t>
            </a:r>
          </a:p>
          <a:p>
            <a:pPr marL="0" indent="0">
              <a:buNone/>
            </a:pPr>
            <a:r>
              <a:rPr lang="en-GB" sz="2000" dirty="0" smtClean="0"/>
              <a:t>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620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Mocks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class</a:t>
            </a:r>
            <a:r>
              <a:rPr lang="en-GB" sz="2400" dirty="0" smtClean="0"/>
              <a:t> Logger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FFC000"/>
                </a:solidFill>
              </a:rPr>
              <a:t>protected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70C0"/>
                </a:solidFill>
              </a:rPr>
              <a:t>$user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getUserName</a:t>
            </a:r>
            <a:r>
              <a:rPr lang="en-GB" sz="2400" dirty="0" smtClean="0"/>
              <a:t>()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</a:t>
            </a:r>
            <a:r>
              <a:rPr lang="en-GB" sz="2400" dirty="0" smtClean="0">
                <a:solidFill>
                  <a:srgbClr val="7030A0"/>
                </a:solidFill>
              </a:rPr>
              <a:t>return</a:t>
            </a:r>
            <a:r>
              <a:rPr lang="en-GB" sz="2400" dirty="0" smtClean="0"/>
              <a:t> </a:t>
            </a:r>
            <a:r>
              <a:rPr lang="en-GB" sz="2400" dirty="0"/>
              <a:t>$this-&gt;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/>
              <a:t>getFirstName</a:t>
            </a:r>
            <a:r>
              <a:rPr lang="en-GB" sz="2400" dirty="0"/>
              <a:t>() . ' ' </a:t>
            </a:r>
            <a:r>
              <a:rPr lang="en-GB" sz="2400" dirty="0" smtClean="0"/>
              <a:t>. $</a:t>
            </a:r>
            <a:r>
              <a:rPr lang="en-GB" sz="2400" dirty="0"/>
              <a:t>this-&gt;</a:t>
            </a:r>
            <a:r>
              <a:rPr lang="en-GB" sz="2400" dirty="0">
                <a:solidFill>
                  <a:srgbClr val="0070C0"/>
                </a:solidFill>
              </a:rPr>
              <a:t>user-</a:t>
            </a:r>
            <a:r>
              <a:rPr lang="en-GB" sz="2400" dirty="0"/>
              <a:t>&gt;</a:t>
            </a:r>
            <a:r>
              <a:rPr lang="en-GB" sz="2400" dirty="0" err="1"/>
              <a:t>getLastName</a:t>
            </a:r>
            <a:r>
              <a:rPr lang="en-GB" sz="2400" dirty="0"/>
              <a:t>();   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setUser</a:t>
            </a:r>
            <a:r>
              <a:rPr lang="en-GB" sz="2400" dirty="0"/>
              <a:t>(</a:t>
            </a:r>
            <a:r>
              <a:rPr lang="en-GB" sz="2400" dirty="0" err="1"/>
              <a:t>IUser</a:t>
            </a:r>
            <a:r>
              <a:rPr lang="en-GB" sz="2400" dirty="0"/>
              <a:t> $user</a:t>
            </a:r>
            <a:r>
              <a:rPr lang="en-GB" sz="2400" dirty="0" smtClean="0"/>
              <a:t>)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$this-&gt;</a:t>
            </a:r>
            <a:r>
              <a:rPr lang="en-GB" sz="2400" dirty="0">
                <a:solidFill>
                  <a:srgbClr val="0070C0"/>
                </a:solidFill>
              </a:rPr>
              <a:t>user</a:t>
            </a:r>
            <a:r>
              <a:rPr lang="en-GB" sz="2400" dirty="0"/>
              <a:t> = $user;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}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0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Mocks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interface</a:t>
            </a:r>
            <a:r>
              <a:rPr lang="en-GB" sz="2400" dirty="0" smtClean="0"/>
              <a:t> </a:t>
            </a:r>
            <a:r>
              <a:rPr lang="en-GB" sz="2400" dirty="0" err="1"/>
              <a:t>IUser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getFirstName</a:t>
            </a:r>
            <a:r>
              <a:rPr lang="en-GB" sz="2400" dirty="0"/>
              <a:t>();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>
                <a:solidFill>
                  <a:srgbClr val="00B05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function</a:t>
            </a:r>
            <a:r>
              <a:rPr lang="en-GB" sz="2400" dirty="0"/>
              <a:t> </a:t>
            </a:r>
            <a:r>
              <a:rPr lang="en-GB" sz="2400" dirty="0" err="1"/>
              <a:t>getLastName</a:t>
            </a:r>
            <a:r>
              <a:rPr lang="en-GB" sz="2400" dirty="0"/>
              <a:t>();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31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 : Mocks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 smtClean="0"/>
              <a:t>MockTest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7030A0"/>
                </a:solidFill>
              </a:rPr>
              <a:t>extends</a:t>
            </a:r>
            <a:r>
              <a:rPr lang="en-GB" sz="1600" dirty="0" smtClean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</a:p>
          <a:p>
            <a:pPr marL="0" indent="0">
              <a:buNone/>
            </a:pPr>
            <a:r>
              <a:rPr lang="en-GB" sz="1600" dirty="0"/>
              <a:t>  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testDemonstratePhpunitMock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 = $this-&gt;</a:t>
            </a:r>
            <a:r>
              <a:rPr lang="en-GB" sz="1600" dirty="0" err="1"/>
              <a:t>getMock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user-&gt;expects($this-&gt;once())</a:t>
            </a:r>
          </a:p>
          <a:p>
            <a:pPr marL="0" indent="0">
              <a:buNone/>
            </a:pPr>
            <a:r>
              <a:rPr lang="en-GB" sz="1600" dirty="0"/>
              <a:t>            -&gt;method(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getFirstName</a:t>
            </a:r>
            <a:r>
              <a:rPr lang="en-GB" sz="1600" dirty="0" smtClean="0"/>
              <a:t>');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$user-&gt;expects($this-&gt;once())</a:t>
            </a:r>
          </a:p>
          <a:p>
            <a:pPr marL="0" indent="0">
              <a:buNone/>
            </a:pPr>
            <a:r>
              <a:rPr lang="en-GB" sz="1600" dirty="0"/>
              <a:t>            -&gt;method(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getLastName</a:t>
            </a:r>
            <a:r>
              <a:rPr lang="en-GB" sz="1600" dirty="0" smtClean="0"/>
              <a:t>');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getUserName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class</a:t>
            </a:r>
            <a:r>
              <a:rPr lang="en-GB" sz="1600" dirty="0" smtClean="0"/>
              <a:t> </a:t>
            </a:r>
            <a:r>
              <a:rPr lang="en-GB" sz="1600" dirty="0" err="1" smtClean="0"/>
              <a:t>MockTest</a:t>
            </a:r>
            <a:r>
              <a:rPr lang="en-GB" sz="1600" dirty="0" smtClean="0"/>
              <a:t> </a:t>
            </a:r>
            <a:r>
              <a:rPr lang="en-GB" sz="1600" dirty="0">
                <a:solidFill>
                  <a:srgbClr val="7030A0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 smtClean="0"/>
              <a:t>PHPUnit_Framework_TestCase</a:t>
            </a:r>
            <a:r>
              <a:rPr lang="en-GB" sz="1600" dirty="0" smtClean="0"/>
              <a:t>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>
                <a:solidFill>
                  <a:srgbClr val="00B05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7030A0"/>
                </a:solidFill>
              </a:rPr>
              <a:t>function</a:t>
            </a:r>
            <a:r>
              <a:rPr lang="en-GB" sz="1600" dirty="0"/>
              <a:t> </a:t>
            </a:r>
            <a:r>
              <a:rPr lang="en-GB" sz="1600" dirty="0" err="1"/>
              <a:t>testDemonstrateProphecyMock</a:t>
            </a:r>
            <a:r>
              <a:rPr lang="en-GB" sz="1600" dirty="0" smtClean="0"/>
              <a:t>() 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$fixture = </a:t>
            </a:r>
            <a:r>
              <a:rPr lang="en-GB" sz="1600" dirty="0">
                <a:solidFill>
                  <a:srgbClr val="7030A0"/>
                </a:solidFill>
              </a:rPr>
              <a:t>new</a:t>
            </a:r>
            <a:r>
              <a:rPr lang="en-GB" sz="1600" dirty="0"/>
              <a:t> Logger();</a:t>
            </a:r>
          </a:p>
          <a:p>
            <a:pPr marL="0" indent="0">
              <a:buNone/>
            </a:pPr>
            <a:r>
              <a:rPr lang="en-GB" sz="1600" dirty="0" smtClean="0"/>
              <a:t>        </a:t>
            </a:r>
            <a:r>
              <a:rPr lang="en-GB" sz="1600" dirty="0"/>
              <a:t>$user = $this-&gt;prophesize(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 err="1">
                <a:solidFill>
                  <a:srgbClr val="0070C0"/>
                </a:solidFill>
              </a:rPr>
              <a:t>IUser</a:t>
            </a:r>
            <a:r>
              <a:rPr lang="en-GB" sz="1600" dirty="0"/>
              <a:t>');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user-&gt;</a:t>
            </a:r>
            <a:r>
              <a:rPr lang="en-GB" sz="1600" dirty="0" err="1"/>
              <a:t>getFirstName</a:t>
            </a:r>
            <a:r>
              <a:rPr lang="en-GB" sz="1600" dirty="0"/>
              <a:t>()-&gt;</a:t>
            </a:r>
            <a:r>
              <a:rPr lang="en-GB" sz="1600" dirty="0" err="1"/>
              <a:t>shouldBeCalled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/>
              <a:t>        $user-&gt;</a:t>
            </a:r>
            <a:r>
              <a:rPr lang="en-GB" sz="1600" dirty="0" err="1"/>
              <a:t>getLastName</a:t>
            </a:r>
            <a:r>
              <a:rPr lang="en-GB" sz="1600" dirty="0"/>
              <a:t>()-&gt;</a:t>
            </a:r>
            <a:r>
              <a:rPr lang="en-GB" sz="1600" dirty="0" err="1"/>
              <a:t>shouldBeCalled</a:t>
            </a:r>
            <a:r>
              <a:rPr lang="en-GB" sz="1600" dirty="0"/>
              <a:t>();</a:t>
            </a:r>
          </a:p>
          <a:p>
            <a:pPr marL="0" indent="0">
              <a:buNone/>
            </a:pPr>
            <a:r>
              <a:rPr lang="en-GB" sz="1600" dirty="0" smtClean="0"/>
              <a:t>        $</a:t>
            </a:r>
            <a:r>
              <a:rPr lang="en-GB" sz="1600" dirty="0"/>
              <a:t>fixture-&gt;</a:t>
            </a:r>
            <a:r>
              <a:rPr lang="en-GB" sz="1600" dirty="0" err="1"/>
              <a:t>setUser</a:t>
            </a:r>
            <a:r>
              <a:rPr lang="en-GB" sz="1600" dirty="0"/>
              <a:t>($user-&gt;reveal());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smtClean="0"/>
              <a:t>$</a:t>
            </a:r>
            <a:r>
              <a:rPr lang="en-GB" sz="1600" dirty="0"/>
              <a:t>fixture-&gt;</a:t>
            </a:r>
            <a:r>
              <a:rPr lang="en-GB" sz="1600" dirty="0" err="1"/>
              <a:t>getUserName</a:t>
            </a:r>
            <a:r>
              <a:rPr lang="en-GB" sz="1600" dirty="0"/>
              <a:t>();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}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491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PHPUnit</a:t>
            </a:r>
            <a:r>
              <a:rPr lang="en-GB" dirty="0" smtClean="0"/>
              <a:t> or Prophecy?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280703"/>
              </p:ext>
            </p:extLst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18"/>
                <a:gridCol w="2511846"/>
                <a:gridCol w="693603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Purpose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Comments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Dummy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 to satisfy the invocation signature</a:t>
                      </a:r>
                      <a:r>
                        <a:rPr lang="en-GB" baseline="0" dirty="0" smtClean="0"/>
                        <a:t> of another 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Disable constructor</a:t>
                      </a:r>
                    </a:p>
                    <a:p>
                      <a:r>
                        <a:rPr lang="en-GB" dirty="0" smtClean="0"/>
                        <a:t>Don’t forget</a:t>
                      </a:r>
                      <a:r>
                        <a:rPr lang="en-GB" baseline="0" dirty="0" smtClean="0"/>
                        <a:t> to call reveal()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Stub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 to an object to test responses to pertinent</a:t>
                      </a:r>
                      <a:r>
                        <a:rPr lang="en-GB" baseline="0" dirty="0" smtClean="0"/>
                        <a:t> values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Order in</a:t>
                      </a:r>
                      <a:r>
                        <a:rPr lang="en-GB" baseline="0" dirty="0" smtClean="0"/>
                        <a:t> which methods are called</a:t>
                      </a:r>
                    </a:p>
                    <a:p>
                      <a:r>
                        <a:rPr lang="en-GB" baseline="0" dirty="0" smtClean="0"/>
                        <a:t>Are outputs dependent on inputs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Prophecy will</a:t>
                      </a:r>
                      <a:r>
                        <a:rPr lang="en-GB" baseline="0" dirty="0" smtClean="0"/>
                        <a:t> only mock what is in signature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 to an object to confirm that requests</a:t>
                      </a:r>
                      <a:r>
                        <a:rPr lang="en-GB" baseline="0" dirty="0" smtClean="0"/>
                        <a:t> are made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</a:t>
                      </a:r>
                      <a:r>
                        <a:rPr lang="en-GB" baseline="0" dirty="0" smtClean="0"/>
                        <a:t> to an object to provide programmed responses to expected requests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4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unit testing?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unit testing?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Matter of conscience</a:t>
            </a:r>
          </a:p>
        </p:txBody>
      </p:sp>
    </p:spTree>
    <p:extLst>
      <p:ext uri="{BB962C8B-B14F-4D97-AF65-F5344CB8AC3E}">
        <p14:creationId xmlns:p14="http://schemas.microsoft.com/office/powerpoint/2010/main" val="22386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Programmer’s Oath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98021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 will not produce harmful code.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code that I produce will always be my best work. I will not knowingly allow code that is defective either in </a:t>
            </a:r>
            <a:r>
              <a:rPr lang="en-GB" dirty="0" smtClean="0"/>
              <a:t>behaviour </a:t>
            </a:r>
            <a:r>
              <a:rPr lang="en-GB" dirty="0"/>
              <a:t>or structure to accumulate.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 will produce, with each release, a quick, sure, and repeatable proof that every element of the code works as it should.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 will make frequent, small, releases so that I do not impede the progress of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 will fearlessly and relentlessly improve the code at every opportunity. I will never make the code worse.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 will do all that I can to keep the productivity of myself, and others, as high as possible. I will do nothing that decreases that productivity.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 will continuously ensure that others can cover for me, and that I can cover for them.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 will produce estimates that are honest both in magnitude and precision. I will not make promises without certainty.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 will never stop learning and improving my craft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 algn="r">
              <a:buNone/>
            </a:pPr>
            <a:r>
              <a:rPr lang="en-GB" sz="2200" dirty="0"/>
              <a:t>http://blog.cleancoder.com/uncle-bob/2015/11/18/TheProgrammersOath.html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768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unit testing?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Matter of conscience</a:t>
            </a:r>
          </a:p>
          <a:p>
            <a:r>
              <a:rPr lang="en-GB" dirty="0" smtClean="0"/>
              <a:t>Drives intrinsic quality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5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4187</Words>
  <Application>Microsoft Office PowerPoint</Application>
  <PresentationFormat>Widescreen</PresentationFormat>
  <Paragraphs>712</Paragraphs>
  <Slides>54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Creating Unit Test Mock Objects</vt:lpstr>
      <vt:lpstr>Summary</vt:lpstr>
      <vt:lpstr>PowerPoint Presentation</vt:lpstr>
      <vt:lpstr>Summary</vt:lpstr>
      <vt:lpstr>Topics</vt:lpstr>
      <vt:lpstr>Why use unit testing?</vt:lpstr>
      <vt:lpstr>Why use unit testing?</vt:lpstr>
      <vt:lpstr>The Programmer’s Oath</vt:lpstr>
      <vt:lpstr>Why use unit testing?</vt:lpstr>
      <vt:lpstr>Why use mock objects?</vt:lpstr>
      <vt:lpstr>Why use mock objects?</vt:lpstr>
      <vt:lpstr>Why use mock objects?</vt:lpstr>
      <vt:lpstr>Use a mock object when:</vt:lpstr>
      <vt:lpstr>When not to use mock objects?</vt:lpstr>
      <vt:lpstr>Types of test double</vt:lpstr>
      <vt:lpstr>PHPUnit or Prophecy : Dummies</vt:lpstr>
      <vt:lpstr>PHPUnit or Prophecy : Dummies</vt:lpstr>
      <vt:lpstr>PHPUnit or Prophecy : Dummies</vt:lpstr>
      <vt:lpstr>PHPUnit or Prophecy : Dummies</vt:lpstr>
      <vt:lpstr>PowerPoint Presentation</vt:lpstr>
      <vt:lpstr>PHPUnit or Prophecy : Dummies</vt:lpstr>
      <vt:lpstr>PHPUnit or Prophecy : Dummies</vt:lpstr>
      <vt:lpstr>PHPUnit or Prophecy : Dummies</vt:lpstr>
      <vt:lpstr>PHPUnit or Prophecy : Stubs</vt:lpstr>
      <vt:lpstr>PHPUnit or Prophecy : Stubs</vt:lpstr>
      <vt:lpstr>PHPUnit or Prophecy : Stubs</vt:lpstr>
      <vt:lpstr>PHPUnit or Prophecy : Stubs</vt:lpstr>
      <vt:lpstr>PHPUnit or Prophecy : Stubs</vt:lpstr>
      <vt:lpstr>PHPUnit or Prophecy : Stubs</vt:lpstr>
      <vt:lpstr>PHPUnit or Prophecy : Stubs</vt:lpstr>
      <vt:lpstr>PHPUnit or Prophecy : Stubs</vt:lpstr>
      <vt:lpstr>PHPUnit or Prophecy : Stubs</vt:lpstr>
      <vt:lpstr>PHPUnit or Prophecy : Stubs</vt:lpstr>
      <vt:lpstr>PowerPoint Presentation</vt:lpstr>
      <vt:lpstr>PHPUnit or Prophecy : Stubs</vt:lpstr>
      <vt:lpstr>PHPUnit or Prophecy : Stubs</vt:lpstr>
      <vt:lpstr>PHPUnit or Prophecy : Stubs</vt:lpstr>
      <vt:lpstr>PHPUnit or Prophecy : Stubs</vt:lpstr>
      <vt:lpstr>PHPUnit or Prophecy : Stubs</vt:lpstr>
      <vt:lpstr>PHPUnit or Prophecy : Spies</vt:lpstr>
      <vt:lpstr>PHPUnit or Prophecy : Spies</vt:lpstr>
      <vt:lpstr>PowerPoint Presentation</vt:lpstr>
      <vt:lpstr>PHPUnit or Prophecy : Spies</vt:lpstr>
      <vt:lpstr>PowerPoint Presentation</vt:lpstr>
      <vt:lpstr>PHPUnit or Prophecy : Spies</vt:lpstr>
      <vt:lpstr>PHPUnit or Prophecy : Spies</vt:lpstr>
      <vt:lpstr>PHPUnit or Prophecy : Spies</vt:lpstr>
      <vt:lpstr>PHPUnit or Prophecy : Spies</vt:lpstr>
      <vt:lpstr>PHPUnit or Prophecy : Spies</vt:lpstr>
      <vt:lpstr>PHPUnit or Prophecy : Spies</vt:lpstr>
      <vt:lpstr>PHPUnit or Prophecy : Mocks</vt:lpstr>
      <vt:lpstr>PHPUnit or Prophecy : Mocks</vt:lpstr>
      <vt:lpstr>PHPUnit or Prophecy : Mocks</vt:lpstr>
      <vt:lpstr>PHPUnit or Prophecy?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Unit Test Mock Objects</dc:title>
  <dc:creator>Richard Harrison</dc:creator>
  <cp:lastModifiedBy>Richard Harrison</cp:lastModifiedBy>
  <cp:revision>70</cp:revision>
  <dcterms:created xsi:type="dcterms:W3CDTF">2015-10-28T12:29:40Z</dcterms:created>
  <dcterms:modified xsi:type="dcterms:W3CDTF">2016-03-10T09:40:09Z</dcterms:modified>
</cp:coreProperties>
</file>