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</p:sldMasterIdLst>
  <p:notesMasterIdLst>
    <p:notesMasterId r:id="rId71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10" r:id="rId67"/>
    <p:sldId id="311" r:id="rId68"/>
    <p:sldId id="312" r:id="rId69"/>
    <p:sldId id="313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50" Type="http://schemas.openxmlformats.org/officeDocument/2006/relationships/slide" Target="slides/slide38.xml"/><Relationship Id="rId55" Type="http://schemas.openxmlformats.org/officeDocument/2006/relationships/slide" Target="slides/slide43.xml"/><Relationship Id="rId63" Type="http://schemas.openxmlformats.org/officeDocument/2006/relationships/slide" Target="slides/slide51.xml"/><Relationship Id="rId68" Type="http://schemas.openxmlformats.org/officeDocument/2006/relationships/slide" Target="slides/slide56.xml"/><Relationship Id="rId7" Type="http://schemas.openxmlformats.org/officeDocument/2006/relationships/slideMaster" Target="slideMasters/slideMaster7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slide" Target="slides/slide41.xml"/><Relationship Id="rId58" Type="http://schemas.openxmlformats.org/officeDocument/2006/relationships/slide" Target="slides/slide46.xml"/><Relationship Id="rId66" Type="http://schemas.openxmlformats.org/officeDocument/2006/relationships/slide" Target="slides/slide54.xml"/><Relationship Id="rId7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slide" Target="slides/slide45.xml"/><Relationship Id="rId61" Type="http://schemas.openxmlformats.org/officeDocument/2006/relationships/slide" Target="slides/slide49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Relationship Id="rId60" Type="http://schemas.openxmlformats.org/officeDocument/2006/relationships/slide" Target="slides/slide48.xml"/><Relationship Id="rId65" Type="http://schemas.openxmlformats.org/officeDocument/2006/relationships/slide" Target="slides/slide53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56" Type="http://schemas.openxmlformats.org/officeDocument/2006/relationships/slide" Target="slides/slide44.xml"/><Relationship Id="rId64" Type="http://schemas.openxmlformats.org/officeDocument/2006/relationships/slide" Target="slides/slide52.xml"/><Relationship Id="rId69" Type="http://schemas.openxmlformats.org/officeDocument/2006/relationships/slide" Target="slides/slide57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9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59" Type="http://schemas.openxmlformats.org/officeDocument/2006/relationships/slide" Target="slides/slide47.xml"/><Relationship Id="rId67" Type="http://schemas.openxmlformats.org/officeDocument/2006/relationships/slide" Target="slides/slide55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slide" Target="slides/slide42.xml"/><Relationship Id="rId62" Type="http://schemas.openxmlformats.org/officeDocument/2006/relationships/slide" Target="slides/slide50.xml"/><Relationship Id="rId70" Type="http://schemas.openxmlformats.org/officeDocument/2006/relationships/slide" Target="slides/slide58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71800" cy="4586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5" name="PlaceHolder 2"/>
          <p:cNvSpPr>
            <a:spLocks noGrp="1"/>
          </p:cNvSpPr>
          <p:nvPr>
            <p:ph type="dt"/>
          </p:nvPr>
        </p:nvSpPr>
        <p:spPr>
          <a:xfrm>
            <a:off x="3884760" y="0"/>
            <a:ext cx="2971800" cy="45864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09/05/16</a:t>
            </a:r>
            <a:endParaRPr/>
          </a:p>
        </p:txBody>
      </p:sp>
      <p:sp>
        <p:nvSpPr>
          <p:cNvPr id="476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/>
          </a:p>
          <a:p>
            <a:pPr lvl="1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77" name="PlaceHolder 4"/>
          <p:cNvSpPr>
            <a:spLocks noGrp="1"/>
          </p:cNvSpPr>
          <p:nvPr>
            <p:ph type="ftr"/>
          </p:nvPr>
        </p:nvSpPr>
        <p:spPr>
          <a:xfrm>
            <a:off x="0" y="8685360"/>
            <a:ext cx="2971800" cy="458640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478" name="PlaceHolder 5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800" cy="4586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359A5E05-610A-4D7F-B279-3AEE29030FD6}" type="slidenum">
              <a:rPr lang="en-GB" sz="1200" strike="noStrike">
                <a:solidFill>
                  <a:srgbClr val="000000"/>
                </a:solidFill>
                <a:latin typeface="Calibri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5272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Need for a dummy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Extractor class takes Logger constructor argument, so to create one we need to a Logger object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getLog method included to inspect the argument provided</a:t>
            </a:r>
            <a:endParaRPr/>
          </a:p>
        </p:txBody>
      </p:sp>
      <p:sp>
        <p:nvSpPr>
          <p:cNvPr id="602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AA10575-49C1-4E7A-AAE7-6F4A36F78CB8}" type="slidenum">
              <a:rPr lang="en-GB" sz="1200" strike="noStrike">
                <a:solidFill>
                  <a:srgbClr val="000000"/>
                </a:solidFill>
                <a:latin typeface="Calibri"/>
              </a:r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7185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0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63B683F-B8C6-49A8-87D7-07077D3A6D1F}" type="slidenum">
              <a:rPr lang="en-GB" sz="1200" strike="noStrike">
                <a:solidFill>
                  <a:srgbClr val="000000"/>
                </a:solidFill>
                <a:latin typeface="Calibri"/>
              </a:rPr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128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Arbitrary method call?</a:t>
            </a: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This means you get to use code-completion in your IDE and any refactoring of method names will automatically update the tests.</a:t>
            </a: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Perhaps not much difference at this point?</a:t>
            </a:r>
            <a:endParaRPr/>
          </a:p>
        </p:txBody>
      </p:sp>
      <p:sp>
        <p:nvSpPr>
          <p:cNvPr id="622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C841E5F-D9FC-471B-B1F4-8D74A9071547}" type="slidenum">
              <a:rPr lang="en-GB" sz="1200" strike="noStrike">
                <a:solidFill>
                  <a:srgbClr val="000000"/>
                </a:solidFill>
                <a:latin typeface="Calibri"/>
              </a:rPr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3264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4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3DA4250-7A3D-44F9-8856-4F5D528B3143}" type="slidenum">
              <a:rPr lang="en-GB" sz="1200" strike="noStrike">
                <a:solidFill>
                  <a:srgbClr val="000000"/>
                </a:solidFill>
                <a:latin typeface="Calibri"/>
              </a:rPr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9080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Most important slide of this presentation</a:t>
            </a: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Instinct of PHPUnit is to enforce call order – Example of structure binding?</a:t>
            </a: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Prophecy otoh does not – Example of message binding?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26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D84014B-07FF-40DA-9FD0-898FBB0C0152}" type="slidenum">
              <a:rPr lang="en-GB" sz="1200" strike="noStrike">
                <a:solidFill>
                  <a:srgbClr val="000000"/>
                </a:solidFill>
                <a:latin typeface="Calibri"/>
              </a:rPr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9554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Request to add new method typical of development process</a:t>
            </a:r>
            <a:endParaRPr/>
          </a:p>
        </p:txBody>
      </p:sp>
      <p:sp>
        <p:nvSpPr>
          <p:cNvPr id="628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C0C5732-39A5-4981-BD9A-45421B15F120}" type="slidenum">
              <a:rPr lang="en-GB" sz="1200" strike="noStrike">
                <a:solidFill>
                  <a:srgbClr val="000000"/>
                </a:solidFill>
                <a:latin typeface="Calibri"/>
              </a:rPr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8887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0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87198C5-9E2A-4A66-AE17-7C7CDBB25E51}" type="slidenum">
              <a:rPr lang="en-GB" sz="1200" strike="noStrike">
                <a:solidFill>
                  <a:srgbClr val="000000"/>
                </a:solidFill>
                <a:latin typeface="Calibri"/>
              </a:rPr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8194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Switch to specifying class name in type hint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This example linked to Magento work</a:t>
            </a:r>
            <a:endParaRPr/>
          </a:p>
        </p:txBody>
      </p:sp>
      <p:sp>
        <p:nvSpPr>
          <p:cNvPr id="632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61F1C25-1160-4405-9088-B7CD349A5238}" type="slidenum">
              <a:rPr lang="en-GB" sz="1200" strike="noStrike">
                <a:solidFill>
                  <a:srgbClr val="000000"/>
                </a:solidFill>
                <a:latin typeface="Calibri"/>
              </a:rPr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5926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Also possible to bypass constructor through use of mock builder and disable original constructor method</a:t>
            </a:r>
            <a:endParaRPr/>
          </a:p>
        </p:txBody>
      </p:sp>
      <p:sp>
        <p:nvSpPr>
          <p:cNvPr id="634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84B903D-6CE3-4F49-A841-81F97E1CD32A}" type="slidenum">
              <a:rPr lang="en-GB" sz="1200" strike="noStrike">
                <a:solidFill>
                  <a:srgbClr val="000000"/>
                </a:solidFill>
                <a:latin typeface="Calibri"/>
              </a:rPr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0351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6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389C891-9022-47BA-8ED7-3B50D37AEBAC}" type="slidenum">
              <a:rPr lang="en-GB" sz="1200" strike="noStrike">
                <a:solidFill>
                  <a:srgbClr val="000000"/>
                </a:solidFill>
                <a:latin typeface="Calibri"/>
              </a:rPr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9980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Recap our first sub test</a:t>
            </a:r>
            <a:endParaRPr/>
          </a:p>
        </p:txBody>
      </p:sp>
      <p:sp>
        <p:nvSpPr>
          <p:cNvPr id="638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86CFD56-A365-46EB-B4F8-2F63373CEC53}" type="slidenum">
              <a:rPr lang="en-GB" sz="1200" strike="noStrike">
                <a:solidFill>
                  <a:srgbClr val="000000"/>
                </a:solidFill>
                <a:latin typeface="Calibri"/>
              </a:rPr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9095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Example of two dummies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PHPUnit: getMock method with class name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Prophecy: first create a Prophesy object, then reveal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Easy to forget to call reveal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Key point: no Logger class exists at this point, include or require have not been called, what happens if a Logger class is defined?</a:t>
            </a:r>
            <a:endParaRPr/>
          </a:p>
        </p:txBody>
      </p:sp>
      <p:sp>
        <p:nvSpPr>
          <p:cNvPr id="604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CD2B663-90ED-4577-ADAC-5970544D5565}" type="slidenum">
              <a:rPr lang="en-GB" sz="1200" strike="noStrike">
                <a:solidFill>
                  <a:srgbClr val="000000"/>
                </a:solidFill>
                <a:latin typeface="Calibri"/>
              </a:r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9689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Recall stub test</a:t>
            </a: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Notice how test ends with an assertion</a:t>
            </a:r>
            <a:endParaRPr/>
          </a:p>
        </p:txBody>
      </p:sp>
      <p:sp>
        <p:nvSpPr>
          <p:cNvPr id="640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8A30EF3-F72A-4102-96A7-A4F270509F96}" type="slidenum">
              <a:rPr lang="en-GB" sz="1200" strike="noStrike">
                <a:solidFill>
                  <a:srgbClr val="000000"/>
                </a:solidFill>
                <a:latin typeface="Calibri"/>
              </a:rPr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0925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Output from test – notice single assertion</a:t>
            </a:r>
            <a:endParaRPr/>
          </a:p>
        </p:txBody>
      </p:sp>
      <p:sp>
        <p:nvSpPr>
          <p:cNvPr id="642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AE9C294-D65F-4693-9AB2-95E8E7CE9162}" type="slidenum">
              <a:rPr lang="en-GB" sz="1200" strike="noStrike">
                <a:solidFill>
                  <a:srgbClr val="000000"/>
                </a:solidFill>
                <a:latin typeface="Calibri"/>
              </a:rPr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82969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Alternative approach</a:t>
            </a:r>
            <a:endParaRPr/>
          </a:p>
        </p:txBody>
      </p:sp>
      <p:sp>
        <p:nvSpPr>
          <p:cNvPr id="644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BFED9CF-CB88-4990-98E5-50CF5870F28E}" type="slidenum">
              <a:rPr lang="en-GB" sz="1200" strike="noStrike">
                <a:solidFill>
                  <a:srgbClr val="000000"/>
                </a:solidFill>
                <a:latin typeface="Calibri"/>
              </a:rPr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0323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Output from test – notice two assertions (Prophecy) – PHPUnit still only considers a single assertion</a:t>
            </a:r>
            <a:endParaRPr/>
          </a:p>
        </p:txBody>
      </p:sp>
      <p:sp>
        <p:nvSpPr>
          <p:cNvPr id="646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AAC3515-A9FB-4568-BC07-95A2C14625E2}" type="slidenum">
              <a:rPr lang="en-GB" sz="1200" strike="noStrike">
                <a:solidFill>
                  <a:srgbClr val="000000"/>
                </a:solidFill>
                <a:latin typeface="Calibri"/>
              </a:rPr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83864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8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028B206-7277-4B38-B0B1-AD914FAFD51C}" type="slidenum">
              <a:rPr lang="en-GB" sz="1200" strike="noStrike">
                <a:solidFill>
                  <a:srgbClr val="000000"/>
                </a:solidFill>
                <a:latin typeface="Calibri"/>
              </a:rPr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26851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Note these not equivalent as prophecy does not enforce order in which methods are called</a:t>
            </a:r>
            <a:endParaRPr/>
          </a:p>
        </p:txBody>
      </p:sp>
      <p:sp>
        <p:nvSpPr>
          <p:cNvPr id="650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99699C8-1CA5-4CE3-BF87-F9B0A6E926CD}" type="slidenum">
              <a:rPr lang="en-GB" sz="1200" strike="noStrike">
                <a:solidFill>
                  <a:srgbClr val="000000"/>
                </a:solidFill>
                <a:latin typeface="Calibri"/>
              </a:rPr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7652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Alternative implementation with enforcement of call order in prophecy</a:t>
            </a:r>
            <a:endParaRPr/>
          </a:p>
        </p:txBody>
      </p:sp>
      <p:sp>
        <p:nvSpPr>
          <p:cNvPr id="652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588365F-C9BC-4E6C-A752-E670C0A6C0ED}" type="slidenum">
              <a:rPr lang="en-GB" sz="1200" strike="noStrike">
                <a:solidFill>
                  <a:srgbClr val="000000"/>
                </a:solidFill>
                <a:latin typeface="Calibri"/>
              </a:rPr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48240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Mockito definition of a spy</a:t>
            </a:r>
            <a:endParaRPr/>
          </a:p>
        </p:txBody>
      </p:sp>
      <p:sp>
        <p:nvSpPr>
          <p:cNvPr id="654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E76938D-9CF4-4F14-AC89-50B9D43B831F}" type="slidenum">
              <a:rPr lang="en-GB" sz="1200" strike="noStrike">
                <a:solidFill>
                  <a:srgbClr val="000000"/>
                </a:solidFill>
                <a:latin typeface="Calibri"/>
              </a:rPr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3940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56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784F5E1-3722-4BBF-9BBC-38AAA2A7006F}" type="slidenum">
              <a:rPr lang="en-GB" sz="1200" strike="noStrike">
                <a:solidFill>
                  <a:srgbClr val="000000"/>
                </a:solidFill>
                <a:latin typeface="Calibri"/>
              </a:rPr>
              <a:t>51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21039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Alternative implementation with enforcement of call order in prophecy</a:t>
            </a:r>
            <a:endParaRPr/>
          </a:p>
        </p:txBody>
      </p:sp>
      <p:sp>
        <p:nvSpPr>
          <p:cNvPr id="658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C9C0370-F304-469B-BB0E-31831C753CED}" type="slidenum">
              <a:rPr lang="en-GB" sz="1200" strike="noStrike">
                <a:solidFill>
                  <a:srgbClr val="000000"/>
                </a:solidFill>
                <a:latin typeface="Calibri"/>
              </a:rPr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6244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Create class for dummy but a fatal flaw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Intention to show the difference between our two frameworks</a:t>
            </a:r>
            <a:endParaRPr/>
          </a:p>
        </p:txBody>
      </p:sp>
      <p:sp>
        <p:nvSpPr>
          <p:cNvPr id="606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ED8CFC0-5877-44CD-BDE0-7FED2A883C18}" type="slidenum">
              <a:rPr lang="en-GB" sz="1200" strike="noStrike">
                <a:solidFill>
                  <a:srgbClr val="000000"/>
                </a:solidFill>
                <a:latin typeface="Calibri"/>
              </a:r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8401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Creating Prophecy mocks is a one line call, but don’t forget to call reveal!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Be aware that PHPUnit will attempt to execute your constructor body, and that you may wish to bypass this…</a:t>
            </a:r>
            <a:endParaRPr/>
          </a:p>
        </p:txBody>
      </p:sp>
      <p:sp>
        <p:nvSpPr>
          <p:cNvPr id="660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79A16E9-DE08-4B06-B924-A4182E4AF1E7}" type="slidenum">
              <a:rPr lang="en-GB" sz="1200" strike="noStrike">
                <a:solidFill>
                  <a:srgbClr val="000000"/>
                </a:solidFill>
                <a:latin typeface="Calibri"/>
              </a:rPr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19786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Stubs have behaviour but no expectations</a:t>
            </a: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Mocks have behaviour and expectations</a:t>
            </a:r>
            <a:endParaRPr/>
          </a:p>
        </p:txBody>
      </p:sp>
      <p:sp>
        <p:nvSpPr>
          <p:cNvPr id="662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0ACB78B-D6D2-441A-B3F8-C8B5680E4FB7}" type="slidenum">
              <a:rPr lang="en-GB" sz="1200" strike="noStrike">
                <a:solidFill>
                  <a:srgbClr val="000000"/>
                </a:solidFill>
                <a:latin typeface="Calibri"/>
              </a:rPr>
              <a:t>54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3157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64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387C4BF-B095-4A42-A613-2F5BC44BE161}" type="slidenum">
              <a:rPr lang="en-GB" sz="1200" strike="noStrike">
                <a:solidFill>
                  <a:srgbClr val="000000"/>
                </a:solidFill>
                <a:latin typeface="Calibri"/>
              </a:rPr>
              <a:t>55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89860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66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CBC3573-7ECA-41E7-8775-1CF0E9125B96}" type="slidenum">
              <a:rPr lang="en-GB" sz="1200" strike="noStrike">
                <a:solidFill>
                  <a:srgbClr val="000000"/>
                </a:solidFill>
                <a:latin typeface="Calibri"/>
              </a:rPr>
              <a:t>56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7953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Logger now included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Retain dummy generation code from before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What results do we get?</a:t>
            </a:r>
            <a:endParaRPr/>
          </a:p>
        </p:txBody>
      </p:sp>
      <p:sp>
        <p:nvSpPr>
          <p:cNvPr id="608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6A493B0-7D4E-49A2-A2AA-B8CA5B2ABF31}" type="slidenum">
              <a:rPr lang="en-GB" sz="1200" strike="noStrike">
                <a:solidFill>
                  <a:srgbClr val="000000"/>
                </a:solidFill>
                <a:latin typeface="Calibri"/>
              </a:r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1042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Second test passed, but first test threw an error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Conclusion: constructor is executed for PHPUnit, not for Prophecy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So how do we get the previous test passing?</a:t>
            </a:r>
            <a:endParaRPr/>
          </a:p>
        </p:txBody>
      </p:sp>
      <p:sp>
        <p:nvSpPr>
          <p:cNvPr id="610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777ABD9-C297-4E52-96A6-506DBFFCD434}" type="slidenum">
              <a:rPr lang="en-GB" sz="1200" strike="noStrike">
                <a:solidFill>
                  <a:srgbClr val="000000"/>
                </a:solidFill>
                <a:latin typeface="Calibri"/>
              </a:r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7799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Use of expected exception annotation</a:t>
            </a:r>
            <a:endParaRPr/>
          </a:p>
        </p:txBody>
      </p:sp>
      <p:sp>
        <p:nvSpPr>
          <p:cNvPr id="612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034FBA2-4C05-49D4-9DE8-A6607CCBA024}" type="slidenum">
              <a:rPr lang="en-GB" sz="1200" strike="noStrike">
                <a:solidFill>
                  <a:srgbClr val="000000"/>
                </a:solidFill>
                <a:latin typeface="Calibri"/>
              </a:rPr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4220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Also possible to bypass constructor through use of mock builder and disable original constructor method</a:t>
            </a:r>
            <a:endParaRPr/>
          </a:p>
        </p:txBody>
      </p:sp>
      <p:sp>
        <p:nvSpPr>
          <p:cNvPr id="614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FEBC247-2ED0-4CE4-B9D5-66936F8A3084}" type="slidenum">
              <a:rPr lang="en-GB" sz="1200" strike="noStrike">
                <a:solidFill>
                  <a:srgbClr val="000000"/>
                </a:solidFill>
                <a:latin typeface="Calibri"/>
              </a:rPr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6274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Creating Prophecy mocks is a one line call, but don’t forget to call reveal!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Be aware that PHPUnit will attempt to execute your constructor body, and that you may wish to bypass this…</a:t>
            </a:r>
            <a:endParaRPr/>
          </a:p>
        </p:txBody>
      </p:sp>
      <p:sp>
        <p:nvSpPr>
          <p:cNvPr id="616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76EFC43-A53D-45B8-9E8C-67C9516E3804}" type="slidenum">
              <a:rPr lang="en-GB" sz="1200" strike="noStrike">
                <a:solidFill>
                  <a:srgbClr val="000000"/>
                </a:solidFill>
                <a:latin typeface="Calibri"/>
              </a:rPr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1838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Notice interface in type hint – can mock interfaces</a:t>
            </a:r>
            <a:endParaRPr/>
          </a:p>
        </p:txBody>
      </p:sp>
      <p:sp>
        <p:nvSpPr>
          <p:cNvPr id="618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A2B6EB0-E18A-4D7F-8F3B-E6381A547580}" type="slidenum">
              <a:rPr lang="en-GB" sz="1200" strike="noStrike">
                <a:solidFill>
                  <a:srgbClr val="000000"/>
                </a:solidFill>
                <a:latin typeface="Calibri"/>
              </a:rPr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5247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4" name="Picture 35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5" name="Picture 35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94" name="Picture 39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5" name="Picture 39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33" name="Picture 432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34" name="Picture 4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72" name="Picture 471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73" name="Picture 472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7" name="Picture 11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6" name="Picture 15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7" name="Picture 15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97" name="Picture 19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98" name="Picture 19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39" name="Picture 23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40" name="Picture 23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77" name="Picture 27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78" name="Picture 27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14" name="Picture 31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15" name="Picture 31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600" cy="43513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/>
          </a:p>
          <a:p>
            <a:pPr lvl="1">
              <a:lnSpc>
                <a:spcPct val="90000"/>
              </a:lnSpc>
              <a:buSzPct val="75000"/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90000"/>
              </a:lnSpc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898989"/>
                </a:solidFill>
                <a:latin typeface="Calibri"/>
              </a:rPr>
              <a:t>09/05/16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</p:spPr>
        <p:txBody>
          <a:bodyPr anchor="ctr" anchorCtr="1"/>
          <a:lstStyle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8FB1395-792A-4274-8725-AE1D7669CB8E}" type="slidenum">
              <a:rPr lang="en-GB" sz="1200" strike="noStrike">
                <a:solidFill>
                  <a:srgbClr val="898989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2280" cy="16002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200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357" name="PlaceHolder 2"/>
          <p:cNvSpPr>
            <a:spLocks noGrp="1"/>
          </p:cNvSpPr>
          <p:nvPr>
            <p:ph type="title"/>
          </p:nvPr>
        </p:nvSpPr>
        <p:spPr>
          <a:xfrm>
            <a:off x="5183280" y="987480"/>
            <a:ext cx="6172200" cy="4873680"/>
          </a:xfrm>
          <a:prstGeom prst="rect">
            <a:avLst/>
          </a:prstGeom>
        </p:spPr>
        <p:txBody>
          <a:bodyPr/>
          <a:lstStyle/>
          <a:p>
            <a:pPr algn="ctr"/>
            <a:endParaRPr/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2280" cy="3811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1600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/>
          </a:p>
        </p:txBody>
      </p:sp>
      <p:sp>
        <p:nvSpPr>
          <p:cNvPr id="359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898989"/>
                </a:solidFill>
                <a:latin typeface="Calibri"/>
              </a:rPr>
              <a:t>09/05/16</a:t>
            </a:r>
            <a:endParaRPr/>
          </a:p>
        </p:txBody>
      </p:sp>
      <p:sp>
        <p:nvSpPr>
          <p:cNvPr id="360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</p:spPr>
        <p:txBody>
          <a:bodyPr anchor="ctr" anchorCtr="1"/>
          <a:lstStyle/>
          <a:p>
            <a:endParaRPr/>
          </a:p>
        </p:txBody>
      </p:sp>
      <p:sp>
        <p:nvSpPr>
          <p:cNvPr id="361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14BF9CD-1AF6-4867-9359-3DF11EEA69C1}" type="slidenum">
              <a:rPr lang="en-GB" sz="1200" strike="noStrike">
                <a:solidFill>
                  <a:srgbClr val="898989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600" cy="4351320"/>
          </a:xfrm>
          <a:prstGeom prst="rect">
            <a:avLst/>
          </a:prstGeom>
        </p:spPr>
        <p:txBody>
          <a:bodyPr vert="vert"/>
          <a:lstStyle/>
          <a:p>
            <a:pPr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/>
          </a:p>
          <a:p>
            <a:pPr lvl="1">
              <a:lnSpc>
                <a:spcPct val="90000"/>
              </a:lnSpc>
              <a:buSzPct val="75000"/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90000"/>
              </a:lnSpc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8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898989"/>
                </a:solidFill>
                <a:latin typeface="Calibri"/>
              </a:rPr>
              <a:t>09/05/16</a:t>
            </a:r>
            <a:endParaRPr/>
          </a:p>
        </p:txBody>
      </p:sp>
      <p:sp>
        <p:nvSpPr>
          <p:cNvPr id="399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</p:spPr>
        <p:txBody>
          <a:bodyPr anchor="ctr" anchorCtr="1"/>
          <a:lstStyle/>
          <a:p>
            <a:endParaRPr/>
          </a:p>
        </p:txBody>
      </p:sp>
      <p:sp>
        <p:nvSpPr>
          <p:cNvPr id="400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8696499-1927-4869-8D78-414D7F10C27D}" type="slidenum">
              <a:rPr lang="en-GB" sz="1200" strike="noStrike">
                <a:solidFill>
                  <a:srgbClr val="898989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840"/>
          </a:xfrm>
          <a:prstGeom prst="rect">
            <a:avLst/>
          </a:prstGeom>
        </p:spPr>
        <p:txBody>
          <a:bodyPr vert="vert" anchorCtr="1"/>
          <a:lstStyle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4240" cy="5811840"/>
          </a:xfrm>
          <a:prstGeom prst="rect">
            <a:avLst/>
          </a:prstGeom>
        </p:spPr>
        <p:txBody>
          <a:bodyPr vert="vert"/>
          <a:lstStyle/>
          <a:p>
            <a:pPr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/>
          </a:p>
          <a:p>
            <a:pPr lvl="1">
              <a:lnSpc>
                <a:spcPct val="90000"/>
              </a:lnSpc>
              <a:buSzPct val="75000"/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90000"/>
              </a:lnSpc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37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898989"/>
                </a:solidFill>
                <a:latin typeface="Calibri"/>
              </a:rPr>
              <a:t>09/05/16</a:t>
            </a:r>
            <a:endParaRPr/>
          </a:p>
        </p:txBody>
      </p:sp>
      <p:sp>
        <p:nvSpPr>
          <p:cNvPr id="438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</p:spPr>
        <p:txBody>
          <a:bodyPr anchor="ctr" anchorCtr="1"/>
          <a:lstStyle/>
          <a:p>
            <a:endParaRPr/>
          </a:p>
        </p:txBody>
      </p:sp>
      <p:sp>
        <p:nvSpPr>
          <p:cNvPr id="439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41FA9DE-87C2-4A8F-9437-C4837705E4B0}" type="slidenum">
              <a:rPr lang="en-GB" sz="1200" strike="noStrike">
                <a:solidFill>
                  <a:srgbClr val="898989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23656-AA3D-45BE-9638-AA78EB980BAD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AF682-0AC6-44F7-AF29-B9C787CA069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838080" y="1825560"/>
            <a:ext cx="10515600" cy="43513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Click to edit Master text styles
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Second level
</a:t>
            </a:r>
            <a:r>
              <a:rPr lang="en-US" sz="2000" strike="noStrike">
                <a:solidFill>
                  <a:srgbClr val="000000"/>
                </a:solidFill>
                <a:latin typeface="Calibri"/>
              </a:rPr>
              <a:t>Third level
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Fourth level
Fifth level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898989"/>
                </a:solidFill>
                <a:latin typeface="Calibri"/>
              </a:rPr>
              <a:t>09/05/16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</p:spPr>
        <p:txBody>
          <a:bodyPr anchor="ctr" anchorCtr="1"/>
          <a:lstStyle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669509C-AC5D-4240-8961-84B2FBEED80B}" type="slidenum">
              <a:rPr lang="en-GB" sz="1200" strike="noStrike">
                <a:solidFill>
                  <a:srgbClr val="898989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600" cy="285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6000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600" cy="1500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898989"/>
                </a:solidFill>
                <a:latin typeface="Calibri"/>
              </a:rPr>
              <a:t>Click to edit Master text styles</a:t>
            </a:r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898989"/>
                </a:solidFill>
                <a:latin typeface="Calibri"/>
              </a:rPr>
              <a:t>09/05/16</a:t>
            </a:r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</p:spPr>
        <p:txBody>
          <a:bodyPr anchor="ctr" anchorCtr="1"/>
          <a:lstStyle/>
          <a:p>
            <a:endParaRPr/>
          </a:p>
        </p:txBody>
      </p:sp>
      <p:sp>
        <p:nvSpPr>
          <p:cNvPr id="12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15EB3B8-588B-47A5-BCAE-78A21C5C2C47}" type="slidenum">
              <a:rPr lang="en-GB" sz="1200" strike="noStrike">
                <a:solidFill>
                  <a:srgbClr val="898989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title"/>
          </p:nvPr>
        </p:nvSpPr>
        <p:spPr>
          <a:xfrm>
            <a:off x="838080" y="1825560"/>
            <a:ext cx="5181480" cy="43513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Click to edit Master text styles
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Second level
</a:t>
            </a:r>
            <a:r>
              <a:rPr lang="en-US" sz="2000" strike="noStrike">
                <a:solidFill>
                  <a:srgbClr val="000000"/>
                </a:solidFill>
                <a:latin typeface="Calibri"/>
              </a:rPr>
              <a:t>Third level
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Fourth level
Fifth level</a:t>
            </a:r>
            <a:endParaRPr/>
          </a:p>
        </p:txBody>
      </p:sp>
      <p:sp>
        <p:nvSpPr>
          <p:cNvPr id="160" name="PlaceHolder 3"/>
          <p:cNvSpPr>
            <a:spLocks noGrp="1"/>
          </p:cNvSpPr>
          <p:nvPr>
            <p:ph type="title"/>
          </p:nvPr>
        </p:nvSpPr>
        <p:spPr>
          <a:xfrm>
            <a:off x="6172200" y="1825560"/>
            <a:ext cx="5181480" cy="43513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Click to edit Master text styles
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Second level
</a:t>
            </a:r>
            <a:r>
              <a:rPr lang="en-US" sz="2000" strike="noStrike">
                <a:solidFill>
                  <a:srgbClr val="000000"/>
                </a:solidFill>
                <a:latin typeface="Calibri"/>
              </a:rPr>
              <a:t>Third level
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Fourth level
Fifth level</a:t>
            </a:r>
            <a:endParaRPr/>
          </a:p>
        </p:txBody>
      </p:sp>
      <p:sp>
        <p:nvSpPr>
          <p:cNvPr id="161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898989"/>
                </a:solidFill>
                <a:latin typeface="Calibri"/>
              </a:rPr>
              <a:t>09/05/16</a:t>
            </a:r>
            <a:endParaRPr/>
          </a:p>
        </p:txBody>
      </p:sp>
      <p:sp>
        <p:nvSpPr>
          <p:cNvPr id="162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</p:spPr>
        <p:txBody>
          <a:bodyPr anchor="ctr" anchorCtr="1"/>
          <a:lstStyle/>
          <a:p>
            <a:endParaRPr/>
          </a:p>
        </p:txBody>
      </p:sp>
      <p:sp>
        <p:nvSpPr>
          <p:cNvPr id="163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75C1F98-698A-4877-903C-59778D88C195}" type="slidenum">
              <a:rPr lang="en-GB" sz="1200" strike="noStrike">
                <a:solidFill>
                  <a:srgbClr val="898989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600" cy="1325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720" cy="8240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2400" b="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/>
          </a:p>
        </p:txBody>
      </p:sp>
      <p:sp>
        <p:nvSpPr>
          <p:cNvPr id="201" name="PlaceHolder 3"/>
          <p:cNvSpPr>
            <a:spLocks noGrp="1"/>
          </p:cNvSpPr>
          <p:nvPr>
            <p:ph type="title"/>
          </p:nvPr>
        </p:nvSpPr>
        <p:spPr>
          <a:xfrm>
            <a:off x="839880" y="2505240"/>
            <a:ext cx="5157720" cy="3684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Click to edit Master text styles
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Second level
</a:t>
            </a:r>
            <a:r>
              <a:rPr lang="en-US" sz="2000" strike="noStrike">
                <a:solidFill>
                  <a:srgbClr val="000000"/>
                </a:solidFill>
                <a:latin typeface="Calibri"/>
              </a:rPr>
              <a:t>Third level
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Fourth level
Fifth level</a:t>
            </a:r>
            <a:endParaRPr/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3280" cy="8240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/>
          </a:p>
        </p:txBody>
      </p:sp>
      <p:sp>
        <p:nvSpPr>
          <p:cNvPr id="203" name="PlaceHolder 5"/>
          <p:cNvSpPr>
            <a:spLocks noGrp="1"/>
          </p:cNvSpPr>
          <p:nvPr>
            <p:ph type="title"/>
          </p:nvPr>
        </p:nvSpPr>
        <p:spPr>
          <a:xfrm>
            <a:off x="6172200" y="2505240"/>
            <a:ext cx="5183280" cy="3684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Click to edit Master text styles
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Second level
</a:t>
            </a:r>
            <a:r>
              <a:rPr lang="en-US" sz="2000" strike="noStrike">
                <a:solidFill>
                  <a:srgbClr val="000000"/>
                </a:solidFill>
                <a:latin typeface="Calibri"/>
              </a:rPr>
              <a:t>Third level
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Fourth level
Fifth level</a:t>
            </a:r>
            <a:endParaRPr/>
          </a:p>
        </p:txBody>
      </p:sp>
      <p:sp>
        <p:nvSpPr>
          <p:cNvPr id="204" name="PlaceHolder 6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898989"/>
                </a:solidFill>
                <a:latin typeface="Calibri"/>
              </a:rPr>
              <a:t>09/05/16</a:t>
            </a:r>
            <a:endParaRPr/>
          </a:p>
        </p:txBody>
      </p:sp>
      <p:sp>
        <p:nvSpPr>
          <p:cNvPr id="205" name="PlaceHolder 7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</p:spPr>
        <p:txBody>
          <a:bodyPr anchor="ctr" anchorCtr="1"/>
          <a:lstStyle/>
          <a:p>
            <a:endParaRPr/>
          </a:p>
        </p:txBody>
      </p:sp>
      <p:sp>
        <p:nvSpPr>
          <p:cNvPr id="206" name="PlaceHolder 8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075A282-9555-4790-ABAF-4F762320D8F0}" type="slidenum">
              <a:rPr lang="en-GB" sz="1200" strike="noStrike">
                <a:solidFill>
                  <a:srgbClr val="898989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24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898989"/>
                </a:solidFill>
                <a:latin typeface="Calibri"/>
              </a:rPr>
              <a:t>09/05/16</a:t>
            </a:r>
            <a:endParaRPr/>
          </a:p>
        </p:txBody>
      </p:sp>
      <p:sp>
        <p:nvSpPr>
          <p:cNvPr id="24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</p:spPr>
        <p:txBody>
          <a:bodyPr anchor="ctr" anchorCtr="1"/>
          <a:lstStyle/>
          <a:p>
            <a:endParaRPr/>
          </a:p>
        </p:txBody>
      </p:sp>
      <p:sp>
        <p:nvSpPr>
          <p:cNvPr id="24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7A0C061-F170-4C9B-BF7A-238BFC3EFCAF}" type="slidenum">
              <a:rPr lang="en-GB" sz="1200" strike="noStrike">
                <a:solidFill>
                  <a:srgbClr val="898989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898989"/>
                </a:solidFill>
                <a:latin typeface="Calibri"/>
              </a:rPr>
              <a:t>09/05/16</a:t>
            </a:r>
            <a:endParaRPr/>
          </a:p>
        </p:txBody>
      </p:sp>
      <p:sp>
        <p:nvSpPr>
          <p:cNvPr id="280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</p:spPr>
        <p:txBody>
          <a:bodyPr anchor="ctr" anchorCtr="1"/>
          <a:lstStyle/>
          <a:p>
            <a:endParaRPr/>
          </a:p>
        </p:txBody>
      </p:sp>
      <p:sp>
        <p:nvSpPr>
          <p:cNvPr id="281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4C9F6CA-EBD6-4788-9468-915A8BC1B7D7}" type="slidenum">
              <a:rPr lang="en-GB" sz="1200" strike="noStrike">
                <a:solidFill>
                  <a:srgbClr val="898989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2280" cy="16002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200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317" name="PlaceHolder 2"/>
          <p:cNvSpPr>
            <a:spLocks noGrp="1"/>
          </p:cNvSpPr>
          <p:nvPr>
            <p:ph type="title"/>
          </p:nvPr>
        </p:nvSpPr>
        <p:spPr>
          <a:xfrm>
            <a:off x="5183280" y="987480"/>
            <a:ext cx="6172200" cy="4873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Click to edit Master text styles
</a:t>
            </a:r>
            <a:r>
              <a:rPr lang="en-US" sz="2800" strike="noStrike">
                <a:solidFill>
                  <a:srgbClr val="000000"/>
                </a:solidFill>
                <a:latin typeface="Calibri"/>
              </a:rPr>
              <a:t>Second level
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Third level
</a:t>
            </a:r>
            <a:r>
              <a:rPr lang="en-US" sz="2000" strike="noStrike">
                <a:solidFill>
                  <a:srgbClr val="000000"/>
                </a:solidFill>
                <a:latin typeface="Calibri"/>
              </a:rPr>
              <a:t>Fourth level
Fifth level</a:t>
            </a:r>
            <a:endParaRPr/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2280" cy="3811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1600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/>
          </a:p>
        </p:txBody>
      </p:sp>
      <p:sp>
        <p:nvSpPr>
          <p:cNvPr id="319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898989"/>
                </a:solidFill>
                <a:latin typeface="Calibri"/>
              </a:rPr>
              <a:t>09/05/16</a:t>
            </a:r>
            <a:endParaRPr/>
          </a:p>
        </p:txBody>
      </p:sp>
      <p:sp>
        <p:nvSpPr>
          <p:cNvPr id="320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</p:spPr>
        <p:txBody>
          <a:bodyPr anchor="ctr" anchorCtr="1"/>
          <a:lstStyle/>
          <a:p>
            <a:endParaRPr/>
          </a:p>
        </p:txBody>
      </p:sp>
      <p:sp>
        <p:nvSpPr>
          <p:cNvPr id="321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F6F0DF2-4BC5-4520-AF33-C6A97A88234A}" type="slidenum">
              <a:rPr lang="en-GB" sz="1200" strike="noStrike">
                <a:solidFill>
                  <a:srgbClr val="898989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extShape 1"/>
          <p:cNvSpPr txBox="1"/>
          <p:nvPr/>
        </p:nvSpPr>
        <p:spPr>
          <a:xfrm>
            <a:off x="1523880" y="1122480"/>
            <a:ext cx="9144000" cy="2387520"/>
          </a:xfrm>
          <a:prstGeom prst="rect">
            <a:avLst/>
          </a:prstGeom>
          <a:noFill/>
          <a:ln w="12600">
            <a:noFill/>
          </a:ln>
        </p:spPr>
        <p:txBody>
          <a:bodyPr anchor="b" anchorCtr="1"/>
          <a:lstStyle/>
          <a:p>
            <a:pPr algn="ctr">
              <a:lnSpc>
                <a:spcPct val="90000"/>
              </a:lnSpc>
            </a:pPr>
            <a:r>
              <a:rPr lang="en-GB" sz="6000" strike="noStrike">
                <a:solidFill>
                  <a:srgbClr val="000000"/>
                </a:solidFill>
                <a:latin typeface="Calibri Light"/>
              </a:rPr>
              <a:t>Creating Unit Test Mock Objects</a:t>
            </a:r>
            <a:endParaRPr/>
          </a:p>
        </p:txBody>
      </p:sp>
      <p:sp>
        <p:nvSpPr>
          <p:cNvPr id="480" name="TextShape 2"/>
          <p:cNvSpPr txBox="1"/>
          <p:nvPr/>
        </p:nvSpPr>
        <p:spPr>
          <a:xfrm>
            <a:off x="1523880" y="3602160"/>
            <a:ext cx="9144000" cy="1655640"/>
          </a:xfrm>
          <a:prstGeom prst="rect">
            <a:avLst/>
          </a:prstGeom>
          <a:noFill/>
          <a:ln w="12600">
            <a:noFill/>
          </a:ln>
        </p:spPr>
        <p:txBody>
          <a:bodyPr anchorCtr="1"/>
          <a:lstStyle/>
          <a:p>
            <a:pPr algn="ctr"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PHPUnit or Prophecy?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https://github.com/riharris/phpunit-or-prophecy-for-mocks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extShape 1"/>
          <p:cNvSpPr txBox="1"/>
          <p:nvPr/>
        </p:nvSpPr>
        <p:spPr>
          <a:xfrm>
            <a:off x="838080" y="365040"/>
            <a:ext cx="10515600" cy="85896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3600" strike="noStrike">
                <a:solidFill>
                  <a:srgbClr val="000000"/>
                </a:solidFill>
                <a:latin typeface="Calibri Light"/>
              </a:rPr>
              <a:t>Use a mock object when:</a:t>
            </a:r>
            <a:endParaRPr/>
          </a:p>
        </p:txBody>
      </p:sp>
      <p:sp>
        <p:nvSpPr>
          <p:cNvPr id="497" name="TextShape 2"/>
          <p:cNvSpPr txBox="1"/>
          <p:nvPr/>
        </p:nvSpPr>
        <p:spPr>
          <a:xfrm>
            <a:off x="838080" y="187200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200" strike="noStrike">
                <a:solidFill>
                  <a:srgbClr val="000000"/>
                </a:solidFill>
                <a:latin typeface="Calibri"/>
              </a:rPr>
              <a:t>The real object has non-deterministic behaviour.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200" strike="noStrike">
                <a:solidFill>
                  <a:srgbClr val="000000"/>
                </a:solidFill>
                <a:latin typeface="Calibri"/>
              </a:rPr>
              <a:t>The real object is difficult to set up.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200" strike="noStrike">
                <a:solidFill>
                  <a:srgbClr val="000000"/>
                </a:solidFill>
                <a:latin typeface="Calibri"/>
              </a:rPr>
              <a:t>The real object has behaviour that is hard to trigger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200" strike="noStrike">
                <a:solidFill>
                  <a:srgbClr val="000000"/>
                </a:solidFill>
                <a:latin typeface="Calibri"/>
              </a:rPr>
              <a:t>The real object is slow.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200" strike="noStrike">
                <a:solidFill>
                  <a:srgbClr val="000000"/>
                </a:solidFill>
                <a:latin typeface="Calibri"/>
              </a:rPr>
              <a:t>The real object has (or is) a user interface.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200" strike="noStrike">
                <a:solidFill>
                  <a:srgbClr val="000000"/>
                </a:solidFill>
                <a:latin typeface="Calibri"/>
              </a:rPr>
              <a:t>The test needs to ask the real object about how it was used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200" strike="noStrike">
                <a:solidFill>
                  <a:srgbClr val="000000"/>
                </a:solidFill>
                <a:latin typeface="Calibri"/>
              </a:rPr>
              <a:t>The real object does not yet exist.</a:t>
            </a:r>
            <a:endParaRPr/>
          </a:p>
          <a:p>
            <a:pPr>
              <a:lnSpc>
                <a:spcPct val="70000"/>
              </a:lnSpc>
              <a:buFont typeface="Arial"/>
              <a:buChar char="•"/>
            </a:pPr>
            <a:endParaRPr/>
          </a:p>
          <a:p>
            <a:pPr>
              <a:lnSpc>
                <a:spcPct val="70000"/>
              </a:lnSpc>
            </a:pPr>
            <a:endParaRPr/>
          </a:p>
          <a:p>
            <a:pPr>
              <a:lnSpc>
                <a:spcPct val="70000"/>
              </a:lnSpc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Topics</a:t>
            </a:r>
            <a:endParaRPr/>
          </a:p>
        </p:txBody>
      </p:sp>
      <p:sp>
        <p:nvSpPr>
          <p:cNvPr id="499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unit testing?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b="1" strike="noStrike">
                <a:solidFill>
                  <a:srgbClr val="000000"/>
                </a:solidFill>
                <a:latin typeface="Calibri"/>
              </a:rPr>
              <a:t>How to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When not to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Types of mock object?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PHPUnit or Prophecy?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Topics</a:t>
            </a:r>
            <a:endParaRPr/>
          </a:p>
        </p:txBody>
      </p:sp>
      <p:sp>
        <p:nvSpPr>
          <p:cNvPr id="501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unit testing?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How to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b="1" strike="noStrike">
                <a:solidFill>
                  <a:srgbClr val="000000"/>
                </a:solidFill>
                <a:latin typeface="Calibri"/>
              </a:rPr>
              <a:t>When not to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Types of mock object?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PHPUnit or Prophecy?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Topics</a:t>
            </a:r>
            <a:endParaRPr/>
          </a:p>
        </p:txBody>
      </p:sp>
      <p:sp>
        <p:nvSpPr>
          <p:cNvPr id="503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unit testing?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test doubles?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How to use test doubles?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When not to use test doubles?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b="1" strike="noStrike">
                <a:solidFill>
                  <a:srgbClr val="000000"/>
                </a:solidFill>
                <a:latin typeface="Calibri"/>
              </a:rPr>
              <a:t>Types of test double?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PHPUnit or Prophecy?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Types of test double</a:t>
            </a:r>
            <a:endParaRPr/>
          </a:p>
        </p:txBody>
      </p:sp>
      <p:sp>
        <p:nvSpPr>
          <p:cNvPr id="505" name="TextShape 2"/>
          <p:cNvSpPr txBox="1"/>
          <p:nvPr/>
        </p:nvSpPr>
        <p:spPr>
          <a:xfrm>
            <a:off x="838080" y="1825560"/>
            <a:ext cx="10515240" cy="3403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Dummy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Stub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Spy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Mock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solidFill>
                  <a:srgbClr val="FF3333"/>
                </a:solidFill>
                <a:latin typeface="Arial"/>
              </a:rPr>
              <a:t>Fake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solidFill>
                  <a:srgbClr val="FF3333"/>
                </a:solidFill>
                <a:latin typeface="Arial"/>
              </a:rPr>
              <a:t>Temporary Test Stub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Characteristics of test doubles</a:t>
            </a:r>
            <a:endParaRPr/>
          </a:p>
        </p:txBody>
      </p:sp>
      <p:graphicFrame>
        <p:nvGraphicFramePr>
          <p:cNvPr id="507" name="Table 2"/>
          <p:cNvGraphicFramePr/>
          <p:nvPr/>
        </p:nvGraphicFramePr>
        <p:xfrm>
          <a:off x="838080" y="1825560"/>
          <a:ext cx="10514880" cy="4078080"/>
        </p:xfrm>
        <a:graphic>
          <a:graphicData uri="http://schemas.openxmlformats.org/drawingml/2006/table">
            <a:tbl>
              <a:tblPr/>
              <a:tblGrid>
                <a:gridCol w="2628720"/>
                <a:gridCol w="2628720"/>
                <a:gridCol w="2628720"/>
                <a:gridCol w="2629080"/>
              </a:tblGrid>
              <a:tr h="7102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Type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Behaviour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Expectations</a:t>
                      </a:r>
                      <a:endParaRPr/>
                    </a:p>
                  </a:txBody>
                  <a:tcPr/>
                </a:tc>
              </a:tr>
              <a:tr h="84168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Dummy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168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Stub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168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Spy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</a:tr>
              <a:tr h="84312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Mock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Topics</a:t>
            </a:r>
            <a:endParaRPr/>
          </a:p>
        </p:txBody>
      </p:sp>
      <p:sp>
        <p:nvSpPr>
          <p:cNvPr id="509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unit testing?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test doubles?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How to use test doubles?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When not to use test doubles?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Types of test double?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b="1" strike="noStrike">
                <a:solidFill>
                  <a:srgbClr val="000000"/>
                </a:solidFill>
                <a:latin typeface="Calibri"/>
              </a:rPr>
              <a:t>PHPUnit or Prophecy?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Dummies</a:t>
            </a:r>
            <a:endParaRPr/>
          </a:p>
        </p:txBody>
      </p:sp>
      <p:sp>
        <p:nvSpPr>
          <p:cNvPr id="511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Extractor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$log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__construct(Logger $log)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log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= $log;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getLog()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return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log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Dummies</a:t>
            </a:r>
            <a:endParaRPr/>
          </a:p>
        </p:txBody>
      </p:sp>
      <p:sp>
        <p:nvSpPr>
          <p:cNvPr id="513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7030A0"/>
                </a:solidFill>
                <a:latin typeface="Calibri"/>
              </a:rPr>
              <a:t>include_once </a:t>
            </a:r>
            <a:r>
              <a:rPr lang="en-GB" strike="noStrike">
                <a:solidFill>
                  <a:srgbClr val="0070C0"/>
                </a:solidFill>
                <a:latin typeface="Calibri"/>
              </a:rPr>
              <a:t>'Extractor.php'</a:t>
            </a:r>
            <a:r>
              <a:rPr lang="en-GB" strike="noStrike">
                <a:solidFill>
                  <a:srgbClr val="7030A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DummyTest </a:t>
            </a:r>
            <a:r>
              <a:rPr lang="en-GB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testDemonstratePhpunitDummy() {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Extractor($this-&gt;getMock(</a:t>
            </a:r>
            <a:r>
              <a:rPr lang="en-GB" strike="noStrike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));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    $this-&gt;assertInstanceOf(</a:t>
            </a:r>
            <a:r>
              <a:rPr lang="en-GB" strike="noStrike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, $fixture-&gt;getLog());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testDemonstrateProphecyDummy() {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Extractor($this-&gt;prophesize(</a:t>
            </a:r>
            <a:r>
              <a:rPr lang="en-GB" strike="noStrike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)-&gt;reveal());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    $this-&gt;assertInstanceOf(</a:t>
            </a:r>
            <a:r>
              <a:rPr lang="en-GB" strike="noStrike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, $fixture-&gt;getLog());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Dummies</a:t>
            </a:r>
            <a:endParaRPr/>
          </a:p>
        </p:txBody>
      </p:sp>
      <p:sp>
        <p:nvSpPr>
          <p:cNvPr id="515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Logger{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B050"/>
                </a:solidFill>
                <a:latin typeface="Calibri"/>
              </a:rPr>
              <a:t>    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__construct()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throw new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Exception(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‘exception’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extShape 1"/>
          <p:cNvSpPr txBox="1"/>
          <p:nvPr/>
        </p:nvSpPr>
        <p:spPr>
          <a:xfrm>
            <a:off x="1523880" y="1122480"/>
            <a:ext cx="9144000" cy="1181520"/>
          </a:xfrm>
          <a:prstGeom prst="rect">
            <a:avLst/>
          </a:prstGeom>
          <a:noFill/>
          <a:ln w="12600">
            <a:noFill/>
          </a:ln>
        </p:spPr>
        <p:txBody>
          <a:bodyPr anchor="b" anchorCtr="1"/>
          <a:lstStyle/>
          <a:p>
            <a:pPr algn="ctr">
              <a:lnSpc>
                <a:spcPct val="90000"/>
              </a:lnSpc>
            </a:pPr>
            <a:r>
              <a:rPr lang="en-GB" sz="6000" strike="noStrike">
                <a:solidFill>
                  <a:srgbClr val="000000"/>
                </a:solidFill>
                <a:latin typeface="Calibri Light"/>
              </a:rPr>
              <a:t>Richard Harrison</a:t>
            </a:r>
            <a:endParaRPr/>
          </a:p>
        </p:txBody>
      </p:sp>
      <p:sp>
        <p:nvSpPr>
          <p:cNvPr id="482" name="TextShape 2"/>
          <p:cNvSpPr txBox="1"/>
          <p:nvPr/>
        </p:nvSpPr>
        <p:spPr>
          <a:xfrm>
            <a:off x="1523880" y="2592000"/>
            <a:ext cx="9144000" cy="3384000"/>
          </a:xfrm>
          <a:prstGeom prst="rect">
            <a:avLst/>
          </a:prstGeom>
          <a:noFill/>
          <a:ln w="12600">
            <a:noFill/>
          </a:ln>
        </p:spPr>
        <p:txBody>
          <a:bodyPr anchorCtr="1"/>
          <a:lstStyle/>
          <a:p>
            <a:pPr algn="ctr"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First Degree : Mechanical Engineering</a:t>
            </a:r>
            <a:endParaRPr/>
          </a:p>
          <a:p>
            <a:pPr algn="ctr"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Masters Degree : Project Management &amp; Leadership</a:t>
            </a:r>
            <a:endParaRPr/>
          </a:p>
          <a:p>
            <a:pPr algn="ctr"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Software Developer since 2000</a:t>
            </a:r>
            <a:endParaRPr/>
          </a:p>
          <a:p>
            <a:pPr algn="ctr"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PHP Developer since 2005</a:t>
            </a:r>
            <a:endParaRPr/>
          </a:p>
          <a:p>
            <a:pPr algn="ctr"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Magento, ZF1, ZF2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https://uk.linkedin.com/in/richardarthurharrison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Dummies</a:t>
            </a:r>
            <a:endParaRPr/>
          </a:p>
        </p:txBody>
      </p:sp>
      <p:sp>
        <p:nvSpPr>
          <p:cNvPr id="517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7030A0"/>
                </a:solidFill>
                <a:latin typeface="Calibri"/>
              </a:rPr>
              <a:t>include_once </a:t>
            </a:r>
            <a:r>
              <a:rPr lang="en-GB" sz="2000" strike="noStrike">
                <a:solidFill>
                  <a:srgbClr val="0070C0"/>
                </a:solidFill>
                <a:latin typeface="Calibri"/>
              </a:rPr>
              <a:t>'Extractor.php'</a:t>
            </a:r>
            <a:r>
              <a:rPr lang="en-GB" sz="2000" strike="noStrike">
                <a:solidFill>
                  <a:srgbClr val="7030A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7030A0"/>
                </a:solidFill>
                <a:latin typeface="Calibri"/>
              </a:rPr>
              <a:t>include_once </a:t>
            </a:r>
            <a:r>
              <a:rPr lang="en-GB" sz="2000" strike="noStrike">
                <a:solidFill>
                  <a:srgbClr val="0070C0"/>
                </a:solidFill>
                <a:latin typeface="Calibri"/>
              </a:rPr>
              <a:t>‘Logger.php'</a:t>
            </a:r>
            <a:r>
              <a:rPr lang="en-GB" sz="2000" strike="noStrike">
                <a:solidFill>
                  <a:srgbClr val="7030A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 DummyIncludedClassTest </a:t>
            </a:r>
            <a:r>
              <a:rPr lang="en-GB" sz="20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 testDemonstratePhpunitDummy() {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2000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 Extractor($this-&gt;getMock(</a:t>
            </a:r>
            <a:r>
              <a:rPr lang="en-GB" sz="2000" strike="noStrike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));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 testDemonstrateProphecyDummy() {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2000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 Extractor($this-&gt;prophesize(</a:t>
            </a:r>
            <a:r>
              <a:rPr lang="en-GB" sz="2000" strike="noStrike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)-&gt;reveal());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Shape 1"/>
          <p:cNvSpPr txBox="1"/>
          <p:nvPr/>
        </p:nvSpPr>
        <p:spPr>
          <a:xfrm>
            <a:off x="734760" y="261360"/>
            <a:ext cx="10809360" cy="635184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PHPUnit 4.8.16 by Sebastian Bergmann and contributors.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E.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Time: 826 ms, Memory: 5.00Mb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There was 1 error: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1) DummyIncludedClassTest::testDemonstratePhpunitDummy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Exception: exception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/home/rharrison/workspace/unit-test-mock-objects/dummies/Logger.php:11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/home/rharrison/workspace/unit-test-mock-objects/dummies/DummyIncludedClassTest.php:10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FAILURES!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Tests: 2, Assertions: 0, Errors: 1.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Dummies</a:t>
            </a:r>
            <a:endParaRPr/>
          </a:p>
        </p:txBody>
      </p:sp>
      <p:sp>
        <p:nvSpPr>
          <p:cNvPr id="520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7030A0"/>
                </a:solidFill>
                <a:latin typeface="Calibri"/>
              </a:rPr>
              <a:t>include_once </a:t>
            </a:r>
            <a:r>
              <a:rPr lang="en-GB" strike="noStrike">
                <a:solidFill>
                  <a:srgbClr val="0070C0"/>
                </a:solidFill>
                <a:latin typeface="Calibri"/>
              </a:rPr>
              <a:t>'Extractor.php'</a:t>
            </a:r>
            <a:r>
              <a:rPr lang="en-GB" strike="noStrike">
                <a:solidFill>
                  <a:srgbClr val="7030A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7030A0"/>
                </a:solidFill>
                <a:latin typeface="Calibri"/>
              </a:rPr>
              <a:t>include_once </a:t>
            </a:r>
            <a:r>
              <a:rPr lang="en-GB" strike="noStrike">
                <a:solidFill>
                  <a:srgbClr val="0070C0"/>
                </a:solidFill>
                <a:latin typeface="Calibri"/>
              </a:rPr>
              <a:t>‘Logger.php'</a:t>
            </a:r>
            <a:r>
              <a:rPr lang="en-GB" strike="noStrike">
                <a:solidFill>
                  <a:srgbClr val="7030A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DummyIncludedClassRevisedTest </a:t>
            </a:r>
            <a:r>
              <a:rPr lang="en-GB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70C0"/>
                </a:solidFill>
                <a:latin typeface="Calibri"/>
              </a:rPr>
              <a:t>     /**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70C0"/>
                </a:solidFill>
                <a:latin typeface="Calibri"/>
              </a:rPr>
              <a:t>     * @expectedException Exception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70C0"/>
                </a:solidFill>
                <a:latin typeface="Calibri"/>
              </a:rPr>
              <a:t>     */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testDemonstratePhpunitDummy() {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Extractor($this-&gt;getMock(</a:t>
            </a:r>
            <a:r>
              <a:rPr lang="en-GB" strike="noStrike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));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testDemonstrateProphecyDummy() {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Extractor($this-&gt;prophesize(</a:t>
            </a:r>
            <a:r>
              <a:rPr lang="en-GB" strike="noStrike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)-&gt;reveal());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Dummies</a:t>
            </a:r>
            <a:endParaRPr/>
          </a:p>
        </p:txBody>
      </p:sp>
      <p:sp>
        <p:nvSpPr>
          <p:cNvPr id="522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7030A0"/>
                </a:solidFill>
                <a:latin typeface="Calibri"/>
              </a:rPr>
              <a:t>include_once </a:t>
            </a:r>
            <a:r>
              <a:rPr lang="en-GB" strike="noStrike">
                <a:solidFill>
                  <a:srgbClr val="0070C0"/>
                </a:solidFill>
                <a:latin typeface="Calibri"/>
              </a:rPr>
              <a:t>'Extractor.php'</a:t>
            </a:r>
            <a:r>
              <a:rPr lang="en-GB" strike="noStrike">
                <a:solidFill>
                  <a:srgbClr val="7030A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7030A0"/>
                </a:solidFill>
                <a:latin typeface="Calibri"/>
              </a:rPr>
              <a:t>include_once </a:t>
            </a:r>
            <a:r>
              <a:rPr lang="en-GB" strike="noStrike">
                <a:solidFill>
                  <a:srgbClr val="0070C0"/>
                </a:solidFill>
                <a:latin typeface="Calibri"/>
              </a:rPr>
              <a:t>‘Logger.php'</a:t>
            </a:r>
            <a:r>
              <a:rPr lang="en-GB" strike="noStrike">
                <a:solidFill>
                  <a:srgbClr val="7030A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DummyIncludedAlternativeClassTest </a:t>
            </a:r>
            <a:r>
              <a:rPr lang="en-GB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testDemonstratePhpunitDummy() {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Extractor($this-&gt;getMockBuilder(</a:t>
            </a:r>
            <a:r>
              <a:rPr lang="en-GB" strike="noStrike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        -&gt;disableOriginalConstructor()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        -&gt;getMock());    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testDemonstrateProphecyDummy() {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Extractor($this-&gt;prophesize(</a:t>
            </a:r>
            <a:r>
              <a:rPr lang="en-GB" strike="noStrike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)-&gt;reveal());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Dummies</a:t>
            </a:r>
            <a:endParaRPr/>
          </a:p>
        </p:txBody>
      </p:sp>
      <p:sp>
        <p:nvSpPr>
          <p:cNvPr id="524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-&gt;getMock()</a:t>
            </a:r>
            <a:endParaRPr/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-&gt;prophesize()</a:t>
            </a:r>
            <a:endParaRPr/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-&gt;reveal()</a:t>
            </a:r>
            <a:endParaRPr/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-&gt;getMockBuilder()</a:t>
            </a:r>
            <a:endParaRPr/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-&gt;disableOriginalConstructor()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26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Logger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$user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getUserName()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&gt;getFirstName() . ' ' .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&gt;getLastName();    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setUser(IUser $user)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= $user;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28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interface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IUser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getFirstName();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getLastName();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30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StubTest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testDemonstratePhpunitStub()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Logger();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 = $this-&gt;getMock(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'IUser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$user-&gt;method(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'getFirstName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')-&gt;willReturn(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$user-&gt;method(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'getLastName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')-&gt;willReturn(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'Bloggs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$fixture-&gt;setUser($user);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$this-&gt;assertSame(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'Fred Bloggs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', $fixture-&gt;getUserName());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531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StubTest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testDemonstrateProphecyStub()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Logger();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 = $this-&gt;prophesize(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'IUser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$user-&gt;getFirstName()-&gt;willReturn(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$user-&gt;getLastName()-&gt;willReturn(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'Bloggs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$fixture-&gt;setUser($user-&gt;reveal());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$this-&gt;assertSame(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'Fred Bloggs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', $fixture-&gt;getUserName());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33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interface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IUser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getName($part);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35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Logger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$user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getUserName()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&gt;getName(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‘first’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) . ' ' .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&gt;getName(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‘last’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);    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setUser(IUser $user)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= $user;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Summary</a:t>
            </a:r>
            <a:endParaRPr/>
          </a:p>
        </p:txBody>
      </p:sp>
      <p:sp>
        <p:nvSpPr>
          <p:cNvPr id="484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 anchorCtr="1"/>
          <a:lstStyle/>
          <a:p>
            <a:pPr algn="ctr">
              <a:lnSpc>
                <a:spcPct val="90000"/>
              </a:lnSpc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PHPUnit standard unit test framework since 2001.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Current release 5.3 (PHP &gt;=5.6, otherwise 4.8) 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Includes a native mocking framework yet offers also Prophecy mocking since version 4.5.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37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StubTest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testDemonstratePhpunitStubMethod1()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Logger();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 = $this-&gt;getMock(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'IUser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$user-&gt;method(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'getName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')-&gt;withConsecutive(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($this-&gt;equalTo(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')), 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($this-&gt;equalTo(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')))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    -&gt;will($this-&gt;onConsecutiveCalls(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', 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'Bloggs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$fixture-&gt;setUser($user);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$this-&gt;assertSame(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'Fred Bloggs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', 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    $fixture-&gt;getUserName());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538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StubTest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testDemonstratePhpunitStubMethod2()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Logger();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 = $this-&gt;getMock(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'IUser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$callback =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($part)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($part == 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 ? 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 : 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'Bloggs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};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$user-&gt;method('getName')-&gt;will($this-&gt;returnCallback($callback));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$fixture-&gt;setUser($user);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$this-&gt;assertSame(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'Fred Bloggs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', $fixture-&gt;getUserName());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40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StubTest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testDemonstratePhpunitStubMethod1()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Logger();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 = $this-&gt;getMock(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'IUser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$user-&gt;method(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'getName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')-&gt;withConsecutive(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($this-&gt;equalTo(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')), 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($this-&gt;equalTo(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')))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    -&gt;will($this-&gt;onConsecutiveCalls(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', 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'Bloggs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$fixture-&gt;setUser($user);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$this-&gt;assertSame(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'Fred Bloggs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', 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    $fixture-&gt;getUserName());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541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StubTest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testDemonstrateProphecyStub()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new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Logger();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 = $this-&gt;prophesize(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'IUser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$user-&gt;getName(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')-&gt;willReturn(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$user-&gt;getName(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')-&gt;willReturn(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'Bloggs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$fixture-&gt;setUser($user-&gt;reveal());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$this-&gt;assertSame(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'Fred Bloggs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', $fixture-&gt;getUserName());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43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 Logger {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>
                <a:solidFill>
                  <a:srgbClr val="0070C0"/>
                </a:solidFill>
                <a:latin typeface="Calibri"/>
              </a:rPr>
              <a:t>$user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 getUserName() {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>
                <a:solidFill>
                  <a:srgbClr val="7030A0"/>
                </a:solidFill>
                <a:latin typeface="Calibri"/>
              </a:rPr>
              <a:t>if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 (! $this-&gt;user-&gt;isAdmin()) {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              </a:t>
            </a:r>
            <a:r>
              <a:rPr lang="en-GB" sz="2000" strike="noStrike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 $this-&gt;</a:t>
            </a:r>
            <a:r>
              <a:rPr lang="en-GB" sz="20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&gt;getFirstName() . ' ' . $this-&gt;</a:t>
            </a:r>
            <a:r>
              <a:rPr lang="en-GB" sz="20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&gt;getLastName();    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        }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 setUser(IUser $user) {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        $this-&gt;</a:t>
            </a:r>
            <a:r>
              <a:rPr lang="en-GB" sz="2000" strike="noStrike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 = $user;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     }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45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interface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IUser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getFirstName();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getLastName();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isAdmin();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47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StubTest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testDemonstratePhpunitStub()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Logger();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 = $this-&gt;getMock(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'IUser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$user-&gt;method(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'getFirstName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')-&gt;willReturn(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$user-&gt;method(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'getLastName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')-&gt;willReturn(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'Bloggs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$fixture-&gt;setUser($user);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$this-&gt;assertSame(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'Fred Bloggs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', $fixture-&gt;getUserName());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548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StubTest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testDemonstrateProphecyStub()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Logger();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 = $this-&gt;prophesize(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'IUser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$user-&gt;getFirstName()-&gt;willReturn(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$user-&gt;getLastName()-&gt;willReturn(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'Bloggs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$fixture-&gt;setUser($user-&gt;reveal());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$this-&gt;assertSame(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'Fred Bloggs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', $fixture-&gt;getUserName());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TextShape 1"/>
          <p:cNvSpPr txBox="1"/>
          <p:nvPr/>
        </p:nvSpPr>
        <p:spPr>
          <a:xfrm>
            <a:off x="734760" y="261360"/>
            <a:ext cx="10809360" cy="635184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PHPUnit 4.8.16 by Sebastian Bergmann and contributors.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.E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Time: 873 ms, Memory: 5.25Mb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There was 1 error: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1) StubTest::testDemonstrateProphecyStub</a:t>
            </a: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Prophecy\Exception\Call\UnexpectedCallException: Method call:</a:t>
            </a: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  - isAdmin()</a:t>
            </a: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on Double\IUser\P1 was not expected, expected calls were:</a:t>
            </a: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  - getFirstName()</a:t>
            </a: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  - getLastName()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/home/rharrison/workspace/unit-test-mock-objects/stubs3/Logger.php:10</a:t>
            </a: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/home/rharrison/workspace/unit-test-mock-objects/stubs3/StubTest.php:33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FAILURES!</a:t>
            </a: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Tests: 2, Assertions: 1, Errors: 1.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51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StubTest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70C0"/>
                </a:solidFill>
                <a:latin typeface="Calibri"/>
              </a:rPr>
              <a:t>   /**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70C0"/>
                </a:solidFill>
                <a:latin typeface="Calibri"/>
              </a:rPr>
              <a:t>     * @expectedException Prophecy\Exception\Call\UnexpectedCallException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70C0"/>
                </a:solidFill>
                <a:latin typeface="Calibri"/>
              </a:rPr>
              <a:t>     */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testDemonstrateProphecyStubRevised()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Logger();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 = $this-&gt;prophesize(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'IUser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$user-&gt;getFirstName()-&gt;willReturn(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$user-&gt;getLastName()-&gt;willReturn(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'Bloggs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$fixture-&gt;setUser($user-&gt;reveal());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$fixture-&gt;getUserName();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552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StubTest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 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testDemonstrateProphecyStubResolved()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Logger();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 = $this-&gt;prophesize(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'IUser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$user-&gt;getFirstName()-&gt;willReturn(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$user-&gt;getLastName()-&gt;willReturn(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'Bloggs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$user-&gt;isAdmin()-&gt;willReturn(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false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$fixture-&gt;setUser($user-&gt;reveal());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$this-&gt;assertSame(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'Fred Bloggs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', $fixture-&gt;getUserName());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54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Logger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$user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getUserName()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&gt;getFirstName() . ' ' .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&gt;getLastName();    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setUser(User $user)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= $user;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56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70C0"/>
                </a:solidFill>
                <a:latin typeface="Calibri"/>
              </a:rPr>
              <a:t>/**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70C0"/>
                </a:solidFill>
                <a:latin typeface="Calibri"/>
              </a:rPr>
              <a:t> * @method getFirstName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70C0"/>
                </a:solidFill>
                <a:latin typeface="Calibri"/>
              </a:rPr>
              <a:t> * @method getLastName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70C0"/>
                </a:solidFill>
                <a:latin typeface="Calibri"/>
              </a:rPr>
              <a:t> */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User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__call($name, $arguments)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B050"/>
                </a:solidFill>
                <a:latin typeface="Calibri"/>
              </a:rPr>
              <a:t>        // parse database records or similar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58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StubTest </a:t>
            </a:r>
            <a:r>
              <a:rPr lang="en-GB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function testDemonstratePhpunitStub() {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Logger();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    $user = $this-&gt;getMockBuilder(</a:t>
            </a:r>
            <a:r>
              <a:rPr lang="en-GB" strike="noStrike">
                <a:solidFill>
                  <a:srgbClr val="0070C0"/>
                </a:solidFill>
                <a:latin typeface="Calibri"/>
              </a:rPr>
              <a:t>'User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')-&gt;setMethods(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         </a:t>
            </a:r>
            <a:r>
              <a:rPr lang="en-GB" strike="noStrike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>
                <a:solidFill>
                  <a:srgbClr val="0070C0"/>
                </a:solidFill>
                <a:latin typeface="Calibri"/>
              </a:rPr>
              <a:t>'getFirstName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',</a:t>
            </a:r>
            <a:r>
              <a:rPr lang="en-GB" strike="noStrike">
                <a:solidFill>
                  <a:srgbClr val="0070C0"/>
                </a:solidFill>
                <a:latin typeface="Calibri"/>
              </a:rPr>
              <a:t>'getLastName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'))-&gt;getMock();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    $user-&gt;method('getFirstName')-&gt;willReturn(</a:t>
            </a:r>
            <a:r>
              <a:rPr lang="en-GB" strike="noStrike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    $user-&gt;method('getLastName')-&gt;willReturn(</a:t>
            </a:r>
            <a:r>
              <a:rPr lang="en-GB" strike="noStrike">
                <a:solidFill>
                  <a:srgbClr val="0070C0"/>
                </a:solidFill>
                <a:latin typeface="Calibri"/>
              </a:rPr>
              <a:t>'Bloggs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    $fixture-&gt;setUser($user);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    $this-&gt;assertSame(</a:t>
            </a:r>
            <a:r>
              <a:rPr lang="en-GB" strike="noStrike">
                <a:solidFill>
                  <a:srgbClr val="0070C0"/>
                </a:solidFill>
                <a:latin typeface="Calibri"/>
              </a:rPr>
              <a:t>'Fred Bloggs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', $fixture-&gt;getUserName());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Content Placeholder 3"/>
          <p:cNvPicPr/>
          <p:nvPr/>
        </p:nvPicPr>
        <p:blipFill>
          <a:blip r:embed="rId2"/>
          <a:stretch/>
        </p:blipFill>
        <p:spPr>
          <a:xfrm>
            <a:off x="2313720" y="1058040"/>
            <a:ext cx="7400880" cy="435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60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-&gt;method()</a:t>
            </a:r>
            <a:endParaRPr/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-&gt;onConsecutiveCalls()</a:t>
            </a:r>
            <a:endParaRPr/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-&gt;returnCallback()</a:t>
            </a:r>
            <a:endParaRPr/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-&gt;setMethods()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62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Logger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$user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getUserName()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&gt;getFirstName() . ' ' .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&gt;getLastName();    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setUser(IUser $user)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= $user;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64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SpyTest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testDemonstratePhpunitStub()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Logger();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 = $this-&gt;getMock(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'IUser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$user-&gt;method(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'getFirstName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')-&gt;willReturn(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$user-&gt;method(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'getLastName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')-&gt;willReturn(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'Bloggs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$fixture-&gt;setUser($user);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$this-&gt;assertSame(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'Fred Bloggs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', $fixture-&gt;getUserName());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565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SpyTest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testDemonstrateProphecyStub()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Logger();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 = $this-&gt;prophesize(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'IUser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$user-&gt;getFirstName()-&gt;willReturn(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$user-&gt;getLastName()-&gt;willReturn(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'Bloggs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$fixture-&gt;setUser($user-&gt;reveal());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$this-&gt;assertSame(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'Fred Bloggs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', $fixture-&gt;getUserName());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extShape 1"/>
          <p:cNvSpPr txBox="1"/>
          <p:nvPr/>
        </p:nvSpPr>
        <p:spPr>
          <a:xfrm>
            <a:off x="734760" y="261360"/>
            <a:ext cx="10809360" cy="635184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PHPUnit 4.8.16 by Sebastian Bergmann and contributors.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Time: 812 ms, Memory: 4.75Mb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OK (1 test, 1 assertion)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68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SpyTest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00B050"/>
                </a:solidFill>
                <a:latin typeface="Calibri"/>
              </a:rPr>
              <a:t>public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testDemonstratePhpunitSpy()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Logger();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 = $this-&gt;getMock(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'IUser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$user-&gt;expects($this-&gt;once())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    -&gt;method(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'getFirstName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$user-&gt;expects($this-&gt;once())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    -&gt;method(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'getLastName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$fixture-&gt;setUser($user);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$fixture-&gt;getUserName();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569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SpyTest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testDemonstrateProphecySpy()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Logger();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 = $this-&gt;prophesize(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'IUser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$fixture-&gt;setUser($user-&gt;reveal());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$fixture-&gt;getUserName();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$user-&gt;getFirstName()-&gt;shouldHaveBeenCalled();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$user-&gt;getLastName()-&gt;shouldHaveBeenCalled();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TextShape 1"/>
          <p:cNvSpPr txBox="1"/>
          <p:nvPr/>
        </p:nvSpPr>
        <p:spPr>
          <a:xfrm>
            <a:off x="734760" y="261360"/>
            <a:ext cx="10809360" cy="635184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PHPUnit 4.8.16 by Sebastian Bergmann and contributors.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Time: 789 ms, Memory: 5.00Mb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OK (1 test, 2 assertions)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72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interface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IUser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getName($part);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74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Logger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$user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getUserName()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&gt;getName(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‘first’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) . ' ' .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&gt;getName(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‘last’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);    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setUser(IUser $user)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= $user;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76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SpyTest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testDemonstratePhpunitSpy()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Logger();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 = $this-&gt;getMock(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'IUser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$user-&gt;method('getName')-&gt;withConsecutive(array(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    $this-&gt;equalTo(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), array(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    $this-&gt;equalTo(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$fixture-&gt;setUser($user);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$fixture-&gt;getUserName();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577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SpyTest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testDemonstrateProphecySpy()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Logger();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 = $this-&gt;prophesize(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'IUser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$fixture-&gt;setUser($user-&gt;reveal());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$fixture-&gt;getUserName();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$user-&gt;getName(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')-&gt;shouldHaveBeenCalled();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$user-&gt;getName(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')-&gt;shouldHaveBeenCalled();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79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SpyTest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testDemonstratePhpunitSpy()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Logger();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 = $this-&gt;getMock(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'IUser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$user-&gt;method('getName')-&gt;withConsecutive(array(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    $this-&gt;equalTo(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), array(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    $this-&gt;equalTo(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$fixture-&gt;setUser($user);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$fixture-&gt;getUserName();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580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SpyTest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testDemonstrateProphecySpyWithOrder()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Logger();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 = $this-&gt;prophesize(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'IUser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$user-&gt;getName(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')-&gt;will(function ()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    $this-&gt;getName(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        -&gt;shouldNotHaveBeenCalled();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});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 $fixture-&gt;setUser($user-&gt;reveal());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$fixture-&gt;getUserName();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$user-&gt;getName(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')-&gt;shouldHaveBeenCalled();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$user-&gt;getName(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')-&gt;shouldHaveBeenCalled();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Summary</a:t>
            </a:r>
            <a:endParaRPr/>
          </a:p>
        </p:txBody>
      </p:sp>
      <p:sp>
        <p:nvSpPr>
          <p:cNvPr id="487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PHPUnit standard unit test framework since 2001.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Includes a native mocking framework yet offers also Prophecy mocking since version 4.5.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How to choose between PHPUnit mocks and Prophecy mocks?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Analysis performed for version 4.8.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82" name="TextShape 2"/>
          <p:cNvSpPr txBox="1"/>
          <p:nvPr/>
        </p:nvSpPr>
        <p:spPr>
          <a:xfrm>
            <a:off x="838080" y="1486080"/>
            <a:ext cx="10515600" cy="515988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Logger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$user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getUserName()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$this-&gt;getFirstName($this-&gt;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) . ' ' . $this-&gt;getLastName($this-&gt;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setUser(IUser $user)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$this-&gt;user = $user;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getFirstName(IUser $user)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$user-&gt;getName(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getLastName(IUser $user)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$user-&gt;getName(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84" name="TextShape 2"/>
          <p:cNvSpPr txBox="1"/>
          <p:nvPr/>
        </p:nvSpPr>
        <p:spPr>
          <a:xfrm>
            <a:off x="838080" y="1825560"/>
            <a:ext cx="109018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 SpyTest </a:t>
            </a:r>
            <a:r>
              <a:rPr lang="en-GB" sz="20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 testDemonstratePhpunitSpy() {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        $fixture = $this-&gt;getMockBuilder(</a:t>
            </a:r>
            <a:r>
              <a:rPr lang="en-GB" sz="2000" strike="noStrike">
                <a:solidFill>
                  <a:srgbClr val="0070C0"/>
                </a:solidFill>
                <a:latin typeface="Calibri"/>
              </a:rPr>
              <a:t>'Logger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')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		-&gt;setMethods(</a:t>
            </a:r>
            <a:r>
              <a:rPr lang="en-GB" sz="2000" strike="noStrike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>
                <a:solidFill>
                  <a:srgbClr val="0070C0"/>
                </a:solidFill>
                <a:latin typeface="Calibri"/>
              </a:rPr>
              <a:t>'getFirstName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',</a:t>
            </a:r>
            <a:r>
              <a:rPr lang="en-GB" sz="2000" strike="noStrike">
                <a:solidFill>
                  <a:srgbClr val="0070C0"/>
                </a:solidFill>
                <a:latin typeface="Calibri"/>
              </a:rPr>
              <a:t>'getLastName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'))-&gt;getMock();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        $user = $this-&gt;getMock(</a:t>
            </a:r>
            <a:r>
              <a:rPr lang="en-GB" sz="2000" strike="noStrike">
                <a:solidFill>
                  <a:srgbClr val="0070C0"/>
                </a:solidFill>
                <a:latin typeface="Calibri"/>
              </a:rPr>
              <a:t>'IUser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        $fixture-&gt;expects($this-&gt;once())-&gt;method(</a:t>
            </a:r>
            <a:r>
              <a:rPr lang="en-GB" sz="2000" strike="noStrike">
                <a:solidFill>
                  <a:srgbClr val="0070C0"/>
                </a:solidFill>
                <a:latin typeface="Calibri"/>
              </a:rPr>
              <a:t>'getFirstName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')-&gt;with($this-&gt;equalTo($user));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        $fixture-&gt;expects($this-&gt;once())-&gt;method(</a:t>
            </a:r>
            <a:r>
              <a:rPr lang="en-GB" sz="2000" strike="noStrike">
                <a:solidFill>
                  <a:srgbClr val="0070C0"/>
                </a:solidFill>
                <a:latin typeface="Calibri"/>
              </a:rPr>
              <a:t>'getLastName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')-&gt;with($this-&gt;equalTo($user));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        $fixture-&gt;setUser($user);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        $fixture-&gt;getUserName();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86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SpyTest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public </a:t>
            </a:r>
            <a:r>
              <a:rPr lang="en-GB" sz="1600" strike="noStrike">
                <a:solidFill>
                  <a:srgbClr val="9900FF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testDemonstratePhpunitSpyWithWildcardArguments()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 = new Logger();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 = $this-&gt;getMock('IUser');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$user-&gt;expects($this-&gt;exactly(2))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    -&gt;method('getName')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    -&gt;with($this-&gt;isType('string'));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$fixture-&gt;setUser($user);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$fixture-&gt;getUserName();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587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SpyTest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public function testDemonstrateProphecySpyWithWildcardArguments()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 = new Logger();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 = $this-&gt;prophesize('IUser');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$fixture-&gt;setUser($user-&gt;reveal());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$fixture-&gt;getUserName();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$user-&gt;getName(\Prophecy\Argument::type('string'))-&gt;shouldHaveBeenCalledTimes(2);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89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-&gt;expects()</a:t>
            </a:r>
            <a:endParaRPr/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-&gt;shouldHaveBeenCalled()</a:t>
            </a:r>
            <a:endParaRPr/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-&gt;with()</a:t>
            </a:r>
            <a:endParaRPr/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-&gt;withConsecutive()</a:t>
            </a:r>
            <a:endParaRPr/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-&gt;equalTo()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Mocks</a:t>
            </a:r>
            <a:endParaRPr/>
          </a:p>
        </p:txBody>
      </p:sp>
      <p:sp>
        <p:nvSpPr>
          <p:cNvPr id="591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Logger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$user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getUserName()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&gt;getFirstName() . ' ' .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&gt;getLastName();    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setUser(IUser $user)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= $user;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Mocks</a:t>
            </a:r>
            <a:endParaRPr/>
          </a:p>
        </p:txBody>
      </p:sp>
      <p:sp>
        <p:nvSpPr>
          <p:cNvPr id="593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interface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IUser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getFirstName();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getLastName();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Mocks</a:t>
            </a:r>
            <a:endParaRPr/>
          </a:p>
        </p:txBody>
      </p:sp>
      <p:sp>
        <p:nvSpPr>
          <p:cNvPr id="595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MockTest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lang="en-GB" sz="16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testDemonstratePhpunitMock()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Logger();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 = $this-&gt;getMock(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'IUser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$user-&gt;expects($this-&gt;once())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    -&gt;method(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'getFirstName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$user-&gt;expects($this-&gt;once())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    -&gt;method(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'getLastName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$fixture-&gt;setUser($user);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$fixture-&gt;getUserName();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596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MockTest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testDemonstrateProphecyMock()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Logger();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 = $this-&gt;prophesize(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'IUser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$user-&gt;getFirstName()-&gt;shouldBeCalled();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$user-&gt;getLastName()-&gt;shouldBeCalled();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$fixture-&gt;setUser($user-&gt;reveal());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$fixture-&gt;getUserName();    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Prophecy?</a:t>
            </a:r>
            <a:endParaRPr/>
          </a:p>
        </p:txBody>
      </p:sp>
      <p:graphicFrame>
        <p:nvGraphicFramePr>
          <p:cNvPr id="598" name="Table 2"/>
          <p:cNvGraphicFramePr/>
          <p:nvPr/>
        </p:nvGraphicFramePr>
        <p:xfrm>
          <a:off x="838080" y="1825560"/>
          <a:ext cx="10515240" cy="4302360"/>
        </p:xfrm>
        <a:graphic>
          <a:graphicData uri="http://schemas.openxmlformats.org/drawingml/2006/table">
            <a:tbl>
              <a:tblPr/>
              <a:tblGrid>
                <a:gridCol w="1067760"/>
                <a:gridCol w="2511720"/>
                <a:gridCol w="6936120"/>
              </a:tblGrid>
              <a:tr h="430920">
                <a:tc>
                  <a:txBody>
                    <a:bodyPr/>
                    <a:lstStyle/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en-GB">
                          <a:latin typeface="Arial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en-GB">
                          <a:latin typeface="Arial"/>
                        </a:rPr>
                        <a:t>Purpose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en-GB">
                          <a:latin typeface="Arial"/>
                        </a:rPr>
                        <a:t>Comments</a:t>
                      </a:r>
                      <a:endParaRPr/>
                    </a:p>
                  </a:txBody>
                  <a:tcPr/>
                </a:tc>
              </a:tr>
              <a:tr h="893160">
                <a:tc>
                  <a:txBody>
                    <a:bodyPr/>
                    <a:lstStyle/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en-GB">
                          <a:latin typeface="Arial"/>
                        </a:rPr>
                        <a:t>Dummy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en-GB">
                          <a:latin typeface="Arial"/>
                        </a:rPr>
                        <a:t>Use to satisfy the invocation signature of another object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en-GB">
                          <a:latin typeface="Arial"/>
                        </a:rPr>
                        <a:t>Disable constructor</a:t>
                      </a:r>
                      <a:endParaRPr/>
                    </a:p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en-GB">
                          <a:latin typeface="Arial"/>
                        </a:rPr>
                        <a:t>Don’t forget to call reveal()</a:t>
                      </a:r>
                      <a:endParaRPr/>
                    </a:p>
                  </a:txBody>
                  <a:tcPr/>
                </a:tc>
              </a:tr>
              <a:tr h="893160">
                <a:tc>
                  <a:txBody>
                    <a:bodyPr/>
                    <a:lstStyle/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en-GB">
                          <a:latin typeface="Arial"/>
                        </a:rPr>
                        <a:t>Stub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en-GB">
                          <a:latin typeface="Arial"/>
                        </a:rPr>
                        <a:t>Pass to an object to test responses to pertinent values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en-GB">
                          <a:latin typeface="Arial"/>
                        </a:rPr>
                        <a:t>Order in which methods are called</a:t>
                      </a:r>
                      <a:endParaRPr/>
                    </a:p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en-GB">
                          <a:latin typeface="Arial"/>
                        </a:rPr>
                        <a:t>Are outputs dependent on inputs</a:t>
                      </a:r>
                      <a:endParaRPr/>
                    </a:p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en-GB">
                          <a:latin typeface="Arial"/>
                        </a:rPr>
                        <a:t>Prophecy will only mock what is in signature</a:t>
                      </a:r>
                      <a:endParaRPr/>
                    </a:p>
                  </a:txBody>
                  <a:tcPr/>
                </a:tc>
              </a:tr>
              <a:tr h="893160">
                <a:tc>
                  <a:txBody>
                    <a:bodyPr/>
                    <a:lstStyle/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en-GB">
                          <a:latin typeface="Arial"/>
                        </a:rPr>
                        <a:t>Spy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en-GB">
                          <a:latin typeface="Arial"/>
                        </a:rPr>
                        <a:t>Pass to an object to confirm that requests are made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92320">
                <a:tc>
                  <a:txBody>
                    <a:bodyPr/>
                    <a:lstStyle/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en-GB">
                          <a:latin typeface="Arial"/>
                        </a:rPr>
                        <a:t>Mock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en-GB">
                          <a:latin typeface="Arial"/>
                        </a:rPr>
                        <a:t>Pass to an object to provide programmed responses to expected requests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References</a:t>
            </a:r>
            <a:endParaRPr/>
          </a:p>
        </p:txBody>
      </p:sp>
      <p:sp>
        <p:nvSpPr>
          <p:cNvPr id="600" name="TextShape 2"/>
          <p:cNvSpPr txBox="1"/>
          <p:nvPr/>
        </p:nvSpPr>
        <p:spPr>
          <a:xfrm>
            <a:off x="838080" y="1825560"/>
            <a:ext cx="10515240" cy="43023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The Programmer's Oath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http://blog.cleancoder.com/uncle-bob/2015/11/18/TheProgrammersOath.html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Reasons to use a mock object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1500" strike="noStrike">
                <a:solidFill>
                  <a:srgbClr val="000000"/>
                </a:solidFill>
                <a:latin typeface="Calibri"/>
              </a:rPr>
              <a:t>http://www.ccs.neu.edu/research/demeter/related-work/extreme-programming/MockObjectsFinal.PDF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Topics</a:t>
            </a:r>
            <a:endParaRPr/>
          </a:p>
        </p:txBody>
      </p:sp>
      <p:sp>
        <p:nvSpPr>
          <p:cNvPr id="489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unit testing?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How to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When not to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Types of mock object?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PHPUnit or Prophecy?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Topics</a:t>
            </a:r>
            <a:endParaRPr/>
          </a:p>
        </p:txBody>
      </p:sp>
      <p:sp>
        <p:nvSpPr>
          <p:cNvPr id="491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b="1" strike="noStrike">
                <a:solidFill>
                  <a:srgbClr val="000000"/>
                </a:solidFill>
                <a:latin typeface="Calibri"/>
              </a:rPr>
              <a:t>Why use unit testing?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How to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When not to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Types of mock object?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PHPUnit or Prophecy?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Shape 1"/>
          <p:cNvSpPr txBox="1"/>
          <p:nvPr/>
        </p:nvSpPr>
        <p:spPr>
          <a:xfrm>
            <a:off x="838080" y="365040"/>
            <a:ext cx="10515600" cy="93096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3600" strike="noStrike">
                <a:solidFill>
                  <a:srgbClr val="000000"/>
                </a:solidFill>
                <a:latin typeface="Calibri Light"/>
              </a:rPr>
              <a:t>The Programmer’s Oath</a:t>
            </a:r>
            <a:endParaRPr/>
          </a:p>
        </p:txBody>
      </p:sp>
      <p:sp>
        <p:nvSpPr>
          <p:cNvPr id="493" name="TextShape 2"/>
          <p:cNvSpPr txBox="1"/>
          <p:nvPr/>
        </p:nvSpPr>
        <p:spPr>
          <a:xfrm>
            <a:off x="838080" y="1211760"/>
            <a:ext cx="10515600" cy="498024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I will not produce harmful code.</a:t>
            </a:r>
            <a:endParaRPr/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The code that I produce will always be my best work. I will not knowingly allow code that is defective either in behaviour or structure to accumulate.</a:t>
            </a:r>
            <a:endParaRPr/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I will produce, with each release, a quick, sure, and repeatable proof that every element of the code works as it should.</a:t>
            </a:r>
            <a:endParaRPr/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I will make frequent, small, releases so that I do not impede the progress of others.</a:t>
            </a:r>
            <a:endParaRPr/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I will fearlessly and relentlessly improve the code at every opportunity. I will never make the code worse.</a:t>
            </a:r>
            <a:endParaRPr/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I will do all that I can to keep the productivity of myself, and others, as high as possible. I will do nothing that decreases that productivity.</a:t>
            </a:r>
            <a:endParaRPr/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I will continuously ensure that others can cover for me, and that I can cover for them.</a:t>
            </a:r>
            <a:endParaRPr/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I will produce estimates that are honest both in magnitude and precision. I will not make promises without certainty.</a:t>
            </a:r>
            <a:endParaRPr/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I will never stop learning and improving my craft.</a:t>
            </a:r>
            <a:endParaRPr/>
          </a:p>
          <a:p>
            <a:pPr algn="r">
              <a:lnSpc>
                <a:spcPct val="70000"/>
              </a:lnSpc>
            </a:pPr>
            <a:endParaRPr/>
          </a:p>
          <a:p>
            <a:pPr algn="r">
              <a:lnSpc>
                <a:spcPct val="70000"/>
              </a:lnSpc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Topics</a:t>
            </a:r>
            <a:endParaRPr/>
          </a:p>
        </p:txBody>
      </p:sp>
      <p:sp>
        <p:nvSpPr>
          <p:cNvPr id="495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unit testing?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b="1" strike="noStrike">
                <a:solidFill>
                  <a:srgbClr val="000000"/>
                </a:solidFill>
                <a:latin typeface="Calibri"/>
              </a:rPr>
              <a:t>Why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How to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When not to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Types of mock object?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PHPUnit or Prophecy?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4377</Words>
  <Application>Microsoft Office PowerPoint</Application>
  <PresentationFormat>Widescreen</PresentationFormat>
  <Paragraphs>781</Paragraphs>
  <Slides>58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58</vt:i4>
      </vt:variant>
    </vt:vector>
  </HeadingPairs>
  <TitlesOfParts>
    <vt:vector size="75" baseType="lpstr">
      <vt:lpstr>Arial</vt:lpstr>
      <vt:lpstr>Calibri</vt:lpstr>
      <vt:lpstr>Calibri Light</vt:lpstr>
      <vt:lpstr>DejaVu Sans</vt:lpstr>
      <vt:lpstr>StarSymbol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Unit Test Mock Objects</dc:title>
  <dc:creator>Richard Harrison</dc:creator>
  <cp:lastModifiedBy>Richard Harrison</cp:lastModifiedBy>
  <cp:revision>82</cp:revision>
  <dcterms:created xsi:type="dcterms:W3CDTF">2015-10-28T12:29:40Z</dcterms:created>
  <dcterms:modified xsi:type="dcterms:W3CDTF">2016-05-09T12:05:18Z</dcterms:modified>
  <dc:language>en-GB</dc:language>
</cp:coreProperties>
</file>