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15" r:id="rId3"/>
    <p:sldId id="260" r:id="rId4"/>
    <p:sldId id="314" r:id="rId5"/>
    <p:sldId id="313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6" r:id="rId55"/>
    <p:sldId id="36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3861" autoAdjust="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6DC10-02BF-4E2C-B055-43BDCCFEDB5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DCF1-F0A9-4CA4-B044-CE777B441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0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Need for a dummy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Extractor class takes Logger constructor argument, so to create one we need to a Logger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getLog method included to inspect the argument provided</a:t>
            </a:r>
            <a:endParaRPr/>
          </a:p>
        </p:txBody>
      </p:sp>
      <p:sp>
        <p:nvSpPr>
          <p:cNvPr id="60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AA10575-49C1-4E7A-AAE7-6F4A36F78CB8}" type="slidenum">
              <a:rPr lang="en-GB" sz="1200" strike="noStrike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18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3B683F-B8C6-49A8-87D7-07077D3A6D1F}" type="slidenum">
              <a:rPr lang="en-GB" sz="1200" strike="noStrike">
                <a:solidFill>
                  <a:srgbClr val="000000"/>
                </a:solidFill>
                <a:latin typeface="Calibri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12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Arbitrary method call?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means you get to use code-completion in your IDE and any refactoring of method names will automatically update the tests.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Perhaps not much difference at this point?</a:t>
            </a:r>
            <a:endParaRPr/>
          </a:p>
        </p:txBody>
      </p:sp>
      <p:sp>
        <p:nvSpPr>
          <p:cNvPr id="62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841E5F-D9FC-471B-B1F4-8D74A9071547}" type="slidenum">
              <a:rPr lang="en-GB" sz="1200" strike="noStrike">
                <a:solidFill>
                  <a:srgbClr val="000000"/>
                </a:solidFill>
                <a:latin typeface="Calibri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26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3DA4250-7A3D-44F9-8856-4F5D528B3143}" type="slidenum">
              <a:rPr lang="en-GB" sz="1200" strike="noStrike">
                <a:solidFill>
                  <a:srgbClr val="000000"/>
                </a:solidFill>
                <a:latin typeface="Calibri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08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Most important slide of this presentation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Instinct of PHPUnit is to enforce call order – Example of structure binding?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 otoh does not – Example of message binding?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D84014B-07FF-40DA-9FD0-898FBB0C0152}" type="slidenum">
              <a:rPr lang="en-GB" sz="1200" strike="noStrike">
                <a:solidFill>
                  <a:srgbClr val="000000"/>
                </a:solidFill>
                <a:latin typeface="Calibri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55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Request to add new method typical of development process</a:t>
            </a:r>
            <a:endParaRPr/>
          </a:p>
        </p:txBody>
      </p:sp>
      <p:sp>
        <p:nvSpPr>
          <p:cNvPr id="62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0C5732-39A5-4981-BD9A-45421B15F120}" type="slidenum">
              <a:rPr lang="en-GB" sz="1200" strike="noStrike">
                <a:solidFill>
                  <a:srgbClr val="000000"/>
                </a:solidFill>
                <a:latin typeface="Calibri"/>
              </a:r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88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87198C5-9E2A-4A66-AE17-7C7CDBB25E51}" type="slidenum">
              <a:rPr lang="en-GB" sz="1200" strike="noStrike">
                <a:solidFill>
                  <a:srgbClr val="000000"/>
                </a:solidFill>
                <a:latin typeface="Calibri"/>
              </a:rPr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194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Switch to specifying class name in type hint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example linked to Magento work</a:t>
            </a:r>
            <a:endParaRPr/>
          </a:p>
        </p:txBody>
      </p:sp>
      <p:sp>
        <p:nvSpPr>
          <p:cNvPr id="63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1F1C25-1160-4405-9088-B7CD349A5238}" type="slidenum">
              <a:rPr lang="en-GB" sz="1200" strike="noStrike">
                <a:solidFill>
                  <a:srgbClr val="000000"/>
                </a:solidFill>
                <a:latin typeface="Calibri"/>
              </a:rPr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926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3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84B903D-6CE3-4F49-A841-81F97E1CD32A}" type="slidenum">
              <a:rPr lang="en-GB" sz="1200" strike="noStrike">
                <a:solidFill>
                  <a:srgbClr val="000000"/>
                </a:solidFill>
                <a:latin typeface="Calibri"/>
              </a:r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035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89C891-9022-47BA-8ED7-3B50D37AEBAC}" type="slidenum">
              <a:rPr lang="en-GB" sz="1200" strike="noStrike">
                <a:solidFill>
                  <a:srgbClr val="000000"/>
                </a:solidFill>
                <a:latin typeface="Calibri"/>
              </a:r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9980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Recap our first sub test</a:t>
            </a:r>
            <a:endParaRPr/>
          </a:p>
        </p:txBody>
      </p:sp>
      <p:sp>
        <p:nvSpPr>
          <p:cNvPr id="63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6CFD56-A365-46EB-B4F8-2F63373CEC53}" type="slidenum">
              <a:rPr lang="en-GB" sz="1200" strike="noStrike">
                <a:solidFill>
                  <a:srgbClr val="000000"/>
                </a:solidFill>
                <a:latin typeface="Calibri"/>
              </a:rPr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09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Example of two dummies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PHPUnit: getMock method with class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Prophecy: first create a Prophesy object, then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Easy to forget to call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Key point: no Logger class exists at this point, include or require have not been called, what happens if a Logger class is defined?</a:t>
            </a:r>
            <a:endParaRPr/>
          </a:p>
        </p:txBody>
      </p:sp>
      <p:sp>
        <p:nvSpPr>
          <p:cNvPr id="60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D2B663-90ED-4577-ADAC-5970544D5565}" type="slidenum">
              <a:rPr lang="en-GB" sz="1200" strike="noStrike">
                <a:solidFill>
                  <a:srgbClr val="000000"/>
                </a:solidFill>
                <a:latin typeface="Calibri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689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Recall stub test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how test ends with an assertion</a:t>
            </a:r>
            <a:endParaRPr/>
          </a:p>
        </p:txBody>
      </p:sp>
      <p:sp>
        <p:nvSpPr>
          <p:cNvPr id="64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A30EF3-F72A-4102-96A7-A4F270509F96}" type="slidenum">
              <a:rPr lang="en-GB" sz="1200" strike="noStrike">
                <a:solidFill>
                  <a:srgbClr val="000000"/>
                </a:solidFill>
                <a:latin typeface="Calibri"/>
              </a:rPr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0925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single assertion</a:t>
            </a:r>
            <a:endParaRPr/>
          </a:p>
        </p:txBody>
      </p:sp>
      <p:sp>
        <p:nvSpPr>
          <p:cNvPr id="64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AE9C294-D65F-4693-9AB2-95E8E7CE9162}" type="slidenum">
              <a:rPr lang="en-GB" sz="1200" strike="noStrike">
                <a:solidFill>
                  <a:srgbClr val="000000"/>
                </a:solidFill>
                <a:latin typeface="Calibri"/>
              </a:rPr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296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approach</a:t>
            </a:r>
            <a:endParaRPr/>
          </a:p>
        </p:txBody>
      </p:sp>
      <p:sp>
        <p:nvSpPr>
          <p:cNvPr id="64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BFED9CF-CB88-4990-98E5-50CF5870F28E}" type="slidenum">
              <a:rPr lang="en-GB" sz="1200" strike="noStrike">
                <a:solidFill>
                  <a:srgbClr val="000000"/>
                </a:solidFill>
                <a:latin typeface="Calibri"/>
              </a:rPr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323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two assertions (Prophecy) – PHPUnit still only considers a single assertion</a:t>
            </a:r>
            <a:endParaRPr/>
          </a:p>
        </p:txBody>
      </p:sp>
      <p:sp>
        <p:nvSpPr>
          <p:cNvPr id="64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AC3515-A9FB-4568-BC07-95A2C14625E2}" type="slidenum">
              <a:rPr lang="en-GB" sz="1200" strike="noStrike">
                <a:solidFill>
                  <a:srgbClr val="000000"/>
                </a:solidFill>
                <a:latin typeface="Calibri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8386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28B206-7277-4B38-B0B1-AD914FAFD51C}" type="slidenum">
              <a:rPr lang="en-GB" sz="1200" strike="noStrike">
                <a:solidFill>
                  <a:srgbClr val="000000"/>
                </a:solidFill>
                <a:latin typeface="Calibri"/>
              </a:r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685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Note these not equivalent as prophecy does not enforce order in which methods are called</a:t>
            </a:r>
            <a:endParaRPr/>
          </a:p>
        </p:txBody>
      </p:sp>
      <p:sp>
        <p:nvSpPr>
          <p:cNvPr id="65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99699C8-1CA5-4CE3-BF87-F9B0A6E926CD}" type="slidenum">
              <a:rPr lang="en-GB" sz="1200" strike="noStrike">
                <a:solidFill>
                  <a:srgbClr val="000000"/>
                </a:solidFill>
                <a:latin typeface="Calibri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65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588365F-C9BC-4E6C-A752-E670C0A6C0ED}" type="slidenum">
              <a:rPr lang="en-GB" sz="1200" strike="noStrike">
                <a:solidFill>
                  <a:srgbClr val="000000"/>
                </a:solidFill>
                <a:latin typeface="Calibri"/>
              </a:rPr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824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Mockito definition of a spy</a:t>
            </a:r>
            <a:endParaRPr/>
          </a:p>
        </p:txBody>
      </p:sp>
      <p:sp>
        <p:nvSpPr>
          <p:cNvPr id="65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E76938D-9CF4-4F14-AC89-50B9D43B831F}" type="slidenum">
              <a:rPr lang="en-GB" sz="1200" strike="noStrike">
                <a:solidFill>
                  <a:srgbClr val="000000"/>
                </a:solidFill>
                <a:latin typeface="Calibri"/>
              </a:rPr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394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784F5E1-3722-4BBF-9BBC-38AAA2A7006F}" type="slidenum">
              <a:rPr lang="en-GB" sz="1200" strike="noStrike">
                <a:solidFill>
                  <a:srgbClr val="000000"/>
                </a:solidFill>
                <a:latin typeface="Calibri"/>
              </a:rPr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103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C9C0370-F304-469B-BB0E-31831C753CED}" type="slidenum">
              <a:rPr lang="en-GB" sz="1200" strike="noStrike">
                <a:solidFill>
                  <a:srgbClr val="000000"/>
                </a:solidFill>
                <a:latin typeface="Calibri"/>
              </a:rPr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624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Create class for dummy but a fatal flaw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Intention to show the difference between our two frameworks</a:t>
            </a:r>
            <a:endParaRPr/>
          </a:p>
        </p:txBody>
      </p:sp>
      <p:sp>
        <p:nvSpPr>
          <p:cNvPr id="60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ED8CFC0-5877-44CD-BDE0-7FED2A883C18}" type="slidenum">
              <a:rPr lang="en-GB" sz="1200" strike="noStrike">
                <a:solidFill>
                  <a:srgbClr val="000000"/>
                </a:solidFill>
                <a:latin typeface="Calibri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84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6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9A16E9-DE08-4B06-B924-A4182E4AF1E7}" type="slidenum">
              <a:rPr lang="en-GB" sz="1200" strike="noStrike">
                <a:solidFill>
                  <a:srgbClr val="000000"/>
                </a:solidFill>
                <a:latin typeface="Calibri"/>
              </a:rPr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978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CBC3573-7ECA-41E7-8775-1CF0E9125B96}" type="slidenum">
              <a:rPr lang="en-GB" sz="1200" strike="noStrike">
                <a:solidFill>
                  <a:srgbClr val="000000"/>
                </a:solidFill>
                <a:latin typeface="Calibri"/>
              </a:rPr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95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Logger now included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Retain dummy generation code from before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What results do we get?</a:t>
            </a:r>
            <a:endParaRPr/>
          </a:p>
        </p:txBody>
      </p:sp>
      <p:sp>
        <p:nvSpPr>
          <p:cNvPr id="60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6A493B0-7D4E-49A2-A2AA-B8CA5B2ABF31}" type="slidenum">
              <a:rPr lang="en-GB" sz="1200" strike="noStrike">
                <a:solidFill>
                  <a:srgbClr val="000000"/>
                </a:solidFill>
                <a:latin typeface="Calibri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04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Second test passed, but first test threw an error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Conclusion: constructor is executed for PHPUnit, not for Prophecy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So how do we get the previous test passing?</a:t>
            </a:r>
            <a:endParaRPr/>
          </a:p>
        </p:txBody>
      </p:sp>
      <p:sp>
        <p:nvSpPr>
          <p:cNvPr id="61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77ABD9-C297-4E52-96A6-506DBFFCD434}" type="slidenum">
              <a:rPr lang="en-GB" sz="1200" strike="noStrike">
                <a:solidFill>
                  <a:srgbClr val="000000"/>
                </a:solidFill>
                <a:latin typeface="Calibri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79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Use of expected exception annotation</a:t>
            </a:r>
            <a:endParaRPr/>
          </a:p>
        </p:txBody>
      </p:sp>
      <p:sp>
        <p:nvSpPr>
          <p:cNvPr id="61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34FBA2-4C05-49D4-9DE8-A6607CCBA024}" type="slidenum">
              <a:rPr lang="en-GB" sz="1200" strike="noStrike">
                <a:solidFill>
                  <a:srgbClr val="000000"/>
                </a:solidFill>
                <a:latin typeface="Calibri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422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1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EBC247-2ED0-4CE4-B9D5-66936F8A3084}" type="slidenum">
              <a:rPr lang="en-GB" sz="1200" strike="noStrike">
                <a:solidFill>
                  <a:srgbClr val="000000"/>
                </a:solidFill>
                <a:latin typeface="Calibri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27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1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EFC43-A53D-45B8-9E8C-67C9516E3804}" type="slidenum">
              <a:rPr lang="en-GB" sz="1200" strike="noStrike">
                <a:solidFill>
                  <a:srgbClr val="000000"/>
                </a:solidFill>
                <a:latin typeface="Calibri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83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interface in type hint – can mock interfaces</a:t>
            </a:r>
            <a:endParaRPr/>
          </a:p>
        </p:txBody>
      </p:sp>
      <p:sp>
        <p:nvSpPr>
          <p:cNvPr id="61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2B6EB0-E18A-4D7F-8F3B-E6381A547580}" type="slidenum">
              <a:rPr lang="en-GB" sz="1200" strike="noStrike">
                <a:solidFill>
                  <a:srgbClr val="000000"/>
                </a:solidFill>
                <a:latin typeface="Calibri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3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3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3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3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9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6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8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35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2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Creating Unit Test Mock Objects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GB" sz="2800" dirty="0" smtClean="0">
              <a:solidFill>
                <a:srgbClr val="000000"/>
              </a:solidFill>
            </a:endParaRPr>
          </a:p>
          <a:p>
            <a:r>
              <a:rPr lang="en-GB" sz="2800" dirty="0" err="1" smtClean="0">
                <a:solidFill>
                  <a:srgbClr val="000000"/>
                </a:solidFill>
              </a:rPr>
              <a:t>PHPUnit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>
                <a:solidFill>
                  <a:srgbClr val="000000"/>
                </a:solidFill>
              </a:rPr>
              <a:t>or Prophecy?</a:t>
            </a:r>
            <a:endParaRPr lang="en-GB" sz="2800" dirty="0"/>
          </a:p>
          <a:p>
            <a:endParaRPr lang="en-GB" sz="2800" dirty="0" smtClean="0">
              <a:solidFill>
                <a:srgbClr val="000000"/>
              </a:solidFill>
            </a:endParaRPr>
          </a:p>
          <a:p>
            <a:r>
              <a:rPr lang="en-GB" sz="2800" dirty="0" smtClean="0">
                <a:solidFill>
                  <a:srgbClr val="000000"/>
                </a:solidFill>
              </a:rPr>
              <a:t>https</a:t>
            </a:r>
            <a:r>
              <a:rPr lang="en-GB" sz="2800" dirty="0">
                <a:solidFill>
                  <a:srgbClr val="000000"/>
                </a:solidFill>
              </a:rPr>
              <a:t>://github.com/riharris/phpunit-or-prophecy-for-mocks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57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838080" y="365040"/>
            <a:ext cx="10515600" cy="858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Use a mock object when:</a:t>
            </a:r>
            <a:endParaRPr/>
          </a:p>
        </p:txBody>
      </p:sp>
      <p:sp>
        <p:nvSpPr>
          <p:cNvPr id="497" name="TextShape 2"/>
          <p:cNvSpPr txBox="1"/>
          <p:nvPr/>
        </p:nvSpPr>
        <p:spPr>
          <a:xfrm>
            <a:off x="838080" y="1442434"/>
            <a:ext cx="10515600" cy="4780886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has non-deterministic behaviour.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is difficult to set up.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has behaviour that is hard to trigger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is slow.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has (or is) a user interface.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test needs to ask the real object about how it was used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does not yet exist.</a:t>
            </a:r>
            <a:endParaRPr sz="2400" dirty="0"/>
          </a:p>
          <a:p>
            <a:pPr>
              <a:lnSpc>
                <a:spcPct val="70000"/>
              </a:lnSpc>
              <a:buFont typeface="Arial"/>
              <a:buChar char="•"/>
            </a:pPr>
            <a:endParaRPr sz="2400" dirty="0"/>
          </a:p>
          <a:p>
            <a:pPr>
              <a:lnSpc>
                <a:spcPct val="70000"/>
              </a:lnSpc>
            </a:pPr>
            <a:endParaRPr sz="2400" dirty="0"/>
          </a:p>
          <a:p>
            <a:pPr>
              <a:lnSpc>
                <a:spcPct val="7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928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62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87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Types of test double?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64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Types of test double</a:t>
            </a:r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838080" y="1825560"/>
            <a:ext cx="10515240" cy="3403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 smtClean="0">
                <a:latin typeface="Arial"/>
              </a:rPr>
              <a:t>Dummy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latin typeface="Arial"/>
              </a:rPr>
              <a:t>Stub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latin typeface="Arial"/>
              </a:rPr>
              <a:t>Spy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latin typeface="Arial"/>
              </a:rPr>
              <a:t>Mock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solidFill>
                  <a:srgbClr val="FF3333"/>
                </a:solidFill>
                <a:latin typeface="Arial"/>
              </a:rPr>
              <a:t>Fake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solidFill>
                  <a:srgbClr val="FF3333"/>
                </a:solidFill>
                <a:latin typeface="Arial"/>
              </a:rPr>
              <a:t>Temporary Test Stub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Characteristics of test doubles</a:t>
            </a:r>
            <a:endParaRPr/>
          </a:p>
        </p:txBody>
      </p:sp>
      <p:graphicFrame>
        <p:nvGraphicFramePr>
          <p:cNvPr id="507" name="Table 2"/>
          <p:cNvGraphicFramePr/>
          <p:nvPr/>
        </p:nvGraphicFramePr>
        <p:xfrm>
          <a:off x="838080" y="1825560"/>
          <a:ext cx="10515240" cy="407844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8720"/>
                <a:gridCol w="2629080"/>
              </a:tblGrid>
              <a:tr h="710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Behaviour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Expectations</a:t>
                      </a:r>
                      <a:endParaRPr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Dummy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Stub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Spy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  <a:tr h="84312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Mock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test double?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19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Extractor </a:t>
            </a:r>
            <a:r>
              <a:rPr lang="en-GB" sz="2800" strike="noStrike" dirty="0" smtClean="0">
                <a:solidFill>
                  <a:srgbClr val="000000"/>
                </a:solidFill>
                <a:latin typeface="Calibri"/>
              </a:rPr>
              <a:t>{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>
                <a:solidFill>
                  <a:srgbClr val="0070C0"/>
                </a:solidFill>
                <a:latin typeface="Calibri"/>
              </a:rPr>
              <a:t>$log</a:t>
            </a:r>
            <a:r>
              <a:rPr lang="en-GB" sz="2800" strike="noStrike" dirty="0" smtClean="0">
                <a:solidFill>
                  <a:srgbClr val="000000"/>
                </a:solidFill>
                <a:latin typeface="Calibri"/>
              </a:rPr>
              <a:t>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__construct(Logger $log)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800" strike="noStrike" dirty="0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= $log;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 smtClean="0">
                <a:solidFill>
                  <a:srgbClr val="000000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getLog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    return $this-&gt;</a:t>
            </a:r>
            <a:r>
              <a:rPr lang="en-GB" sz="2800" strike="noStrike" dirty="0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15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DummyTest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400" dirty="0"/>
          </a:p>
          <a:p>
            <a:pPr>
              <a:lnSpc>
                <a:spcPct val="90000"/>
              </a:lnSpc>
            </a:pP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assertInstanceOf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, $fixture-&gt;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getLog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400" dirty="0"/>
          </a:p>
          <a:p>
            <a:pPr>
              <a:lnSpc>
                <a:spcPct val="90000"/>
              </a:lnSpc>
            </a:pPr>
            <a:endParaRPr lang="en-GB" sz="24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400" strike="noStrike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assertInstanceOf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, $fixture-&gt;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getLog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429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__construct()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throw new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Exception(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‘exception’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71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8016"/>
          </a:xfrm>
        </p:spPr>
        <p:txBody>
          <a:bodyPr/>
          <a:lstStyle/>
          <a:p>
            <a:r>
              <a:rPr lang="en-GB" dirty="0" smtClean="0"/>
              <a:t>Richard Harrison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95073"/>
            <a:ext cx="9144000" cy="3056021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</a:rPr>
              <a:t>First Degree : Mechanical Engineering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Masters Degree : Project Management &amp; Leadership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Software Developer since 2000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PHP Developer since 2005</a:t>
            </a:r>
            <a:endParaRPr lang="en-GB" dirty="0"/>
          </a:p>
          <a:p>
            <a:r>
              <a:rPr lang="en-GB" dirty="0" err="1">
                <a:solidFill>
                  <a:srgbClr val="000000"/>
                </a:solidFill>
              </a:rPr>
              <a:t>Magento</a:t>
            </a:r>
            <a:r>
              <a:rPr lang="en-GB" dirty="0">
                <a:solidFill>
                  <a:srgbClr val="000000"/>
                </a:solidFill>
              </a:rPr>
              <a:t>, ZF1, ZF2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https://uk.linkedin.com/in/richardarthurharrison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7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'</a:t>
            </a:r>
            <a:r>
              <a:rPr lang="en-GB" sz="2400" dirty="0" err="1">
                <a:solidFill>
                  <a:srgbClr val="0070C0"/>
                </a:solidFill>
              </a:rPr>
              <a:t>Logger.php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DummyIncludedClassTest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 smtClean="0">
                <a:solidFill>
                  <a:srgbClr val="000000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583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826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1) DummyIncludedClassTest::testDemonstratePhpunitDummy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Exception: exception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/home/rharrison/workspace/unit-test-mock-objects/dummies/Logger.php:11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/home/rharrison/workspace/unit-test-mock-objects/dummies/DummyIncludedClassTest.php:10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Tests: 2, Assertions: 0, Errors: 1.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‘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Logger.php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DummyIncludedClassRevisedTest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70C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70C0"/>
                </a:solidFill>
                <a:latin typeface="Calibri"/>
              </a:rPr>
              <a:t>  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/**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    * @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expectedException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Exception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    */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47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‘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Logger.php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DummyIncludedAlternativeClassTest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disableOriginalConstructor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());    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478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-&gt;getMock()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-&gt;prophesize()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-&gt;reveal()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-&gt;getMockBuilder()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-&gt;disableOriginalConstructor()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19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49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3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3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88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17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standard unit test framework since 2001.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Current release 5.3 (PHP &gt;=5.6, otherwise 4.8) 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Includes a native mocking framework yet offers also Prophecy mocking since version 4.5.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9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onConsecutiveCalls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3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testDemonstratePhpunitStubMethod2()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($part)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($part ==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 ?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 :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};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$user-&gt;method('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returnCallback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9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onConsecutiveCalls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4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new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8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if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(!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isAdmin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. ' ' .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   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= $user;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2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isAdmin();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42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4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436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.E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Time: 873 ms, Memory: 5.25Mb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1) StubTest::testDemonstrateProphecyStub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Prophecy\Exception\Call\UnexpectedCallException: Method call: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isAdmin()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on Double\IUser\P1 was not expected, expected calls were: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getFirstName()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getLastName()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/home/rharrison/workspace/unit-test-mock-objects/stubs3/Logger.php:10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/home/rharrison/workspace/unit-test-mock-objects/stubs3/StubTest.php:33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Tests: 2, Assertions: 1, Errors: 1.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4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1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/**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  * @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expectedException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Prophecy\Exception\Call\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UnexpectedCallException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  */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testDemonstrateProphecyStubRevised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52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 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testDemonstrateProphecyStubResolved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isAdmin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false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7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25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/**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 @method getFirstName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 @method getLastName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*/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User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__call($name, $arguments)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    // parse database records or similar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function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setMethods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553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60" y="1058182"/>
            <a:ext cx="7400993" cy="4351338"/>
          </a:xfrm>
        </p:spPr>
      </p:pic>
    </p:spTree>
    <p:extLst>
      <p:ext uri="{BB962C8B-B14F-4D97-AF65-F5344CB8AC3E}">
        <p14:creationId xmlns:p14="http://schemas.microsoft.com/office/powerpoint/2010/main" val="25621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6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-&gt;method()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-&gt;onConsecutiveCalls()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-&gt;returnCallback()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-&gt;setMethods()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22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99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4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65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895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812 ms, Memory: 4.75Mb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1 assertion)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3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8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69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testDemonstrateProphecySpy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789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2 assertions)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71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6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);   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= $user;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8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$user-&gt;method('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')),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7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852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$user-&gt;method('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')),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80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testDemonstrateProphecySpyWithOrder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();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')-&gt;will(function 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    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shouldNotHaveBeenCalled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});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71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standard unit test framework since 2001.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Includes a native mocking framework yet offers also Prophecy mocking since version 4.5.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How to choose between </a:t>
            </a: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mocks and Prophecy mocks?</a:t>
            </a:r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Analysis performed for version 4.8.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9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2" name="TextShape 2"/>
          <p:cNvSpPr txBox="1"/>
          <p:nvPr/>
        </p:nvSpPr>
        <p:spPr>
          <a:xfrm>
            <a:off x="838080" y="1486080"/>
            <a:ext cx="10515600" cy="515988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$this-&gt;user = $user;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708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4" name="TextShape 2"/>
          <p:cNvSpPr txBox="1"/>
          <p:nvPr/>
        </p:nvSpPr>
        <p:spPr>
          <a:xfrm>
            <a:off x="838080" y="1825560"/>
            <a:ext cx="109018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		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setMethods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$fixture-&gt;expects($this-&gt;once())-&gt;method(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')-&gt;with($this-&gt;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$fixture-&gt;expects($this-&gt;once())-&gt;method(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')-&gt;with($this-&gt;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5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9900FF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testPhpunitSpyWithWildcardArgs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$user-&gt;expects($this-&gt;exactly(2))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    -&gt;with($this-&gt;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isType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'string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8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function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testProphecySpyWithWildcardArgs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user-&gt;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getName</a:t>
            </a: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	(\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Prophecy\Argument::type(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'string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</a:t>
            </a: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	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shouldHaveBeenCalledTimes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(2);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99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-&gt;expects()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-&gt;shouldHaveBeenCalled()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-&gt;with()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-&gt;withConsecutive()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-&gt;equalTo()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9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Mocks</a:t>
            </a:r>
            <a:endParaRPr/>
          </a:p>
        </p:txBody>
      </p:sp>
      <p:sp>
        <p:nvSpPr>
          <p:cNvPr id="595" name="TextShape 2"/>
          <p:cNvSpPr txBox="1"/>
          <p:nvPr/>
        </p:nvSpPr>
        <p:spPr>
          <a:xfrm>
            <a:off x="825201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MockTest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1600" dirty="0"/>
          </a:p>
          <a:p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public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7030A0"/>
                </a:solidFill>
              </a:rPr>
              <a:t>function</a:t>
            </a:r>
            <a:r>
              <a:rPr lang="en-GB" sz="1400" dirty="0"/>
              <a:t> </a:t>
            </a:r>
            <a:r>
              <a:rPr lang="en-GB" sz="1400" dirty="0" err="1"/>
              <a:t>testDemonstratePhpunitMock</a:t>
            </a:r>
            <a:r>
              <a:rPr lang="en-GB" sz="1400" dirty="0"/>
              <a:t>()</a:t>
            </a:r>
          </a:p>
          <a:p>
            <a:r>
              <a:rPr lang="en-GB" sz="1400" dirty="0"/>
              <a:t>    {</a:t>
            </a:r>
          </a:p>
          <a:p>
            <a:r>
              <a:rPr lang="en-GB" sz="1400" dirty="0"/>
              <a:t>        $fixture = </a:t>
            </a:r>
            <a:r>
              <a:rPr lang="en-GB" sz="1400" dirty="0">
                <a:solidFill>
                  <a:srgbClr val="7030A0"/>
                </a:solidFill>
              </a:rPr>
              <a:t>new</a:t>
            </a:r>
            <a:r>
              <a:rPr lang="en-GB" sz="1400" dirty="0"/>
              <a:t> Logger();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 = $this-&gt;</a:t>
            </a:r>
            <a:r>
              <a:rPr lang="en-GB" sz="1400" dirty="0" err="1"/>
              <a:t>getMock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IUser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$user-&gt;expects($this-&gt;exactly(2))</a:t>
            </a:r>
          </a:p>
          <a:p>
            <a:r>
              <a:rPr lang="en-GB" sz="1400" dirty="0"/>
              <a:t>            -&gt;method(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getName</a:t>
            </a:r>
            <a:r>
              <a:rPr lang="en-GB" sz="1400" dirty="0"/>
              <a:t>')</a:t>
            </a:r>
          </a:p>
          <a:p>
            <a:r>
              <a:rPr lang="en-GB" sz="1400" dirty="0"/>
              <a:t>            -&gt;</a:t>
            </a:r>
            <a:r>
              <a:rPr lang="en-GB" sz="1400" dirty="0" err="1"/>
              <a:t>withConsecutive</a:t>
            </a:r>
            <a:r>
              <a:rPr lang="en-GB" sz="1400" dirty="0" smtClean="0"/>
              <a:t>(</a:t>
            </a:r>
          </a:p>
          <a:p>
            <a:r>
              <a:rPr lang="en-GB" sz="1400" dirty="0" smtClean="0"/>
              <a:t>           </a:t>
            </a:r>
            <a:r>
              <a:rPr lang="en-GB" sz="1400" dirty="0" smtClean="0">
                <a:solidFill>
                  <a:srgbClr val="7030A0"/>
                </a:solidFill>
              </a:rPr>
              <a:t>array</a:t>
            </a:r>
            <a:r>
              <a:rPr lang="en-GB" sz="1400" dirty="0" smtClean="0"/>
              <a:t>($</a:t>
            </a:r>
            <a:r>
              <a:rPr lang="en-GB" sz="1400" dirty="0"/>
              <a:t>this-&gt;</a:t>
            </a:r>
            <a:r>
              <a:rPr lang="en-GB" sz="1400" dirty="0" err="1"/>
              <a:t>equalTo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 smtClean="0"/>
              <a:t>')), 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           array</a:t>
            </a:r>
            <a:r>
              <a:rPr lang="en-GB" sz="1400" dirty="0" smtClean="0"/>
              <a:t>($</a:t>
            </a:r>
            <a:r>
              <a:rPr lang="en-GB" sz="1400" dirty="0"/>
              <a:t>this-&gt;</a:t>
            </a:r>
            <a:r>
              <a:rPr lang="en-GB" sz="1400" dirty="0" err="1"/>
              <a:t>equalTo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 smtClean="0"/>
              <a:t>')))</a:t>
            </a:r>
            <a:endParaRPr lang="en-GB" sz="1400" dirty="0"/>
          </a:p>
          <a:p>
            <a:r>
              <a:rPr lang="en-GB" sz="1400" dirty="0"/>
              <a:t>            -&gt;will($this-&gt;</a:t>
            </a:r>
            <a:r>
              <a:rPr lang="en-GB" sz="1400" dirty="0" err="1"/>
              <a:t>onConsecutiveCalls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</a:t>
            </a:r>
            <a:r>
              <a:rPr lang="en-GB" sz="1400" dirty="0"/>
              <a:t>', 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$fixture-&gt;</a:t>
            </a:r>
            <a:r>
              <a:rPr lang="en-GB" sz="1400" dirty="0" err="1"/>
              <a:t>setUser</a:t>
            </a:r>
            <a:r>
              <a:rPr lang="en-GB" sz="1400" dirty="0"/>
              <a:t>($user);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$this-&gt;</a:t>
            </a:r>
            <a:r>
              <a:rPr lang="en-GB" sz="1400" dirty="0" err="1"/>
              <a:t>assertSame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 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', $fixture-&gt;</a:t>
            </a:r>
            <a:r>
              <a:rPr lang="en-GB" sz="1400" dirty="0" err="1"/>
              <a:t>getUserName</a:t>
            </a:r>
            <a:r>
              <a:rPr lang="en-GB" sz="1400" dirty="0"/>
              <a:t>());</a:t>
            </a:r>
          </a:p>
          <a:p>
            <a:r>
              <a:rPr lang="en-GB" sz="1400" dirty="0"/>
              <a:t>    }</a:t>
            </a:r>
            <a:r>
              <a:rPr lang="en-GB" sz="1400" strike="noStrike" dirty="0" smtClean="0">
                <a:solidFill>
                  <a:srgbClr val="000000"/>
                </a:solidFill>
                <a:latin typeface="Calibri"/>
              </a:rPr>
              <a:t>}</a:t>
            </a:r>
            <a:endParaRPr sz="1600" dirty="0"/>
          </a:p>
        </p:txBody>
      </p:sp>
      <p:sp>
        <p:nvSpPr>
          <p:cNvPr id="596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MockTest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1600" dirty="0"/>
          </a:p>
          <a:p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public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7030A0"/>
                </a:solidFill>
              </a:rPr>
              <a:t>function</a:t>
            </a:r>
            <a:r>
              <a:rPr lang="en-GB" sz="1400" dirty="0"/>
              <a:t> </a:t>
            </a:r>
            <a:r>
              <a:rPr lang="en-GB" sz="1400" dirty="0" err="1"/>
              <a:t>testDemonstrateProphecyMock</a:t>
            </a:r>
            <a:r>
              <a:rPr lang="en-GB" sz="1400" dirty="0"/>
              <a:t>()</a:t>
            </a:r>
          </a:p>
          <a:p>
            <a:r>
              <a:rPr lang="en-GB" sz="1400" dirty="0"/>
              <a:t>    {</a:t>
            </a:r>
          </a:p>
          <a:p>
            <a:r>
              <a:rPr lang="en-GB" sz="1400" dirty="0"/>
              <a:t>        $fixture = </a:t>
            </a:r>
            <a:r>
              <a:rPr lang="en-GB" sz="1400" dirty="0">
                <a:solidFill>
                  <a:srgbClr val="7030A0"/>
                </a:solidFill>
              </a:rPr>
              <a:t>new</a:t>
            </a:r>
            <a:r>
              <a:rPr lang="en-GB" sz="1400" dirty="0"/>
              <a:t> Logger();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 = $this-&gt;prophesize(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IUser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/>
              <a:t>')-&gt;</a:t>
            </a:r>
            <a:r>
              <a:rPr lang="en-GB" sz="1400" dirty="0" err="1"/>
              <a:t>willReturn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/>
              <a:t>')-&gt;</a:t>
            </a:r>
            <a:r>
              <a:rPr lang="en-GB" sz="1400" dirty="0" err="1"/>
              <a:t>willReturn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$fixture-&gt;</a:t>
            </a:r>
            <a:r>
              <a:rPr lang="en-GB" sz="1400" dirty="0" err="1"/>
              <a:t>setUser</a:t>
            </a:r>
            <a:r>
              <a:rPr lang="en-GB" sz="1400" dirty="0"/>
              <a:t>($user-&gt;reveal());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$this-&gt;</a:t>
            </a:r>
            <a:r>
              <a:rPr lang="en-GB" sz="1400" dirty="0" err="1"/>
              <a:t>assertSame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 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', $fixture-&gt;</a:t>
            </a:r>
            <a:r>
              <a:rPr lang="en-GB" sz="1400" dirty="0" err="1"/>
              <a:t>getUserName</a:t>
            </a:r>
            <a:r>
              <a:rPr lang="en-GB" sz="1400" dirty="0"/>
              <a:t>());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/>
              <a:t>')-&gt;</a:t>
            </a:r>
            <a:r>
              <a:rPr lang="en-GB" sz="1400" dirty="0" err="1"/>
              <a:t>shouldHaveBeenCalledTimes</a:t>
            </a:r>
            <a:r>
              <a:rPr lang="en-GB" sz="1400" dirty="0"/>
              <a:t>(1);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/>
              <a:t>')-&gt;</a:t>
            </a:r>
            <a:r>
              <a:rPr lang="en-GB" sz="1400" dirty="0" err="1"/>
              <a:t>shouldHaveBeenCalledTimes</a:t>
            </a:r>
            <a:r>
              <a:rPr lang="en-GB" sz="1400" dirty="0"/>
              <a:t>(1);</a:t>
            </a:r>
          </a:p>
          <a:p>
            <a:r>
              <a:rPr lang="en-GB" sz="1400" dirty="0"/>
              <a:t>    }</a:t>
            </a:r>
            <a:r>
              <a:rPr lang="en-GB" sz="1400" strike="noStrike" dirty="0" smtClean="0">
                <a:solidFill>
                  <a:srgbClr val="000000"/>
                </a:solidFill>
                <a:latin typeface="Calibri"/>
              </a:rPr>
              <a:t>}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0231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sz="3000" dirty="0" smtClean="0"/>
          </a:p>
          <a:p>
            <a:pPr marL="0" indent="0">
              <a:buNone/>
            </a:pPr>
            <a:r>
              <a:rPr lang="en-GB" sz="3000" dirty="0" smtClean="0"/>
              <a:t>The </a:t>
            </a:r>
            <a:r>
              <a:rPr lang="en-GB" sz="3000" dirty="0"/>
              <a:t>Programmer's Oath</a:t>
            </a:r>
          </a:p>
          <a:p>
            <a:pPr marL="0" indent="0">
              <a:buNone/>
            </a:pPr>
            <a:r>
              <a:rPr lang="en-GB" sz="2200" dirty="0"/>
              <a:t>http://blog.cleancoder.com/uncle-bob/2015/11/18/TheProgrammersOath.html</a:t>
            </a:r>
            <a:endParaRPr lang="en-GB" sz="2600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3000" dirty="0" smtClean="0"/>
              <a:t>Reasons </a:t>
            </a:r>
            <a:r>
              <a:rPr lang="en-GB" sz="3000" dirty="0"/>
              <a:t>to use a mock object</a:t>
            </a:r>
          </a:p>
          <a:p>
            <a:pPr marL="0" indent="0">
              <a:buNone/>
            </a:pPr>
            <a:r>
              <a:rPr lang="en-GB" sz="1900" dirty="0"/>
              <a:t>http://www.ccs.neu.edu/research/demeter/related-work/extreme-programming/MockObjectsFinal.PDF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3000" dirty="0" smtClean="0"/>
              <a:t>Other Frameworks</a:t>
            </a:r>
            <a:endParaRPr lang="en-GB" dirty="0"/>
          </a:p>
          <a:p>
            <a:pPr marL="0" indent="0">
              <a:buNone/>
            </a:pPr>
            <a:r>
              <a:rPr lang="en-GB" sz="2200" dirty="0"/>
              <a:t>atoum.org</a:t>
            </a:r>
          </a:p>
          <a:p>
            <a:pPr marL="0" indent="0">
              <a:buNone/>
            </a:pPr>
            <a:r>
              <a:rPr lang="en-GB" sz="2200" dirty="0"/>
              <a:t>docs.mockery.io</a:t>
            </a:r>
          </a:p>
        </p:txBody>
      </p:sp>
    </p:spTree>
    <p:extLst>
      <p:ext uri="{BB962C8B-B14F-4D97-AF65-F5344CB8AC3E}">
        <p14:creationId xmlns:p14="http://schemas.microsoft.com/office/powerpoint/2010/main" val="243310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72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838080" y="365040"/>
            <a:ext cx="10515600" cy="930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The Programmer’s Oath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838080" y="1211760"/>
            <a:ext cx="10515600" cy="49802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not produce harmful code.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The code that I produce will always be my best work. I will not knowingly allow code that is defective either in behaviour or structure to accumulate.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produce, with each release, a quick, sure, and repeatable proof that every element of the code works as it should.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make frequent, small, releases so that I do not impede the progress of others.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fearlessly and relentlessly improve the code at every opportunity. I will never make the code worse.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do all that I can to keep the productivity of myself, and others, as high as possible. I will do nothing that decreases that productivity.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continuously ensure that others can cover for me, and that I can cover for them.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produce estimates that are honest both in magnitude and precision. I will not make promises without certainty.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never stop learning and improving my craft.</a:t>
            </a:r>
            <a:endParaRPr dirty="0"/>
          </a:p>
          <a:p>
            <a:pPr algn="r">
              <a:lnSpc>
                <a:spcPct val="200000"/>
              </a:lnSpc>
            </a:pPr>
            <a:endParaRPr dirty="0"/>
          </a:p>
          <a:p>
            <a:pPr algn="r">
              <a:lnSpc>
                <a:spcPct val="2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7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43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4062</Words>
  <Application>Microsoft Office PowerPoint</Application>
  <PresentationFormat>Custom</PresentationFormat>
  <Paragraphs>889</Paragraphs>
  <Slides>55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Creating Unit Test Mock Objects</vt:lpstr>
      <vt:lpstr>Richard Harrison</vt:lpstr>
      <vt:lpstr>Summary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Unit Test Mock Objects</dc:title>
  <dc:creator>Richard Harrison</dc:creator>
  <cp:lastModifiedBy>Richard Harrison</cp:lastModifiedBy>
  <cp:revision>104</cp:revision>
  <dcterms:created xsi:type="dcterms:W3CDTF">2015-10-28T12:29:40Z</dcterms:created>
  <dcterms:modified xsi:type="dcterms:W3CDTF">2016-05-09T22:00:50Z</dcterms:modified>
</cp:coreProperties>
</file>