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66" r:id="rId2"/>
    <p:sldId id="271" r:id="rId3"/>
    <p:sldId id="267" r:id="rId4"/>
    <p:sldId id="272" r:id="rId5"/>
    <p:sldId id="270" r:id="rId6"/>
    <p:sldId id="269" r:id="rId7"/>
    <p:sldId id="259" r:id="rId8"/>
    <p:sldId id="258" r:id="rId9"/>
    <p:sldId id="257" r:id="rId10"/>
    <p:sldId id="256" r:id="rId11"/>
    <p:sldId id="260" r:id="rId12"/>
    <p:sldId id="261" r:id="rId13"/>
    <p:sldId id="264" r:id="rId14"/>
    <p:sldId id="263" r:id="rId15"/>
    <p:sldId id="277" r:id="rId16"/>
    <p:sldId id="275" r:id="rId17"/>
    <p:sldId id="27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0070" autoAdjust="0"/>
  </p:normalViewPr>
  <p:slideViewPr>
    <p:cSldViewPr snapToGrid="0" snapToObjects="1">
      <p:cViewPr varScale="1">
        <p:scale>
          <a:sx n="94" d="100"/>
          <a:sy n="94" d="100"/>
        </p:scale>
        <p:origin x="2094" y="90"/>
      </p:cViewPr>
      <p:guideLst>
        <p:guide orient="horz" pos="2160"/>
        <p:guide pos="2880"/>
      </p:guideLst>
    </p:cSldViewPr>
  </p:slid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B035D-FFE1-49B4-A535-88A036596CF0}" type="datetimeFigureOut">
              <a:rPr lang="en-US" smtClean="0"/>
              <a:t>3/24/2016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76521-698A-41CD-9D8D-AE7CE53232A3}" type="slidenum">
              <a:rPr lang="en-US" smtClean="0"/>
              <a:t>‹#›</a:t>
            </a:fld>
            <a:endParaRPr lang="en-US"/>
          </a:p>
        </p:txBody>
      </p:sp>
    </p:spTree>
    <p:extLst>
      <p:ext uri="{BB962C8B-B14F-4D97-AF65-F5344CB8AC3E}">
        <p14:creationId xmlns:p14="http://schemas.microsoft.com/office/powerpoint/2010/main" val="2491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NY has  comprehensive transit network that we all love and use. Well, maybe not love. At least not the subway on the weekend. Transit ridership is the highest in NYC metro area and twice as much as its nearest competitor. Yet, an informal transport service has been serving communities in NY.</a:t>
            </a:r>
            <a:endParaRPr lang="en-US" dirty="0"/>
          </a:p>
        </p:txBody>
      </p:sp>
      <p:sp>
        <p:nvSpPr>
          <p:cNvPr id="4" name="Slide Number Placeholder 3"/>
          <p:cNvSpPr>
            <a:spLocks noGrp="1"/>
          </p:cNvSpPr>
          <p:nvPr>
            <p:ph type="sldNum" sz="quarter" idx="10"/>
          </p:nvPr>
        </p:nvSpPr>
        <p:spPr/>
        <p:txBody>
          <a:bodyPr/>
          <a:lstStyle/>
          <a:p>
            <a:fld id="{67576521-698A-41CD-9D8D-AE7CE53232A3}" type="slidenum">
              <a:rPr lang="en-US" smtClean="0"/>
              <a:t>1</a:t>
            </a:fld>
            <a:endParaRPr lang="en-US"/>
          </a:p>
        </p:txBody>
      </p:sp>
    </p:spTree>
    <p:extLst>
      <p:ext uri="{BB962C8B-B14F-4D97-AF65-F5344CB8AC3E}">
        <p14:creationId xmlns:p14="http://schemas.microsoft.com/office/powerpoint/2010/main" val="206773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Trip</a:t>
            </a:r>
            <a:r>
              <a:rPr lang="en-US" baseline="0" dirty="0"/>
              <a:t> </a:t>
            </a:r>
            <a:r>
              <a:rPr lang="en-US" baseline="0" dirty="0" smtClean="0"/>
              <a:t>Planner is an open source package that accounts for street layouts and all public transit in a detailed way.</a:t>
            </a:r>
          </a:p>
          <a:p>
            <a:r>
              <a:rPr lang="en-US" baseline="0" dirty="0" smtClean="0"/>
              <a:t>LEDH LODES tells us where people are commuting to and where they live</a:t>
            </a:r>
          </a:p>
          <a:p>
            <a:r>
              <a:rPr lang="en-US" baseline="0" dirty="0" smtClean="0"/>
              <a:t>We created weighted averages for every person in every tract measuring how long they commute without dollar vans.</a:t>
            </a:r>
          </a:p>
        </p:txBody>
      </p:sp>
      <p:sp>
        <p:nvSpPr>
          <p:cNvPr id="4" name="Slide Number Placeholder 3"/>
          <p:cNvSpPr>
            <a:spLocks noGrp="1"/>
          </p:cNvSpPr>
          <p:nvPr>
            <p:ph type="sldNum" sz="quarter" idx="10"/>
          </p:nvPr>
        </p:nvSpPr>
        <p:spPr/>
        <p:txBody>
          <a:bodyPr/>
          <a:lstStyle/>
          <a:p>
            <a:fld id="{67576521-698A-41CD-9D8D-AE7CE53232A3}" type="slidenum">
              <a:rPr lang="en-US" smtClean="0"/>
              <a:t>10</a:t>
            </a:fld>
            <a:endParaRPr lang="en-US"/>
          </a:p>
        </p:txBody>
      </p:sp>
    </p:spTree>
    <p:extLst>
      <p:ext uri="{BB962C8B-B14F-4D97-AF65-F5344CB8AC3E}">
        <p14:creationId xmlns:p14="http://schemas.microsoft.com/office/powerpoint/2010/main" val="2894774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 SVM to select salient features</a:t>
            </a:r>
          </a:p>
          <a:p>
            <a:r>
              <a:rPr lang="en-US" dirty="0" smtClean="0"/>
              <a:t>We also used SVM to create a model of tracts that could</a:t>
            </a:r>
            <a:r>
              <a:rPr lang="en-US" baseline="0" dirty="0" smtClean="0"/>
              <a:t> pick out a census tracts with these salient features</a:t>
            </a:r>
            <a:endParaRPr lang="en-US" dirty="0"/>
          </a:p>
        </p:txBody>
      </p:sp>
      <p:sp>
        <p:nvSpPr>
          <p:cNvPr id="4" name="Slide Number Placeholder 3"/>
          <p:cNvSpPr>
            <a:spLocks noGrp="1"/>
          </p:cNvSpPr>
          <p:nvPr>
            <p:ph type="sldNum" sz="quarter" idx="10"/>
          </p:nvPr>
        </p:nvSpPr>
        <p:spPr/>
        <p:txBody>
          <a:bodyPr/>
          <a:lstStyle/>
          <a:p>
            <a:fld id="{67576521-698A-41CD-9D8D-AE7CE53232A3}" type="slidenum">
              <a:rPr lang="en-US" smtClean="0"/>
              <a:t>11</a:t>
            </a:fld>
            <a:endParaRPr lang="en-US"/>
          </a:p>
        </p:txBody>
      </p:sp>
    </p:spTree>
    <p:extLst>
      <p:ext uri="{BB962C8B-B14F-4D97-AF65-F5344CB8AC3E}">
        <p14:creationId xmlns:p14="http://schemas.microsoft.com/office/powerpoint/2010/main" val="259115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Riders are not a Monolith, they very by ‘line’</a:t>
            </a:r>
          </a:p>
          <a:p>
            <a:endParaRPr lang="en-US" dirty="0"/>
          </a:p>
          <a:p>
            <a:r>
              <a:rPr lang="en-US" dirty="0"/>
              <a:t>Chinatown served cultural ties</a:t>
            </a:r>
          </a:p>
          <a:p>
            <a:endParaRPr lang="en-US" dirty="0"/>
          </a:p>
          <a:p>
            <a:r>
              <a:rPr lang="en-US" dirty="0"/>
              <a:t>Flatbush and East New York lines served as economic lifelines</a:t>
            </a:r>
          </a:p>
          <a:p>
            <a:endParaRPr lang="en-US" dirty="0"/>
          </a:p>
        </p:txBody>
      </p:sp>
      <p:sp>
        <p:nvSpPr>
          <p:cNvPr id="4" name="Slide Number Placeholder 3"/>
          <p:cNvSpPr>
            <a:spLocks noGrp="1"/>
          </p:cNvSpPr>
          <p:nvPr>
            <p:ph type="sldNum" sz="quarter" idx="10"/>
          </p:nvPr>
        </p:nvSpPr>
        <p:spPr/>
        <p:txBody>
          <a:bodyPr/>
          <a:lstStyle/>
          <a:p>
            <a:fld id="{67576521-698A-41CD-9D8D-AE7CE53232A3}" type="slidenum">
              <a:rPr lang="en-US" smtClean="0"/>
              <a:t>12</a:t>
            </a:fld>
            <a:endParaRPr lang="en-US"/>
          </a:p>
        </p:txBody>
      </p:sp>
    </p:spTree>
    <p:extLst>
      <p:ext uri="{BB962C8B-B14F-4D97-AF65-F5344CB8AC3E}">
        <p14:creationId xmlns:p14="http://schemas.microsoft.com/office/powerpoint/2010/main" val="22584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 are</a:t>
            </a:r>
            <a:r>
              <a:rPr lang="en-US" baseline="0" dirty="0" smtClean="0"/>
              <a:t> tracts that are similar to those with dollar vans</a:t>
            </a:r>
            <a:endParaRPr lang="en-US" dirty="0"/>
          </a:p>
        </p:txBody>
      </p:sp>
      <p:sp>
        <p:nvSpPr>
          <p:cNvPr id="4" name="Slide Number Placeholder 3"/>
          <p:cNvSpPr>
            <a:spLocks noGrp="1"/>
          </p:cNvSpPr>
          <p:nvPr>
            <p:ph type="sldNum" sz="quarter" idx="10"/>
          </p:nvPr>
        </p:nvSpPr>
        <p:spPr/>
        <p:txBody>
          <a:bodyPr/>
          <a:lstStyle/>
          <a:p>
            <a:fld id="{67576521-698A-41CD-9D8D-AE7CE53232A3}" type="slidenum">
              <a:rPr lang="en-US" smtClean="0"/>
              <a:t>13</a:t>
            </a:fld>
            <a:endParaRPr lang="en-US"/>
          </a:p>
        </p:txBody>
      </p:sp>
    </p:spTree>
    <p:extLst>
      <p:ext uri="{BB962C8B-B14F-4D97-AF65-F5344CB8AC3E}">
        <p14:creationId xmlns:p14="http://schemas.microsoft.com/office/powerpoint/2010/main" val="3519053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DOT and TLC are the regulators</a:t>
            </a:r>
          </a:p>
          <a:p>
            <a:r>
              <a:rPr lang="en-US" dirty="0" smtClean="0"/>
              <a:t>They need to use context in their</a:t>
            </a:r>
            <a:r>
              <a:rPr lang="en-US" baseline="0" dirty="0" smtClean="0"/>
              <a:t> permitting decisions </a:t>
            </a:r>
            <a:endParaRPr lang="en-US" dirty="0" smtClean="0"/>
          </a:p>
          <a:p>
            <a:endParaRPr lang="en-US" dirty="0"/>
          </a:p>
          <a:p>
            <a:r>
              <a:rPr lang="en-US" dirty="0" smtClean="0"/>
              <a:t>The </a:t>
            </a:r>
            <a:r>
              <a:rPr lang="en-US" dirty="0"/>
              <a:t>MTA is not well placed to create ‘cultural’ van </a:t>
            </a:r>
            <a:r>
              <a:rPr lang="en-US" dirty="0" smtClean="0"/>
              <a:t>lines</a:t>
            </a:r>
            <a:endParaRPr lang="en-US" dirty="0"/>
          </a:p>
          <a:p>
            <a:r>
              <a:rPr lang="en-US" dirty="0"/>
              <a:t>The MTA should see the outer borough lines as a need for more formal </a:t>
            </a:r>
            <a:r>
              <a:rPr lang="en-US" dirty="0" smtClean="0"/>
              <a:t>investment</a:t>
            </a:r>
            <a:endParaRPr lang="en-US" dirty="0"/>
          </a:p>
          <a:p>
            <a:r>
              <a:rPr lang="en-US" dirty="0"/>
              <a:t>Both are serving vital functions and have their place in the </a:t>
            </a:r>
            <a:r>
              <a:rPr lang="en-US" dirty="0" smtClean="0"/>
              <a:t>ecosystem</a:t>
            </a:r>
          </a:p>
          <a:p>
            <a:endParaRPr lang="en-US" dirty="0"/>
          </a:p>
          <a:p>
            <a:endParaRPr lang="en-US" dirty="0"/>
          </a:p>
        </p:txBody>
      </p:sp>
      <p:sp>
        <p:nvSpPr>
          <p:cNvPr id="4" name="Slide Number Placeholder 3"/>
          <p:cNvSpPr>
            <a:spLocks noGrp="1"/>
          </p:cNvSpPr>
          <p:nvPr>
            <p:ph type="sldNum" sz="quarter" idx="10"/>
          </p:nvPr>
        </p:nvSpPr>
        <p:spPr/>
        <p:txBody>
          <a:bodyPr/>
          <a:lstStyle/>
          <a:p>
            <a:fld id="{67576521-698A-41CD-9D8D-AE7CE53232A3}" type="slidenum">
              <a:rPr lang="en-US" smtClean="0"/>
              <a:t>14</a:t>
            </a:fld>
            <a:endParaRPr lang="en-US"/>
          </a:p>
        </p:txBody>
      </p:sp>
    </p:spTree>
    <p:extLst>
      <p:ext uri="{BB962C8B-B14F-4D97-AF65-F5344CB8AC3E}">
        <p14:creationId xmlns:p14="http://schemas.microsoft.com/office/powerpoint/2010/main" val="2804991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tool for TLC/DOT </a:t>
            </a:r>
          </a:p>
          <a:p>
            <a:r>
              <a:rPr lang="en-US" dirty="0" smtClean="0"/>
              <a:t>Invest in infrastructure in East New York and where our predicative model says their could be dollar van demand</a:t>
            </a:r>
            <a:endParaRPr lang="en-US" dirty="0"/>
          </a:p>
        </p:txBody>
      </p:sp>
      <p:sp>
        <p:nvSpPr>
          <p:cNvPr id="4" name="Slide Number Placeholder 3"/>
          <p:cNvSpPr>
            <a:spLocks noGrp="1"/>
          </p:cNvSpPr>
          <p:nvPr>
            <p:ph type="sldNum" sz="quarter" idx="10"/>
          </p:nvPr>
        </p:nvSpPr>
        <p:spPr/>
        <p:txBody>
          <a:bodyPr/>
          <a:lstStyle/>
          <a:p>
            <a:fld id="{67576521-698A-41CD-9D8D-AE7CE53232A3}" type="slidenum">
              <a:rPr lang="en-US" smtClean="0"/>
              <a:t>15</a:t>
            </a:fld>
            <a:endParaRPr lang="en-US"/>
          </a:p>
        </p:txBody>
      </p:sp>
    </p:spTree>
    <p:extLst>
      <p:ext uri="{BB962C8B-B14F-4D97-AF65-F5344CB8AC3E}">
        <p14:creationId xmlns:p14="http://schemas.microsoft.com/office/powerpoint/2010/main" val="128955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Investigate other van lines (NJ, Long Island </a:t>
            </a:r>
            <a:r>
              <a:rPr lang="en-US" dirty="0" err="1"/>
              <a:t>etc</a:t>
            </a:r>
            <a:r>
              <a:rPr lang="en-US" dirty="0"/>
              <a:t>)</a:t>
            </a:r>
          </a:p>
          <a:p>
            <a:endParaRPr lang="en-US" dirty="0"/>
          </a:p>
          <a:p>
            <a:r>
              <a:rPr lang="en-US" dirty="0"/>
              <a:t>Find new van lines to document their routes</a:t>
            </a:r>
          </a:p>
        </p:txBody>
      </p:sp>
      <p:sp>
        <p:nvSpPr>
          <p:cNvPr id="4" name="Slide Number Placeholder 3"/>
          <p:cNvSpPr>
            <a:spLocks noGrp="1"/>
          </p:cNvSpPr>
          <p:nvPr>
            <p:ph type="sldNum" sz="quarter" idx="10"/>
          </p:nvPr>
        </p:nvSpPr>
        <p:spPr/>
        <p:txBody>
          <a:bodyPr/>
          <a:lstStyle/>
          <a:p>
            <a:fld id="{67576521-698A-41CD-9D8D-AE7CE53232A3}" type="slidenum">
              <a:rPr lang="en-US" smtClean="0"/>
              <a:t>16</a:t>
            </a:fld>
            <a:endParaRPr lang="en-US"/>
          </a:p>
        </p:txBody>
      </p:sp>
    </p:spTree>
    <p:extLst>
      <p:ext uri="{BB962C8B-B14F-4D97-AF65-F5344CB8AC3E}">
        <p14:creationId xmlns:p14="http://schemas.microsoft.com/office/powerpoint/2010/main" val="97801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a:t>
            </a:r>
            <a:r>
              <a:rPr lang="en-US" baseline="0" dirty="0" smtClean="0"/>
              <a:t> came during Transit </a:t>
            </a:r>
            <a:r>
              <a:rPr lang="en-US" baseline="0" dirty="0" err="1" smtClean="0"/>
              <a:t>Stike</a:t>
            </a:r>
            <a:r>
              <a:rPr lang="en-US" baseline="0" dirty="0" smtClean="0"/>
              <a:t> of 1980</a:t>
            </a:r>
          </a:p>
          <a:p>
            <a:r>
              <a:rPr lang="en-US" baseline="0" dirty="0" smtClean="0"/>
              <a:t>Lots of operation outside of regulation</a:t>
            </a:r>
          </a:p>
          <a:p>
            <a:r>
              <a:rPr lang="en-US" baseline="0" dirty="0" smtClean="0"/>
              <a:t>Brought under TLC in </a:t>
            </a:r>
            <a:r>
              <a:rPr lang="en-US" baseline="0" dirty="0" smtClean="0"/>
              <a:t>1997</a:t>
            </a:r>
          </a:p>
          <a:p>
            <a:endParaRPr lang="en-US" baseline="0" dirty="0" smtClean="0"/>
          </a:p>
          <a:p>
            <a:r>
              <a:rPr lang="en-US" dirty="0" smtClean="0"/>
              <a:t/>
            </a:r>
            <a:br>
              <a:rPr lang="en-US" dirty="0" smtClean="0"/>
            </a:br>
            <a:r>
              <a:rPr lang="en-US" sz="1200" b="0" i="0" kern="1200" dirty="0" smtClean="0">
                <a:solidFill>
                  <a:schemeClr val="tx1"/>
                </a:solidFill>
                <a:effectLst/>
                <a:latin typeface="+mn-lt"/>
                <a:ea typeface="+mn-ea"/>
                <a:cs typeface="+mn-cs"/>
              </a:rPr>
              <a:t>These vans had been quietly operating for a while but really came to the fore during the transit strike of 1980. The was practically no other way  to get around.</a:t>
            </a:r>
            <a:endParaRPr lang="en-US" dirty="0"/>
          </a:p>
        </p:txBody>
      </p:sp>
      <p:sp>
        <p:nvSpPr>
          <p:cNvPr id="4" name="Slide Number Placeholder 3"/>
          <p:cNvSpPr>
            <a:spLocks noGrp="1"/>
          </p:cNvSpPr>
          <p:nvPr>
            <p:ph type="sldNum" sz="quarter" idx="10"/>
          </p:nvPr>
        </p:nvSpPr>
        <p:spPr/>
        <p:txBody>
          <a:bodyPr/>
          <a:lstStyle/>
          <a:p>
            <a:fld id="{67576521-698A-41CD-9D8D-AE7CE53232A3}" type="slidenum">
              <a:rPr lang="en-US" smtClean="0"/>
              <a:t>2</a:t>
            </a:fld>
            <a:endParaRPr lang="en-US"/>
          </a:p>
        </p:txBody>
      </p:sp>
    </p:spTree>
    <p:extLst>
      <p:ext uri="{BB962C8B-B14F-4D97-AF65-F5344CB8AC3E}">
        <p14:creationId xmlns:p14="http://schemas.microsoft.com/office/powerpoint/2010/main" val="108370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100,000 passengers a day. </a:t>
            </a:r>
          </a:p>
        </p:txBody>
      </p:sp>
      <p:sp>
        <p:nvSpPr>
          <p:cNvPr id="4" name="Slide Number Placeholder 3"/>
          <p:cNvSpPr>
            <a:spLocks noGrp="1"/>
          </p:cNvSpPr>
          <p:nvPr>
            <p:ph type="sldNum" sz="quarter" idx="10"/>
          </p:nvPr>
        </p:nvSpPr>
        <p:spPr/>
        <p:txBody>
          <a:bodyPr/>
          <a:lstStyle/>
          <a:p>
            <a:fld id="{67576521-698A-41CD-9D8D-AE7CE53232A3}" type="slidenum">
              <a:rPr lang="en-US" smtClean="0"/>
              <a:t>3</a:t>
            </a:fld>
            <a:endParaRPr lang="en-US"/>
          </a:p>
        </p:txBody>
      </p:sp>
    </p:spTree>
    <p:extLst>
      <p:ext uri="{BB962C8B-B14F-4D97-AF65-F5344CB8AC3E}">
        <p14:creationId xmlns:p14="http://schemas.microsoft.com/office/powerpoint/2010/main" val="2571956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500 illegal </a:t>
            </a:r>
            <a:r>
              <a:rPr lang="en-US" dirty="0" smtClean="0"/>
              <a:t>vans</a:t>
            </a:r>
          </a:p>
          <a:p>
            <a:r>
              <a:rPr lang="en-US" dirty="0" smtClean="0"/>
              <a:t>Regulation is not working</a:t>
            </a:r>
            <a:endParaRPr lang="en-US" dirty="0"/>
          </a:p>
        </p:txBody>
      </p:sp>
      <p:sp>
        <p:nvSpPr>
          <p:cNvPr id="4" name="Slide Number Placeholder 3"/>
          <p:cNvSpPr>
            <a:spLocks noGrp="1"/>
          </p:cNvSpPr>
          <p:nvPr>
            <p:ph type="sldNum" sz="quarter" idx="10"/>
          </p:nvPr>
        </p:nvSpPr>
        <p:spPr/>
        <p:txBody>
          <a:bodyPr/>
          <a:lstStyle/>
          <a:p>
            <a:fld id="{67576521-698A-41CD-9D8D-AE7CE53232A3}" type="slidenum">
              <a:rPr lang="en-US" smtClean="0"/>
              <a:t>4</a:t>
            </a:fld>
            <a:endParaRPr lang="en-US"/>
          </a:p>
        </p:txBody>
      </p:sp>
    </p:spTree>
    <p:extLst>
      <p:ext uri="{BB962C8B-B14F-4D97-AF65-F5344CB8AC3E}">
        <p14:creationId xmlns:p14="http://schemas.microsoft.com/office/powerpoint/2010/main" val="141895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76521-698A-41CD-9D8D-AE7CE53232A3}" type="slidenum">
              <a:rPr lang="en-US" smtClean="0"/>
              <a:t>5</a:t>
            </a:fld>
            <a:endParaRPr lang="en-US"/>
          </a:p>
        </p:txBody>
      </p:sp>
    </p:spTree>
    <p:extLst>
      <p:ext uri="{BB962C8B-B14F-4D97-AF65-F5344CB8AC3E}">
        <p14:creationId xmlns:p14="http://schemas.microsoft.com/office/powerpoint/2010/main" val="456768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Street hail</a:t>
            </a:r>
          </a:p>
          <a:p>
            <a:r>
              <a:rPr lang="en-US" dirty="0" smtClean="0"/>
              <a:t>Upcoming legislation is key</a:t>
            </a:r>
          </a:p>
          <a:p>
            <a:r>
              <a:rPr lang="en-US" dirty="0" smtClean="0"/>
              <a:t>Should not kill vans</a:t>
            </a:r>
          </a:p>
          <a:p>
            <a:r>
              <a:rPr lang="en-US" dirty="0" smtClean="0"/>
              <a:t>Do</a:t>
            </a:r>
            <a:r>
              <a:rPr lang="en-US" baseline="0" dirty="0" smtClean="0"/>
              <a:t> not make assumptions, speak to people </a:t>
            </a:r>
            <a:endParaRPr lang="en-US" dirty="0"/>
          </a:p>
        </p:txBody>
      </p:sp>
      <p:sp>
        <p:nvSpPr>
          <p:cNvPr id="4" name="Slide Number Placeholder 3"/>
          <p:cNvSpPr>
            <a:spLocks noGrp="1"/>
          </p:cNvSpPr>
          <p:nvPr>
            <p:ph type="sldNum" sz="quarter" idx="10"/>
          </p:nvPr>
        </p:nvSpPr>
        <p:spPr/>
        <p:txBody>
          <a:bodyPr/>
          <a:lstStyle/>
          <a:p>
            <a:fld id="{67576521-698A-41CD-9D8D-AE7CE53232A3}" type="slidenum">
              <a:rPr lang="en-US" smtClean="0"/>
              <a:t>6</a:t>
            </a:fld>
            <a:endParaRPr lang="en-US"/>
          </a:p>
        </p:txBody>
      </p:sp>
    </p:spTree>
    <p:extLst>
      <p:ext uri="{BB962C8B-B14F-4D97-AF65-F5344CB8AC3E}">
        <p14:creationId xmlns:p14="http://schemas.microsoft.com/office/powerpoint/2010/main" val="180549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talked to three people: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-Interviewed Alex </a:t>
            </a:r>
            <a:r>
              <a:rPr lang="en-US" dirty="0" err="1" smtClean="0"/>
              <a:t>Ketting</a:t>
            </a:r>
            <a:r>
              <a:rPr lang="en-US" dirty="0" smtClean="0"/>
              <a:t>,</a:t>
            </a:r>
            <a:r>
              <a:rPr lang="en-US" baseline="0" dirty="0" smtClean="0"/>
              <a:t> the Director of the unit that oversees permitting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-Interviewed Journalist </a:t>
            </a:r>
            <a:r>
              <a:rPr lang="en-US" dirty="0" err="1" smtClean="0"/>
              <a:t>Aarron</a:t>
            </a:r>
            <a:r>
              <a:rPr lang="en-US" dirty="0" smtClean="0"/>
              <a:t> </a:t>
            </a:r>
            <a:r>
              <a:rPr lang="en-US" dirty="0" err="1" smtClean="0"/>
              <a:t>Riess</a:t>
            </a:r>
            <a:endParaRPr lang="en-US" dirty="0" smtClean="0"/>
          </a:p>
          <a:p>
            <a:r>
              <a:rPr lang="en-US" baseline="0" dirty="0" smtClean="0"/>
              <a:t>-Went on a dollar van ride ourselves</a:t>
            </a:r>
            <a:endParaRPr lang="en-US" dirty="0" smtClean="0"/>
          </a:p>
        </p:txBody>
      </p:sp>
      <p:sp>
        <p:nvSpPr>
          <p:cNvPr id="4" name="Slide Number Placeholder 3"/>
          <p:cNvSpPr>
            <a:spLocks noGrp="1"/>
          </p:cNvSpPr>
          <p:nvPr>
            <p:ph type="sldNum" sz="quarter" idx="10"/>
          </p:nvPr>
        </p:nvSpPr>
        <p:spPr/>
        <p:txBody>
          <a:bodyPr/>
          <a:lstStyle/>
          <a:p>
            <a:fld id="{67576521-698A-41CD-9D8D-AE7CE53232A3}" type="slidenum">
              <a:rPr lang="en-US" smtClean="0"/>
              <a:t>7</a:t>
            </a:fld>
            <a:endParaRPr lang="en-US"/>
          </a:p>
        </p:txBody>
      </p:sp>
    </p:spTree>
    <p:extLst>
      <p:ext uri="{BB962C8B-B14F-4D97-AF65-F5344CB8AC3E}">
        <p14:creationId xmlns:p14="http://schemas.microsoft.com/office/powerpoint/2010/main" val="3267747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Two types of tracts, origins are yellow and destinations are orange</a:t>
            </a:r>
          </a:p>
          <a:p>
            <a:r>
              <a:rPr lang="en-US" dirty="0" smtClean="0"/>
              <a:t>Destinations are where people got off and origins are where people could get on</a:t>
            </a:r>
            <a:r>
              <a:rPr lang="en-US" baseline="0" dirty="0" smtClean="0"/>
              <a:t> </a:t>
            </a:r>
            <a:endParaRPr lang="en-US" dirty="0" smtClean="0"/>
          </a:p>
          <a:p>
            <a:r>
              <a:rPr lang="en-US" dirty="0" smtClean="0"/>
              <a:t>We</a:t>
            </a:r>
            <a:r>
              <a:rPr lang="en-US" baseline="0" dirty="0" smtClean="0"/>
              <a:t> used GIS polylines and ½ mile buffers</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7576521-698A-41CD-9D8D-AE7CE53232A3}" type="slidenum">
              <a:rPr lang="en-US" smtClean="0"/>
              <a:t>8</a:t>
            </a:fld>
            <a:endParaRPr lang="en-US"/>
          </a:p>
        </p:txBody>
      </p:sp>
    </p:spTree>
    <p:extLst>
      <p:ext uri="{BB962C8B-B14F-4D97-AF65-F5344CB8AC3E}">
        <p14:creationId xmlns:p14="http://schemas.microsoft.com/office/powerpoint/2010/main" val="2089301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LEHD</a:t>
            </a:r>
            <a:r>
              <a:rPr lang="en-US" baseline="0" dirty="0" smtClean="0"/>
              <a:t> LODES data was used to describe where people work and how much they make</a:t>
            </a:r>
            <a:endParaRPr lang="en-US" baseline="0" dirty="0"/>
          </a:p>
          <a:p>
            <a:r>
              <a:rPr lang="en-US" baseline="0" dirty="0" smtClean="0"/>
              <a:t>The ACS was used for demographics</a:t>
            </a:r>
          </a:p>
          <a:p>
            <a:endParaRPr lang="en-US" baseline="0" dirty="0"/>
          </a:p>
        </p:txBody>
      </p:sp>
      <p:sp>
        <p:nvSpPr>
          <p:cNvPr id="4" name="Slide Number Placeholder 3"/>
          <p:cNvSpPr>
            <a:spLocks noGrp="1"/>
          </p:cNvSpPr>
          <p:nvPr>
            <p:ph type="sldNum" sz="quarter" idx="10"/>
          </p:nvPr>
        </p:nvSpPr>
        <p:spPr/>
        <p:txBody>
          <a:bodyPr/>
          <a:lstStyle/>
          <a:p>
            <a:fld id="{67576521-698A-41CD-9D8D-AE7CE53232A3}" type="slidenum">
              <a:rPr lang="en-US" smtClean="0"/>
              <a:t>9</a:t>
            </a:fld>
            <a:endParaRPr lang="en-US"/>
          </a:p>
        </p:txBody>
      </p:sp>
    </p:spTree>
    <p:extLst>
      <p:ext uri="{BB962C8B-B14F-4D97-AF65-F5344CB8AC3E}">
        <p14:creationId xmlns:p14="http://schemas.microsoft.com/office/powerpoint/2010/main" val="19613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1AC478-3AD9-454E-99FA-320FFD5DAB2C}" type="datetimeFigureOut">
              <a:rPr lang="en-US"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4F61D-5D3A-3440-A019-654ED119F452}" type="slidenum">
              <a:rPr lang="en-US" smtClean="0"/>
              <a:t>‹#›</a:t>
            </a:fld>
            <a:endParaRPr lang="en-US"/>
          </a:p>
        </p:txBody>
      </p:sp>
    </p:spTree>
    <p:extLst>
      <p:ext uri="{BB962C8B-B14F-4D97-AF65-F5344CB8AC3E}">
        <p14:creationId xmlns:p14="http://schemas.microsoft.com/office/powerpoint/2010/main" val="285168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AC478-3AD9-454E-99FA-320FFD5DAB2C}" type="datetimeFigureOut">
              <a:rPr lang="en-US"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4F61D-5D3A-3440-A019-654ED119F452}" type="slidenum">
              <a:rPr lang="en-US" smtClean="0"/>
              <a:t>‹#›</a:t>
            </a:fld>
            <a:endParaRPr lang="en-US"/>
          </a:p>
        </p:txBody>
      </p:sp>
    </p:spTree>
    <p:extLst>
      <p:ext uri="{BB962C8B-B14F-4D97-AF65-F5344CB8AC3E}">
        <p14:creationId xmlns:p14="http://schemas.microsoft.com/office/powerpoint/2010/main" val="63139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AC478-3AD9-454E-99FA-320FFD5DAB2C}" type="datetimeFigureOut">
              <a:rPr lang="en-US"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4F61D-5D3A-3440-A019-654ED119F452}" type="slidenum">
              <a:rPr lang="en-US" smtClean="0"/>
              <a:t>‹#›</a:t>
            </a:fld>
            <a:endParaRPr lang="en-US"/>
          </a:p>
        </p:txBody>
      </p:sp>
    </p:spTree>
    <p:extLst>
      <p:ext uri="{BB962C8B-B14F-4D97-AF65-F5344CB8AC3E}">
        <p14:creationId xmlns:p14="http://schemas.microsoft.com/office/powerpoint/2010/main" val="273763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AC478-3AD9-454E-99FA-320FFD5DAB2C}" type="datetimeFigureOut">
              <a:rPr lang="en-US"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4F61D-5D3A-3440-A019-654ED119F452}" type="slidenum">
              <a:rPr lang="en-US" smtClean="0"/>
              <a:t>‹#›</a:t>
            </a:fld>
            <a:endParaRPr lang="en-US"/>
          </a:p>
        </p:txBody>
      </p:sp>
    </p:spTree>
    <p:extLst>
      <p:ext uri="{BB962C8B-B14F-4D97-AF65-F5344CB8AC3E}">
        <p14:creationId xmlns:p14="http://schemas.microsoft.com/office/powerpoint/2010/main" val="271120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1AC478-3AD9-454E-99FA-320FFD5DAB2C}" type="datetimeFigureOut">
              <a:rPr lang="en-US"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4F61D-5D3A-3440-A019-654ED119F452}" type="slidenum">
              <a:rPr lang="en-US" smtClean="0"/>
              <a:t>‹#›</a:t>
            </a:fld>
            <a:endParaRPr lang="en-US"/>
          </a:p>
        </p:txBody>
      </p:sp>
    </p:spTree>
    <p:extLst>
      <p:ext uri="{BB962C8B-B14F-4D97-AF65-F5344CB8AC3E}">
        <p14:creationId xmlns:p14="http://schemas.microsoft.com/office/powerpoint/2010/main" val="364040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1AC478-3AD9-454E-99FA-320FFD5DAB2C}" type="datetimeFigureOut">
              <a:rPr lang="en-US" smtClean="0"/>
              <a:t>3/24/2016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4F61D-5D3A-3440-A019-654ED119F452}" type="slidenum">
              <a:rPr lang="en-US" smtClean="0"/>
              <a:t>‹#›</a:t>
            </a:fld>
            <a:endParaRPr lang="en-US"/>
          </a:p>
        </p:txBody>
      </p:sp>
    </p:spTree>
    <p:extLst>
      <p:ext uri="{BB962C8B-B14F-4D97-AF65-F5344CB8AC3E}">
        <p14:creationId xmlns:p14="http://schemas.microsoft.com/office/powerpoint/2010/main" val="399760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1AC478-3AD9-454E-99FA-320FFD5DAB2C}" type="datetimeFigureOut">
              <a:rPr lang="en-US" smtClean="0"/>
              <a:t>3/24/2016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4F61D-5D3A-3440-A019-654ED119F452}" type="slidenum">
              <a:rPr lang="en-US" smtClean="0"/>
              <a:t>‹#›</a:t>
            </a:fld>
            <a:endParaRPr lang="en-US"/>
          </a:p>
        </p:txBody>
      </p:sp>
    </p:spTree>
    <p:extLst>
      <p:ext uri="{BB962C8B-B14F-4D97-AF65-F5344CB8AC3E}">
        <p14:creationId xmlns:p14="http://schemas.microsoft.com/office/powerpoint/2010/main" val="53510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1AC478-3AD9-454E-99FA-320FFD5DAB2C}" type="datetimeFigureOut">
              <a:rPr lang="en-US" smtClean="0"/>
              <a:t>3/24/2016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4F61D-5D3A-3440-A019-654ED119F452}" type="slidenum">
              <a:rPr lang="en-US" smtClean="0"/>
              <a:t>‹#›</a:t>
            </a:fld>
            <a:endParaRPr lang="en-US"/>
          </a:p>
        </p:txBody>
      </p:sp>
    </p:spTree>
    <p:extLst>
      <p:ext uri="{BB962C8B-B14F-4D97-AF65-F5344CB8AC3E}">
        <p14:creationId xmlns:p14="http://schemas.microsoft.com/office/powerpoint/2010/main" val="212019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AC478-3AD9-454E-99FA-320FFD5DAB2C}" type="datetimeFigureOut">
              <a:rPr lang="en-US" smtClean="0"/>
              <a:t>3/24/2016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F4F61D-5D3A-3440-A019-654ED119F452}" type="slidenum">
              <a:rPr lang="en-US" smtClean="0"/>
              <a:t>‹#›</a:t>
            </a:fld>
            <a:endParaRPr lang="en-US"/>
          </a:p>
        </p:txBody>
      </p:sp>
    </p:spTree>
    <p:extLst>
      <p:ext uri="{BB962C8B-B14F-4D97-AF65-F5344CB8AC3E}">
        <p14:creationId xmlns:p14="http://schemas.microsoft.com/office/powerpoint/2010/main" val="17524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1AC478-3AD9-454E-99FA-320FFD5DAB2C}" type="datetimeFigureOut">
              <a:rPr lang="en-US" smtClean="0"/>
              <a:t>3/24/2016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4F61D-5D3A-3440-A019-654ED119F452}" type="slidenum">
              <a:rPr lang="en-US" smtClean="0"/>
              <a:t>‹#›</a:t>
            </a:fld>
            <a:endParaRPr lang="en-US"/>
          </a:p>
        </p:txBody>
      </p:sp>
    </p:spTree>
    <p:extLst>
      <p:ext uri="{BB962C8B-B14F-4D97-AF65-F5344CB8AC3E}">
        <p14:creationId xmlns:p14="http://schemas.microsoft.com/office/powerpoint/2010/main" val="405475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1AC478-3AD9-454E-99FA-320FFD5DAB2C}" type="datetimeFigureOut">
              <a:rPr lang="en-US" smtClean="0"/>
              <a:t>3/24/2016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4F61D-5D3A-3440-A019-654ED119F452}" type="slidenum">
              <a:rPr lang="en-US" smtClean="0"/>
              <a:t>‹#›</a:t>
            </a:fld>
            <a:endParaRPr lang="en-US"/>
          </a:p>
        </p:txBody>
      </p:sp>
    </p:spTree>
    <p:extLst>
      <p:ext uri="{BB962C8B-B14F-4D97-AF65-F5344CB8AC3E}">
        <p14:creationId xmlns:p14="http://schemas.microsoft.com/office/powerpoint/2010/main" val="1773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AC478-3AD9-454E-99FA-320FFD5DAB2C}" type="datetimeFigureOut">
              <a:rPr lang="en-US" smtClean="0"/>
              <a:t>3/24/2016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4F61D-5D3A-3440-A019-654ED119F452}" type="slidenum">
              <a:rPr lang="en-US" smtClean="0"/>
              <a:t>‹#›</a:t>
            </a:fld>
            <a:endParaRPr lang="en-US"/>
          </a:p>
        </p:txBody>
      </p:sp>
    </p:spTree>
    <p:extLst>
      <p:ext uri="{BB962C8B-B14F-4D97-AF65-F5344CB8AC3E}">
        <p14:creationId xmlns:p14="http://schemas.microsoft.com/office/powerpoint/2010/main" val="388073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image" Target="../media/image17.gif"/></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static5.businessinsider.com/image/51e5bb9feab8eab07000002d/new-york-city-has-ditched-plans-to-improve-an-outrageously-slow-bus-l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411" y="-252483"/>
            <a:ext cx="5152030" cy="38640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assets.nydailynews.com/polopoly_fs/1.1886269.1406763117!/img/httpImage/image.jpg_gen/derivatives/article_635/suburban-subwa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7135" y="-818865"/>
            <a:ext cx="5739136" cy="42478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edia.silive.com/advance/photo/2015/01/09/-b61622b4a5302ce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406" y="3429000"/>
            <a:ext cx="5602406" cy="363281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gothamgazette.com/images/Resized/East-Ferry.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1" y="3429001"/>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702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86" y="0"/>
            <a:ext cx="7360827" cy="6858000"/>
          </a:xfrm>
          <a:prstGeom prst="rect">
            <a:avLst/>
          </a:prstGeom>
        </p:spPr>
      </p:pic>
    </p:spTree>
    <p:extLst>
      <p:ext uri="{BB962C8B-B14F-4D97-AF65-F5344CB8AC3E}">
        <p14:creationId xmlns:p14="http://schemas.microsoft.com/office/powerpoint/2010/main" val="485821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6884" y="1459230"/>
            <a:ext cx="6810233" cy="3939540"/>
          </a:xfrm>
          <a:prstGeom prst="rect">
            <a:avLst/>
          </a:prstGeom>
          <a:noFill/>
        </p:spPr>
        <p:txBody>
          <a:bodyPr wrap="square" rtlCol="0">
            <a:spAutoFit/>
          </a:bodyPr>
          <a:lstStyle/>
          <a:p>
            <a:pPr algn="ctr"/>
            <a:r>
              <a:rPr lang="en-US" sz="5000" dirty="0">
                <a:latin typeface="Lucida Console" panose="020B0609040504020204" pitchFamily="49" charset="0"/>
              </a:rPr>
              <a:t>Feature Selection</a:t>
            </a:r>
          </a:p>
          <a:p>
            <a:pPr algn="ctr"/>
            <a:endParaRPr lang="en-US" sz="5000" dirty="0">
              <a:latin typeface="Lucida Console" panose="020B0609040504020204" pitchFamily="49" charset="0"/>
            </a:endParaRPr>
          </a:p>
          <a:p>
            <a:pPr algn="ctr"/>
            <a:r>
              <a:rPr lang="en-US" sz="5000" dirty="0">
                <a:latin typeface="Lucida Console" panose="020B0609040504020204" pitchFamily="49" charset="0"/>
              </a:rPr>
              <a:t>+</a:t>
            </a:r>
          </a:p>
          <a:p>
            <a:pPr algn="ctr"/>
            <a:r>
              <a:rPr lang="en-US" sz="5000" dirty="0">
                <a:latin typeface="Lucida Console" panose="020B0609040504020204" pitchFamily="49" charset="0"/>
              </a:rPr>
              <a:t/>
            </a:r>
            <a:br>
              <a:rPr lang="en-US" sz="5000" dirty="0">
                <a:latin typeface="Lucida Console" panose="020B0609040504020204" pitchFamily="49" charset="0"/>
              </a:rPr>
            </a:br>
            <a:r>
              <a:rPr lang="en-US" sz="5000" dirty="0">
                <a:latin typeface="Lucida Console" panose="020B0609040504020204" pitchFamily="49" charset="0"/>
              </a:rPr>
              <a:t>Prediction</a:t>
            </a:r>
          </a:p>
        </p:txBody>
      </p:sp>
    </p:spTree>
    <p:extLst>
      <p:ext uri="{BB962C8B-B14F-4D97-AF65-F5344CB8AC3E}">
        <p14:creationId xmlns:p14="http://schemas.microsoft.com/office/powerpoint/2010/main" val="1405497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65126"/>
            <a:ext cx="7886700" cy="1325563"/>
          </a:xfrm>
        </p:spPr>
        <p:txBody>
          <a:bodyPr>
            <a:normAutofit/>
          </a:bodyPr>
          <a:lstStyle/>
          <a:p>
            <a:pPr algn="ctr"/>
            <a:r>
              <a:rPr lang="en-US" sz="4000" spc="-300" dirty="0">
                <a:latin typeface="Lucida Console" panose="020B0609040504020204" pitchFamily="49" charset="0"/>
              </a:rPr>
              <a:t>Dollar Van Origin Features</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 y="2112155"/>
            <a:ext cx="9128867" cy="3384313"/>
          </a:xfrm>
          <a:prstGeom prst="rect">
            <a:avLst/>
          </a:prstGeom>
          <a:noFill/>
          <a:ln>
            <a:noFill/>
          </a:ln>
        </p:spPr>
      </p:pic>
    </p:spTree>
    <p:extLst>
      <p:ext uri="{BB962C8B-B14F-4D97-AF65-F5344CB8AC3E}">
        <p14:creationId xmlns:p14="http://schemas.microsoft.com/office/powerpoint/2010/main" val="790609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3"/>
          <a:stretch>
            <a:fillRect/>
          </a:stretch>
        </p:blipFill>
        <p:spPr>
          <a:xfrm>
            <a:off x="859339" y="86155"/>
            <a:ext cx="7425322" cy="6685691"/>
          </a:xfrm>
        </p:spPr>
      </p:pic>
    </p:spTree>
    <p:extLst>
      <p:ext uri="{BB962C8B-B14F-4D97-AF65-F5344CB8AC3E}">
        <p14:creationId xmlns:p14="http://schemas.microsoft.com/office/powerpoint/2010/main" val="141039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p:txBody>
      </p:sp>
      <p:pic>
        <p:nvPicPr>
          <p:cNvPr id="5130" name="Picture 10" descr="https://upload.wikimedia.org/wikipedia/commons/thumb/3/3c/MTA_NYC_logo.svg/1000px-MTA_NYC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440" y="4001294"/>
            <a:ext cx="2103120" cy="210312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4"/>
          <p:cNvSpPr>
            <a:spLocks noGrp="1"/>
          </p:cNvSpPr>
          <p:nvPr>
            <p:ph type="title"/>
          </p:nvPr>
        </p:nvSpPr>
        <p:spPr>
          <a:xfrm>
            <a:off x="628650" y="365126"/>
            <a:ext cx="7886700" cy="1325563"/>
          </a:xfrm>
        </p:spPr>
        <p:txBody>
          <a:bodyPr>
            <a:normAutofit/>
          </a:bodyPr>
          <a:lstStyle/>
          <a:p>
            <a:pPr algn="ctr"/>
            <a:r>
              <a:rPr lang="en-US" sz="4000" spc="-300" dirty="0">
                <a:latin typeface="Lucida Console" panose="020B0609040504020204" pitchFamily="49" charset="0"/>
              </a:rPr>
              <a:t>Implications</a:t>
            </a:r>
            <a:br>
              <a:rPr lang="en-US" sz="4000" spc="-300" dirty="0">
                <a:latin typeface="Lucida Console" panose="020B0609040504020204" pitchFamily="49" charset="0"/>
              </a:rPr>
            </a:br>
            <a:endParaRPr lang="en-US" sz="4000" spc="-300" dirty="0">
              <a:latin typeface="Lucida Console" panose="020B0609040504020204" pitchFamily="49"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1806734"/>
            <a:ext cx="3491346" cy="192024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806" y="1698626"/>
            <a:ext cx="3511544" cy="2103120"/>
          </a:xfrm>
          <a:prstGeom prst="rect">
            <a:avLst/>
          </a:prstGeom>
        </p:spPr>
      </p:pic>
    </p:spTree>
    <p:extLst>
      <p:ext uri="{BB962C8B-B14F-4D97-AF65-F5344CB8AC3E}">
        <p14:creationId xmlns:p14="http://schemas.microsoft.com/office/powerpoint/2010/main" val="1306769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p:txBody>
      </p:sp>
      <p:pic>
        <p:nvPicPr>
          <p:cNvPr id="5130" name="Picture 10" descr="https://upload.wikimedia.org/wikipedia/commons/thumb/3/3c/MTA_NYC_logo.svg/1000px-MTA_NYC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440" y="4001294"/>
            <a:ext cx="2103120" cy="210312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4"/>
          <p:cNvSpPr>
            <a:spLocks noGrp="1"/>
          </p:cNvSpPr>
          <p:nvPr>
            <p:ph type="title"/>
          </p:nvPr>
        </p:nvSpPr>
        <p:spPr>
          <a:xfrm>
            <a:off x="628650" y="365126"/>
            <a:ext cx="7886700" cy="1325563"/>
          </a:xfrm>
        </p:spPr>
        <p:txBody>
          <a:bodyPr>
            <a:normAutofit/>
          </a:bodyPr>
          <a:lstStyle/>
          <a:p>
            <a:pPr algn="ctr"/>
            <a:r>
              <a:rPr lang="en-US" sz="4000" spc="-300" dirty="0" smtClean="0">
                <a:latin typeface="Lucida Console" panose="020B0609040504020204" pitchFamily="49" charset="0"/>
              </a:rPr>
              <a:t>Future Work</a:t>
            </a:r>
            <a:br>
              <a:rPr lang="en-US" sz="4000" spc="-300" dirty="0" smtClean="0">
                <a:latin typeface="Lucida Console" panose="020B0609040504020204" pitchFamily="49" charset="0"/>
              </a:rPr>
            </a:br>
            <a:endParaRPr lang="en-US" sz="4000" spc="-300" dirty="0">
              <a:latin typeface="Lucida Console" panose="020B0609040504020204" pitchFamily="49"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1806734"/>
            <a:ext cx="3491346" cy="192024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806" y="1698626"/>
            <a:ext cx="3511544" cy="2103120"/>
          </a:xfrm>
          <a:prstGeom prst="rect">
            <a:avLst/>
          </a:prstGeom>
        </p:spPr>
      </p:pic>
    </p:spTree>
    <p:extLst>
      <p:ext uri="{BB962C8B-B14F-4D97-AF65-F5344CB8AC3E}">
        <p14:creationId xmlns:p14="http://schemas.microsoft.com/office/powerpoint/2010/main" val="4126765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3"/>
          <a:stretch>
            <a:fillRect/>
          </a:stretch>
        </p:blipFill>
        <p:spPr>
          <a:xfrm>
            <a:off x="-1" y="-2"/>
            <a:ext cx="12376519" cy="6858001"/>
          </a:xfrm>
          <a:prstGeom prst="rect">
            <a:avLst/>
          </a:prstGeom>
        </p:spPr>
      </p:pic>
    </p:spTree>
    <p:extLst>
      <p:ext uri="{BB962C8B-B14F-4D97-AF65-F5344CB8AC3E}">
        <p14:creationId xmlns:p14="http://schemas.microsoft.com/office/powerpoint/2010/main" val="1842907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38312" y="2714625"/>
            <a:ext cx="5667375" cy="1428750"/>
          </a:xfrm>
          <a:prstGeom prst="rect">
            <a:avLst/>
          </a:prstGeom>
        </p:spPr>
      </p:pic>
      <p:pic>
        <p:nvPicPr>
          <p:cNvPr id="7" name="Picture 6"/>
          <p:cNvPicPr>
            <a:picLocks noChangeAspect="1"/>
          </p:cNvPicPr>
          <p:nvPr/>
        </p:nvPicPr>
        <p:blipFill>
          <a:blip r:embed="rId3"/>
          <a:stretch>
            <a:fillRect/>
          </a:stretch>
        </p:blipFill>
        <p:spPr>
          <a:xfrm>
            <a:off x="738398" y="625523"/>
            <a:ext cx="2600325" cy="762000"/>
          </a:xfrm>
          <a:prstGeom prst="rect">
            <a:avLst/>
          </a:prstGeom>
        </p:spPr>
      </p:pic>
      <p:pic>
        <p:nvPicPr>
          <p:cNvPr id="8" name="Picture 7"/>
          <p:cNvPicPr>
            <a:picLocks noChangeAspect="1"/>
          </p:cNvPicPr>
          <p:nvPr/>
        </p:nvPicPr>
        <p:blipFill>
          <a:blip r:embed="rId4"/>
          <a:stretch>
            <a:fillRect/>
          </a:stretch>
        </p:blipFill>
        <p:spPr>
          <a:xfrm>
            <a:off x="5915593" y="625523"/>
            <a:ext cx="2476500" cy="762000"/>
          </a:xfrm>
          <a:prstGeom prst="rect">
            <a:avLst/>
          </a:prstGeom>
        </p:spPr>
      </p:pic>
      <p:pic>
        <p:nvPicPr>
          <p:cNvPr id="9" name="Picture 8"/>
          <p:cNvPicPr>
            <a:picLocks noChangeAspect="1"/>
          </p:cNvPicPr>
          <p:nvPr/>
        </p:nvPicPr>
        <p:blipFill>
          <a:blip r:embed="rId5"/>
          <a:stretch>
            <a:fillRect/>
          </a:stretch>
        </p:blipFill>
        <p:spPr>
          <a:xfrm>
            <a:off x="738398" y="5733197"/>
            <a:ext cx="2686050" cy="762000"/>
          </a:xfrm>
          <a:prstGeom prst="rect">
            <a:avLst/>
          </a:prstGeom>
        </p:spPr>
      </p:pic>
      <p:pic>
        <p:nvPicPr>
          <p:cNvPr id="10" name="Picture 9"/>
          <p:cNvPicPr>
            <a:picLocks noChangeAspect="1"/>
          </p:cNvPicPr>
          <p:nvPr/>
        </p:nvPicPr>
        <p:blipFill>
          <a:blip r:embed="rId6"/>
          <a:stretch>
            <a:fillRect/>
          </a:stretch>
        </p:blipFill>
        <p:spPr>
          <a:xfrm>
            <a:off x="4305868" y="5733197"/>
            <a:ext cx="4086225" cy="762000"/>
          </a:xfrm>
          <a:prstGeom prst="rect">
            <a:avLst/>
          </a:prstGeom>
        </p:spPr>
      </p:pic>
    </p:spTree>
    <p:extLst>
      <p:ext uri="{BB962C8B-B14F-4D97-AF65-F5344CB8AC3E}">
        <p14:creationId xmlns:p14="http://schemas.microsoft.com/office/powerpoint/2010/main" val="2222282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4" descr="http://54.186.65.17/images/timthumb.php?src=http://s3.amazonaws.com/bklynrimages/issue-24/giovannini2.jpg&amp;q=90&amp;w=1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304060" cy="6894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981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614297"/>
            <a:ext cx="7886700" cy="1629406"/>
          </a:xfrm>
        </p:spPr>
        <p:txBody>
          <a:bodyPr>
            <a:normAutofit/>
          </a:bodyPr>
          <a:lstStyle/>
          <a:p>
            <a:pPr algn="ctr"/>
            <a:r>
              <a:rPr lang="en-US" sz="6000" dirty="0">
                <a:latin typeface="Lucida Console" panose="020B0609040504020204" pitchFamily="49" charset="0"/>
              </a:rPr>
              <a:t>100,000 </a:t>
            </a:r>
          </a:p>
        </p:txBody>
      </p:sp>
    </p:spTree>
    <p:extLst>
      <p:ext uri="{BB962C8B-B14F-4D97-AF65-F5344CB8AC3E}">
        <p14:creationId xmlns:p14="http://schemas.microsoft.com/office/powerpoint/2010/main" val="2418538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614297"/>
            <a:ext cx="7886700" cy="1629406"/>
          </a:xfrm>
        </p:spPr>
        <p:txBody>
          <a:bodyPr>
            <a:normAutofit/>
          </a:bodyPr>
          <a:lstStyle/>
          <a:p>
            <a:pPr algn="ctr"/>
            <a:r>
              <a:rPr lang="en-US" sz="6000" dirty="0">
                <a:latin typeface="Lucida Console" panose="020B0609040504020204" pitchFamily="49" charset="0"/>
              </a:rPr>
              <a:t>500</a:t>
            </a:r>
          </a:p>
        </p:txBody>
      </p:sp>
    </p:spTree>
    <p:extLst>
      <p:ext uri="{BB962C8B-B14F-4D97-AF65-F5344CB8AC3E}">
        <p14:creationId xmlns:p14="http://schemas.microsoft.com/office/powerpoint/2010/main" val="2020947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39" y="2931914"/>
            <a:ext cx="9007522" cy="994172"/>
          </a:xfrm>
        </p:spPr>
        <p:txBody>
          <a:bodyPr>
            <a:normAutofit fontScale="90000"/>
          </a:bodyPr>
          <a:lstStyle/>
          <a:p>
            <a:pPr algn="ctr"/>
            <a:r>
              <a:rPr lang="en-US" spc="-300" dirty="0">
                <a:latin typeface="Lucida Console" panose="020B0609040504020204" pitchFamily="49" charset="0"/>
              </a:rPr>
              <a:t>Why do people take dollar vans?</a:t>
            </a:r>
          </a:p>
        </p:txBody>
      </p:sp>
    </p:spTree>
    <p:extLst>
      <p:ext uri="{BB962C8B-B14F-4D97-AF65-F5344CB8AC3E}">
        <p14:creationId xmlns:p14="http://schemas.microsoft.com/office/powerpoint/2010/main" val="513972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Something</a:t>
            </a:r>
          </a:p>
          <a:p>
            <a:pPr marL="0" indent="0">
              <a:buNone/>
            </a:pPr>
            <a:endParaRPr lang="en-US" dirty="0"/>
          </a:p>
        </p:txBody>
      </p:sp>
      <p:pic>
        <p:nvPicPr>
          <p:cNvPr id="3074" name="Picture 2" descr="http://54.186.65.17/images/timthumb.php?src=http://s3.amazonaws.com/bklynrimages/issue-24/datre18.jpg&amp;q=90&amp;w=1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74" y="0"/>
            <a:ext cx="10477500" cy="698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954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3"/>
          <a:stretch>
            <a:fillRect/>
          </a:stretch>
        </p:blipFill>
        <p:spPr>
          <a:xfrm>
            <a:off x="-1" y="-2"/>
            <a:ext cx="12376519" cy="6858001"/>
          </a:xfrm>
          <a:prstGeom prst="rect">
            <a:avLst/>
          </a:prstGeom>
        </p:spPr>
      </p:pic>
    </p:spTree>
    <p:extLst>
      <p:ext uri="{BB962C8B-B14F-4D97-AF65-F5344CB8AC3E}">
        <p14:creationId xmlns:p14="http://schemas.microsoft.com/office/powerpoint/2010/main" val="666454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Origins and Destinations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68446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73" y="2090172"/>
            <a:ext cx="9147547" cy="2677656"/>
          </a:xfrm>
          <a:prstGeom prst="rect">
            <a:avLst/>
          </a:prstGeom>
        </p:spPr>
        <p:txBody>
          <a:bodyPr wrap="square">
            <a:spAutoFit/>
          </a:bodyPr>
          <a:lstStyle/>
          <a:p>
            <a:pPr algn="ctr"/>
            <a:r>
              <a:rPr lang="en-US" sz="2800" dirty="0">
                <a:latin typeface="Lucida Console" panose="020B0609040504020204" pitchFamily="49" charset="0"/>
              </a:rPr>
              <a:t>Longitudinal Employer-Household Dynamics (LEHD)</a:t>
            </a:r>
          </a:p>
          <a:p>
            <a:pPr algn="ctr"/>
            <a:endParaRPr lang="en-US" sz="2800" dirty="0">
              <a:latin typeface="Lucida Console" panose="020B0609040504020204" pitchFamily="49" charset="0"/>
            </a:endParaRPr>
          </a:p>
          <a:p>
            <a:pPr algn="ctr"/>
            <a:endParaRPr lang="en-US" sz="2800" dirty="0">
              <a:latin typeface="Lucida Console" panose="020B0609040504020204" pitchFamily="49" charset="0"/>
            </a:endParaRPr>
          </a:p>
          <a:p>
            <a:pPr algn="ctr"/>
            <a:r>
              <a:rPr lang="en-US" sz="2800" dirty="0">
                <a:latin typeface="Lucida Console" panose="020B0609040504020204" pitchFamily="49" charset="0"/>
              </a:rPr>
              <a:t>American Community Survey </a:t>
            </a:r>
          </a:p>
          <a:p>
            <a:pPr algn="ctr"/>
            <a:r>
              <a:rPr lang="en-US" sz="2800" dirty="0">
                <a:latin typeface="Lucida Console" panose="020B0609040504020204" pitchFamily="49" charset="0"/>
              </a:rPr>
              <a:t>(ACS)</a:t>
            </a:r>
          </a:p>
        </p:txBody>
      </p:sp>
    </p:spTree>
    <p:extLst>
      <p:ext uri="{BB962C8B-B14F-4D97-AF65-F5344CB8AC3E}">
        <p14:creationId xmlns:p14="http://schemas.microsoft.com/office/powerpoint/2010/main" val="676944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1717</TotalTime>
  <Words>405</Words>
  <Application>Microsoft Office PowerPoint</Application>
  <PresentationFormat>On-screen Show (4:3)</PresentationFormat>
  <Paragraphs>83</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Lucida Console</vt:lpstr>
      <vt:lpstr>Office Theme</vt:lpstr>
      <vt:lpstr>PowerPoint Presentation</vt:lpstr>
      <vt:lpstr>PowerPoint Presentation</vt:lpstr>
      <vt:lpstr>100,000 </vt:lpstr>
      <vt:lpstr>500</vt:lpstr>
      <vt:lpstr>Why do people take dollar vans?</vt:lpstr>
      <vt:lpstr>PowerPoint Presentation</vt:lpstr>
      <vt:lpstr>PowerPoint Presentation</vt:lpstr>
      <vt:lpstr>Origins and Destinations</vt:lpstr>
      <vt:lpstr>PowerPoint Presentation</vt:lpstr>
      <vt:lpstr>PowerPoint Presentation</vt:lpstr>
      <vt:lpstr>PowerPoint Presentation</vt:lpstr>
      <vt:lpstr>Dollar Van Origin Features</vt:lpstr>
      <vt:lpstr>PowerPoint Presentation</vt:lpstr>
      <vt:lpstr>Implications </vt:lpstr>
      <vt:lpstr>Future Work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Verified Routes</dc:title>
  <dc:creator>Maxy Feiny</dc:creator>
  <cp:lastModifiedBy>Jeremy Neiman</cp:lastModifiedBy>
  <cp:revision>33</cp:revision>
  <dcterms:created xsi:type="dcterms:W3CDTF">2016-03-21T20:44:27Z</dcterms:created>
  <dcterms:modified xsi:type="dcterms:W3CDTF">2016-03-24T14:55:10Z</dcterms:modified>
</cp:coreProperties>
</file>