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624" autoAdjust="0"/>
  </p:normalViewPr>
  <p:slideViewPr>
    <p:cSldViewPr>
      <p:cViewPr varScale="1">
        <p:scale>
          <a:sx n="69" d="100"/>
          <a:sy n="69" d="100"/>
        </p:scale>
        <p:origin x="-140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4EE78C-FAC6-4619-B0DE-CC866A020C5D}" type="datetimeFigureOut">
              <a:rPr lang="en-IN" smtClean="0"/>
              <a:t>17-02-2021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304566-5850-4CC6-B18B-F64E5C2F95EA}"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77304566-5850-4CC6-B18B-F64E5C2F95EA}"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74A29AC-3FE3-48C8-A965-CD7748AD7F66}" type="datetimeFigureOut">
              <a:rPr lang="en-IN" smtClean="0"/>
              <a:t>17-02-2021</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9736F6BE-DD8E-4312-9BB7-8426F8EC42D8}"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74A29AC-3FE3-48C8-A965-CD7748AD7F66}" type="datetimeFigureOut">
              <a:rPr lang="en-IN" smtClean="0"/>
              <a:t>17-02-2021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9736F6BE-DD8E-4312-9BB7-8426F8EC42D8}"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74A29AC-3FE3-48C8-A965-CD7748AD7F66}" type="datetimeFigureOut">
              <a:rPr lang="en-IN" smtClean="0"/>
              <a:t>17-02-2021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9736F6BE-DD8E-4312-9BB7-8426F8EC42D8}"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74A29AC-3FE3-48C8-A965-CD7748AD7F66}" type="datetimeFigureOut">
              <a:rPr lang="en-IN" smtClean="0"/>
              <a:t>17-02-2021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9736F6BE-DD8E-4312-9BB7-8426F8EC42D8}" type="slidenum">
              <a:rPr lang="en-IN" smtClean="0"/>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74A29AC-3FE3-48C8-A965-CD7748AD7F66}" type="datetimeFigureOut">
              <a:rPr lang="en-IN" smtClean="0"/>
              <a:t>17-02-2021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9736F6BE-DD8E-4312-9BB7-8426F8EC42D8}" type="slidenum">
              <a:rPr lang="en-IN" smtClean="0"/>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74A29AC-3FE3-48C8-A965-CD7748AD7F66}" type="datetimeFigureOut">
              <a:rPr lang="en-IN" smtClean="0"/>
              <a:t>17-02-2021</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9736F6BE-DD8E-4312-9BB7-8426F8EC42D8}" type="slidenum">
              <a:rPr lang="en-IN" smtClean="0"/>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74A29AC-3FE3-48C8-A965-CD7748AD7F66}" type="datetimeFigureOut">
              <a:rPr lang="en-IN" smtClean="0"/>
              <a:t>17-02-2021</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9736F6BE-DD8E-4312-9BB7-8426F8EC42D8}"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74A29AC-3FE3-48C8-A965-CD7748AD7F66}" type="datetimeFigureOut">
              <a:rPr lang="en-IN" smtClean="0"/>
              <a:t>17-02-2021</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9736F6BE-DD8E-4312-9BB7-8426F8EC42D8}" type="slidenum">
              <a:rPr lang="en-IN" smtClean="0"/>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74A29AC-3FE3-48C8-A965-CD7748AD7F66}" type="datetimeFigureOut">
              <a:rPr lang="en-IN" smtClean="0"/>
              <a:t>17-02-2021</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9736F6BE-DD8E-4312-9BB7-8426F8EC42D8}"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74A29AC-3FE3-48C8-A965-CD7748AD7F66}" type="datetimeFigureOut">
              <a:rPr lang="en-IN" smtClean="0"/>
              <a:t>17-02-2021</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9736F6BE-DD8E-4312-9BB7-8426F8EC42D8}"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74A29AC-3FE3-48C8-A965-CD7748AD7F66}" type="datetimeFigureOut">
              <a:rPr lang="en-IN" smtClean="0"/>
              <a:t>17-02-2021</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9736F6BE-DD8E-4312-9BB7-8426F8EC42D8}" type="slidenum">
              <a:rPr lang="en-IN" smtClean="0"/>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74A29AC-3FE3-48C8-A965-CD7748AD7F66}" type="datetimeFigureOut">
              <a:rPr lang="en-IN" smtClean="0"/>
              <a:t>17-02-2021</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9736F6BE-DD8E-4312-9BB7-8426F8EC42D8}"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www.docskiff.ai/"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980728"/>
            <a:ext cx="7851648" cy="1828800"/>
          </a:xfrm>
        </p:spPr>
        <p:txBody>
          <a:bodyPr>
            <a:normAutofit/>
          </a:bodyPr>
          <a:lstStyle/>
          <a:p>
            <a:r>
              <a:rPr lang="en-IN" sz="3600" dirty="0" smtClean="0">
                <a:solidFill>
                  <a:schemeClr val="tx1"/>
                </a:solidFill>
                <a:latin typeface="Times New Roman" pitchFamily="18" charset="0"/>
                <a:cs typeface="Times New Roman" pitchFamily="18" charset="0"/>
              </a:rPr>
              <a:t>AI </a:t>
            </a:r>
            <a:r>
              <a:rPr lang="en-IN" sz="3600" dirty="0" smtClean="0">
                <a:solidFill>
                  <a:schemeClr val="tx1"/>
                </a:solidFill>
                <a:latin typeface="Times New Roman" pitchFamily="18" charset="0"/>
                <a:ea typeface="Arial Unicode MS" pitchFamily="34" charset="-128"/>
                <a:cs typeface="Times New Roman" pitchFamily="18" charset="0"/>
              </a:rPr>
              <a:t>powered</a:t>
            </a:r>
            <a:r>
              <a:rPr lang="en-IN" sz="3600" dirty="0" smtClean="0">
                <a:solidFill>
                  <a:schemeClr val="tx1"/>
                </a:solidFill>
                <a:latin typeface="Times New Roman" pitchFamily="18" charset="0"/>
                <a:cs typeface="Times New Roman" pitchFamily="18" charset="0"/>
              </a:rPr>
              <a:t> contract analytics brings symphony across your </a:t>
            </a:r>
            <a:r>
              <a:rPr lang="en-IN" sz="3600" dirty="0" smtClean="0">
                <a:solidFill>
                  <a:schemeClr val="tx1"/>
                </a:solidFill>
                <a:latin typeface="Times New Roman" pitchFamily="18" charset="0"/>
                <a:cs typeface="Times New Roman" pitchFamily="18" charset="0"/>
              </a:rPr>
              <a:t>contracts</a:t>
            </a:r>
            <a:endParaRPr lang="en-IN" sz="3600" dirty="0">
              <a:solidFill>
                <a:schemeClr val="tx1"/>
              </a:solidFill>
              <a:latin typeface="Times New Roman" pitchFamily="18" charset="0"/>
              <a:cs typeface="Times New Roman" pitchFamily="18" charset="0"/>
            </a:endParaRPr>
          </a:p>
        </p:txBody>
      </p:sp>
      <p:sp>
        <p:nvSpPr>
          <p:cNvPr id="3" name="Subtitle 2"/>
          <p:cNvSpPr>
            <a:spLocks noGrp="1"/>
          </p:cNvSpPr>
          <p:nvPr>
            <p:ph type="subTitle" idx="1"/>
          </p:nvPr>
        </p:nvSpPr>
        <p:spPr/>
        <p:txBody>
          <a:bodyPr>
            <a:normAutofit/>
          </a:bodyPr>
          <a:lstStyle/>
          <a:p>
            <a:r>
              <a:rPr lang="en-IN" sz="4000" dirty="0" smtClean="0">
                <a:solidFill>
                  <a:schemeClr val="bg2">
                    <a:lumMod val="50000"/>
                  </a:schemeClr>
                </a:solidFill>
                <a:latin typeface="Times New Roman" pitchFamily="18" charset="0"/>
                <a:cs typeface="Times New Roman" pitchFamily="18" charset="0"/>
              </a:rPr>
              <a:t>-</a:t>
            </a:r>
            <a:r>
              <a:rPr lang="en-IN" sz="4000" dirty="0" err="1" smtClean="0">
                <a:solidFill>
                  <a:schemeClr val="bg2">
                    <a:lumMod val="50000"/>
                  </a:schemeClr>
                </a:solidFill>
                <a:latin typeface="Times New Roman" pitchFamily="18" charset="0"/>
                <a:cs typeface="Times New Roman" pitchFamily="18" charset="0"/>
              </a:rPr>
              <a:t>Docksiff</a:t>
            </a:r>
            <a:endParaRPr lang="en-IN" sz="4000" dirty="0">
              <a:solidFill>
                <a:schemeClr val="bg2">
                  <a:lumMod val="50000"/>
                </a:schemeClr>
              </a:solidFill>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ymphony-or-Cacophony-blog-new.jpg"/>
          <p:cNvPicPr>
            <a:picLocks noChangeAspect="1"/>
          </p:cNvPicPr>
          <p:nvPr/>
        </p:nvPicPr>
        <p:blipFill>
          <a:blip r:embed="rId2" cstate="print"/>
          <a:stretch>
            <a:fillRect/>
          </a:stretch>
        </p:blipFill>
        <p:spPr>
          <a:xfrm>
            <a:off x="323528" y="548680"/>
            <a:ext cx="8386612" cy="489654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IN" b="1" dirty="0" smtClean="0">
                <a:solidFill>
                  <a:schemeClr val="accent2"/>
                </a:solidFill>
                <a:latin typeface="Times New Roman" pitchFamily="18" charset="0"/>
                <a:cs typeface="Times New Roman" pitchFamily="18" charset="0"/>
              </a:rPr>
              <a:t>Are your Contract Life Cycle Management (CLM) and Procure to Pay (P2P) digital platforms producing the right music?</a:t>
            </a:r>
          </a:p>
          <a:p>
            <a:pPr>
              <a:buNone/>
            </a:pPr>
            <a:r>
              <a:rPr lang="en-IN" dirty="0" smtClean="0">
                <a:solidFill>
                  <a:schemeClr val="accent2"/>
                </a:solidFill>
                <a:latin typeface="Times New Roman" pitchFamily="18" charset="0"/>
                <a:cs typeface="Times New Roman" pitchFamily="18" charset="0"/>
              </a:rPr>
              <a:t>           </a:t>
            </a:r>
            <a:r>
              <a:rPr lang="en-IN" dirty="0" smtClean="0">
                <a:latin typeface="Times New Roman" pitchFamily="18" charset="0"/>
                <a:cs typeface="Times New Roman" pitchFamily="18" charset="0"/>
              </a:rPr>
              <a:t>      </a:t>
            </a:r>
          </a:p>
          <a:p>
            <a:pPr>
              <a:buNone/>
            </a:pPr>
            <a:r>
              <a:rPr lang="en-IN" dirty="0" smtClean="0">
                <a:latin typeface="Times New Roman" pitchFamily="18" charset="0"/>
                <a:cs typeface="Times New Roman" pitchFamily="18" charset="0"/>
              </a:rPr>
              <a:t>                 </a:t>
            </a:r>
            <a:r>
              <a:rPr lang="en-IN" dirty="0" smtClean="0">
                <a:latin typeface="Times New Roman" pitchFamily="18" charset="0"/>
                <a:cs typeface="Times New Roman" pitchFamily="18" charset="0"/>
              </a:rPr>
              <a:t>Contracts are an integral part of any business relationship and being on top of your contracts is critical to the business. While working with some of the Fortune 500 organizations, we figured out  that there is a lot of streamlining needed across their business contracts executed with various suppliers and vendors. Also, irrespective of the verticals including Insurance, </a:t>
            </a:r>
            <a:r>
              <a:rPr lang="en-IN" dirty="0" err="1" smtClean="0">
                <a:latin typeface="Times New Roman" pitchFamily="18" charset="0"/>
                <a:cs typeface="Times New Roman" pitchFamily="18" charset="0"/>
              </a:rPr>
              <a:t>Pharma</a:t>
            </a:r>
            <a:r>
              <a:rPr lang="en-IN" dirty="0" smtClean="0">
                <a:latin typeface="Times New Roman" pitchFamily="18" charset="0"/>
                <a:cs typeface="Times New Roman" pitchFamily="18" charset="0"/>
              </a:rPr>
              <a:t>, Medical Devices, Retail, Telecom and Hi-Tech, we have identified some common problems and pain points with respect to how they are managing their contracts.</a:t>
            </a:r>
          </a:p>
          <a:p>
            <a:pPr>
              <a:buNone/>
            </a:pPr>
            <a:r>
              <a:rPr lang="en-IN" dirty="0" smtClean="0"/>
              <a:t/>
            </a:r>
            <a:br>
              <a:rPr lang="en-IN" dirty="0" smtClean="0"/>
            </a:br>
            <a:r>
              <a:rPr lang="en-IN" dirty="0" smtClean="0"/>
              <a:t/>
            </a:r>
            <a:br>
              <a:rPr lang="en-IN" dirty="0" smtClean="0"/>
            </a:br>
            <a:endParaRPr lang="en-IN" dirty="0"/>
          </a:p>
        </p:txBody>
      </p:sp>
      <p:sp>
        <p:nvSpPr>
          <p:cNvPr id="2" name="Title 1"/>
          <p:cNvSpPr>
            <a:spLocks noGrp="1"/>
          </p:cNvSpPr>
          <p:nvPr>
            <p:ph type="title"/>
          </p:nvPr>
        </p:nvSpPr>
        <p:spPr/>
        <p:txBody>
          <a:bodyPr>
            <a:normAutofit/>
          </a:bodyPr>
          <a:lstStyle/>
          <a:p>
            <a:r>
              <a:rPr lang="en-IN" b="1" dirty="0" smtClean="0"/>
              <a:t>Symphony or Cacophony </a:t>
            </a:r>
            <a:r>
              <a:rPr lang="en-IN" b="1" dirty="0" smtClean="0"/>
              <a:t>?</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4784"/>
            <a:ext cx="8229600" cy="4839816"/>
          </a:xfrm>
        </p:spPr>
        <p:txBody>
          <a:bodyPr>
            <a:normAutofit fontScale="92500" lnSpcReduction="10000"/>
          </a:bodyPr>
          <a:lstStyle/>
          <a:p>
            <a:pPr marL="457200" indent="-457200"/>
            <a:r>
              <a:rPr lang="en-IN" sz="2200" dirty="0" smtClean="0">
                <a:latin typeface="Times New Roman" pitchFamily="18" charset="0"/>
                <a:cs typeface="Times New Roman" pitchFamily="18" charset="0"/>
              </a:rPr>
              <a:t>Several organizations have spent millions of dollars and implemented a state-of-the-art Contract Life Cycle Management (CLM) system, but </a:t>
            </a:r>
            <a:r>
              <a:rPr lang="en-IN" sz="2200" b="1" dirty="0" smtClean="0">
                <a:latin typeface="Times New Roman" pitchFamily="18" charset="0"/>
                <a:cs typeface="Times New Roman" pitchFamily="18" charset="0"/>
              </a:rPr>
              <a:t>still have Active and Legacy contracts that they could not reliably migrate from their </a:t>
            </a:r>
            <a:r>
              <a:rPr lang="en-IN" sz="2200" b="1" dirty="0" err="1" smtClean="0">
                <a:latin typeface="Times New Roman" pitchFamily="18" charset="0"/>
                <a:cs typeface="Times New Roman" pitchFamily="18" charset="0"/>
              </a:rPr>
              <a:t>homegrown</a:t>
            </a:r>
            <a:r>
              <a:rPr lang="en-IN" sz="2200" b="1" dirty="0" smtClean="0">
                <a:latin typeface="Times New Roman" pitchFamily="18" charset="0"/>
                <a:cs typeface="Times New Roman" pitchFamily="18" charset="0"/>
              </a:rPr>
              <a:t> contract management systems</a:t>
            </a:r>
            <a:r>
              <a:rPr lang="en-IN" sz="2200" dirty="0" smtClean="0">
                <a:latin typeface="Times New Roman" pitchFamily="18" charset="0"/>
                <a:cs typeface="Times New Roman" pitchFamily="18" charset="0"/>
              </a:rPr>
              <a:t>. These contract management systems are typically a SharePoint portal, or the documents stored in  shared network drives, </a:t>
            </a:r>
            <a:r>
              <a:rPr lang="en-IN" sz="2200" dirty="0" err="1" smtClean="0">
                <a:latin typeface="Times New Roman" pitchFamily="18" charset="0"/>
                <a:cs typeface="Times New Roman" pitchFamily="18" charset="0"/>
              </a:rPr>
              <a:t>DocuSign</a:t>
            </a:r>
            <a:r>
              <a:rPr lang="en-IN" sz="2200" dirty="0" smtClean="0">
                <a:latin typeface="Times New Roman" pitchFamily="18" charset="0"/>
                <a:cs typeface="Times New Roman" pitchFamily="18" charset="0"/>
              </a:rPr>
              <a:t>, </a:t>
            </a:r>
            <a:r>
              <a:rPr lang="en-IN" sz="2200" dirty="0" err="1" smtClean="0">
                <a:latin typeface="Times New Roman" pitchFamily="18" charset="0"/>
                <a:cs typeface="Times New Roman" pitchFamily="18" charset="0"/>
              </a:rPr>
              <a:t>Dropbox</a:t>
            </a:r>
            <a:r>
              <a:rPr lang="en-IN" sz="2200" dirty="0" smtClean="0">
                <a:latin typeface="Times New Roman" pitchFamily="18" charset="0"/>
                <a:cs typeface="Times New Roman" pitchFamily="18" charset="0"/>
              </a:rPr>
              <a:t> or one of the cloud storage systems</a:t>
            </a:r>
            <a:r>
              <a:rPr lang="en-IN" sz="2200" dirty="0" smtClean="0">
                <a:latin typeface="Times New Roman" pitchFamily="18" charset="0"/>
                <a:cs typeface="Times New Roman" pitchFamily="18" charset="0"/>
              </a:rPr>
              <a:t>.</a:t>
            </a:r>
          </a:p>
          <a:p>
            <a:pPr marL="457200" indent="-457200"/>
            <a:endParaRPr lang="en-IN" sz="2200" dirty="0" smtClean="0">
              <a:latin typeface="Times New Roman" pitchFamily="18" charset="0"/>
              <a:cs typeface="Times New Roman" pitchFamily="18" charset="0"/>
            </a:endParaRPr>
          </a:p>
          <a:p>
            <a:pPr marL="457200" indent="-457200"/>
            <a:r>
              <a:rPr lang="en-IN" sz="2200" b="1" dirty="0" smtClean="0">
                <a:latin typeface="Times New Roman" pitchFamily="18" charset="0"/>
                <a:cs typeface="Times New Roman" pitchFamily="18" charset="0"/>
              </a:rPr>
              <a:t>Some of the meta data entered in manually was incorrect due to human errors</a:t>
            </a:r>
            <a:r>
              <a:rPr lang="en-IN" sz="2200" dirty="0" smtClean="0">
                <a:latin typeface="Times New Roman" pitchFamily="18" charset="0"/>
                <a:cs typeface="Times New Roman" pitchFamily="18" charset="0"/>
              </a:rPr>
              <a:t>. The typical example is when the P2P system sends a notification that a particular contract has expired, but in fact, the contract is still valid for another 2 years – </a:t>
            </a:r>
            <a:r>
              <a:rPr lang="en-IN" sz="2200" b="1" dirty="0" smtClean="0">
                <a:latin typeface="Times New Roman" pitchFamily="18" charset="0"/>
                <a:cs typeface="Times New Roman" pitchFamily="18" charset="0"/>
              </a:rPr>
              <a:t>this discrepancy is due to a manual entry of the data related to the term of the contract.</a:t>
            </a:r>
            <a:endParaRPr lang="en-IN" sz="2200" dirty="0" smtClean="0">
              <a:latin typeface="Times New Roman" pitchFamily="18" charset="0"/>
              <a:cs typeface="Times New Roman" pitchFamily="18" charset="0"/>
            </a:endParaRPr>
          </a:p>
          <a:p>
            <a:pPr marL="514350" indent="-514350">
              <a:buNone/>
            </a:pPr>
            <a:r>
              <a:rPr lang="en-IN" dirty="0" smtClean="0"/>
              <a:t/>
            </a:r>
            <a:br>
              <a:rPr lang="en-IN" dirty="0" smtClean="0"/>
            </a:br>
            <a:endParaRPr lang="en-IN" dirty="0"/>
          </a:p>
        </p:txBody>
      </p:sp>
      <p:sp>
        <p:nvSpPr>
          <p:cNvPr id="2" name="Title 1"/>
          <p:cNvSpPr>
            <a:spLocks noGrp="1"/>
          </p:cNvSpPr>
          <p:nvPr>
            <p:ph type="title"/>
          </p:nvPr>
        </p:nvSpPr>
        <p:spPr/>
        <p:txBody>
          <a:bodyPr>
            <a:normAutofit fontScale="90000"/>
          </a:bodyPr>
          <a:lstStyle/>
          <a:p>
            <a:r>
              <a:rPr lang="en-IN" sz="2400" b="1" dirty="0" smtClean="0"/>
              <a:t>Concerns with Contract Management – The Cacophony</a:t>
            </a:r>
            <a:r>
              <a:rPr lang="en-IN" sz="2400" dirty="0" smtClean="0"/>
              <a:t/>
            </a:r>
            <a:br>
              <a:rPr lang="en-IN" sz="2400" dirty="0" smtClean="0"/>
            </a:br>
            <a:r>
              <a:rPr lang="en-IN" sz="2400" dirty="0" smtClean="0"/>
              <a:t/>
            </a:r>
            <a:br>
              <a:rPr lang="en-IN" sz="2400" dirty="0" smtClean="0"/>
            </a:b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24744"/>
            <a:ext cx="8640960" cy="5324535"/>
          </a:xfrm>
          <a:prstGeom prst="rect">
            <a:avLst/>
          </a:prstGeom>
        </p:spPr>
        <p:txBody>
          <a:bodyPr wrap="square">
            <a:spAutoFit/>
          </a:bodyPr>
          <a:lstStyle/>
          <a:p>
            <a:pPr marL="457200" indent="-457200">
              <a:buFont typeface="Arial" pitchFamily="34" charset="0"/>
              <a:buChar char="•"/>
            </a:pPr>
            <a:r>
              <a:rPr lang="en-IN" sz="2000" b="1" dirty="0" smtClean="0">
                <a:latin typeface="Times New Roman" pitchFamily="18" charset="0"/>
                <a:cs typeface="Times New Roman" pitchFamily="18" charset="0"/>
              </a:rPr>
              <a:t>Lot of money was already spent on the migration</a:t>
            </a:r>
            <a:r>
              <a:rPr lang="en-IN" sz="2000" dirty="0" smtClean="0">
                <a:latin typeface="Times New Roman" pitchFamily="18" charset="0"/>
                <a:cs typeface="Times New Roman" pitchFamily="18" charset="0"/>
              </a:rPr>
              <a:t> of all the legacy contracts to the new contract management system, but </a:t>
            </a:r>
            <a:r>
              <a:rPr lang="en-IN" sz="2000" b="1" dirty="0" smtClean="0">
                <a:latin typeface="Times New Roman" pitchFamily="18" charset="0"/>
                <a:cs typeface="Times New Roman" pitchFamily="18" charset="0"/>
              </a:rPr>
              <a:t>do not have metadata</a:t>
            </a:r>
            <a:r>
              <a:rPr lang="en-IN" sz="2000" dirty="0" smtClean="0">
                <a:latin typeface="Times New Roman" pitchFamily="18" charset="0"/>
                <a:cs typeface="Times New Roman" pitchFamily="18" charset="0"/>
              </a:rPr>
              <a:t> for those contracts – The new system is </a:t>
            </a:r>
            <a:r>
              <a:rPr lang="en-IN" sz="2000" b="1" dirty="0" smtClean="0">
                <a:latin typeface="Times New Roman" pitchFamily="18" charset="0"/>
                <a:cs typeface="Times New Roman" pitchFamily="18" charset="0"/>
              </a:rPr>
              <a:t>not able to produce accurate reports</a:t>
            </a:r>
            <a:r>
              <a:rPr lang="en-IN" sz="2000" dirty="0" smtClean="0">
                <a:latin typeface="Times New Roman" pitchFamily="18" charset="0"/>
                <a:cs typeface="Times New Roman" pitchFamily="18" charset="0"/>
              </a:rPr>
              <a:t> that their CFO and CLO (Chief Legal / GC) are asking for – they would have to spend additional money on an outsourced paralegal team but they are on a short budget and turnaround times needs to be in days and not months.</a:t>
            </a:r>
          </a:p>
          <a:p>
            <a:pPr marL="457200" indent="-457200">
              <a:buFont typeface="Arial" pitchFamily="34" charset="0"/>
              <a:buChar char="•"/>
            </a:pPr>
            <a:endParaRPr lang="en-IN" sz="2000" dirty="0" smtClean="0">
              <a:latin typeface="Times New Roman" pitchFamily="18" charset="0"/>
              <a:cs typeface="Times New Roman" pitchFamily="18" charset="0"/>
            </a:endParaRPr>
          </a:p>
          <a:p>
            <a:pPr marL="457200" indent="-457200">
              <a:buFont typeface="Arial" pitchFamily="34" charset="0"/>
              <a:buChar char="•"/>
            </a:pPr>
            <a:r>
              <a:rPr lang="en-IN" sz="2000" dirty="0">
                <a:latin typeface="Times New Roman" pitchFamily="18" charset="0"/>
                <a:cs typeface="Times New Roman" pitchFamily="18" charset="0"/>
              </a:rPr>
              <a:t>There are situations where contracts with metadata exists, with </a:t>
            </a:r>
            <a:r>
              <a:rPr lang="en-IN" sz="2000" b="1" dirty="0">
                <a:latin typeface="Times New Roman" pitchFamily="18" charset="0"/>
                <a:cs typeface="Times New Roman" pitchFamily="18" charset="0"/>
              </a:rPr>
              <a:t>a couple of large inconsistencies in the data sets</a:t>
            </a:r>
            <a:r>
              <a:rPr lang="en-IN" sz="2000" dirty="0">
                <a:latin typeface="Times New Roman" pitchFamily="18" charset="0"/>
                <a:cs typeface="Times New Roman" pitchFamily="18" charset="0"/>
              </a:rPr>
              <a:t>. Stake holders are not sure on how many inconsistencies are present and </a:t>
            </a:r>
            <a:r>
              <a:rPr lang="en-IN" sz="2000" b="1" dirty="0">
                <a:latin typeface="Times New Roman" pitchFamily="18" charset="0"/>
                <a:cs typeface="Times New Roman" pitchFamily="18" charset="0"/>
              </a:rPr>
              <a:t>whether they can trust their contract management system</a:t>
            </a:r>
            <a:r>
              <a:rPr lang="en-IN" sz="2000" dirty="0">
                <a:latin typeface="Times New Roman" pitchFamily="18" charset="0"/>
                <a:cs typeface="Times New Roman" pitchFamily="18" charset="0"/>
              </a:rPr>
              <a:t> for day-to-day operations</a:t>
            </a:r>
            <a:r>
              <a:rPr lang="en-IN" sz="2000" dirty="0" smtClean="0">
                <a:latin typeface="Times New Roman" pitchFamily="18" charset="0"/>
                <a:cs typeface="Times New Roman" pitchFamily="18" charset="0"/>
              </a:rPr>
              <a:t>:</a:t>
            </a:r>
          </a:p>
          <a:p>
            <a:pPr marL="457200" indent="-457200">
              <a:buFont typeface="Arial" pitchFamily="34" charset="0"/>
              <a:buChar char="•"/>
            </a:pPr>
            <a:endParaRPr lang="en-IN" sz="2000" dirty="0">
              <a:latin typeface="Times New Roman" pitchFamily="18" charset="0"/>
              <a:cs typeface="Times New Roman" pitchFamily="18" charset="0"/>
            </a:endParaRPr>
          </a:p>
          <a:p>
            <a:pPr marL="457200" indent="-457200">
              <a:buFont typeface="Arial" pitchFamily="34" charset="0"/>
              <a:buChar char="•"/>
            </a:pPr>
            <a:r>
              <a:rPr lang="en-IN" sz="2000" dirty="0">
                <a:latin typeface="Times New Roman" pitchFamily="18" charset="0"/>
                <a:cs typeface="Times New Roman" pitchFamily="18" charset="0"/>
              </a:rPr>
              <a:t>Typically, </a:t>
            </a:r>
            <a:r>
              <a:rPr lang="en-IN" sz="2000" b="1" dirty="0">
                <a:latin typeface="Times New Roman" pitchFamily="18" charset="0"/>
                <a:cs typeface="Times New Roman" pitchFamily="18" charset="0"/>
              </a:rPr>
              <a:t>Expiration dates, payment dates, and termination notice periods</a:t>
            </a:r>
            <a:r>
              <a:rPr lang="en-IN" sz="2000" dirty="0">
                <a:latin typeface="Times New Roman" pitchFamily="18" charset="0"/>
                <a:cs typeface="Times New Roman" pitchFamily="18" charset="0"/>
              </a:rPr>
              <a:t> are some of the metadata tracked by procurement teams within organizations and are unsure on how to resolve the inconsistencies.</a:t>
            </a:r>
          </a:p>
          <a:p>
            <a:pPr marL="457200" indent="-457200"/>
            <a:r>
              <a:rPr lang="en-IN" sz="2000" dirty="0">
                <a:latin typeface="Arial" pitchFamily="34" charset="0"/>
                <a:cs typeface="Arial" pitchFamily="34" charset="0"/>
              </a:rPr>
              <a:t/>
            </a:r>
            <a:br>
              <a:rPr lang="en-IN" sz="2000" dirty="0">
                <a:latin typeface="Arial" pitchFamily="34" charset="0"/>
                <a:cs typeface="Arial" pitchFamily="34" charset="0"/>
              </a:rPr>
            </a:br>
            <a:endParaRPr lang="en-IN" sz="2000" dirty="0">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1268760"/>
            <a:ext cx="8640960" cy="4154984"/>
          </a:xfrm>
          <a:prstGeom prst="rect">
            <a:avLst/>
          </a:prstGeom>
        </p:spPr>
        <p:txBody>
          <a:bodyPr wrap="square">
            <a:spAutoFit/>
          </a:bodyPr>
          <a:lstStyle/>
          <a:p>
            <a:pPr lvl="1" algn="just">
              <a:buFont typeface="Arial" pitchFamily="34" charset="0"/>
              <a:buChar char="•"/>
            </a:pPr>
            <a:r>
              <a:rPr lang="en-IN" sz="2000" dirty="0" smtClean="0">
                <a:latin typeface="Times New Roman" pitchFamily="18" charset="0"/>
                <a:cs typeface="Times New Roman" pitchFamily="18" charset="0"/>
              </a:rPr>
              <a:t>One </a:t>
            </a:r>
            <a:r>
              <a:rPr lang="en-IN" sz="2000" dirty="0">
                <a:latin typeface="Times New Roman" pitchFamily="18" charset="0"/>
                <a:cs typeface="Times New Roman" pitchFamily="18" charset="0"/>
              </a:rPr>
              <a:t>option would be to do it manually by opening each PDF file, and </a:t>
            </a:r>
            <a:r>
              <a:rPr lang="en-IN" sz="2000" dirty="0" smtClean="0">
                <a:latin typeface="Times New Roman" pitchFamily="18" charset="0"/>
                <a:cs typeface="Times New Roman" pitchFamily="18" charset="0"/>
              </a:rPr>
              <a:t>      this </a:t>
            </a:r>
            <a:r>
              <a:rPr lang="en-IN" sz="2000" dirty="0">
                <a:latin typeface="Times New Roman" pitchFamily="18" charset="0"/>
                <a:cs typeface="Times New Roman" pitchFamily="18" charset="0"/>
              </a:rPr>
              <a:t>needs many man hours</a:t>
            </a:r>
          </a:p>
          <a:p>
            <a:pPr lvl="1" algn="just">
              <a:buFont typeface="Arial" pitchFamily="34" charset="0"/>
              <a:buChar char="•"/>
            </a:pPr>
            <a:endParaRPr lang="en-IN" sz="2000" dirty="0" smtClean="0">
              <a:latin typeface="Times New Roman" pitchFamily="18" charset="0"/>
              <a:cs typeface="Times New Roman" pitchFamily="18" charset="0"/>
            </a:endParaRPr>
          </a:p>
          <a:p>
            <a:pPr lvl="1" algn="just">
              <a:buFont typeface="Arial" pitchFamily="34" charset="0"/>
              <a:buChar char="•"/>
            </a:pPr>
            <a:endParaRPr lang="en-IN" sz="2000" dirty="0">
              <a:latin typeface="Times New Roman" pitchFamily="18" charset="0"/>
              <a:cs typeface="Times New Roman" pitchFamily="18" charset="0"/>
            </a:endParaRPr>
          </a:p>
          <a:p>
            <a:pPr lvl="1" algn="just">
              <a:buFont typeface="Arial" pitchFamily="34" charset="0"/>
              <a:buChar char="•"/>
            </a:pPr>
            <a:r>
              <a:rPr lang="en-IN" sz="2000" dirty="0" smtClean="0">
                <a:latin typeface="Times New Roman" pitchFamily="18" charset="0"/>
                <a:cs typeface="Times New Roman" pitchFamily="18" charset="0"/>
              </a:rPr>
              <a:t>Another </a:t>
            </a:r>
            <a:r>
              <a:rPr lang="en-IN" sz="2000" dirty="0">
                <a:latin typeface="Times New Roman" pitchFamily="18" charset="0"/>
                <a:cs typeface="Times New Roman" pitchFamily="18" charset="0"/>
              </a:rPr>
              <a:t>is to find a technology solution that can resolve the inconsistencies faster, cheaper, and with an accuracy that they can trust in.</a:t>
            </a:r>
          </a:p>
          <a:p>
            <a:pPr algn="just">
              <a:buFont typeface="Arial" pitchFamily="34" charset="0"/>
              <a:buChar char="•"/>
            </a:pPr>
            <a:endParaRPr lang="en-IN" dirty="0" smtClean="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a:p>
            <a:pPr algn="just"/>
            <a:r>
              <a:rPr lang="en-IN" dirty="0" smtClean="0">
                <a:latin typeface="Times New Roman" pitchFamily="18" charset="0"/>
                <a:cs typeface="Times New Roman" pitchFamily="18" charset="0"/>
              </a:rPr>
              <a:t>Almost </a:t>
            </a:r>
            <a:r>
              <a:rPr lang="en-IN" dirty="0">
                <a:latin typeface="Times New Roman" pitchFamily="18" charset="0"/>
                <a:cs typeface="Times New Roman" pitchFamily="18" charset="0"/>
              </a:rPr>
              <a:t>all the above concerns have a common underlying problem of extracting the metadata reliably, especially for the legacy contracts (many of them normally scanned and not legible). The reliability of any digital platform depends on the data that is going in and ensuring that the data is really a source of truth.</a:t>
            </a:r>
          </a:p>
          <a:p>
            <a:r>
              <a:rPr lang="en-IN" dirty="0" smtClean="0"/>
              <a:t/>
            </a:r>
            <a:br>
              <a:rPr lang="en-IN" dirty="0" smtClean="0"/>
            </a:b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1268760"/>
            <a:ext cx="8280920" cy="4801314"/>
          </a:xfrm>
          <a:prstGeom prst="rect">
            <a:avLst/>
          </a:prstGeom>
        </p:spPr>
        <p:txBody>
          <a:bodyPr wrap="square">
            <a:spAutoFit/>
          </a:bodyPr>
          <a:lstStyle/>
          <a:p>
            <a:r>
              <a:rPr lang="en-IN" b="1" dirty="0">
                <a:solidFill>
                  <a:schemeClr val="accent2"/>
                </a:solidFill>
                <a:latin typeface="Times New Roman" pitchFamily="18" charset="0"/>
                <a:cs typeface="Times New Roman" pitchFamily="18" charset="0"/>
              </a:rPr>
              <a:t>AI based Contract Analytics – The </a:t>
            </a:r>
            <a:r>
              <a:rPr lang="en-IN" b="1" dirty="0" smtClean="0">
                <a:solidFill>
                  <a:schemeClr val="accent2"/>
                </a:solidFill>
                <a:latin typeface="Times New Roman" pitchFamily="18" charset="0"/>
                <a:cs typeface="Times New Roman" pitchFamily="18" charset="0"/>
              </a:rPr>
              <a:t>Symphony</a:t>
            </a:r>
          </a:p>
          <a:p>
            <a:endParaRPr lang="en-IN" dirty="0">
              <a:latin typeface="Times New Roman" pitchFamily="18" charset="0"/>
              <a:cs typeface="Times New Roman" pitchFamily="18" charset="0"/>
            </a:endParaRPr>
          </a:p>
          <a:p>
            <a:r>
              <a:rPr lang="en-IN" dirty="0">
                <a:latin typeface="Times New Roman" pitchFamily="18" charset="0"/>
                <a:cs typeface="Times New Roman" pitchFamily="18" charset="0"/>
              </a:rPr>
              <a:t>The most efficient way to solve the underlying concerns with contract management is through applying AI/ML/NLP algorithms that read through the contracts and extract the needed metadata which can be further validated by augmented human services (i.e., humans in the loop).</a:t>
            </a:r>
          </a:p>
          <a:p>
            <a:r>
              <a:rPr lang="en-IN" dirty="0">
                <a:latin typeface="Times New Roman" pitchFamily="18" charset="0"/>
                <a:cs typeface="Times New Roman" pitchFamily="18" charset="0"/>
              </a:rPr>
              <a:t>The ROI on such state-of-the-art platforms is immediate due to the pain points that it can solve</a:t>
            </a:r>
            <a:r>
              <a:rPr lang="en-IN" dirty="0" smtClean="0">
                <a:latin typeface="Times New Roman" pitchFamily="18" charset="0"/>
                <a:cs typeface="Times New Roman" pitchFamily="18" charset="0"/>
              </a:rPr>
              <a:t>.</a:t>
            </a:r>
          </a:p>
          <a:p>
            <a:endParaRPr lang="en-IN" dirty="0">
              <a:latin typeface="Times New Roman" pitchFamily="18" charset="0"/>
              <a:cs typeface="Times New Roman" pitchFamily="18" charset="0"/>
            </a:endParaRPr>
          </a:p>
          <a:p>
            <a:r>
              <a:rPr lang="en-IN" b="1" dirty="0">
                <a:solidFill>
                  <a:schemeClr val="accent2"/>
                </a:solidFill>
                <a:latin typeface="Times New Roman" pitchFamily="18" charset="0"/>
                <a:cs typeface="Times New Roman" pitchFamily="18" charset="0"/>
              </a:rPr>
              <a:t>Smart Contract Analytics – The “Orchestration” </a:t>
            </a:r>
            <a:r>
              <a:rPr lang="en-IN" b="1" dirty="0" smtClean="0">
                <a:solidFill>
                  <a:schemeClr val="accent2"/>
                </a:solidFill>
                <a:latin typeface="Times New Roman" pitchFamily="18" charset="0"/>
                <a:cs typeface="Times New Roman" pitchFamily="18" charset="0"/>
              </a:rPr>
              <a:t>Platform</a:t>
            </a:r>
          </a:p>
          <a:p>
            <a:endParaRPr lang="en-IN" dirty="0">
              <a:latin typeface="Times New Roman" pitchFamily="18" charset="0"/>
              <a:cs typeface="Times New Roman" pitchFamily="18" charset="0"/>
            </a:endParaRPr>
          </a:p>
          <a:p>
            <a:r>
              <a:rPr lang="en-IN" dirty="0">
                <a:latin typeface="Times New Roman" pitchFamily="18" charset="0"/>
                <a:cs typeface="Times New Roman" pitchFamily="18" charset="0"/>
              </a:rPr>
              <a:t>We have built a great “orchestration” platform that plays the role of a “conductor” and brings all these disparate systems together and bring symphony from your contracts that is music to all the audience (i.e., legal, procurement, sales, and contract admin teams) in your organization.</a:t>
            </a:r>
          </a:p>
          <a:p>
            <a:r>
              <a:rPr lang="en-IN" dirty="0" smtClean="0"/>
              <a:t/>
            </a:r>
            <a:br>
              <a:rPr lang="en-IN" dirty="0" smtClean="0"/>
            </a:b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59632" y="1124744"/>
            <a:ext cx="6984776" cy="3046988"/>
          </a:xfrm>
          <a:prstGeom prst="rect">
            <a:avLst/>
          </a:prstGeom>
        </p:spPr>
        <p:txBody>
          <a:bodyPr wrap="square">
            <a:spAutoFit/>
          </a:bodyPr>
          <a:lstStyle/>
          <a:p>
            <a:r>
              <a:rPr lang="en-IN" sz="2000" dirty="0">
                <a:latin typeface="Times New Roman" pitchFamily="18" charset="0"/>
                <a:cs typeface="Times New Roman" pitchFamily="18" charset="0"/>
              </a:rPr>
              <a:t>For more information about  how we can help you with bringing symphony across your contracts, </a:t>
            </a:r>
            <a:r>
              <a:rPr lang="en-IN" sz="2000" dirty="0" smtClean="0">
                <a:latin typeface="Times New Roman" pitchFamily="18" charset="0"/>
                <a:cs typeface="Times New Roman" pitchFamily="18" charset="0"/>
              </a:rPr>
              <a:t>please visit</a:t>
            </a:r>
            <a:r>
              <a:rPr lang="en-IN" dirty="0"/>
              <a:t> </a:t>
            </a:r>
            <a:r>
              <a:rPr lang="en-IN" dirty="0" smtClean="0"/>
              <a:t>  </a:t>
            </a:r>
            <a:r>
              <a:rPr lang="en-IN" sz="2800" u="sng" dirty="0" smtClean="0">
                <a:hlinkClick r:id="rId2"/>
              </a:rPr>
              <a:t>https</a:t>
            </a:r>
            <a:r>
              <a:rPr lang="en-IN" sz="2800" u="sng" dirty="0">
                <a:hlinkClick r:id="rId2"/>
              </a:rPr>
              <a:t>://</a:t>
            </a:r>
            <a:r>
              <a:rPr lang="en-IN" sz="2800" u="sng" dirty="0" smtClean="0">
                <a:hlinkClick r:id="rId2"/>
              </a:rPr>
              <a:t>www.docskiff.ai</a:t>
            </a:r>
            <a:endParaRPr lang="en-IN" sz="2800" u="sng" dirty="0" smtClean="0"/>
          </a:p>
          <a:p>
            <a:endParaRPr lang="en-IN" sz="2800" u="sng" dirty="0"/>
          </a:p>
          <a:p>
            <a:endParaRPr lang="en-IN" sz="2800" u="sng" dirty="0" smtClean="0"/>
          </a:p>
          <a:p>
            <a:r>
              <a:rPr lang="en-IN" sz="2800" dirty="0"/>
              <a:t> </a:t>
            </a:r>
            <a:r>
              <a:rPr lang="en-IN" sz="2800" dirty="0" smtClean="0"/>
              <a:t>             </a:t>
            </a:r>
            <a:r>
              <a:rPr lang="en-IN" sz="4000" dirty="0" smtClean="0">
                <a:solidFill>
                  <a:schemeClr val="bg2">
                    <a:lumMod val="75000"/>
                  </a:schemeClr>
                </a:solidFill>
              </a:rPr>
              <a:t>THANK YOU</a:t>
            </a:r>
            <a:endParaRPr lang="en-IN" sz="2800" dirty="0"/>
          </a:p>
          <a:p>
            <a:r>
              <a:rPr lang="en-IN" sz="2800" dirty="0"/>
              <a:t>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56</TotalTime>
  <Words>354</Words>
  <Application>Microsoft Office PowerPoint</Application>
  <PresentationFormat>On-screen Show (4:3)</PresentationFormat>
  <Paragraphs>41</Paragraphs>
  <Slides>8</Slides>
  <Notes>1</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Concourse</vt:lpstr>
      <vt:lpstr>AI powered contract analytics brings symphony across your contracts</vt:lpstr>
      <vt:lpstr>Slide 2</vt:lpstr>
      <vt:lpstr>Symphony or Cacophony ?</vt:lpstr>
      <vt:lpstr>Concerns with Contract Management – The Cacophony  </vt:lpstr>
      <vt:lpstr>Slide 5</vt:lpstr>
      <vt:lpstr>Slide 6</vt:lpstr>
      <vt:lpstr>Slide 7</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powered contract analytics brings symphony across your contracts</dc:title>
  <dc:creator>lenovos</dc:creator>
  <cp:lastModifiedBy>lenovos</cp:lastModifiedBy>
  <cp:revision>6</cp:revision>
  <dcterms:created xsi:type="dcterms:W3CDTF">2021-02-17T09:55:12Z</dcterms:created>
  <dcterms:modified xsi:type="dcterms:W3CDTF">2021-02-17T10:51:55Z</dcterms:modified>
</cp:coreProperties>
</file>