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58" r:id="rId5"/>
    <p:sldId id="259" r:id="rId6"/>
    <p:sldId id="266" r:id="rId7"/>
    <p:sldId id="263" r:id="rId8"/>
    <p:sldId id="264" r:id="rId9"/>
    <p:sldId id="269" r:id="rId10"/>
    <p:sldId id="268" r:id="rId11"/>
    <p:sldId id="270"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94660"/>
  </p:normalViewPr>
  <p:slideViewPr>
    <p:cSldViewPr>
      <p:cViewPr varScale="1">
        <p:scale>
          <a:sx n="86" d="100"/>
          <a:sy n="86" d="100"/>
        </p:scale>
        <p:origin x="-1104"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perspective val="30"/>
    </c:view3D>
    <c:plotArea>
      <c:layout>
        <c:manualLayout>
          <c:layoutTarget val="inner"/>
          <c:xMode val="edge"/>
          <c:yMode val="edge"/>
          <c:x val="0.17742304939155334"/>
          <c:y val="0.10381480724000408"/>
          <c:w val="0.51634603913147248"/>
          <c:h val="0.61639607549056363"/>
        </c:manualLayout>
      </c:layout>
      <c:surface3DChart>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bandFmts/>
        <c:axId val="78939264"/>
        <c:axId val="78940800"/>
        <c:axId val="8560640"/>
      </c:surface3DChart>
      <c:catAx>
        <c:axId val="78939264"/>
        <c:scaling>
          <c:orientation val="minMax"/>
        </c:scaling>
        <c:axPos val="b"/>
        <c:tickLblPos val="nextTo"/>
        <c:crossAx val="78940800"/>
        <c:crosses val="autoZero"/>
        <c:auto val="1"/>
        <c:lblAlgn val="ctr"/>
        <c:lblOffset val="100"/>
      </c:catAx>
      <c:valAx>
        <c:axId val="78940800"/>
        <c:scaling>
          <c:orientation val="minMax"/>
        </c:scaling>
        <c:axPos val="l"/>
        <c:majorGridlines/>
        <c:numFmt formatCode="General" sourceLinked="1"/>
        <c:tickLblPos val="nextTo"/>
        <c:crossAx val="78939264"/>
        <c:crosses val="autoZero"/>
        <c:crossBetween val="midCat"/>
      </c:valAx>
      <c:serAx>
        <c:axId val="8560640"/>
        <c:scaling>
          <c:orientation val="minMax"/>
        </c:scaling>
        <c:axPos val="b"/>
        <c:tickLblPos val="nextTo"/>
        <c:crossAx val="78940800"/>
        <c:crosses val="autoZero"/>
      </c:serAx>
    </c:plotArea>
    <c:legend>
      <c:legendPos val="r"/>
      <c:layout>
        <c:manualLayout>
          <c:xMode val="edge"/>
          <c:yMode val="edge"/>
          <c:x val="0.78893236001749756"/>
          <c:y val="0.11281095071449403"/>
          <c:w val="0.17200513998250225"/>
          <c:h val="0.38548884514435727"/>
        </c:manualLayout>
      </c:layout>
      <c:txPr>
        <a:bodyPr/>
        <a:lstStyle/>
        <a:p>
          <a:pPr rtl="0">
            <a:defRPr/>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928641732283472E-2"/>
          <c:y val="3.4335875984251987E-2"/>
          <c:w val="0.7163630249343832"/>
          <c:h val="0.82534645669291362"/>
        </c:manualLayout>
      </c:layout>
      <c:bar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05649280"/>
        <c:axId val="111943680"/>
      </c:barChart>
      <c:catAx>
        <c:axId val="105649280"/>
        <c:scaling>
          <c:orientation val="minMax"/>
        </c:scaling>
        <c:axPos val="b"/>
        <c:tickLblPos val="nextTo"/>
        <c:crossAx val="111943680"/>
        <c:crosses val="autoZero"/>
        <c:auto val="1"/>
        <c:lblAlgn val="ctr"/>
        <c:lblOffset val="100"/>
      </c:catAx>
      <c:valAx>
        <c:axId val="111943680"/>
        <c:scaling>
          <c:orientation val="minMax"/>
        </c:scaling>
        <c:axPos val="l"/>
        <c:majorGridlines/>
        <c:numFmt formatCode="General" sourceLinked="1"/>
        <c:tickLblPos val="nextTo"/>
        <c:crossAx val="105649280"/>
        <c:crosses val="autoZero"/>
        <c:crossBetween val="between"/>
      </c:valAx>
    </c:plotArea>
    <c:legend>
      <c:legendPos val="r"/>
      <c:layout/>
    </c:legend>
    <c:plotVisOnly val="1"/>
  </c:chart>
  <c:spPr>
    <a:solidFill>
      <a:schemeClr val="bg1"/>
    </a:solidFill>
  </c:spPr>
  <c:txPr>
    <a:bodyPr/>
    <a:lstStyle/>
    <a:p>
      <a:pPr>
        <a:defRPr sz="10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474364195854835"/>
          <c:y val="0.1179071927806777"/>
          <c:w val="0.58896552594387241"/>
          <c:h val="0.65768397005929835"/>
        </c:manualLayout>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11977216"/>
        <c:axId val="111978752"/>
      </c:lineChart>
      <c:catAx>
        <c:axId val="111977216"/>
        <c:scaling>
          <c:orientation val="minMax"/>
        </c:scaling>
        <c:axPos val="b"/>
        <c:tickLblPos val="nextTo"/>
        <c:crossAx val="111978752"/>
        <c:crosses val="autoZero"/>
        <c:auto val="1"/>
        <c:lblAlgn val="ctr"/>
        <c:lblOffset val="100"/>
      </c:catAx>
      <c:valAx>
        <c:axId val="111978752"/>
        <c:scaling>
          <c:orientation val="minMax"/>
        </c:scaling>
        <c:axPos val="l"/>
        <c:majorGridlines/>
        <c:numFmt formatCode="General" sourceLinked="1"/>
        <c:tickLblPos val="nextTo"/>
        <c:crossAx val="111977216"/>
        <c:crosses val="autoZero"/>
        <c:crossBetween val="between"/>
      </c:valAx>
    </c:plotArea>
    <c:legend>
      <c:legendPos val="r"/>
      <c:layout/>
    </c:legend>
    <c:plotVisOnly val="1"/>
  </c:chart>
  <c:spPr>
    <a:solidFill>
      <a:prstClr val="white"/>
    </a:solidFill>
  </c:spPr>
  <c:txPr>
    <a:bodyPr/>
    <a:lstStyle/>
    <a:p>
      <a:pPr>
        <a:defRPr sz="10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F7A78-6A94-4AE8-9772-E3ACC2B7F352}" type="datetimeFigureOut">
              <a:rPr lang="en-US" smtClean="0"/>
              <a:pPr/>
              <a:t>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1B67C-68F9-46B6-9FC0-5D8C514456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D1B67C-68F9-46B6-9FC0-5D8C5144566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F2D98C-34EB-42E3-B12E-D2C91A377823}"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D98C-34EB-42E3-B12E-D2C91A377823}"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D98C-34EB-42E3-B12E-D2C91A377823}"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D98C-34EB-42E3-B12E-D2C91A377823}"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2D98C-34EB-42E3-B12E-D2C91A377823}"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F2D98C-34EB-42E3-B12E-D2C91A377823}"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F2D98C-34EB-42E3-B12E-D2C91A377823}" type="datetimeFigureOut">
              <a:rPr lang="en-US" smtClean="0"/>
              <a:pPr/>
              <a:t>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F2D98C-34EB-42E3-B12E-D2C91A377823}" type="datetimeFigureOut">
              <a:rPr lang="en-US" smtClean="0"/>
              <a:pPr/>
              <a:t>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2D98C-34EB-42E3-B12E-D2C91A377823}" type="datetimeFigureOut">
              <a:rPr lang="en-US" smtClean="0"/>
              <a:pPr/>
              <a:t>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D98C-34EB-42E3-B12E-D2C91A377823}"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D98C-34EB-42E3-B12E-D2C91A377823}"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B72A1-88F4-40A4-AB7D-4AA692BB31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2D98C-34EB-42E3-B12E-D2C91A377823}" type="datetimeFigureOut">
              <a:rPr lang="en-US" smtClean="0"/>
              <a:pPr/>
              <a:t>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B72A1-88F4-40A4-AB7D-4AA692BB31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a:xfrm>
            <a:off x="457200" y="228600"/>
            <a:ext cx="8229600" cy="1143000"/>
          </a:xfrm>
        </p:spPr>
        <p:txBody>
          <a:bodyPr/>
          <a:lstStyle/>
          <a:p>
            <a:r>
              <a:rPr lang="en-US" dirty="0" smtClean="0"/>
              <a:t>Welcome Window (0.0)</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User is prompted with a welcome window when they load in the program</a:t>
            </a:r>
          </a:p>
          <a:p>
            <a:r>
              <a:rPr lang="en-US" sz="1600" dirty="0" smtClean="0"/>
              <a:t>The Welcome Window asks user to select from two options:</a:t>
            </a:r>
          </a:p>
          <a:p>
            <a:pPr>
              <a:buAutoNum type="arabicPeriod"/>
            </a:pPr>
            <a:r>
              <a:rPr lang="en-US" sz="1600" dirty="0" smtClean="0"/>
              <a:t>Data (1.0)</a:t>
            </a:r>
          </a:p>
          <a:p>
            <a:pPr>
              <a:buFontTx/>
              <a:buChar char="-"/>
            </a:pPr>
            <a:r>
              <a:rPr lang="en-US" sz="1600" dirty="0" smtClean="0"/>
              <a:t>Directs user to raw files/data saved from experiments done in the past</a:t>
            </a:r>
          </a:p>
          <a:p>
            <a:pPr>
              <a:buAutoNum type="arabicPeriod" startAt="2"/>
            </a:pPr>
            <a:r>
              <a:rPr lang="en-US" sz="1600" dirty="0" smtClean="0"/>
              <a:t>Experiment (2.0)</a:t>
            </a:r>
          </a:p>
          <a:p>
            <a:pPr>
              <a:buNone/>
            </a:pPr>
            <a:r>
              <a:rPr lang="en-US" sz="1600" dirty="0" smtClean="0"/>
              <a:t>-	Directs user to experiments</a:t>
            </a:r>
          </a:p>
        </p:txBody>
      </p:sp>
      <p:sp>
        <p:nvSpPr>
          <p:cNvPr id="7" name="Rounded Rectangle 6"/>
          <p:cNvSpPr/>
          <p:nvPr/>
        </p:nvSpPr>
        <p:spPr>
          <a:xfrm>
            <a:off x="1066800" y="45720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Data</a:t>
            </a:r>
            <a:endParaRPr lang="en-US" dirty="0">
              <a:solidFill>
                <a:schemeClr val="bg1"/>
              </a:solidFill>
              <a:latin typeface="OCR A Extended" pitchFamily="50" charset="0"/>
            </a:endParaRPr>
          </a:p>
        </p:txBody>
      </p:sp>
      <p:sp>
        <p:nvSpPr>
          <p:cNvPr id="8" name="Rounded Rectangle 7"/>
          <p:cNvSpPr/>
          <p:nvPr/>
        </p:nvSpPr>
        <p:spPr>
          <a:xfrm>
            <a:off x="2819400" y="4572000"/>
            <a:ext cx="17526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Experiment</a:t>
            </a:r>
            <a:endParaRPr lang="en-US" dirty="0">
              <a:solidFill>
                <a:schemeClr val="bg1"/>
              </a:solidFill>
              <a:latin typeface="OCR A Extended" pitchFamily="50" charset="0"/>
            </a:endParaRPr>
          </a:p>
        </p:txBody>
      </p:sp>
      <p:sp>
        <p:nvSpPr>
          <p:cNvPr id="9" name="TextBox 8"/>
          <p:cNvSpPr txBox="1"/>
          <p:nvPr/>
        </p:nvSpPr>
        <p:spPr>
          <a:xfrm>
            <a:off x="1447800" y="1981200"/>
            <a:ext cx="2743200" cy="954107"/>
          </a:xfrm>
          <a:prstGeom prst="rect">
            <a:avLst/>
          </a:prstGeom>
          <a:noFill/>
        </p:spPr>
        <p:txBody>
          <a:bodyPr wrap="square" rtlCol="0">
            <a:spAutoFit/>
          </a:bodyPr>
          <a:lstStyle/>
          <a:p>
            <a:pPr algn="ctr"/>
            <a:r>
              <a:rPr lang="en-US" sz="2800" dirty="0" smtClean="0">
                <a:solidFill>
                  <a:schemeClr val="bg1"/>
                </a:solidFill>
                <a:latin typeface="OCR A Extended" pitchFamily="50" charset="0"/>
              </a:rPr>
              <a:t>Welcome to </a:t>
            </a:r>
            <a:r>
              <a:rPr lang="en-US" sz="2800" dirty="0" err="1" smtClean="0">
                <a:solidFill>
                  <a:schemeClr val="bg1"/>
                </a:solidFill>
                <a:latin typeface="OCR A Extended" pitchFamily="50" charset="0"/>
              </a:rPr>
              <a:t>DeathRay</a:t>
            </a:r>
            <a:endParaRPr lang="en-US" sz="2800" dirty="0">
              <a:solidFill>
                <a:schemeClr val="bg1"/>
              </a:solidFill>
              <a:latin typeface="OCR A Extended" pitchFamily="50" charset="0"/>
            </a:endParaRPr>
          </a:p>
        </p:txBody>
      </p:sp>
      <p:sp>
        <p:nvSpPr>
          <p:cNvPr id="10" name="TextBox 9"/>
          <p:cNvSpPr txBox="1"/>
          <p:nvPr/>
        </p:nvSpPr>
        <p:spPr>
          <a:xfrm>
            <a:off x="1371600" y="4142601"/>
            <a:ext cx="2743200" cy="461665"/>
          </a:xfrm>
          <a:prstGeom prst="rect">
            <a:avLst/>
          </a:prstGeom>
          <a:noFill/>
        </p:spPr>
        <p:txBody>
          <a:bodyPr wrap="square" rtlCol="0">
            <a:spAutoFit/>
          </a:bodyPr>
          <a:lstStyle/>
          <a:p>
            <a:pPr algn="ctr"/>
            <a:r>
              <a:rPr lang="en-US" sz="1200" dirty="0" smtClean="0">
                <a:solidFill>
                  <a:schemeClr val="bg1"/>
                </a:solidFill>
                <a:latin typeface="OCR A Extended" pitchFamily="50" charset="0"/>
              </a:rPr>
              <a:t>Please select from the following options</a:t>
            </a:r>
            <a:endParaRPr lang="en-US" sz="12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EXIT</a:t>
            </a:r>
            <a:endParaRPr lang="en-US" sz="1000" dirty="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Load Experiment Window(2.2.1)</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Clicking on the experiment list, gives the user the exact configuration for their experiment </a:t>
            </a:r>
          </a:p>
        </p:txBody>
      </p:sp>
      <p:sp>
        <p:nvSpPr>
          <p:cNvPr id="9" name="TextBox 8"/>
          <p:cNvSpPr txBox="1"/>
          <p:nvPr/>
        </p:nvSpPr>
        <p:spPr>
          <a:xfrm>
            <a:off x="838200" y="1676400"/>
            <a:ext cx="3962400" cy="400110"/>
          </a:xfrm>
          <a:prstGeom prst="rect">
            <a:avLst/>
          </a:prstGeom>
          <a:noFill/>
        </p:spPr>
        <p:txBody>
          <a:bodyPr wrap="square" rtlCol="0">
            <a:spAutoFit/>
          </a:bodyPr>
          <a:lstStyle/>
          <a:p>
            <a:pPr algn="ctr"/>
            <a:r>
              <a:rPr lang="en-US" sz="2000" dirty="0" smtClean="0">
                <a:solidFill>
                  <a:schemeClr val="bg1"/>
                </a:solidFill>
                <a:latin typeface="OCR A Extended" pitchFamily="50" charset="0"/>
              </a:rPr>
              <a:t>Saved Configurations</a:t>
            </a:r>
            <a:endParaRPr lang="en-US" sz="20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
        <p:nvSpPr>
          <p:cNvPr id="13" name="Text Placeholder 31"/>
          <p:cNvSpPr txBox="1">
            <a:spLocks/>
          </p:cNvSpPr>
          <p:nvPr/>
        </p:nvSpPr>
        <p:spPr>
          <a:xfrm>
            <a:off x="762000" y="2286000"/>
            <a:ext cx="3581400" cy="3124200"/>
          </a:xfrm>
          <a:prstGeom prst="rect">
            <a:avLst/>
          </a:prstGeom>
        </p:spPr>
        <p:txBody>
          <a:bodyPr>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1, Jan</a:t>
            </a:r>
            <a:r>
              <a:rPr kumimoji="0" lang="en-US" sz="1600" b="0" i="0" u="none" strike="noStrike" kern="1200" cap="none" spc="0" normalizeH="0" noProof="0" dirty="0" smtClean="0">
                <a:ln>
                  <a:noFill/>
                </a:ln>
                <a:solidFill>
                  <a:schemeClr val="bg1"/>
                </a:solidFill>
                <a:effectLst/>
                <a:uLnTx/>
                <a:uFillTx/>
                <a:latin typeface="+mn-lt"/>
                <a:ea typeface="+mn-ea"/>
                <a:cs typeface="+mn-cs"/>
              </a:rPr>
              <a:t> 10, </a:t>
            </a:r>
            <a:r>
              <a:rPr kumimoji="0" lang="en-US" sz="1600" b="0" i="0" u="none" strike="noStrike" kern="1200" cap="none" spc="0" normalizeH="0" noProof="0" dirty="0" err="1" smtClean="0">
                <a:ln>
                  <a:noFill/>
                </a:ln>
                <a:solidFill>
                  <a:schemeClr val="bg1"/>
                </a:solidFill>
                <a:effectLst/>
                <a:uLnTx/>
                <a:uFillTx/>
                <a:latin typeface="+mn-lt"/>
                <a:ea typeface="+mn-ea"/>
                <a:cs typeface="+mn-cs"/>
              </a:rPr>
              <a:t>nadiah</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2, date,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3, date,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4, date, user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5, Feb 11, Jack</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6, March 12, Anas</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7, March 15, Maggie</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8, date,</a:t>
            </a:r>
            <a:r>
              <a:rPr kumimoji="0" lang="en-US" sz="1600" b="0" i="0" u="none" strike="noStrike" kern="1200" cap="none" spc="0" normalizeH="0" noProof="0" dirty="0" smtClean="0">
                <a:ln>
                  <a:noFill/>
                </a:ln>
                <a:solidFill>
                  <a:schemeClr val="bg1"/>
                </a:solidFill>
                <a:effectLst/>
                <a:uLnTx/>
                <a:uFillTx/>
                <a:latin typeface="+mn-lt"/>
                <a:ea typeface="+mn-ea"/>
                <a:cs typeface="+mn-cs"/>
              </a:rPr>
              <a:t>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Load Experiment Window(2.2.2)</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The last setup for creating a new experiment is confirming the devices, plots, axis. </a:t>
            </a:r>
          </a:p>
          <a:p>
            <a:r>
              <a:rPr lang="en-US" sz="1600" dirty="0" smtClean="0"/>
              <a:t>Clicking on the </a:t>
            </a:r>
            <a:r>
              <a:rPr lang="en-US" sz="1600" b="1" dirty="0" smtClean="0"/>
              <a:t>back</a:t>
            </a:r>
            <a:r>
              <a:rPr lang="en-US" sz="1600" dirty="0" smtClean="0"/>
              <a:t> button, enables user to edit the experiment</a:t>
            </a:r>
          </a:p>
          <a:p>
            <a:r>
              <a:rPr lang="en-US" sz="1600" dirty="0" smtClean="0"/>
              <a:t>Clicking on the</a:t>
            </a:r>
            <a:r>
              <a:rPr lang="en-US" sz="1600" b="1" dirty="0" smtClean="0"/>
              <a:t> confirm </a:t>
            </a:r>
            <a:r>
              <a:rPr lang="en-US" sz="1600" dirty="0" smtClean="0"/>
              <a:t>button, creates an experiment ready to be used and ready to be load for the next experiment if the user desires the same settings. </a:t>
            </a:r>
          </a:p>
          <a:p>
            <a:endParaRPr lang="en-US" sz="1600" b="1" dirty="0" smtClean="0"/>
          </a:p>
        </p:txBody>
      </p:sp>
      <p:sp>
        <p:nvSpPr>
          <p:cNvPr id="9" name="TextBox 8"/>
          <p:cNvSpPr txBox="1"/>
          <p:nvPr/>
        </p:nvSpPr>
        <p:spPr>
          <a:xfrm>
            <a:off x="1219200" y="1752600"/>
            <a:ext cx="3429000" cy="646331"/>
          </a:xfrm>
          <a:prstGeom prst="rect">
            <a:avLst/>
          </a:prstGeom>
          <a:noFill/>
        </p:spPr>
        <p:txBody>
          <a:bodyPr wrap="square" rtlCol="0">
            <a:spAutoFit/>
          </a:bodyPr>
          <a:lstStyle/>
          <a:p>
            <a:pPr algn="ctr"/>
            <a:r>
              <a:rPr lang="en-US" dirty="0" smtClean="0">
                <a:solidFill>
                  <a:schemeClr val="bg1"/>
                </a:solidFill>
                <a:latin typeface="OCR A Extended" pitchFamily="50" charset="0"/>
              </a:rPr>
              <a:t>New experiment: confirm your experiment</a:t>
            </a:r>
            <a:endParaRPr lang="en-US" dirty="0">
              <a:solidFill>
                <a:schemeClr val="bg1"/>
              </a:solidFill>
              <a:latin typeface="OCR A Extended" pitchFamily="50" charset="0"/>
            </a:endParaRPr>
          </a:p>
        </p:txBody>
      </p:sp>
      <p:sp>
        <p:nvSpPr>
          <p:cNvPr id="13" name="Rounded Rectangle 12"/>
          <p:cNvSpPr/>
          <p:nvPr/>
        </p:nvSpPr>
        <p:spPr>
          <a:xfrm>
            <a:off x="762000" y="5791200"/>
            <a:ext cx="7620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edit</a:t>
            </a:r>
            <a:endParaRPr lang="en-US" sz="1000" dirty="0">
              <a:solidFill>
                <a:schemeClr val="bg1"/>
              </a:solidFill>
              <a:latin typeface="OCR A Extended" pitchFamily="50" charset="0"/>
            </a:endParaRPr>
          </a:p>
        </p:txBody>
      </p:sp>
      <p:sp>
        <p:nvSpPr>
          <p:cNvPr id="20" name="Rounded Rectangle 19"/>
          <p:cNvSpPr/>
          <p:nvPr/>
        </p:nvSpPr>
        <p:spPr>
          <a:xfrm>
            <a:off x="762000" y="5486400"/>
            <a:ext cx="7620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confirm</a:t>
            </a:r>
            <a:endParaRPr lang="en-US" sz="1000" dirty="0">
              <a:solidFill>
                <a:schemeClr val="bg1"/>
              </a:solidFill>
              <a:latin typeface="OCR A Extended" pitchFamily="50" charset="0"/>
            </a:endParaRPr>
          </a:p>
        </p:txBody>
      </p:sp>
      <p:sp>
        <p:nvSpPr>
          <p:cNvPr id="48" name="TextBox 47"/>
          <p:cNvSpPr txBox="1"/>
          <p:nvPr/>
        </p:nvSpPr>
        <p:spPr>
          <a:xfrm>
            <a:off x="1524000" y="3048000"/>
            <a:ext cx="16764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Heat Map</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49" name="Rounded Rectangle 48"/>
          <p:cNvSpPr/>
          <p:nvPr/>
        </p:nvSpPr>
        <p:spPr>
          <a:xfrm>
            <a:off x="1524000" y="25908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(1)</a:t>
            </a:r>
            <a:endParaRPr lang="en-US" sz="1000" dirty="0">
              <a:solidFill>
                <a:schemeClr val="bg1"/>
              </a:solidFill>
              <a:latin typeface="OCR A Extended" pitchFamily="50" charset="0"/>
            </a:endParaRPr>
          </a:p>
        </p:txBody>
      </p:sp>
      <p:sp>
        <p:nvSpPr>
          <p:cNvPr id="50" name="Rounded Rectangle 49"/>
          <p:cNvSpPr/>
          <p:nvPr/>
        </p:nvSpPr>
        <p:spPr>
          <a:xfrm>
            <a:off x="3200400" y="25908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(2)</a:t>
            </a:r>
            <a:endParaRPr lang="en-US" sz="1000" dirty="0">
              <a:solidFill>
                <a:schemeClr val="bg1"/>
              </a:solidFill>
              <a:latin typeface="OCR A Extended" pitchFamily="50" charset="0"/>
            </a:endParaRPr>
          </a:p>
        </p:txBody>
      </p:sp>
      <p:sp>
        <p:nvSpPr>
          <p:cNvPr id="51" name="Rounded Rectangle 50"/>
          <p:cNvSpPr/>
          <p:nvPr/>
        </p:nvSpPr>
        <p:spPr>
          <a:xfrm>
            <a:off x="1524000" y="43434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(3)</a:t>
            </a:r>
            <a:endParaRPr lang="en-US" sz="1000" dirty="0">
              <a:solidFill>
                <a:schemeClr val="bg1"/>
              </a:solidFill>
              <a:latin typeface="OCR A Extended" pitchFamily="50" charset="0"/>
            </a:endParaRPr>
          </a:p>
        </p:txBody>
      </p:sp>
      <p:sp>
        <p:nvSpPr>
          <p:cNvPr id="52" name="TextBox 51"/>
          <p:cNvSpPr txBox="1"/>
          <p:nvPr/>
        </p:nvSpPr>
        <p:spPr>
          <a:xfrm>
            <a:off x="3200400" y="3048000"/>
            <a:ext cx="18288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Time (s)</a:t>
            </a:r>
          </a:p>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53" name="TextBox 52"/>
          <p:cNvSpPr txBox="1"/>
          <p:nvPr/>
        </p:nvSpPr>
        <p:spPr>
          <a:xfrm>
            <a:off x="1524000" y="4775537"/>
            <a:ext cx="16764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
        <p:nvSpPr>
          <p:cNvPr id="54" name="Rounded Rectangle 53"/>
          <p:cNvSpPr/>
          <p:nvPr/>
        </p:nvSpPr>
        <p:spPr>
          <a:xfrm>
            <a:off x="3200400" y="43434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(4)</a:t>
            </a:r>
            <a:endParaRPr lang="en-US" sz="1000" dirty="0">
              <a:solidFill>
                <a:schemeClr val="bg1"/>
              </a:solidFill>
              <a:latin typeface="OCR A Extended" pitchFamily="50" charset="0"/>
            </a:endParaRPr>
          </a:p>
        </p:txBody>
      </p:sp>
      <p:sp>
        <p:nvSpPr>
          <p:cNvPr id="55" name="TextBox 54"/>
          <p:cNvSpPr txBox="1"/>
          <p:nvPr/>
        </p:nvSpPr>
        <p:spPr>
          <a:xfrm>
            <a:off x="3200400" y="4775537"/>
            <a:ext cx="18288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95400"/>
            <a:ext cx="73152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OCR A Extended" pitchFamily="50" charset="0"/>
            </a:endParaRPr>
          </a:p>
        </p:txBody>
      </p:sp>
      <p:sp>
        <p:nvSpPr>
          <p:cNvPr id="5" name="Title 4"/>
          <p:cNvSpPr>
            <a:spLocks noGrp="1"/>
          </p:cNvSpPr>
          <p:nvPr>
            <p:ph type="ctrTitle"/>
          </p:nvPr>
        </p:nvSpPr>
        <p:spPr>
          <a:xfrm>
            <a:off x="609600" y="228600"/>
            <a:ext cx="7772400" cy="1470025"/>
          </a:xfrm>
        </p:spPr>
        <p:txBody>
          <a:bodyPr/>
          <a:lstStyle/>
          <a:p>
            <a:r>
              <a:rPr lang="en-US" dirty="0" smtClean="0"/>
              <a:t>Analysis Window(3.0)</a:t>
            </a:r>
            <a:endParaRPr lang="en-US" dirty="0"/>
          </a:p>
        </p:txBody>
      </p:sp>
      <p:sp>
        <p:nvSpPr>
          <p:cNvPr id="6" name="Content Placeholder 5"/>
          <p:cNvSpPr>
            <a:spLocks noGrp="1"/>
          </p:cNvSpPr>
          <p:nvPr>
            <p:ph type="subTitle" idx="1"/>
          </p:nvPr>
        </p:nvSpPr>
        <p:spPr>
          <a:xfrm>
            <a:off x="685800" y="5867400"/>
            <a:ext cx="7239000" cy="1295400"/>
          </a:xfrm>
        </p:spPr>
        <p:txBody>
          <a:bodyPr>
            <a:normAutofit/>
          </a:bodyPr>
          <a:lstStyle/>
          <a:p>
            <a:r>
              <a:rPr lang="en-US" sz="1600" dirty="0" smtClean="0">
                <a:solidFill>
                  <a:schemeClr val="tx1"/>
                </a:solidFill>
              </a:rPr>
              <a:t>The analysis window allows the user to start and stop the experiment being performed, and saves data automatically. It also allows the user to see the values of each device specific to the experiment </a:t>
            </a:r>
          </a:p>
        </p:txBody>
      </p:sp>
      <p:sp>
        <p:nvSpPr>
          <p:cNvPr id="13" name="Rounded Rectangle 12"/>
          <p:cNvSpPr/>
          <p:nvPr/>
        </p:nvSpPr>
        <p:spPr>
          <a:xfrm>
            <a:off x="6553200" y="1524000"/>
            <a:ext cx="1143000" cy="3810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Stop</a:t>
            </a:r>
            <a:endParaRPr lang="en-US" sz="1000" dirty="0">
              <a:solidFill>
                <a:schemeClr val="bg1"/>
              </a:solidFill>
              <a:latin typeface="OCR A Extended" pitchFamily="50" charset="0"/>
            </a:endParaRPr>
          </a:p>
        </p:txBody>
      </p:sp>
      <p:sp>
        <p:nvSpPr>
          <p:cNvPr id="20" name="Rounded Rectangle 19"/>
          <p:cNvSpPr/>
          <p:nvPr/>
        </p:nvSpPr>
        <p:spPr>
          <a:xfrm>
            <a:off x="5410200" y="1524000"/>
            <a:ext cx="1143000" cy="3810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Start</a:t>
            </a:r>
            <a:endParaRPr lang="en-US" sz="1000" dirty="0">
              <a:solidFill>
                <a:schemeClr val="bg1"/>
              </a:solidFill>
              <a:latin typeface="OCR A Extended" pitchFamily="50" charset="0"/>
            </a:endParaRPr>
          </a:p>
        </p:txBody>
      </p:sp>
      <p:graphicFrame>
        <p:nvGraphicFramePr>
          <p:cNvPr id="16" name="Chart 15"/>
          <p:cNvGraphicFramePr/>
          <p:nvPr/>
        </p:nvGraphicFramePr>
        <p:xfrm>
          <a:off x="1066800" y="1447800"/>
          <a:ext cx="3962400" cy="2057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nvGraphicFramePr>
        <p:xfrm>
          <a:off x="1066800" y="3657600"/>
          <a:ext cx="3962400" cy="2057400"/>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p:cNvSpPr/>
          <p:nvPr/>
        </p:nvSpPr>
        <p:spPr>
          <a:xfrm>
            <a:off x="5410200" y="20574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 s</a:t>
            </a:r>
            <a:endParaRPr lang="en-US" dirty="0"/>
          </a:p>
        </p:txBody>
      </p:sp>
      <p:sp>
        <p:nvSpPr>
          <p:cNvPr id="21" name="Text Placeholder 31"/>
          <p:cNvSpPr txBox="1">
            <a:spLocks/>
          </p:cNvSpPr>
          <p:nvPr/>
        </p:nvSpPr>
        <p:spPr>
          <a:xfrm>
            <a:off x="6592887" y="2636837"/>
            <a:ext cx="1865313" cy="27733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2" name="TextBox 21"/>
          <p:cNvSpPr txBox="1"/>
          <p:nvPr/>
        </p:nvSpPr>
        <p:spPr>
          <a:xfrm>
            <a:off x="5449887" y="2667000"/>
            <a:ext cx="914400" cy="246221"/>
          </a:xfrm>
          <a:prstGeom prst="rect">
            <a:avLst/>
          </a:prstGeom>
          <a:solidFill>
            <a:schemeClr val="tx1">
              <a:lumMod val="75000"/>
              <a:lumOff val="25000"/>
            </a:schemeClr>
          </a:solidFill>
          <a:ln>
            <a:solidFill>
              <a:schemeClr val="bg2">
                <a:lumMod val="90000"/>
              </a:schemeClr>
            </a:solidFill>
            <a:prstDash val="solid"/>
          </a:ln>
        </p:spPr>
        <p:txBody>
          <a:bodyPr wrap="square" rtlCol="0">
            <a:spAutoFit/>
          </a:bodyPr>
          <a:lstStyle/>
          <a:p>
            <a:r>
              <a:rPr lang="en-US" sz="1000" dirty="0" smtClean="0">
                <a:solidFill>
                  <a:schemeClr val="bg1"/>
                </a:solidFill>
                <a:latin typeface="OCR A Extended" pitchFamily="50" charset="0"/>
              </a:rPr>
              <a:t>Device 2</a:t>
            </a:r>
          </a:p>
        </p:txBody>
      </p:sp>
      <p:sp>
        <p:nvSpPr>
          <p:cNvPr id="23" name="TextBox 22"/>
          <p:cNvSpPr txBox="1"/>
          <p:nvPr/>
        </p:nvSpPr>
        <p:spPr>
          <a:xfrm>
            <a:off x="5449887" y="3487579"/>
            <a:ext cx="914400" cy="246221"/>
          </a:xfrm>
          <a:prstGeom prst="rect">
            <a:avLst/>
          </a:prstGeom>
          <a:solidFill>
            <a:schemeClr val="tx1">
              <a:lumMod val="75000"/>
              <a:lumOff val="25000"/>
            </a:schemeClr>
          </a:solidFill>
          <a:ln>
            <a:solidFill>
              <a:schemeClr val="bg2">
                <a:lumMod val="90000"/>
              </a:schemeClr>
            </a:solidFill>
            <a:prstDash val="solid"/>
          </a:ln>
        </p:spPr>
        <p:txBody>
          <a:bodyPr wrap="square" rtlCol="0">
            <a:spAutoFit/>
          </a:bodyPr>
          <a:lstStyle/>
          <a:p>
            <a:r>
              <a:rPr lang="en-US" sz="1000" dirty="0" smtClean="0">
                <a:solidFill>
                  <a:schemeClr val="bg1"/>
                </a:solidFill>
                <a:latin typeface="OCR A Extended" pitchFamily="50" charset="0"/>
              </a:rPr>
              <a:t>Device 3</a:t>
            </a:r>
          </a:p>
        </p:txBody>
      </p:sp>
      <p:sp>
        <p:nvSpPr>
          <p:cNvPr id="24" name="TextBox 23"/>
          <p:cNvSpPr txBox="1"/>
          <p:nvPr/>
        </p:nvSpPr>
        <p:spPr>
          <a:xfrm>
            <a:off x="5449887" y="4343400"/>
            <a:ext cx="914400" cy="246221"/>
          </a:xfrm>
          <a:prstGeom prst="rect">
            <a:avLst/>
          </a:prstGeom>
          <a:solidFill>
            <a:schemeClr val="tx1">
              <a:lumMod val="75000"/>
              <a:lumOff val="25000"/>
            </a:schemeClr>
          </a:solidFill>
          <a:ln>
            <a:solidFill>
              <a:schemeClr val="bg2">
                <a:lumMod val="90000"/>
              </a:schemeClr>
            </a:solidFill>
            <a:prstDash val="solid"/>
          </a:ln>
        </p:spPr>
        <p:txBody>
          <a:bodyPr wrap="square" rtlCol="0">
            <a:spAutoFit/>
          </a:bodyPr>
          <a:lstStyle/>
          <a:p>
            <a:r>
              <a:rPr lang="en-US" sz="1000" dirty="0" smtClean="0">
                <a:solidFill>
                  <a:schemeClr val="bg1"/>
                </a:solidFill>
                <a:latin typeface="OCR A Extended" pitchFamily="50" charset="0"/>
              </a:rPr>
              <a:t>Device 7</a:t>
            </a:r>
          </a:p>
        </p:txBody>
      </p:sp>
      <p:sp>
        <p:nvSpPr>
          <p:cNvPr id="25" name="Rectangle 24"/>
          <p:cNvSpPr/>
          <p:nvPr/>
        </p:nvSpPr>
        <p:spPr>
          <a:xfrm>
            <a:off x="6553200" y="2667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53200" y="29718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553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553200" y="3810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553200" y="43434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53200" y="4648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553200" y="5029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86400" y="5029200"/>
            <a:ext cx="914400" cy="2286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Refresh rate</a:t>
            </a:r>
            <a:endParaRPr lang="en-US" sz="1100" dirty="0"/>
          </a:p>
        </p:txBody>
      </p:sp>
      <p:sp>
        <p:nvSpPr>
          <p:cNvPr id="34" name="Rectangle 33"/>
          <p:cNvSpPr/>
          <p:nvPr/>
        </p:nvSpPr>
        <p:spPr>
          <a:xfrm>
            <a:off x="8001000" y="1295400"/>
            <a:ext cx="9144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01000" y="1295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Data Window(1.0)</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Clicking on the experiment list, directs the user to the data of the experiment. </a:t>
            </a:r>
          </a:p>
        </p:txBody>
      </p:sp>
      <p:sp>
        <p:nvSpPr>
          <p:cNvPr id="9" name="TextBox 8"/>
          <p:cNvSpPr txBox="1"/>
          <p:nvPr/>
        </p:nvSpPr>
        <p:spPr>
          <a:xfrm>
            <a:off x="1447800" y="1676400"/>
            <a:ext cx="2743200" cy="523220"/>
          </a:xfrm>
          <a:prstGeom prst="rect">
            <a:avLst/>
          </a:prstGeom>
          <a:noFill/>
        </p:spPr>
        <p:txBody>
          <a:bodyPr wrap="square" rtlCol="0">
            <a:spAutoFit/>
          </a:bodyPr>
          <a:lstStyle/>
          <a:p>
            <a:pPr algn="ctr"/>
            <a:r>
              <a:rPr lang="en-US" sz="2800" dirty="0" smtClean="0">
                <a:solidFill>
                  <a:schemeClr val="bg1"/>
                </a:solidFill>
                <a:latin typeface="OCR A Extended" pitchFamily="50" charset="0"/>
              </a:rPr>
              <a:t>Data</a:t>
            </a:r>
            <a:endParaRPr lang="en-US" sz="28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
        <p:nvSpPr>
          <p:cNvPr id="13" name="Text Placeholder 31"/>
          <p:cNvSpPr txBox="1">
            <a:spLocks/>
          </p:cNvSpPr>
          <p:nvPr/>
        </p:nvSpPr>
        <p:spPr>
          <a:xfrm>
            <a:off x="762000" y="2286000"/>
            <a:ext cx="3581400" cy="3124200"/>
          </a:xfrm>
          <a:prstGeom prst="rect">
            <a:avLst/>
          </a:prstGeom>
        </p:spPr>
        <p:txBody>
          <a:bodyPr>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1, Jan</a:t>
            </a:r>
            <a:r>
              <a:rPr kumimoji="0" lang="en-US" sz="1600" b="0" i="0" u="none" strike="noStrike" kern="1200" cap="none" spc="0" normalizeH="0" noProof="0" dirty="0" smtClean="0">
                <a:ln>
                  <a:noFill/>
                </a:ln>
                <a:solidFill>
                  <a:schemeClr val="bg1"/>
                </a:solidFill>
                <a:effectLst/>
                <a:uLnTx/>
                <a:uFillTx/>
                <a:latin typeface="+mn-lt"/>
                <a:ea typeface="+mn-ea"/>
                <a:cs typeface="+mn-cs"/>
              </a:rPr>
              <a:t> 10, </a:t>
            </a:r>
            <a:r>
              <a:rPr kumimoji="0" lang="en-US" sz="1600" b="0" i="0" u="none" strike="noStrike" kern="1200" cap="none" spc="0" normalizeH="0" noProof="0" dirty="0" err="1" smtClean="0">
                <a:ln>
                  <a:noFill/>
                </a:ln>
                <a:solidFill>
                  <a:schemeClr val="bg1"/>
                </a:solidFill>
                <a:effectLst/>
                <a:uLnTx/>
                <a:uFillTx/>
                <a:latin typeface="+mn-lt"/>
                <a:ea typeface="+mn-ea"/>
                <a:cs typeface="+mn-cs"/>
              </a:rPr>
              <a:t>nadiah</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2, date,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3, date,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4, date, user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5, Feb 11, Jack</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6, March 12, Anas</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a:t>
            </a:r>
            <a:r>
              <a:rPr kumimoji="0" lang="en-US" sz="1600" b="0" i="0" u="none" strike="noStrike" kern="1200" cap="none" spc="0" normalizeH="0" noProof="0" dirty="0" smtClean="0">
                <a:ln>
                  <a:noFill/>
                </a:ln>
                <a:solidFill>
                  <a:schemeClr val="bg1"/>
                </a:solidFill>
                <a:effectLst/>
                <a:uLnTx/>
                <a:uFillTx/>
                <a:latin typeface="+mn-lt"/>
                <a:ea typeface="+mn-ea"/>
                <a:cs typeface="+mn-cs"/>
              </a:rPr>
              <a:t> 7, March 15, Maggie</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  experiment 8, date,</a:t>
            </a:r>
            <a:r>
              <a:rPr kumimoji="0" lang="en-US" sz="1600" b="0" i="0" u="none" strike="noStrike" kern="1200" cap="none" spc="0" normalizeH="0" noProof="0" dirty="0" smtClean="0">
                <a:ln>
                  <a:noFill/>
                </a:ln>
                <a:solidFill>
                  <a:schemeClr val="bg1"/>
                </a:solidFill>
                <a:effectLst/>
                <a:uLnTx/>
                <a:uFillTx/>
                <a:latin typeface="+mn-lt"/>
                <a:ea typeface="+mn-ea"/>
                <a:cs typeface="+mn-cs"/>
              </a:rPr>
              <a:t> user</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Data Window(1.0)</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When user selects Data (1.0), user is prompted with data window</a:t>
            </a:r>
          </a:p>
        </p:txBody>
      </p:sp>
      <p:sp>
        <p:nvSpPr>
          <p:cNvPr id="9" name="TextBox 8"/>
          <p:cNvSpPr txBox="1"/>
          <p:nvPr/>
        </p:nvSpPr>
        <p:spPr>
          <a:xfrm>
            <a:off x="1447800" y="1676400"/>
            <a:ext cx="2971800" cy="523220"/>
          </a:xfrm>
          <a:prstGeom prst="rect">
            <a:avLst/>
          </a:prstGeom>
          <a:noFill/>
        </p:spPr>
        <p:txBody>
          <a:bodyPr wrap="square" rtlCol="0">
            <a:spAutoFit/>
          </a:bodyPr>
          <a:lstStyle/>
          <a:p>
            <a:pPr algn="ctr"/>
            <a:r>
              <a:rPr lang="en-US" sz="2800" dirty="0" smtClean="0">
                <a:solidFill>
                  <a:schemeClr val="bg1"/>
                </a:solidFill>
                <a:latin typeface="OCR A Extended" pitchFamily="50" charset="0"/>
              </a:rPr>
              <a:t>Experiment 1</a:t>
            </a:r>
            <a:endParaRPr lang="en-US" sz="28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graphicFrame>
        <p:nvGraphicFramePr>
          <p:cNvPr id="8" name="Chart 7"/>
          <p:cNvGraphicFramePr/>
          <p:nvPr/>
        </p:nvGraphicFramePr>
        <p:xfrm>
          <a:off x="1143000" y="2590800"/>
          <a:ext cx="3352800" cy="160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Experiment Window(2.0)</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When user selects </a:t>
            </a:r>
            <a:r>
              <a:rPr lang="en-US" sz="1600" b="1" dirty="0" smtClean="0"/>
              <a:t>Experiment</a:t>
            </a:r>
            <a:r>
              <a:rPr lang="en-US" sz="1600" dirty="0" smtClean="0"/>
              <a:t> (2.0), user is prompted with experiment window which asks user to select from two options</a:t>
            </a:r>
          </a:p>
          <a:p>
            <a:r>
              <a:rPr lang="en-US" sz="1600" b="1" dirty="0" smtClean="0"/>
              <a:t>New</a:t>
            </a:r>
            <a:r>
              <a:rPr lang="en-US" sz="1600" dirty="0" smtClean="0"/>
              <a:t> (2.1): new experiment</a:t>
            </a:r>
          </a:p>
          <a:p>
            <a:r>
              <a:rPr lang="en-US" sz="1600" b="1" dirty="0" smtClean="0"/>
              <a:t>Load</a:t>
            </a:r>
            <a:r>
              <a:rPr lang="en-US" sz="1600" dirty="0" smtClean="0"/>
              <a:t> (2.2): Load previously done experiments</a:t>
            </a:r>
          </a:p>
        </p:txBody>
      </p:sp>
      <p:sp>
        <p:nvSpPr>
          <p:cNvPr id="7" name="Rounded Rectangle 6"/>
          <p:cNvSpPr/>
          <p:nvPr/>
        </p:nvSpPr>
        <p:spPr>
          <a:xfrm>
            <a:off x="1066800" y="45720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New</a:t>
            </a:r>
            <a:endParaRPr lang="en-US" dirty="0">
              <a:solidFill>
                <a:schemeClr val="bg1"/>
              </a:solidFill>
              <a:latin typeface="OCR A Extended" pitchFamily="50" charset="0"/>
            </a:endParaRPr>
          </a:p>
        </p:txBody>
      </p:sp>
      <p:sp>
        <p:nvSpPr>
          <p:cNvPr id="8" name="Rounded Rectangle 7"/>
          <p:cNvSpPr/>
          <p:nvPr/>
        </p:nvSpPr>
        <p:spPr>
          <a:xfrm>
            <a:off x="2819400" y="4572000"/>
            <a:ext cx="17526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Load</a:t>
            </a:r>
            <a:endParaRPr lang="en-US" dirty="0">
              <a:solidFill>
                <a:schemeClr val="bg1"/>
              </a:solidFill>
              <a:latin typeface="OCR A Extended" pitchFamily="50" charset="0"/>
            </a:endParaRPr>
          </a:p>
        </p:txBody>
      </p:sp>
      <p:sp>
        <p:nvSpPr>
          <p:cNvPr id="9" name="TextBox 8"/>
          <p:cNvSpPr txBox="1"/>
          <p:nvPr/>
        </p:nvSpPr>
        <p:spPr>
          <a:xfrm>
            <a:off x="1371600" y="2057400"/>
            <a:ext cx="2743200" cy="523220"/>
          </a:xfrm>
          <a:prstGeom prst="rect">
            <a:avLst/>
          </a:prstGeom>
          <a:noFill/>
        </p:spPr>
        <p:txBody>
          <a:bodyPr wrap="square" rtlCol="0">
            <a:spAutoFit/>
          </a:bodyPr>
          <a:lstStyle/>
          <a:p>
            <a:pPr algn="ctr"/>
            <a:r>
              <a:rPr lang="en-US" sz="2800" dirty="0" smtClean="0">
                <a:solidFill>
                  <a:schemeClr val="bg1"/>
                </a:solidFill>
                <a:latin typeface="OCR A Extended" pitchFamily="50" charset="0"/>
              </a:rPr>
              <a:t>Experiment</a:t>
            </a:r>
            <a:endParaRPr lang="en-US" sz="2800" dirty="0">
              <a:solidFill>
                <a:schemeClr val="bg1"/>
              </a:solidFill>
              <a:latin typeface="OCR A Extended" pitchFamily="50" charset="0"/>
            </a:endParaRPr>
          </a:p>
        </p:txBody>
      </p:sp>
      <p:sp>
        <p:nvSpPr>
          <p:cNvPr id="10" name="TextBox 9"/>
          <p:cNvSpPr txBox="1"/>
          <p:nvPr/>
        </p:nvSpPr>
        <p:spPr>
          <a:xfrm>
            <a:off x="1371600" y="4142601"/>
            <a:ext cx="2743200" cy="461665"/>
          </a:xfrm>
          <a:prstGeom prst="rect">
            <a:avLst/>
          </a:prstGeom>
          <a:noFill/>
        </p:spPr>
        <p:txBody>
          <a:bodyPr wrap="square" rtlCol="0">
            <a:spAutoFit/>
          </a:bodyPr>
          <a:lstStyle/>
          <a:p>
            <a:pPr algn="ctr"/>
            <a:r>
              <a:rPr lang="en-US" sz="1200" dirty="0" smtClean="0">
                <a:solidFill>
                  <a:schemeClr val="bg1"/>
                </a:solidFill>
                <a:latin typeface="OCR A Extended" pitchFamily="50" charset="0"/>
              </a:rPr>
              <a:t>Please select from the following options</a:t>
            </a:r>
            <a:endParaRPr lang="en-US" sz="12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76400"/>
            <a:ext cx="4598894"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New Experiment Window(2.1.1)</a:t>
            </a:r>
            <a:endParaRPr lang="en-US" dirty="0"/>
          </a:p>
        </p:txBody>
      </p:sp>
      <p:sp>
        <p:nvSpPr>
          <p:cNvPr id="6" name="Content Placeholder 5"/>
          <p:cNvSpPr>
            <a:spLocks noGrp="1"/>
          </p:cNvSpPr>
          <p:nvPr>
            <p:ph idx="1"/>
          </p:nvPr>
        </p:nvSpPr>
        <p:spPr>
          <a:xfrm>
            <a:off x="5257800" y="1600200"/>
            <a:ext cx="3429000" cy="4525963"/>
          </a:xfrm>
        </p:spPr>
        <p:txBody>
          <a:bodyPr>
            <a:normAutofit fontScale="92500" lnSpcReduction="10000"/>
          </a:bodyPr>
          <a:lstStyle/>
          <a:p>
            <a:r>
              <a:rPr lang="en-US" sz="1600" dirty="0" smtClean="0"/>
              <a:t>After user selects new experiment, user will be asked to select device. Clicking on </a:t>
            </a:r>
            <a:r>
              <a:rPr lang="en-US" sz="1600" b="1" dirty="0" smtClean="0"/>
              <a:t>select device </a:t>
            </a:r>
            <a:r>
              <a:rPr lang="en-US" sz="1600" dirty="0" smtClean="0"/>
              <a:t>will give a dropdown box listing all the devices available </a:t>
            </a:r>
            <a:r>
              <a:rPr lang="en-US" sz="1600" dirty="0" smtClean="0">
                <a:solidFill>
                  <a:schemeClr val="tx2">
                    <a:lumMod val="60000"/>
                    <a:lumOff val="40000"/>
                  </a:schemeClr>
                </a:solidFill>
              </a:rPr>
              <a:t>(will talk more on how to add new devices to the software) </a:t>
            </a:r>
          </a:p>
          <a:p>
            <a:r>
              <a:rPr lang="en-US" sz="1600" dirty="0" smtClean="0"/>
              <a:t>After user selects devices, the software will try to detect the devices. If the device is detectable, its name will show up under the drop box of </a:t>
            </a:r>
            <a:r>
              <a:rPr lang="en-US" sz="1600" b="1" dirty="0" smtClean="0"/>
              <a:t>ready to use </a:t>
            </a:r>
            <a:r>
              <a:rPr lang="en-US" sz="1600" dirty="0" smtClean="0"/>
              <a:t>button.</a:t>
            </a:r>
          </a:p>
          <a:p>
            <a:r>
              <a:rPr lang="en-US" sz="1600" dirty="0" smtClean="0"/>
              <a:t>The software then continues to match database available for the device and display availability </a:t>
            </a:r>
            <a:r>
              <a:rPr lang="en-US" sz="1600" dirty="0" smtClean="0">
                <a:solidFill>
                  <a:schemeClr val="tx2">
                    <a:lumMod val="60000"/>
                    <a:lumOff val="40000"/>
                  </a:schemeClr>
                </a:solidFill>
              </a:rPr>
              <a:t>( will talk more about database) </a:t>
            </a:r>
          </a:p>
          <a:p>
            <a:r>
              <a:rPr lang="en-US" sz="1600" dirty="0" smtClean="0"/>
              <a:t>When user scrolls over to </a:t>
            </a:r>
            <a:r>
              <a:rPr lang="en-US" sz="1600" b="1" dirty="0" smtClean="0"/>
              <a:t>yes</a:t>
            </a:r>
            <a:r>
              <a:rPr lang="en-US" sz="1600" dirty="0" smtClean="0"/>
              <a:t> output in the database availability, user has the choice to view database connected to the specific device. </a:t>
            </a:r>
          </a:p>
        </p:txBody>
      </p:sp>
      <p:sp>
        <p:nvSpPr>
          <p:cNvPr id="8" name="Rounded Rectangle 7"/>
          <p:cNvSpPr/>
          <p:nvPr/>
        </p:nvSpPr>
        <p:spPr>
          <a:xfrm>
            <a:off x="1676400" y="2438400"/>
            <a:ext cx="2667000" cy="5334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 Please enter </a:t>
            </a:r>
            <a:r>
              <a:rPr lang="en-US" sz="1000" dirty="0" err="1" smtClean="0">
                <a:solidFill>
                  <a:schemeClr val="bg1"/>
                </a:solidFill>
                <a:latin typeface="OCR A Extended" pitchFamily="50" charset="0"/>
              </a:rPr>
              <a:t>ip</a:t>
            </a:r>
            <a:r>
              <a:rPr lang="en-US" sz="1000" dirty="0" smtClean="0">
                <a:solidFill>
                  <a:schemeClr val="bg1"/>
                </a:solidFill>
                <a:latin typeface="OCR A Extended" pitchFamily="50" charset="0"/>
              </a:rPr>
              <a:t> address(a), </a:t>
            </a:r>
            <a:r>
              <a:rPr lang="en-US" sz="1000" dirty="0" err="1" smtClean="0">
                <a:solidFill>
                  <a:schemeClr val="bg1"/>
                </a:solidFill>
                <a:latin typeface="OCR A Extended" pitchFamily="50" charset="0"/>
              </a:rPr>
              <a:t>gpib</a:t>
            </a:r>
            <a:r>
              <a:rPr lang="en-US" sz="1000" dirty="0" smtClean="0">
                <a:solidFill>
                  <a:schemeClr val="bg1"/>
                </a:solidFill>
                <a:latin typeface="OCR A Extended" pitchFamily="50" charset="0"/>
              </a:rPr>
              <a:t> address(b), units(c):</a:t>
            </a:r>
            <a:endParaRPr lang="en-US" sz="1000" dirty="0">
              <a:solidFill>
                <a:schemeClr val="bg1"/>
              </a:solidFill>
              <a:latin typeface="OCR A Extended" pitchFamily="50" charset="0"/>
            </a:endParaRPr>
          </a:p>
        </p:txBody>
      </p:sp>
      <p:sp>
        <p:nvSpPr>
          <p:cNvPr id="9" name="TextBox 8"/>
          <p:cNvSpPr txBox="1"/>
          <p:nvPr/>
        </p:nvSpPr>
        <p:spPr>
          <a:xfrm>
            <a:off x="1219200" y="1752600"/>
            <a:ext cx="3200400" cy="646331"/>
          </a:xfrm>
          <a:prstGeom prst="rect">
            <a:avLst/>
          </a:prstGeom>
          <a:noFill/>
        </p:spPr>
        <p:txBody>
          <a:bodyPr wrap="square" rtlCol="0">
            <a:spAutoFit/>
          </a:bodyPr>
          <a:lstStyle/>
          <a:p>
            <a:pPr algn="ctr"/>
            <a:r>
              <a:rPr lang="en-US" dirty="0" smtClean="0">
                <a:solidFill>
                  <a:schemeClr val="bg1"/>
                </a:solidFill>
                <a:latin typeface="OCR A Extended" pitchFamily="50" charset="0"/>
              </a:rPr>
              <a:t>New experiment: Select Device</a:t>
            </a:r>
            <a:endParaRPr lang="en-US" dirty="0">
              <a:solidFill>
                <a:schemeClr val="bg1"/>
              </a:solidFill>
              <a:latin typeface="OCR A Extended" pitchFamily="50" charset="0"/>
            </a:endParaRPr>
          </a:p>
        </p:txBody>
      </p:sp>
      <p:sp>
        <p:nvSpPr>
          <p:cNvPr id="10" name="TextBox 9"/>
          <p:cNvSpPr txBox="1"/>
          <p:nvPr/>
        </p:nvSpPr>
        <p:spPr>
          <a:xfrm>
            <a:off x="762000" y="2971800"/>
            <a:ext cx="914400" cy="1785104"/>
          </a:xfrm>
          <a:prstGeom prst="rect">
            <a:avLst/>
          </a:prstGeom>
          <a:no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Device 1</a:t>
            </a:r>
          </a:p>
          <a:p>
            <a:r>
              <a:rPr lang="en-US" sz="1000" dirty="0" smtClean="0">
                <a:solidFill>
                  <a:schemeClr val="bg1"/>
                </a:solidFill>
                <a:latin typeface="OCR A Extended" pitchFamily="50" charset="0"/>
              </a:rPr>
              <a:t>Device 2</a:t>
            </a:r>
          </a:p>
          <a:p>
            <a:r>
              <a:rPr lang="en-US" sz="1000" dirty="0" smtClean="0">
                <a:solidFill>
                  <a:schemeClr val="bg1"/>
                </a:solidFill>
                <a:latin typeface="OCR A Extended" pitchFamily="50" charset="0"/>
              </a:rPr>
              <a:t>Device 3</a:t>
            </a:r>
          </a:p>
          <a:p>
            <a:r>
              <a:rPr lang="en-US" sz="1000" dirty="0" smtClean="0">
                <a:solidFill>
                  <a:schemeClr val="bg1"/>
                </a:solidFill>
                <a:latin typeface="OCR A Extended" pitchFamily="50" charset="0"/>
              </a:rPr>
              <a:t>Device 4</a:t>
            </a:r>
          </a:p>
          <a:p>
            <a:r>
              <a:rPr lang="en-US" sz="1000" dirty="0" smtClean="0">
                <a:solidFill>
                  <a:schemeClr val="bg1"/>
                </a:solidFill>
                <a:latin typeface="OCR A Extended" pitchFamily="50" charset="0"/>
              </a:rPr>
              <a:t>Device 5</a:t>
            </a:r>
          </a:p>
          <a:p>
            <a:r>
              <a:rPr lang="en-US" sz="1000" dirty="0" smtClean="0">
                <a:solidFill>
                  <a:schemeClr val="bg1"/>
                </a:solidFill>
                <a:latin typeface="OCR A Extended" pitchFamily="50" charset="0"/>
              </a:rPr>
              <a:t>Device 6</a:t>
            </a:r>
          </a:p>
          <a:p>
            <a:r>
              <a:rPr lang="en-US" sz="1000" dirty="0" smtClean="0">
                <a:solidFill>
                  <a:schemeClr val="bg1"/>
                </a:solidFill>
                <a:latin typeface="OCR A Extended" pitchFamily="50" charset="0"/>
              </a:rPr>
              <a:t>Device 7</a:t>
            </a:r>
          </a:p>
          <a:p>
            <a:r>
              <a:rPr lang="en-US" sz="1000" dirty="0" smtClean="0">
                <a:solidFill>
                  <a:schemeClr val="bg1"/>
                </a:solidFill>
                <a:latin typeface="OCR A Extended" pitchFamily="50" charset="0"/>
              </a:rPr>
              <a:t>...</a:t>
            </a:r>
          </a:p>
          <a:p>
            <a:r>
              <a:rPr lang="en-US" sz="1000" dirty="0" smtClean="0">
                <a:solidFill>
                  <a:schemeClr val="bg1"/>
                </a:solidFill>
                <a:latin typeface="OCR A Extended" pitchFamily="50" charset="0"/>
              </a:rPr>
              <a:t>..</a:t>
            </a:r>
          </a:p>
          <a:p>
            <a:r>
              <a:rPr lang="en-US" sz="1000" dirty="0">
                <a:solidFill>
                  <a:schemeClr val="bg1"/>
                </a:solidFill>
                <a:latin typeface="OCR A Extended" pitchFamily="50" charset="0"/>
              </a:rPr>
              <a:t>.</a:t>
            </a:r>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11" name="Rounded Rectangle 10"/>
          <p:cNvSpPr/>
          <p:nvPr/>
        </p:nvSpPr>
        <p:spPr>
          <a:xfrm>
            <a:off x="762000" y="2438400"/>
            <a:ext cx="914400" cy="5334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Select Device</a:t>
            </a:r>
            <a:endParaRPr lang="en-US" sz="1000" dirty="0">
              <a:solidFill>
                <a:schemeClr val="bg1"/>
              </a:solidFill>
              <a:latin typeface="OCR A Extended" pitchFamily="50" charset="0"/>
            </a:endParaRPr>
          </a:p>
        </p:txBody>
      </p:sp>
      <p:sp>
        <p:nvSpPr>
          <p:cNvPr id="12" name="TextBox 11"/>
          <p:cNvSpPr txBox="1"/>
          <p:nvPr/>
        </p:nvSpPr>
        <p:spPr>
          <a:xfrm>
            <a:off x="1676400" y="2971800"/>
            <a:ext cx="2667000" cy="1785104"/>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 	(a)   (b)  	 (C)</a:t>
            </a:r>
          </a:p>
          <a:p>
            <a:r>
              <a:rPr lang="en-US" sz="1000" dirty="0" smtClean="0">
                <a:solidFill>
                  <a:schemeClr val="bg1"/>
                </a:solidFill>
                <a:latin typeface="OCR A Extended" pitchFamily="50" charset="0"/>
              </a:rPr>
              <a:t>Device 2</a:t>
            </a:r>
          </a:p>
          <a:p>
            <a:r>
              <a:rPr lang="en-US" sz="1000" dirty="0" smtClean="0">
                <a:solidFill>
                  <a:schemeClr val="bg1"/>
                </a:solidFill>
                <a:latin typeface="OCR A Extended" pitchFamily="50" charset="0"/>
              </a:rPr>
              <a:t>Device 3</a:t>
            </a:r>
          </a:p>
          <a:p>
            <a:r>
              <a:rPr lang="en-US" sz="1000" dirty="0" smtClean="0">
                <a:solidFill>
                  <a:schemeClr val="bg1"/>
                </a:solidFill>
                <a:latin typeface="OCR A Extended" pitchFamily="50" charset="0"/>
              </a:rPr>
              <a:t>Device 5</a:t>
            </a:r>
          </a:p>
          <a:p>
            <a:r>
              <a:rPr lang="en-US" sz="1000" dirty="0" smtClean="0">
                <a:solidFill>
                  <a:schemeClr val="bg1"/>
                </a:solidFill>
                <a:latin typeface="OCR A Extended" pitchFamily="50" charset="0"/>
              </a:rPr>
              <a:t>Device 7</a:t>
            </a:r>
            <a:endParaRPr lang="en-US" sz="1000" dirty="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14" name="TextBox 13"/>
          <p:cNvSpPr txBox="1"/>
          <p:nvPr/>
        </p:nvSpPr>
        <p:spPr>
          <a:xfrm>
            <a:off x="4343400" y="2971800"/>
            <a:ext cx="914400" cy="1785104"/>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endParaRPr lang="en-US" sz="1000" dirty="0" smtClean="0">
              <a:solidFill>
                <a:schemeClr val="bg1"/>
              </a:solidFill>
              <a:latin typeface="OCR A Extended" pitchFamily="50" charset="0"/>
              <a:sym typeface="Wingdings" pitchFamily="2" charset="2"/>
            </a:endParaRPr>
          </a:p>
          <a:p>
            <a:r>
              <a:rPr lang="en-US" sz="1000" dirty="0" smtClean="0">
                <a:solidFill>
                  <a:schemeClr val="bg1"/>
                </a:solidFill>
                <a:latin typeface="OCR A Extended" pitchFamily="50" charset="0"/>
                <a:sym typeface="Wingdings" pitchFamily="2" charset="2"/>
              </a:rPr>
              <a:t> </a:t>
            </a:r>
            <a:r>
              <a:rPr lang="en-US" sz="1000" dirty="0" smtClean="0">
                <a:solidFill>
                  <a:schemeClr val="bg1"/>
                </a:solidFill>
                <a:latin typeface="OCR A Extended" pitchFamily="50" charset="0"/>
              </a:rPr>
              <a:t>Yes</a:t>
            </a:r>
          </a:p>
          <a:p>
            <a:r>
              <a:rPr lang="en-US" sz="1000" dirty="0" smtClean="0">
                <a:solidFill>
                  <a:schemeClr val="bg1"/>
                </a:solidFill>
                <a:latin typeface="OCR A Extended" pitchFamily="50" charset="0"/>
                <a:sym typeface="Wingdings" pitchFamily="2" charset="2"/>
              </a:rPr>
              <a:t> </a:t>
            </a:r>
            <a:r>
              <a:rPr lang="en-US" sz="1000" dirty="0" smtClean="0">
                <a:solidFill>
                  <a:schemeClr val="bg1"/>
                </a:solidFill>
                <a:latin typeface="OCR A Extended" pitchFamily="50" charset="0"/>
              </a:rPr>
              <a:t>yes</a:t>
            </a:r>
          </a:p>
          <a:p>
            <a:r>
              <a:rPr lang="en-US" sz="1000" dirty="0" smtClean="0">
                <a:solidFill>
                  <a:schemeClr val="bg1"/>
                </a:solidFill>
                <a:latin typeface="OCR A Extended" pitchFamily="50" charset="0"/>
                <a:sym typeface="Wingdings" pitchFamily="2" charset="2"/>
              </a:rPr>
              <a:t> </a:t>
            </a:r>
            <a:r>
              <a:rPr lang="en-US" sz="1000" dirty="0" smtClean="0">
                <a:solidFill>
                  <a:schemeClr val="bg1"/>
                </a:solidFill>
                <a:latin typeface="OCR A Extended" pitchFamily="50" charset="0"/>
              </a:rPr>
              <a:t>no</a:t>
            </a:r>
          </a:p>
          <a:p>
            <a:r>
              <a:rPr lang="en-US" sz="1000" dirty="0" smtClean="0">
                <a:solidFill>
                  <a:schemeClr val="bg1"/>
                </a:solidFill>
                <a:latin typeface="OCR A Extended" pitchFamily="50" charset="0"/>
                <a:sym typeface="Wingdings" pitchFamily="2" charset="2"/>
              </a:rPr>
              <a:t> </a:t>
            </a:r>
            <a:r>
              <a:rPr lang="en-US" sz="1000" dirty="0" smtClean="0">
                <a:solidFill>
                  <a:schemeClr val="bg1"/>
                </a:solidFill>
                <a:latin typeface="OCR A Extended" pitchFamily="50" charset="0"/>
              </a:rPr>
              <a:t>yes</a:t>
            </a:r>
            <a:endParaRPr lang="en-US" sz="1000" dirty="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15" name="Rounded Rectangle 14"/>
          <p:cNvSpPr/>
          <p:nvPr/>
        </p:nvSpPr>
        <p:spPr>
          <a:xfrm>
            <a:off x="4343400" y="2438400"/>
            <a:ext cx="990600" cy="5334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connected</a:t>
            </a:r>
            <a:endParaRPr lang="en-US" sz="1000" dirty="0">
              <a:solidFill>
                <a:schemeClr val="bg1"/>
              </a:solidFill>
              <a:latin typeface="OCR A Extended" pitchFamily="50" charset="0"/>
            </a:endParaRPr>
          </a:p>
        </p:txBody>
      </p:sp>
      <p:sp>
        <p:nvSpPr>
          <p:cNvPr id="16" name="Line Callout 1 15"/>
          <p:cNvSpPr/>
          <p:nvPr/>
        </p:nvSpPr>
        <p:spPr>
          <a:xfrm>
            <a:off x="5105400" y="3657600"/>
            <a:ext cx="762000" cy="304800"/>
          </a:xfrm>
          <a:prstGeom prst="borderCallout1">
            <a:avLst>
              <a:gd name="adj1" fmla="val 18750"/>
              <a:gd name="adj2" fmla="val -8333"/>
              <a:gd name="adj3" fmla="val -37138"/>
              <a:gd name="adj4" fmla="val -20364"/>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Show</a:t>
            </a:r>
            <a:endParaRPr lang="en-US" sz="1000" dirty="0"/>
          </a:p>
        </p:txBody>
      </p:sp>
      <p:sp>
        <p:nvSpPr>
          <p:cNvPr id="13" name="Rounded Rectangle 12"/>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
        <p:nvSpPr>
          <p:cNvPr id="18" name="Rectangle 17"/>
          <p:cNvSpPr/>
          <p:nvPr/>
        </p:nvSpPr>
        <p:spPr>
          <a:xfrm>
            <a:off x="2438400" y="32004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38400" y="33528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438400" y="35052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438400" y="36576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971800" y="32004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971800" y="33528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971800" y="35052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971800" y="36576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81400" y="32004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581400" y="33528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581400" y="35052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81400" y="3657600"/>
            <a:ext cx="685800" cy="152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76400"/>
            <a:ext cx="4598894"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OCR A Extended" pitchFamily="50" charset="0"/>
            </a:endParaRPr>
          </a:p>
        </p:txBody>
      </p:sp>
      <p:sp>
        <p:nvSpPr>
          <p:cNvPr id="5" name="Title 4"/>
          <p:cNvSpPr>
            <a:spLocks noGrp="1"/>
          </p:cNvSpPr>
          <p:nvPr>
            <p:ph type="title"/>
          </p:nvPr>
        </p:nvSpPr>
        <p:spPr>
          <a:xfrm>
            <a:off x="1600200" y="304800"/>
            <a:ext cx="6629400" cy="749300"/>
          </a:xfrm>
        </p:spPr>
        <p:txBody>
          <a:bodyPr>
            <a:normAutofit/>
          </a:bodyPr>
          <a:lstStyle/>
          <a:p>
            <a:r>
              <a:rPr lang="en-US" sz="3200" b="0" dirty="0" smtClean="0"/>
              <a:t>New Experiment Window(2.1.2)</a:t>
            </a:r>
            <a:endParaRPr lang="en-US" sz="3200" b="0" dirty="0"/>
          </a:p>
        </p:txBody>
      </p:sp>
      <p:sp>
        <p:nvSpPr>
          <p:cNvPr id="6" name="Content Placeholder 5"/>
          <p:cNvSpPr>
            <a:spLocks noGrp="1"/>
          </p:cNvSpPr>
          <p:nvPr>
            <p:ph idx="1"/>
          </p:nvPr>
        </p:nvSpPr>
        <p:spPr>
          <a:xfrm>
            <a:off x="5638800" y="1570037"/>
            <a:ext cx="3048000" cy="4678363"/>
          </a:xfrm>
        </p:spPr>
        <p:txBody>
          <a:bodyPr>
            <a:normAutofit fontScale="92500" lnSpcReduction="20000"/>
          </a:bodyPr>
          <a:lstStyle/>
          <a:p>
            <a:r>
              <a:rPr lang="en-US" sz="1600" dirty="0" smtClean="0"/>
              <a:t>After user selects new experiment, user will be asked to select device. Clicking on </a:t>
            </a:r>
            <a:r>
              <a:rPr lang="en-US" sz="1600" b="1" dirty="0" smtClean="0"/>
              <a:t>select device </a:t>
            </a:r>
            <a:r>
              <a:rPr lang="en-US" sz="1600" dirty="0" smtClean="0"/>
              <a:t>will give a dropdown box listing all the devices available </a:t>
            </a:r>
            <a:r>
              <a:rPr lang="en-US" sz="1600" dirty="0" smtClean="0">
                <a:solidFill>
                  <a:schemeClr val="tx2">
                    <a:lumMod val="60000"/>
                    <a:lumOff val="40000"/>
                  </a:schemeClr>
                </a:solidFill>
              </a:rPr>
              <a:t>(will talk more on how to add new devices to the software) </a:t>
            </a:r>
          </a:p>
          <a:p>
            <a:r>
              <a:rPr lang="en-US" sz="1600" dirty="0" smtClean="0"/>
              <a:t>After user selects devices, the software will try to detect the devices. If the device is detectable, its name will show up under the drop box of </a:t>
            </a:r>
            <a:r>
              <a:rPr lang="en-US" sz="1600" b="1" dirty="0" smtClean="0"/>
              <a:t>ready to use </a:t>
            </a:r>
            <a:r>
              <a:rPr lang="en-US" sz="1600" dirty="0" smtClean="0"/>
              <a:t>button.</a:t>
            </a:r>
          </a:p>
          <a:p>
            <a:r>
              <a:rPr lang="en-US" sz="1600" dirty="0" smtClean="0"/>
              <a:t>The software then continues to match database available for the device and display availability </a:t>
            </a:r>
            <a:r>
              <a:rPr lang="en-US" sz="1600" dirty="0" smtClean="0">
                <a:solidFill>
                  <a:schemeClr val="tx2">
                    <a:lumMod val="60000"/>
                    <a:lumOff val="40000"/>
                  </a:schemeClr>
                </a:solidFill>
              </a:rPr>
              <a:t>( will talk more about database) </a:t>
            </a:r>
          </a:p>
          <a:p>
            <a:r>
              <a:rPr lang="en-US" sz="1600" dirty="0" smtClean="0"/>
              <a:t>When user scrolls over to </a:t>
            </a:r>
            <a:r>
              <a:rPr lang="en-US" sz="1600" b="1" dirty="0" smtClean="0"/>
              <a:t>yes</a:t>
            </a:r>
            <a:r>
              <a:rPr lang="en-US" sz="1600" dirty="0" smtClean="0"/>
              <a:t> output in the database availability, user has the choice to view database connected to the specific device. </a:t>
            </a:r>
          </a:p>
        </p:txBody>
      </p:sp>
      <p:sp>
        <p:nvSpPr>
          <p:cNvPr id="32" name="Text Placeholder 31"/>
          <p:cNvSpPr>
            <a:spLocks noGrp="1"/>
          </p:cNvSpPr>
          <p:nvPr>
            <p:ph type="body" sz="half" idx="2"/>
          </p:nvPr>
        </p:nvSpPr>
        <p:spPr>
          <a:xfrm>
            <a:off x="1981200" y="2514600"/>
            <a:ext cx="1865313" cy="2773363"/>
          </a:xfrm>
        </p:spPr>
        <p:txBody>
          <a:bodyPr>
            <a:normAutofit/>
          </a:bodyPr>
          <a:lstStyle/>
          <a:p>
            <a:pPr>
              <a:buFont typeface="Wingdings" pitchFamily="2" charset="2"/>
              <a:buChar char="q"/>
            </a:pPr>
            <a:r>
              <a:rPr lang="en-US" dirty="0" smtClean="0">
                <a:solidFill>
                  <a:schemeClr val="bg1"/>
                </a:solidFill>
              </a:rPr>
              <a:t>  show dc voltage</a:t>
            </a:r>
          </a:p>
          <a:p>
            <a:pPr>
              <a:buFont typeface="Wingdings" pitchFamily="2" charset="2"/>
              <a:buChar char="q"/>
            </a:pPr>
            <a:r>
              <a:rPr lang="en-US" dirty="0" smtClean="0">
                <a:solidFill>
                  <a:schemeClr val="bg1"/>
                </a:solidFill>
              </a:rPr>
              <a:t>  . . . </a:t>
            </a:r>
          </a:p>
          <a:p>
            <a:pPr>
              <a:buFont typeface="Wingdings" pitchFamily="2" charset="2"/>
              <a:buChar char="q"/>
            </a:pPr>
            <a:r>
              <a:rPr lang="en-US" dirty="0" smtClean="0">
                <a:solidFill>
                  <a:schemeClr val="bg1"/>
                </a:solidFill>
              </a:rPr>
              <a:t>  . . .   </a:t>
            </a:r>
          </a:p>
          <a:p>
            <a:pPr>
              <a:buFont typeface="Wingdings" pitchFamily="2" charset="2"/>
              <a:buChar char="q"/>
            </a:pPr>
            <a:r>
              <a:rPr lang="en-US" dirty="0" smtClean="0">
                <a:solidFill>
                  <a:schemeClr val="bg1"/>
                </a:solidFill>
              </a:rPr>
              <a:t> show current </a:t>
            </a:r>
          </a:p>
          <a:p>
            <a:pPr>
              <a:buFont typeface="Wingdings" pitchFamily="2" charset="2"/>
              <a:buChar char="q"/>
            </a:pPr>
            <a:r>
              <a:rPr lang="en-US" dirty="0" smtClean="0">
                <a:solidFill>
                  <a:schemeClr val="bg1"/>
                </a:solidFill>
              </a:rPr>
              <a:t>  . . .</a:t>
            </a:r>
          </a:p>
          <a:p>
            <a:pPr>
              <a:buFont typeface="Wingdings" pitchFamily="2" charset="2"/>
              <a:buChar char="q"/>
            </a:pPr>
            <a:r>
              <a:rPr lang="en-US" dirty="0" smtClean="0">
                <a:solidFill>
                  <a:schemeClr val="bg1"/>
                </a:solidFill>
              </a:rPr>
              <a:t>  . . .</a:t>
            </a:r>
          </a:p>
          <a:p>
            <a:pPr>
              <a:buFont typeface="Wingdings" pitchFamily="2" charset="2"/>
              <a:buChar char="q"/>
            </a:pPr>
            <a:r>
              <a:rPr lang="en-US" dirty="0" smtClean="0">
                <a:solidFill>
                  <a:schemeClr val="bg1"/>
                </a:solidFill>
              </a:rPr>
              <a:t>  . . . </a:t>
            </a:r>
          </a:p>
          <a:p>
            <a:pPr>
              <a:buFont typeface="Wingdings" pitchFamily="2" charset="2"/>
              <a:buChar char="q"/>
            </a:pPr>
            <a:r>
              <a:rPr lang="en-US" dirty="0" smtClean="0">
                <a:solidFill>
                  <a:schemeClr val="bg1"/>
                </a:solidFill>
              </a:rPr>
              <a:t>  show ac voltage</a:t>
            </a:r>
          </a:p>
          <a:p>
            <a:pPr>
              <a:buFont typeface="Wingdings" pitchFamily="2" charset="2"/>
              <a:buChar char="q"/>
            </a:pPr>
            <a:r>
              <a:rPr lang="en-US" dirty="0" smtClean="0">
                <a:solidFill>
                  <a:schemeClr val="bg1"/>
                </a:solidFill>
              </a:rPr>
              <a:t>  . . .</a:t>
            </a:r>
          </a:p>
          <a:p>
            <a:pPr>
              <a:buFont typeface="Wingdings" pitchFamily="2" charset="2"/>
              <a:buChar char="q"/>
            </a:pPr>
            <a:r>
              <a:rPr lang="en-US" dirty="0" smtClean="0">
                <a:solidFill>
                  <a:schemeClr val="bg1"/>
                </a:solidFill>
              </a:rPr>
              <a:t>  . . .</a:t>
            </a:r>
          </a:p>
        </p:txBody>
      </p:sp>
      <p:sp>
        <p:nvSpPr>
          <p:cNvPr id="9" name="TextBox 8"/>
          <p:cNvSpPr txBox="1"/>
          <p:nvPr/>
        </p:nvSpPr>
        <p:spPr>
          <a:xfrm>
            <a:off x="1219200" y="1752600"/>
            <a:ext cx="3200400" cy="646331"/>
          </a:xfrm>
          <a:prstGeom prst="rect">
            <a:avLst/>
          </a:prstGeom>
          <a:noFill/>
        </p:spPr>
        <p:txBody>
          <a:bodyPr wrap="square" rtlCol="0">
            <a:spAutoFit/>
          </a:bodyPr>
          <a:lstStyle/>
          <a:p>
            <a:pPr algn="ctr"/>
            <a:r>
              <a:rPr lang="en-US" dirty="0" smtClean="0">
                <a:solidFill>
                  <a:schemeClr val="bg1"/>
                </a:solidFill>
                <a:latin typeface="OCR A Extended" pitchFamily="50" charset="0"/>
              </a:rPr>
              <a:t>New experiment: Device configuration</a:t>
            </a:r>
            <a:endParaRPr lang="en-US" dirty="0">
              <a:solidFill>
                <a:schemeClr val="bg1"/>
              </a:solidFill>
              <a:latin typeface="OCR A Extended" pitchFamily="50" charset="0"/>
            </a:endParaRPr>
          </a:p>
        </p:txBody>
      </p:sp>
      <p:sp>
        <p:nvSpPr>
          <p:cNvPr id="10" name="TextBox 9"/>
          <p:cNvSpPr txBox="1"/>
          <p:nvPr/>
        </p:nvSpPr>
        <p:spPr>
          <a:xfrm>
            <a:off x="838200" y="2544763"/>
            <a:ext cx="914400" cy="246221"/>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Device 2</a:t>
            </a:r>
          </a:p>
        </p:txBody>
      </p:sp>
      <p:sp>
        <p:nvSpPr>
          <p:cNvPr id="13" name="Rounded Rectangle 12"/>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
        <p:nvSpPr>
          <p:cNvPr id="30" name="TextBox 29"/>
          <p:cNvSpPr txBox="1"/>
          <p:nvPr/>
        </p:nvSpPr>
        <p:spPr>
          <a:xfrm>
            <a:off x="838200" y="3365342"/>
            <a:ext cx="914400" cy="246221"/>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Device 3</a:t>
            </a:r>
          </a:p>
        </p:txBody>
      </p:sp>
      <p:sp>
        <p:nvSpPr>
          <p:cNvPr id="31" name="TextBox 30"/>
          <p:cNvSpPr txBox="1"/>
          <p:nvPr/>
        </p:nvSpPr>
        <p:spPr>
          <a:xfrm>
            <a:off x="838200" y="4297363"/>
            <a:ext cx="914400" cy="246221"/>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Device 7</a:t>
            </a:r>
          </a:p>
        </p:txBody>
      </p:sp>
      <p:cxnSp>
        <p:nvCxnSpPr>
          <p:cNvPr id="35" name="Straight Connector 34"/>
          <p:cNvCxnSpPr/>
          <p:nvPr/>
        </p:nvCxnSpPr>
        <p:spPr>
          <a:xfrm>
            <a:off x="1981200" y="3276600"/>
            <a:ext cx="1905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81200" y="4343400"/>
            <a:ext cx="1905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a:off x="2110154" y="5638800"/>
            <a:ext cx="1166446" cy="304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device</a:t>
            </a:r>
            <a:endParaRPr lang="en-US" sz="1400" dirty="0"/>
          </a:p>
        </p:txBody>
      </p:sp>
      <p:sp>
        <p:nvSpPr>
          <p:cNvPr id="40" name="Rectangle 39"/>
          <p:cNvSpPr/>
          <p:nvPr/>
        </p:nvSpPr>
        <p:spPr>
          <a:xfrm>
            <a:off x="3276600" y="5638800"/>
            <a:ext cx="180535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command</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OCR A Extended" pitchFamily="50" charset="0"/>
            </a:endParaRPr>
          </a:p>
        </p:txBody>
      </p:sp>
      <p:sp>
        <p:nvSpPr>
          <p:cNvPr id="5" name="Title 4"/>
          <p:cNvSpPr>
            <a:spLocks noGrp="1"/>
          </p:cNvSpPr>
          <p:nvPr>
            <p:ph type="title"/>
          </p:nvPr>
        </p:nvSpPr>
        <p:spPr>
          <a:xfrm>
            <a:off x="381000" y="228600"/>
            <a:ext cx="8229600" cy="1143000"/>
          </a:xfrm>
        </p:spPr>
        <p:txBody>
          <a:bodyPr/>
          <a:lstStyle/>
          <a:p>
            <a:r>
              <a:rPr lang="en-US" dirty="0" smtClean="0"/>
              <a:t>New Experiment Window(2.1.3)</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User is prompted with select plots window. </a:t>
            </a:r>
          </a:p>
          <a:p>
            <a:r>
              <a:rPr lang="en-US" sz="1600" dirty="0" smtClean="0"/>
              <a:t>Clicking on the </a:t>
            </a:r>
            <a:r>
              <a:rPr lang="en-US" sz="1600" b="1" dirty="0" smtClean="0"/>
              <a:t>Type of Plots </a:t>
            </a:r>
            <a:r>
              <a:rPr lang="en-US" sz="1600" dirty="0" smtClean="0"/>
              <a:t>button displays a dropdown list of types of plots available for the user</a:t>
            </a:r>
          </a:p>
          <a:p>
            <a:r>
              <a:rPr lang="en-US" sz="1600" dirty="0" smtClean="0"/>
              <a:t>User can select up to 4 types of plots</a:t>
            </a:r>
          </a:p>
          <a:p>
            <a:r>
              <a:rPr lang="en-US" sz="1600" dirty="0" smtClean="0"/>
              <a:t>user can use the options on the left to define each plot.</a:t>
            </a:r>
            <a:endParaRPr lang="en-US" sz="1600" dirty="0" smtClean="0"/>
          </a:p>
          <a:p>
            <a:endParaRPr lang="en-US" sz="1600" b="1" dirty="0" smtClean="0"/>
          </a:p>
        </p:txBody>
      </p:sp>
      <p:sp>
        <p:nvSpPr>
          <p:cNvPr id="9" name="TextBox 8"/>
          <p:cNvSpPr txBox="1"/>
          <p:nvPr/>
        </p:nvSpPr>
        <p:spPr>
          <a:xfrm>
            <a:off x="1219200" y="1752600"/>
            <a:ext cx="3200400" cy="646331"/>
          </a:xfrm>
          <a:prstGeom prst="rect">
            <a:avLst/>
          </a:prstGeom>
          <a:noFill/>
        </p:spPr>
        <p:txBody>
          <a:bodyPr wrap="square" rtlCol="0">
            <a:spAutoFit/>
          </a:bodyPr>
          <a:lstStyle/>
          <a:p>
            <a:pPr algn="ctr"/>
            <a:r>
              <a:rPr lang="en-US" dirty="0" smtClean="0">
                <a:solidFill>
                  <a:schemeClr val="bg1"/>
                </a:solidFill>
                <a:latin typeface="OCR A Extended" pitchFamily="50" charset="0"/>
              </a:rPr>
              <a:t>New experiment: Select Plots</a:t>
            </a:r>
            <a:endParaRPr lang="en-US" dirty="0">
              <a:solidFill>
                <a:schemeClr val="bg1"/>
              </a:solidFill>
              <a:latin typeface="OCR A Extended" pitchFamily="50" charset="0"/>
            </a:endParaRPr>
          </a:p>
        </p:txBody>
      </p:sp>
      <p:sp>
        <p:nvSpPr>
          <p:cNvPr id="13" name="Rounded Rectangle 12"/>
          <p:cNvSpPr/>
          <p:nvPr/>
        </p:nvSpPr>
        <p:spPr>
          <a:xfrm>
            <a:off x="685800" y="39624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Option4</a:t>
            </a:r>
            <a:endParaRPr lang="en-US" sz="1000" dirty="0">
              <a:solidFill>
                <a:schemeClr val="bg1"/>
              </a:solidFill>
              <a:latin typeface="OCR A Extended" pitchFamily="50" charset="0"/>
            </a:endParaRPr>
          </a:p>
        </p:txBody>
      </p:sp>
      <p:sp>
        <p:nvSpPr>
          <p:cNvPr id="17" name="TextBox 16"/>
          <p:cNvSpPr txBox="1"/>
          <p:nvPr/>
        </p:nvSpPr>
        <p:spPr>
          <a:xfrm>
            <a:off x="1524000" y="3048000"/>
            <a:ext cx="1676400" cy="1323439"/>
          </a:xfrm>
          <a:prstGeom prst="rect">
            <a:avLst/>
          </a:prstGeom>
          <a:no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Heat Map</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18" name="Rounded Rectangle 17"/>
          <p:cNvSpPr/>
          <p:nvPr/>
        </p:nvSpPr>
        <p:spPr>
          <a:xfrm>
            <a:off x="1524000" y="25908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(1)</a:t>
            </a:r>
            <a:endParaRPr lang="en-US" sz="1000" dirty="0">
              <a:solidFill>
                <a:schemeClr val="bg1"/>
              </a:solidFill>
              <a:latin typeface="OCR A Extended" pitchFamily="50" charset="0"/>
            </a:endParaRPr>
          </a:p>
        </p:txBody>
      </p:sp>
      <p:sp>
        <p:nvSpPr>
          <p:cNvPr id="19" name="Rounded Rectangle 18"/>
          <p:cNvSpPr/>
          <p:nvPr/>
        </p:nvSpPr>
        <p:spPr>
          <a:xfrm>
            <a:off x="3200400" y="25908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(2)</a:t>
            </a:r>
            <a:endParaRPr lang="en-US" sz="1000" dirty="0">
              <a:solidFill>
                <a:schemeClr val="bg1"/>
              </a:solidFill>
              <a:latin typeface="OCR A Extended" pitchFamily="50" charset="0"/>
            </a:endParaRPr>
          </a:p>
        </p:txBody>
      </p:sp>
      <p:sp>
        <p:nvSpPr>
          <p:cNvPr id="21" name="Rounded Rectangle 20"/>
          <p:cNvSpPr/>
          <p:nvPr/>
        </p:nvSpPr>
        <p:spPr>
          <a:xfrm>
            <a:off x="1524000" y="43434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(3)</a:t>
            </a:r>
            <a:endParaRPr lang="en-US" sz="1000" dirty="0">
              <a:solidFill>
                <a:schemeClr val="bg1"/>
              </a:solidFill>
              <a:latin typeface="OCR A Extended" pitchFamily="50" charset="0"/>
            </a:endParaRPr>
          </a:p>
        </p:txBody>
      </p:sp>
      <p:sp>
        <p:nvSpPr>
          <p:cNvPr id="23" name="TextBox 22"/>
          <p:cNvSpPr txBox="1"/>
          <p:nvPr/>
        </p:nvSpPr>
        <p:spPr>
          <a:xfrm>
            <a:off x="3200400" y="3048000"/>
            <a:ext cx="1828800" cy="1323439"/>
          </a:xfrm>
          <a:prstGeom prst="rect">
            <a:avLst/>
          </a:prstGeom>
          <a:no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Time (s)</a:t>
            </a:r>
          </a:p>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24" name="TextBox 23"/>
          <p:cNvSpPr txBox="1"/>
          <p:nvPr/>
        </p:nvSpPr>
        <p:spPr>
          <a:xfrm>
            <a:off x="1524000" y="4775537"/>
            <a:ext cx="1676400" cy="1323439"/>
          </a:xfrm>
          <a:prstGeom prst="rect">
            <a:avLst/>
          </a:prstGeom>
          <a:no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
        <p:nvSpPr>
          <p:cNvPr id="29" name="Rounded Rectangle 28"/>
          <p:cNvSpPr/>
          <p:nvPr/>
        </p:nvSpPr>
        <p:spPr>
          <a:xfrm>
            <a:off x="3200400" y="43434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(4)</a:t>
            </a:r>
            <a:endParaRPr lang="en-US" sz="1000" dirty="0">
              <a:solidFill>
                <a:schemeClr val="bg1"/>
              </a:solidFill>
              <a:latin typeface="OCR A Extended" pitchFamily="50" charset="0"/>
            </a:endParaRPr>
          </a:p>
        </p:txBody>
      </p:sp>
      <p:sp>
        <p:nvSpPr>
          <p:cNvPr id="30" name="TextBox 29"/>
          <p:cNvSpPr txBox="1"/>
          <p:nvPr/>
        </p:nvSpPr>
        <p:spPr>
          <a:xfrm>
            <a:off x="3200400" y="4775537"/>
            <a:ext cx="1828800" cy="1323439"/>
          </a:xfrm>
          <a:prstGeom prst="rect">
            <a:avLst/>
          </a:prstGeom>
          <a:no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
        <p:nvSpPr>
          <p:cNvPr id="15" name="Rounded Rectangle 14"/>
          <p:cNvSpPr/>
          <p:nvPr/>
        </p:nvSpPr>
        <p:spPr>
          <a:xfrm>
            <a:off x="685800" y="36576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Option3</a:t>
            </a:r>
            <a:endParaRPr lang="en-US" sz="1000" dirty="0">
              <a:solidFill>
                <a:schemeClr val="bg1"/>
              </a:solidFill>
              <a:latin typeface="OCR A Extended" pitchFamily="50" charset="0"/>
            </a:endParaRPr>
          </a:p>
        </p:txBody>
      </p:sp>
      <p:sp>
        <p:nvSpPr>
          <p:cNvPr id="16" name="Rounded Rectangle 15"/>
          <p:cNvSpPr/>
          <p:nvPr/>
        </p:nvSpPr>
        <p:spPr>
          <a:xfrm>
            <a:off x="685800" y="3352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Refresh rate</a:t>
            </a:r>
            <a:endParaRPr lang="en-US" sz="1000" dirty="0">
              <a:solidFill>
                <a:schemeClr val="bg1"/>
              </a:solidFill>
              <a:latin typeface="OCR A Extended" pitchFamily="50" charset="0"/>
            </a:endParaRPr>
          </a:p>
        </p:txBody>
      </p:sp>
      <p:sp>
        <p:nvSpPr>
          <p:cNvPr id="20" name="Rounded Rectangle 19"/>
          <p:cNvSpPr/>
          <p:nvPr/>
        </p:nvSpPr>
        <p:spPr>
          <a:xfrm>
            <a:off x="685800" y="30480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Type of plot</a:t>
            </a:r>
            <a:endParaRPr lang="en-US" sz="1000" dirty="0">
              <a:solidFill>
                <a:schemeClr val="bg1"/>
              </a:solidFill>
              <a:latin typeface="OCR A Extended" pitchFamily="50" charset="0"/>
            </a:endParaRPr>
          </a:p>
        </p:txBody>
      </p:sp>
      <p:sp>
        <p:nvSpPr>
          <p:cNvPr id="22" name="Rounded Rectangle 21"/>
          <p:cNvSpPr/>
          <p:nvPr/>
        </p:nvSpPr>
        <p:spPr>
          <a:xfrm>
            <a:off x="685800" y="42672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option5</a:t>
            </a:r>
            <a:endParaRPr lang="en-US" sz="1000" dirty="0">
              <a:solidFill>
                <a:schemeClr val="bg1"/>
              </a:solidFill>
              <a:latin typeface="OCR A Extended" pitchFamily="50" charset="0"/>
            </a:endParaRPr>
          </a:p>
        </p:txBody>
      </p:sp>
      <p:sp>
        <p:nvSpPr>
          <p:cNvPr id="25" name="Rounded Rectangle 24"/>
          <p:cNvSpPr/>
          <p:nvPr/>
        </p:nvSpPr>
        <p:spPr>
          <a:xfrm>
            <a:off x="685800" y="45720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Option 6</a:t>
            </a:r>
            <a:endParaRPr lang="en-US" sz="1000" dirty="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New Experiment Window(2.1.4)</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The last setup for creating a new experiment is confirming the devices, plots, axis. </a:t>
            </a:r>
          </a:p>
          <a:p>
            <a:r>
              <a:rPr lang="en-US" sz="1600" dirty="0" smtClean="0"/>
              <a:t>Clicking on the </a:t>
            </a:r>
            <a:r>
              <a:rPr lang="en-US" sz="1600" b="1" dirty="0" smtClean="0"/>
              <a:t>back</a:t>
            </a:r>
            <a:r>
              <a:rPr lang="en-US" sz="1600" dirty="0" smtClean="0"/>
              <a:t> button, enables user to edit the experiment</a:t>
            </a:r>
          </a:p>
          <a:p>
            <a:r>
              <a:rPr lang="en-US" sz="1600" dirty="0" smtClean="0"/>
              <a:t>Clicking on the</a:t>
            </a:r>
            <a:r>
              <a:rPr lang="en-US" sz="1600" b="1" dirty="0" smtClean="0"/>
              <a:t> confirm </a:t>
            </a:r>
            <a:r>
              <a:rPr lang="en-US" sz="1600" dirty="0" smtClean="0"/>
              <a:t>button, creates an experiment ready to be used and ready to be load for the next experiment if the user desires the same settings. </a:t>
            </a:r>
          </a:p>
          <a:p>
            <a:endParaRPr lang="en-US" sz="1600" b="1" dirty="0" smtClean="0"/>
          </a:p>
        </p:txBody>
      </p:sp>
      <p:sp>
        <p:nvSpPr>
          <p:cNvPr id="9" name="TextBox 8"/>
          <p:cNvSpPr txBox="1"/>
          <p:nvPr/>
        </p:nvSpPr>
        <p:spPr>
          <a:xfrm>
            <a:off x="1219200" y="1752600"/>
            <a:ext cx="3429000" cy="646331"/>
          </a:xfrm>
          <a:prstGeom prst="rect">
            <a:avLst/>
          </a:prstGeom>
          <a:noFill/>
        </p:spPr>
        <p:txBody>
          <a:bodyPr wrap="square" rtlCol="0">
            <a:spAutoFit/>
          </a:bodyPr>
          <a:lstStyle/>
          <a:p>
            <a:pPr algn="ctr"/>
            <a:r>
              <a:rPr lang="en-US" dirty="0" smtClean="0">
                <a:solidFill>
                  <a:schemeClr val="bg1"/>
                </a:solidFill>
                <a:latin typeface="OCR A Extended" pitchFamily="50" charset="0"/>
              </a:rPr>
              <a:t>New experiment: confirm your experiment</a:t>
            </a:r>
            <a:endParaRPr lang="en-US" dirty="0">
              <a:solidFill>
                <a:schemeClr val="bg1"/>
              </a:solidFill>
              <a:latin typeface="OCR A Extended" pitchFamily="50" charset="0"/>
            </a:endParaRPr>
          </a:p>
        </p:txBody>
      </p:sp>
      <p:sp>
        <p:nvSpPr>
          <p:cNvPr id="13" name="Rounded Rectangle 12"/>
          <p:cNvSpPr/>
          <p:nvPr/>
        </p:nvSpPr>
        <p:spPr>
          <a:xfrm>
            <a:off x="762000" y="5791200"/>
            <a:ext cx="7620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edit</a:t>
            </a:r>
            <a:endParaRPr lang="en-US" sz="1000" dirty="0">
              <a:solidFill>
                <a:schemeClr val="bg1"/>
              </a:solidFill>
              <a:latin typeface="OCR A Extended" pitchFamily="50" charset="0"/>
            </a:endParaRPr>
          </a:p>
        </p:txBody>
      </p:sp>
      <p:sp>
        <p:nvSpPr>
          <p:cNvPr id="20" name="Rounded Rectangle 19"/>
          <p:cNvSpPr/>
          <p:nvPr/>
        </p:nvSpPr>
        <p:spPr>
          <a:xfrm>
            <a:off x="762000" y="5486400"/>
            <a:ext cx="7620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confirm</a:t>
            </a:r>
            <a:endParaRPr lang="en-US" sz="1000" dirty="0">
              <a:solidFill>
                <a:schemeClr val="bg1"/>
              </a:solidFill>
              <a:latin typeface="OCR A Extended" pitchFamily="50" charset="0"/>
            </a:endParaRPr>
          </a:p>
        </p:txBody>
      </p:sp>
      <p:sp>
        <p:nvSpPr>
          <p:cNvPr id="48" name="TextBox 47"/>
          <p:cNvSpPr txBox="1"/>
          <p:nvPr/>
        </p:nvSpPr>
        <p:spPr>
          <a:xfrm>
            <a:off x="1524000" y="3048000"/>
            <a:ext cx="16764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Heat Map</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49" name="Rounded Rectangle 48"/>
          <p:cNvSpPr/>
          <p:nvPr/>
        </p:nvSpPr>
        <p:spPr>
          <a:xfrm>
            <a:off x="1524000" y="25908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(1)</a:t>
            </a:r>
            <a:endParaRPr lang="en-US" sz="1000" dirty="0">
              <a:solidFill>
                <a:schemeClr val="bg1"/>
              </a:solidFill>
              <a:latin typeface="OCR A Extended" pitchFamily="50" charset="0"/>
            </a:endParaRPr>
          </a:p>
        </p:txBody>
      </p:sp>
      <p:sp>
        <p:nvSpPr>
          <p:cNvPr id="50" name="Rounded Rectangle 49"/>
          <p:cNvSpPr/>
          <p:nvPr/>
        </p:nvSpPr>
        <p:spPr>
          <a:xfrm>
            <a:off x="3200400" y="25908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(2)</a:t>
            </a:r>
            <a:endParaRPr lang="en-US" sz="1000" dirty="0">
              <a:solidFill>
                <a:schemeClr val="bg1"/>
              </a:solidFill>
              <a:latin typeface="OCR A Extended" pitchFamily="50" charset="0"/>
            </a:endParaRPr>
          </a:p>
        </p:txBody>
      </p:sp>
      <p:sp>
        <p:nvSpPr>
          <p:cNvPr id="51" name="Rounded Rectangle 50"/>
          <p:cNvSpPr/>
          <p:nvPr/>
        </p:nvSpPr>
        <p:spPr>
          <a:xfrm>
            <a:off x="1524000" y="43434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(3)</a:t>
            </a:r>
            <a:endParaRPr lang="en-US" sz="1000" dirty="0">
              <a:solidFill>
                <a:schemeClr val="bg1"/>
              </a:solidFill>
              <a:latin typeface="OCR A Extended" pitchFamily="50" charset="0"/>
            </a:endParaRPr>
          </a:p>
        </p:txBody>
      </p:sp>
      <p:sp>
        <p:nvSpPr>
          <p:cNvPr id="52" name="TextBox 51"/>
          <p:cNvSpPr txBox="1"/>
          <p:nvPr/>
        </p:nvSpPr>
        <p:spPr>
          <a:xfrm>
            <a:off x="3200400" y="3048000"/>
            <a:ext cx="18288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scatter</a:t>
            </a:r>
          </a:p>
          <a:p>
            <a:r>
              <a:rPr lang="en-US" sz="1000" dirty="0" smtClean="0">
                <a:solidFill>
                  <a:schemeClr val="bg1"/>
                </a:solidFill>
                <a:latin typeface="OCR A Extended" pitchFamily="50" charset="0"/>
              </a:rPr>
              <a:t>Time (s)</a:t>
            </a:r>
          </a:p>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p:txBody>
      </p:sp>
      <p:sp>
        <p:nvSpPr>
          <p:cNvPr id="53" name="TextBox 52"/>
          <p:cNvSpPr txBox="1"/>
          <p:nvPr/>
        </p:nvSpPr>
        <p:spPr>
          <a:xfrm>
            <a:off x="1524000" y="4775537"/>
            <a:ext cx="16764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r>
              <a:rPr lang="en-US" sz="1000" dirty="0" smtClean="0">
                <a:solidFill>
                  <a:schemeClr val="bg1"/>
                </a:solidFill>
                <a:latin typeface="OCR A Extended" pitchFamily="50" charset="0"/>
              </a:rPr>
              <a:t>.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
        <p:nvSpPr>
          <p:cNvPr id="54" name="Rounded Rectangle 53"/>
          <p:cNvSpPr/>
          <p:nvPr/>
        </p:nvSpPr>
        <p:spPr>
          <a:xfrm>
            <a:off x="3200400" y="4343400"/>
            <a:ext cx="18288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Plot (4)</a:t>
            </a:r>
            <a:endParaRPr lang="en-US" sz="1000" dirty="0">
              <a:solidFill>
                <a:schemeClr val="bg1"/>
              </a:solidFill>
              <a:latin typeface="OCR A Extended" pitchFamily="50" charset="0"/>
            </a:endParaRPr>
          </a:p>
        </p:txBody>
      </p:sp>
      <p:sp>
        <p:nvSpPr>
          <p:cNvPr id="55" name="TextBox 54"/>
          <p:cNvSpPr txBox="1"/>
          <p:nvPr/>
        </p:nvSpPr>
        <p:spPr>
          <a:xfrm>
            <a:off x="3200400" y="4775537"/>
            <a:ext cx="1828800" cy="1323439"/>
          </a:xfrm>
          <a:prstGeom prst="rect">
            <a:avLst/>
          </a:prstGeom>
          <a:solidFill>
            <a:schemeClr val="tx1">
              <a:lumMod val="75000"/>
              <a:lumOff val="25000"/>
            </a:schemeClr>
          </a:solidFill>
          <a:ln>
            <a:solidFill>
              <a:schemeClr val="bg2">
                <a:lumMod val="90000"/>
              </a:schemeClr>
            </a:solidFill>
            <a:prstDash val="dash"/>
          </a:ln>
        </p:spPr>
        <p:txBody>
          <a:bodyPr wrap="square" rtlCol="0">
            <a:spAutoFit/>
          </a:bodyPr>
          <a:lstStyle/>
          <a:p>
            <a:r>
              <a:rPr lang="en-US" sz="1000" dirty="0" smtClean="0">
                <a:solidFill>
                  <a:schemeClr val="bg1"/>
                </a:solidFill>
                <a:latin typeface="OCR A Extended" pitchFamily="50" charset="0"/>
              </a:rPr>
              <a:t>Voltage (V)</a:t>
            </a:r>
          </a:p>
          <a:p>
            <a:r>
              <a:rPr lang="en-US" sz="1000" dirty="0" smtClean="0">
                <a:solidFill>
                  <a:schemeClr val="bg1"/>
                </a:solidFill>
                <a:latin typeface="OCR A Extended" pitchFamily="50" charset="0"/>
              </a:rPr>
              <a:t>Current (A)</a:t>
            </a:r>
          </a:p>
          <a:p>
            <a:r>
              <a:rPr lang="en-US" sz="1000" dirty="0" smtClean="0">
                <a:solidFill>
                  <a:schemeClr val="bg1"/>
                </a:solidFill>
                <a:latin typeface="OCR A Extended" pitchFamily="50" charset="0"/>
              </a:rPr>
              <a:t>. . .</a:t>
            </a:r>
          </a:p>
          <a:p>
            <a:endParaRPr lang="en-US" sz="1000" dirty="0" smtClean="0">
              <a:solidFill>
                <a:schemeClr val="bg1"/>
              </a:solidFill>
              <a:latin typeface="OCR A Extended" pitchFamily="50" charset="0"/>
            </a:endParaRPr>
          </a:p>
          <a:p>
            <a:endParaRPr lang="en-US" sz="1000" dirty="0" smtClean="0">
              <a:solidFill>
                <a:schemeClr val="bg1"/>
              </a:solidFill>
              <a:latin typeface="OCR A Extended" pitchFamily="50" charset="0"/>
            </a:endParaRPr>
          </a:p>
          <a:p>
            <a:r>
              <a:rPr lang="en-US" sz="1000" dirty="0" smtClean="0">
                <a:solidFill>
                  <a:schemeClr val="bg1"/>
                </a:solidFill>
                <a:latin typeface="OCR A Extended" pitchFamily="50" charset="0"/>
              </a:rPr>
              <a:t>. .</a:t>
            </a:r>
          </a:p>
          <a:p>
            <a:r>
              <a:rPr lang="en-US" sz="1000" dirty="0" smtClean="0">
                <a:solidFill>
                  <a:schemeClr val="bg1"/>
                </a:solidFill>
                <a:latin typeface="OCR A Extended" pitchFamily="50" charset="0"/>
              </a:rPr>
              <a:t>.</a:t>
            </a:r>
          </a:p>
          <a:p>
            <a:endParaRPr lang="en-US" sz="1000" dirty="0" smtClean="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4343400" cy="4572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OCR A Extended" pitchFamily="50" charset="0"/>
            </a:endParaRPr>
          </a:p>
        </p:txBody>
      </p:sp>
      <p:sp>
        <p:nvSpPr>
          <p:cNvPr id="5" name="Title 4"/>
          <p:cNvSpPr>
            <a:spLocks noGrp="1"/>
          </p:cNvSpPr>
          <p:nvPr>
            <p:ph type="title"/>
          </p:nvPr>
        </p:nvSpPr>
        <p:spPr/>
        <p:txBody>
          <a:bodyPr/>
          <a:lstStyle/>
          <a:p>
            <a:r>
              <a:rPr lang="en-US" dirty="0" smtClean="0"/>
              <a:t>Experiment Window(2.0)</a:t>
            </a:r>
            <a:endParaRPr lang="en-US" dirty="0"/>
          </a:p>
        </p:txBody>
      </p:sp>
      <p:sp>
        <p:nvSpPr>
          <p:cNvPr id="6" name="Content Placeholder 5"/>
          <p:cNvSpPr>
            <a:spLocks noGrp="1"/>
          </p:cNvSpPr>
          <p:nvPr>
            <p:ph idx="1"/>
          </p:nvPr>
        </p:nvSpPr>
        <p:spPr>
          <a:xfrm>
            <a:off x="5257800" y="1600200"/>
            <a:ext cx="3429000" cy="4525963"/>
          </a:xfrm>
        </p:spPr>
        <p:txBody>
          <a:bodyPr>
            <a:normAutofit/>
          </a:bodyPr>
          <a:lstStyle/>
          <a:p>
            <a:r>
              <a:rPr lang="en-US" sz="1600" dirty="0" smtClean="0"/>
              <a:t>When user selects </a:t>
            </a:r>
            <a:r>
              <a:rPr lang="en-US" sz="1600" b="1" dirty="0" smtClean="0"/>
              <a:t>Experiment</a:t>
            </a:r>
            <a:r>
              <a:rPr lang="en-US" sz="1600" dirty="0" smtClean="0"/>
              <a:t> (2.0), user is prompted with experiment window which asks user to select from two options</a:t>
            </a:r>
          </a:p>
          <a:p>
            <a:r>
              <a:rPr lang="en-US" sz="1600" b="1" dirty="0" smtClean="0"/>
              <a:t>New</a:t>
            </a:r>
            <a:r>
              <a:rPr lang="en-US" sz="1600" dirty="0" smtClean="0"/>
              <a:t> (2.1): new experiment</a:t>
            </a:r>
          </a:p>
          <a:p>
            <a:r>
              <a:rPr lang="en-US" sz="1600" b="1" dirty="0" smtClean="0"/>
              <a:t>Load</a:t>
            </a:r>
            <a:r>
              <a:rPr lang="en-US" sz="1600" dirty="0" smtClean="0"/>
              <a:t> (2.2): Load previously done experiments</a:t>
            </a:r>
          </a:p>
        </p:txBody>
      </p:sp>
      <p:sp>
        <p:nvSpPr>
          <p:cNvPr id="7" name="Rounded Rectangle 6"/>
          <p:cNvSpPr/>
          <p:nvPr/>
        </p:nvSpPr>
        <p:spPr>
          <a:xfrm>
            <a:off x="1066800" y="4572000"/>
            <a:ext cx="16764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New</a:t>
            </a:r>
            <a:endParaRPr lang="en-US" dirty="0">
              <a:solidFill>
                <a:schemeClr val="bg1"/>
              </a:solidFill>
              <a:latin typeface="OCR A Extended" pitchFamily="50" charset="0"/>
            </a:endParaRPr>
          </a:p>
        </p:txBody>
      </p:sp>
      <p:sp>
        <p:nvSpPr>
          <p:cNvPr id="8" name="Rounded Rectangle 7"/>
          <p:cNvSpPr/>
          <p:nvPr/>
        </p:nvSpPr>
        <p:spPr>
          <a:xfrm>
            <a:off x="2819400" y="4572000"/>
            <a:ext cx="1752600" cy="4572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OCR A Extended" pitchFamily="50" charset="0"/>
              </a:rPr>
              <a:t>Load</a:t>
            </a:r>
            <a:endParaRPr lang="en-US" dirty="0">
              <a:solidFill>
                <a:schemeClr val="bg1"/>
              </a:solidFill>
              <a:latin typeface="OCR A Extended" pitchFamily="50" charset="0"/>
            </a:endParaRPr>
          </a:p>
        </p:txBody>
      </p:sp>
      <p:sp>
        <p:nvSpPr>
          <p:cNvPr id="9" name="TextBox 8"/>
          <p:cNvSpPr txBox="1"/>
          <p:nvPr/>
        </p:nvSpPr>
        <p:spPr>
          <a:xfrm>
            <a:off x="1371600" y="2057400"/>
            <a:ext cx="2743200" cy="523220"/>
          </a:xfrm>
          <a:prstGeom prst="rect">
            <a:avLst/>
          </a:prstGeom>
          <a:noFill/>
        </p:spPr>
        <p:txBody>
          <a:bodyPr wrap="square" rtlCol="0">
            <a:spAutoFit/>
          </a:bodyPr>
          <a:lstStyle/>
          <a:p>
            <a:pPr algn="ctr"/>
            <a:r>
              <a:rPr lang="en-US" sz="2800" dirty="0" smtClean="0">
                <a:solidFill>
                  <a:schemeClr val="bg1"/>
                </a:solidFill>
                <a:latin typeface="OCR A Extended" pitchFamily="50" charset="0"/>
              </a:rPr>
              <a:t>Experiment</a:t>
            </a:r>
            <a:endParaRPr lang="en-US" sz="2800" dirty="0">
              <a:solidFill>
                <a:schemeClr val="bg1"/>
              </a:solidFill>
              <a:latin typeface="OCR A Extended" pitchFamily="50" charset="0"/>
            </a:endParaRPr>
          </a:p>
        </p:txBody>
      </p:sp>
      <p:sp>
        <p:nvSpPr>
          <p:cNvPr id="10" name="TextBox 9"/>
          <p:cNvSpPr txBox="1"/>
          <p:nvPr/>
        </p:nvSpPr>
        <p:spPr>
          <a:xfrm>
            <a:off x="1371600" y="4142601"/>
            <a:ext cx="2743200" cy="461665"/>
          </a:xfrm>
          <a:prstGeom prst="rect">
            <a:avLst/>
          </a:prstGeom>
          <a:noFill/>
        </p:spPr>
        <p:txBody>
          <a:bodyPr wrap="square" rtlCol="0">
            <a:spAutoFit/>
          </a:bodyPr>
          <a:lstStyle/>
          <a:p>
            <a:pPr algn="ctr"/>
            <a:r>
              <a:rPr lang="en-US" sz="1200" dirty="0" smtClean="0">
                <a:solidFill>
                  <a:schemeClr val="bg1"/>
                </a:solidFill>
                <a:latin typeface="OCR A Extended" pitchFamily="50" charset="0"/>
              </a:rPr>
              <a:t>Please select from the following options</a:t>
            </a:r>
            <a:endParaRPr lang="en-US" sz="1200" dirty="0">
              <a:solidFill>
                <a:schemeClr val="bg1"/>
              </a:solidFill>
              <a:latin typeface="OCR A Extended" pitchFamily="50" charset="0"/>
            </a:endParaRPr>
          </a:p>
        </p:txBody>
      </p:sp>
      <p:sp>
        <p:nvSpPr>
          <p:cNvPr id="11" name="Rounded Rectangle 10"/>
          <p:cNvSpPr/>
          <p:nvPr/>
        </p:nvSpPr>
        <p:spPr>
          <a:xfrm>
            <a:off x="838200" y="5638800"/>
            <a:ext cx="838200" cy="304800"/>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latin typeface="OCR A Extended" pitchFamily="50" charset="0"/>
              </a:rPr>
              <a:t>Back</a:t>
            </a:r>
            <a:endParaRPr lang="en-US" sz="1000" dirty="0">
              <a:solidFill>
                <a:schemeClr val="bg1"/>
              </a:solidFill>
              <a:latin typeface="OCR A Extended" pitchFamily="50"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1154</Words>
  <Application>Microsoft Office PowerPoint</Application>
  <PresentationFormat>On-screen Show (4:3)</PresentationFormat>
  <Paragraphs>246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Window (0.0)</vt:lpstr>
      <vt:lpstr>Data Window(1.0)</vt:lpstr>
      <vt:lpstr>Data Window(1.0)</vt:lpstr>
      <vt:lpstr>Experiment Window(2.0)</vt:lpstr>
      <vt:lpstr>New Experiment Window(2.1.1)</vt:lpstr>
      <vt:lpstr>New Experiment Window(2.1.2)</vt:lpstr>
      <vt:lpstr>New Experiment Window(2.1.3)</vt:lpstr>
      <vt:lpstr>New Experiment Window(2.1.4)</vt:lpstr>
      <vt:lpstr>Experiment Window(2.0)</vt:lpstr>
      <vt:lpstr>Load Experiment Window(2.2.1)</vt:lpstr>
      <vt:lpstr>Load Experiment Window(2.2.2)</vt:lpstr>
      <vt:lpstr>Analysis Window(3.0)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zainoln</dc:creator>
  <cp:lastModifiedBy>zainoln</cp:lastModifiedBy>
  <cp:revision>101</cp:revision>
  <dcterms:created xsi:type="dcterms:W3CDTF">2012-01-18T02:48:23Z</dcterms:created>
  <dcterms:modified xsi:type="dcterms:W3CDTF">2012-02-02T18:28:09Z</dcterms:modified>
</cp:coreProperties>
</file>