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3" r:id="rId5"/>
    <p:sldId id="258" r:id="rId6"/>
    <p:sldId id="266" r:id="rId7"/>
    <p:sldId id="286" r:id="rId8"/>
    <p:sldId id="271" r:id="rId9"/>
    <p:sldId id="270" r:id="rId10"/>
    <p:sldId id="276" r:id="rId11"/>
    <p:sldId id="277" r:id="rId12"/>
    <p:sldId id="272" r:id="rId13"/>
    <p:sldId id="273" r:id="rId14"/>
    <p:sldId id="275" r:id="rId15"/>
    <p:sldId id="260" r:id="rId16"/>
    <p:sldId id="282" r:id="rId17"/>
    <p:sldId id="283" r:id="rId18"/>
    <p:sldId id="261" r:id="rId19"/>
    <p:sldId id="279" r:id="rId20"/>
    <p:sldId id="280" r:id="rId21"/>
    <p:sldId id="262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60"/>
  </p:normalViewPr>
  <p:slideViewPr>
    <p:cSldViewPr>
      <p:cViewPr>
        <p:scale>
          <a:sx n="100" d="100"/>
          <a:sy n="100" d="100"/>
        </p:scale>
        <p:origin x="-6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97D3-4F6A-46CD-BD4E-581AC88253CE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E240-18B0-4627-A85D-DFCD14AF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Specified</a:t>
            </a:r>
            <a:r>
              <a:rPr lang="en-US" baseline="0" dirty="0" smtClean="0"/>
              <a:t> choices of the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5E240-18B0-4627-A85D-DFCD14AFC8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Arial Rounded MT Bold" pitchFamily="34" charset="0"/>
              </a:rPr>
              <a:t>DeathRay</a:t>
            </a:r>
            <a:r>
              <a:rPr lang="en-US" dirty="0" smtClean="0">
                <a:latin typeface="Arial Rounded MT Bold" pitchFamily="34" charset="0"/>
              </a:rPr>
              <a:t>: 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A hardware test platform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Rounded MT Bold" pitchFamily="34" charset="0"/>
              </a:rPr>
              <a:t>Preliminary Design Review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Vanderbilt University, March 15</a:t>
            </a:r>
            <a:r>
              <a:rPr lang="en-US" sz="2000" baseline="30000" dirty="0" smtClean="0">
                <a:latin typeface="Arial Rounded MT Bold" pitchFamily="34" charset="0"/>
              </a:rPr>
              <a:t>th</a:t>
            </a:r>
            <a:r>
              <a:rPr lang="en-US" sz="2000" dirty="0" smtClean="0">
                <a:latin typeface="Arial Rounded MT Bold" pitchFamily="34" charset="0"/>
              </a:rPr>
              <a:t> 2012</a:t>
            </a:r>
          </a:p>
          <a:p>
            <a:endParaRPr lang="en-US" sz="20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control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4900" y="2362200"/>
            <a:ext cx="2376488" cy="26289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SE Test System</a:t>
            </a:r>
            <a:br>
              <a:rPr lang="en-US" sz="2000" b="1" dirty="0"/>
            </a:br>
            <a:r>
              <a:rPr lang="en-US" sz="2000" b="1" dirty="0"/>
              <a:t>(made of several</a:t>
            </a:r>
            <a:br>
              <a:rPr lang="en-US" sz="2000" b="1" dirty="0"/>
            </a:br>
            <a:r>
              <a:rPr lang="en-US" sz="2000" b="1" dirty="0"/>
              <a:t>components)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619250" y="2651125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19250" y="3011488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38213" y="23987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8213" y="2795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754563" y="2867025"/>
            <a:ext cx="1046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00725" y="2362200"/>
            <a:ext cx="1692275" cy="100965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FPGA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176838" y="23987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I/O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7825" y="4306888"/>
            <a:ext cx="1223963" cy="43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92888" y="337185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48313" y="4056063"/>
            <a:ext cx="2376487" cy="141763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Computer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89713" y="34988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USB/serial</a:t>
            </a:r>
          </a:p>
        </p:txBody>
      </p:sp>
      <p:pic>
        <p:nvPicPr>
          <p:cNvPr id="1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GPIB Control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 Rounded MT Bold" pitchFamily="34" charset="0"/>
              </a:rPr>
              <a:t>‘General Purpose Interface Bus</a:t>
            </a:r>
            <a:r>
              <a:rPr lang="en-US" dirty="0" smtClean="0">
                <a:latin typeface="Arial Rounded MT Bold" pitchFamily="34" charset="0"/>
              </a:rPr>
              <a:t>’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The de facto standard of controlling hardware using a </a:t>
            </a:r>
            <a:r>
              <a:rPr lang="en-US" dirty="0" smtClean="0">
                <a:latin typeface="Arial Rounded MT Bold" pitchFamily="34" charset="0"/>
              </a:rPr>
              <a:t>PC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A bus system for Test and Measurement </a:t>
            </a:r>
            <a:r>
              <a:rPr lang="en-US" dirty="0" smtClean="0">
                <a:latin typeface="Arial Rounded MT Bold" pitchFamily="34" charset="0"/>
              </a:rPr>
              <a:t>applications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This networked system has all features that are required to create a measurement system. 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Remote control of instruments, real-time response capability, data handshake for reliable operation are few of the features of the GPIB. </a:t>
            </a:r>
          </a:p>
          <a:p>
            <a:endParaRPr lang="en-US" dirty="0">
              <a:latin typeface="Arial Rounded MT Bold" pitchFamily="34" charset="0"/>
            </a:endParaRPr>
          </a:p>
        </p:txBody>
      </p:sp>
      <p:sp>
        <p:nvSpPr>
          <p:cNvPr id="1026" name="AutoShape 2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766" r="27660"/>
          <a:stretch>
            <a:fillRect/>
          </a:stretch>
        </p:blipFill>
        <p:spPr bwMode="auto">
          <a:xfrm rot="5400000">
            <a:off x="5381625" y="1476375"/>
            <a:ext cx="2133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GPIB gateway 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Digital </a:t>
            </a:r>
            <a:r>
              <a:rPr lang="en-US" sz="2400" dirty="0" err="1" smtClean="0">
                <a:latin typeface="Arial Rounded MT Bold" pitchFamily="34" charset="0"/>
              </a:rPr>
              <a:t>multimeter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hp34401a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DC power supply </a:t>
            </a: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hpe3631a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4" descr="gp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035425" y="2289175"/>
            <a:ext cx="490220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Oscilloscope </a:t>
            </a: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dso6032a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6" name="Picture 5" descr="oscilloscope.JPG"/>
          <p:cNvPicPr>
            <a:picLocks noChangeAspect="1"/>
          </p:cNvPicPr>
          <p:nvPr/>
        </p:nvPicPr>
        <p:blipFill>
          <a:blip r:embed="rId2" cstate="print"/>
          <a:srcRect l="4324" t="34444" r="3986"/>
          <a:stretch>
            <a:fillRect/>
          </a:stretch>
        </p:blipFill>
        <p:spPr>
          <a:xfrm>
            <a:off x="3505200" y="1752600"/>
            <a:ext cx="5257800" cy="2819400"/>
          </a:xfrm>
          <a:prstGeom prst="rect">
            <a:avLst/>
          </a:prstGeom>
        </p:spPr>
      </p:pic>
      <p:pic>
        <p:nvPicPr>
          <p:cNvPr id="7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GPIB: SCPI commands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Standard Commands for Programmable </a:t>
            </a:r>
            <a:r>
              <a:rPr lang="en-US" sz="2400" dirty="0" smtClean="0">
                <a:latin typeface="Arial Rounded MT Bold" pitchFamily="34" charset="0"/>
              </a:rPr>
              <a:t>Instruments</a:t>
            </a:r>
            <a:endParaRPr lang="en-US" sz="2400" i="1" dirty="0" smtClean="0">
              <a:latin typeface="Arial Rounded MT Bold" pitchFamily="34" charset="0"/>
            </a:endParaRPr>
          </a:p>
          <a:p>
            <a:endParaRPr lang="en-US" sz="2400" i="1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standard for syntax and commands to use in controlling programmable test and measurement devices</a:t>
            </a:r>
          </a:p>
          <a:p>
            <a:endParaRPr lang="en-US" sz="2400" i="1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SCPI commands to an instrument may either perform a </a:t>
            </a:r>
            <a:r>
              <a:rPr lang="en-US" sz="2400" i="1" dirty="0" smtClean="0">
                <a:latin typeface="Arial Rounded MT Bold" pitchFamily="34" charset="0"/>
              </a:rPr>
              <a:t>set</a:t>
            </a:r>
            <a:r>
              <a:rPr lang="en-US" sz="2400" dirty="0" smtClean="0">
                <a:latin typeface="Arial Rounded MT Bold" pitchFamily="34" charset="0"/>
              </a:rPr>
              <a:t> operation (e.g. switching a power supply on) or a </a:t>
            </a:r>
            <a:r>
              <a:rPr lang="en-US" sz="2400" i="1" dirty="0" smtClean="0">
                <a:latin typeface="Arial Rounded MT Bold" pitchFamily="34" charset="0"/>
              </a:rPr>
              <a:t>query</a:t>
            </a:r>
            <a:r>
              <a:rPr lang="en-US" sz="2400" dirty="0" smtClean="0">
                <a:latin typeface="Arial Rounded MT Bold" pitchFamily="34" charset="0"/>
              </a:rPr>
              <a:t> operation (e.g. reading a voltage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Example: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Set operation on oscilloscope 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TRIGger:MODE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&lt;mode&gt;</a:t>
            </a: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   </a:t>
            </a:r>
            <a:r>
              <a:rPr lang="en-US" sz="2400" i="1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Arial Rounded MT Bold" pitchFamily="34" charset="0"/>
              </a:rPr>
              <a:t>the </a:t>
            </a:r>
            <a:r>
              <a:rPr lang="en-US" sz="2400" dirty="0" smtClean="0">
                <a:latin typeface="Arial Rounded MT Bold" pitchFamily="34" charset="0"/>
              </a:rPr>
              <a:t>type of mode can be selected from the following option:</a:t>
            </a: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    </a:t>
            </a:r>
            <a:r>
              <a:rPr lang="en-US" sz="2400" i="1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mode&gt; ::= {EDGE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CAN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I2S |IIC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EBURst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LIN | M1553|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SPI | TV | UART| USB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FLEXray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query operation on oscilloscope </a:t>
            </a:r>
            <a:r>
              <a:rPr lang="en-US" sz="2400" dirty="0" smtClean="0">
                <a:latin typeface="Arial Rounded MT Bold" pitchFamily="34" charset="0"/>
                <a:sym typeface="Wingdings" pitchFamily="2" charset="2"/>
              </a:rPr>
              <a:t> 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TRIG:MODE?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Modularity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What is modularity?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Subdivide </a:t>
            </a:r>
            <a:r>
              <a:rPr lang="en-US" sz="2400" dirty="0" smtClean="0">
                <a:latin typeface="Arial Rounded MT Bold" pitchFamily="34" charset="0"/>
              </a:rPr>
              <a:t>the modules by commands because one command can work with multiple </a:t>
            </a:r>
            <a:r>
              <a:rPr lang="en-US" sz="2400" dirty="0" smtClean="0">
                <a:latin typeface="Arial Rounded MT Bold" pitchFamily="34" charset="0"/>
              </a:rPr>
              <a:t>device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should </a:t>
            </a:r>
            <a:r>
              <a:rPr lang="en-US" sz="2400" dirty="0" smtClean="0">
                <a:latin typeface="Arial Rounded MT Bold" pitchFamily="34" charset="0"/>
              </a:rPr>
              <a:t>be easy for user to write new commands for new </a:t>
            </a:r>
            <a:r>
              <a:rPr lang="en-US" sz="2400" dirty="0" smtClean="0">
                <a:latin typeface="Arial Rounded MT Bold" pitchFamily="34" charset="0"/>
              </a:rPr>
              <a:t>device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Easy </a:t>
            </a:r>
            <a:r>
              <a:rPr lang="en-US" sz="2400" dirty="0" smtClean="0">
                <a:latin typeface="Arial Rounded MT Bold" pitchFamily="34" charset="0"/>
              </a:rPr>
              <a:t>for extending the software in the </a:t>
            </a:r>
            <a:r>
              <a:rPr lang="en-US" sz="2400" dirty="0" smtClean="0">
                <a:latin typeface="Arial Rounded MT Bold" pitchFamily="34" charset="0"/>
              </a:rPr>
              <a:t>future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FileProcessor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def init(self,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self.filesList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#Fill in the following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self.processedData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[{}]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self.displayData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self.tableData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API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Have access to 4 plot windows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Uses </a:t>
            </a:r>
            <a:r>
              <a:rPr lang="en-US" sz="2400" dirty="0" err="1" smtClean="0">
                <a:latin typeface="Arial Rounded MT Bold" pitchFamily="34" charset="0"/>
              </a:rPr>
              <a:t>PyQwt</a:t>
            </a:r>
            <a:r>
              <a:rPr lang="en-US" sz="2400" dirty="0" smtClean="0">
                <a:latin typeface="Arial Rounded MT Bold" pitchFamily="34" charset="0"/>
              </a:rPr>
              <a:t> plotting library</a:t>
            </a:r>
          </a:p>
          <a:p>
            <a:pPr lvl="1"/>
            <a:r>
              <a:rPr lang="en-US" sz="2400" dirty="0" smtClean="0">
                <a:latin typeface="Arial Rounded MT Bold" pitchFamily="34" charset="0"/>
              </a:rPr>
              <a:t>Easy to modify</a:t>
            </a:r>
          </a:p>
          <a:p>
            <a:pPr lvl="1"/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View is based off of the tree list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Documentation and sample code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/>
              <a:t>Software has to be robust from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are not familiar with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wants to hack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People who might try to break the program on purpose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How?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Checking method</a:t>
            </a:r>
          </a:p>
          <a:p>
            <a:pPr marL="457200" indent="-457200"/>
            <a:r>
              <a:rPr lang="en-US" sz="2400" dirty="0" smtClean="0"/>
              <a:t>Documentation (user manual, developer manual)</a:t>
            </a:r>
          </a:p>
          <a:p>
            <a:pPr marL="457200" indent="-457200"/>
            <a:r>
              <a:rPr lang="en-US" sz="2400" dirty="0" smtClean="0"/>
              <a:t>Hide implementation details (such as </a:t>
            </a:r>
            <a:r>
              <a:rPr lang="en-US" sz="2400" dirty="0" smtClean="0"/>
              <a:t>GPIB)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Sanitizing inputs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Assumptions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User sets up physical GPIB </a:t>
            </a:r>
            <a:r>
              <a:rPr lang="en-US" sz="2400" dirty="0" smtClean="0">
                <a:latin typeface="Arial Rounded MT Bold" pitchFamily="34" charset="0"/>
              </a:rPr>
              <a:t>devices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Will not be used for publication quality </a:t>
            </a:r>
            <a:r>
              <a:rPr lang="en-US" sz="2400" dirty="0" smtClean="0">
                <a:latin typeface="Arial Rounded MT Bold" pitchFamily="34" charset="0"/>
              </a:rPr>
              <a:t>plots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User will process FPGA data (in python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Access to FGPA output files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Arial Rounded MT Bold" pitchFamily="34" charset="0"/>
              </a:rPr>
              <a:t>Group Members: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Nadiah Zainol Abidin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Anas Alfuntukh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Jack Minardi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>
                <a:latin typeface="Arial Rounded MT Bold" pitchFamily="34" charset="0"/>
              </a:rPr>
              <a:t/>
            </a:r>
            <a:br>
              <a:rPr lang="en-US" sz="2400" dirty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Customer/Sponsor: 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Institute of Space and Defense Electronics (ISDE)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/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Advisor: 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Prof. Daniel Loveless, Research/Develop Engineer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Challenges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dirty="0" smtClean="0">
                <a:latin typeface="Arial Rounded MT Bold" pitchFamily="34" charset="0"/>
              </a:rPr>
              <a:t>Device SCPI (</a:t>
            </a:r>
            <a:r>
              <a:rPr lang="en-US" sz="1800" dirty="0" err="1" smtClean="0">
                <a:latin typeface="Arial Rounded MT Bold" pitchFamily="34" charset="0"/>
              </a:rPr>
              <a:t>data_acquisition</a:t>
            </a:r>
            <a:r>
              <a:rPr lang="en-US" sz="1800" dirty="0" smtClean="0">
                <a:latin typeface="Arial Rounded MT Bold" pitchFamily="34" charset="0"/>
              </a:rPr>
              <a:t>)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</a:t>
            </a:r>
            <a:r>
              <a:rPr lang="en-US" sz="1800" dirty="0" smtClean="0">
                <a:latin typeface="Arial Rounded MT Bold" pitchFamily="34" charset="0"/>
              </a:rPr>
              <a:t>- </a:t>
            </a:r>
            <a:r>
              <a:rPr lang="en-US" sz="1800" dirty="0" smtClean="0">
                <a:latin typeface="Arial Rounded MT Bold" pitchFamily="34" charset="0"/>
              </a:rPr>
              <a:t>Return ‘15’ error: does not help us detect </a:t>
            </a:r>
            <a:r>
              <a:rPr lang="en-US" sz="1800" dirty="0" smtClean="0">
                <a:latin typeface="Arial Rounded MT Bold" pitchFamily="34" charset="0"/>
              </a:rPr>
              <a:t>error if </a:t>
            </a:r>
            <a:r>
              <a:rPr lang="en-US" sz="1800" dirty="0" smtClean="0">
                <a:latin typeface="Arial Rounded MT Bold" pitchFamily="34" charset="0"/>
              </a:rPr>
              <a:t>‘junk’ was written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1800" dirty="0" smtClean="0">
                <a:latin typeface="Arial Rounded MT Bold" pitchFamily="34" charset="0"/>
              </a:rPr>
              <a:t>Inconsistency in the user manual</a:t>
            </a:r>
          </a:p>
          <a:p>
            <a:pPr marL="914400" lvl="1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-</a:t>
            </a:r>
            <a:r>
              <a:rPr lang="en-US" sz="1800" dirty="0" smtClean="0">
                <a:latin typeface="Arial Rounded MT Bold" pitchFamily="34" charset="0"/>
              </a:rPr>
              <a:t>Time Scale issue for oscilloscope: </a:t>
            </a:r>
            <a:endParaRPr lang="en-US" sz="1800" dirty="0" smtClean="0">
              <a:latin typeface="Arial Rounded MT Bold" pitchFamily="34" charset="0"/>
            </a:endParaRPr>
          </a:p>
          <a:p>
            <a:pPr marL="914400" lvl="1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only </a:t>
            </a:r>
            <a:r>
              <a:rPr lang="en-US" sz="1800" dirty="0" smtClean="0">
                <a:latin typeface="Arial Rounded MT Bold" pitchFamily="34" charset="0"/>
              </a:rPr>
              <a:t>goes from 2ns to 50s instead of 500ps </a:t>
            </a:r>
            <a:r>
              <a:rPr lang="en-US" sz="1800" dirty="0" smtClean="0">
                <a:latin typeface="Arial Rounded MT Bold" pitchFamily="34" charset="0"/>
              </a:rPr>
              <a:t>to 50s</a:t>
            </a:r>
            <a:endParaRPr lang="en-US" sz="1800" dirty="0" smtClean="0">
              <a:latin typeface="Arial Rounded MT Bold" pitchFamily="34" charset="0"/>
            </a:endParaRPr>
          </a:p>
          <a:p>
            <a:pPr marL="914400" lvl="1" indent="-514350">
              <a:buAutoNum type="arabicPeriod" startAt="2"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1800" dirty="0" smtClean="0">
                <a:latin typeface="Arial Rounded MT Bold" pitchFamily="34" charset="0"/>
              </a:rPr>
              <a:t>Testing	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-unit testing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-user testing	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4"/>
            </a:pPr>
            <a:r>
              <a:rPr lang="en-US" sz="1800" dirty="0" smtClean="0">
                <a:latin typeface="Arial Rounded MT Bold" pitchFamily="34" charset="0"/>
              </a:rPr>
              <a:t>Building software with </a:t>
            </a:r>
            <a:r>
              <a:rPr lang="en-US" sz="1800" dirty="0" smtClean="0">
                <a:latin typeface="Arial Rounded MT Bold" pitchFamily="34" charset="0"/>
              </a:rPr>
              <a:t>dumb </a:t>
            </a:r>
            <a:r>
              <a:rPr lang="en-US" sz="1800" dirty="0" smtClean="0">
                <a:latin typeface="Arial Rounded MT Bold" pitchFamily="34" charset="0"/>
              </a:rPr>
              <a:t>user expectation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5"/>
            </a:pPr>
            <a:r>
              <a:rPr lang="en-US" sz="1800" dirty="0" smtClean="0">
                <a:latin typeface="Arial Rounded MT Bold" pitchFamily="34" charset="0"/>
              </a:rPr>
              <a:t>Security</a:t>
            </a:r>
          </a:p>
          <a:p>
            <a:pPr marL="514350" indent="-514350">
              <a:buAutoNum type="arabicPeriod" startAt="5"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5"/>
            </a:pPr>
            <a:r>
              <a:rPr lang="en-US" sz="1800" dirty="0" smtClean="0">
                <a:latin typeface="Arial Rounded MT Bold" pitchFamily="34" charset="0"/>
              </a:rPr>
              <a:t>Dealing with failing hardware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Testing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Unit testing: need to figure out how to do this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User Testing: Trial period for candidates to use it for </a:t>
            </a:r>
            <a:r>
              <a:rPr lang="en-US" sz="2400" dirty="0" smtClean="0">
                <a:latin typeface="Arial Rounded MT Bold" pitchFamily="34" charset="0"/>
              </a:rPr>
              <a:t>2 weeks (Date: 22 March </a:t>
            </a:r>
            <a:r>
              <a:rPr lang="en-US" sz="2400" dirty="0" smtClean="0">
                <a:latin typeface="Arial Rounded MT Bold" pitchFamily="34" charset="0"/>
                <a:sym typeface="Wingdings" pitchFamily="2" charset="2"/>
              </a:rPr>
              <a:t> 5 April)</a:t>
            </a:r>
            <a:endParaRPr lang="en-US" sz="2400" dirty="0" smtClean="0">
              <a:latin typeface="Arial Rounded MT Bold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- 	</a:t>
            </a:r>
            <a:r>
              <a:rPr lang="en-US" sz="2400" dirty="0" smtClean="0">
                <a:latin typeface="Arial Rounded MT Bold" pitchFamily="34" charset="0"/>
              </a:rPr>
              <a:t>Receive feedback from </a:t>
            </a:r>
            <a:r>
              <a:rPr lang="en-US" sz="2400" dirty="0" smtClean="0">
                <a:latin typeface="Arial Rounded MT Bold" pitchFamily="34" charset="0"/>
              </a:rPr>
              <a:t>candidates</a:t>
            </a: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Arial Rounded MT Bold" pitchFamily="34" charset="0"/>
              </a:rPr>
              <a:t>-	user </a:t>
            </a:r>
            <a:r>
              <a:rPr lang="en-US" sz="2400" dirty="0" smtClean="0">
                <a:latin typeface="Arial Rounded MT Bold" pitchFamily="34" charset="0"/>
              </a:rPr>
              <a:t>manual (after GUI is </a:t>
            </a:r>
            <a:r>
              <a:rPr lang="en-US" sz="2400" dirty="0" smtClean="0">
                <a:latin typeface="Arial Rounded MT Bold" pitchFamily="34" charset="0"/>
              </a:rPr>
              <a:t>fully completed, use 	feedback)</a:t>
            </a:r>
            <a:endParaRPr lang="en-US" sz="2400" dirty="0" smtClean="0">
              <a:latin typeface="Arial Rounded MT Bold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- 	developers </a:t>
            </a:r>
            <a:r>
              <a:rPr lang="en-US" sz="2400" dirty="0" smtClean="0">
                <a:latin typeface="Arial Rounded MT Bold" pitchFamily="34" charset="0"/>
              </a:rPr>
              <a:t>manual for adding new device 	(</a:t>
            </a:r>
            <a:r>
              <a:rPr lang="en-US" sz="2400" dirty="0" smtClean="0">
                <a:latin typeface="Arial Rounded MT Bold" pitchFamily="34" charset="0"/>
              </a:rPr>
              <a:t>ongoing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  - 	Use feedback for improvising the program in the </a:t>
            </a:r>
            <a:r>
              <a:rPr lang="en-US" sz="2400" dirty="0" smtClean="0">
                <a:latin typeface="Arial Rounded MT Bold" pitchFamily="34" charset="0"/>
              </a:rPr>
              <a:t>	future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Questions? 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Agenda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Overview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Graphical User Interface </a:t>
            </a:r>
            <a:r>
              <a:rPr lang="en-US" dirty="0" smtClean="0">
                <a:latin typeface="Arial Rounded MT Bold" pitchFamily="34" charset="0"/>
              </a:rPr>
              <a:t>Design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Hardware </a:t>
            </a:r>
            <a:r>
              <a:rPr lang="en-US" dirty="0" smtClean="0">
                <a:latin typeface="Arial Rounded MT Bold" pitchFamily="34" charset="0"/>
              </a:rPr>
              <a:t>Control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Modularity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API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Robustness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Testing</a:t>
            </a:r>
            <a:endParaRPr lang="en-US" dirty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Challenges</a:t>
            </a:r>
            <a:endParaRPr lang="en-US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Statement of Work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The </a:t>
            </a:r>
            <a:r>
              <a:rPr lang="en-US" sz="2400" dirty="0">
                <a:latin typeface="Arial Rounded MT Bold" pitchFamily="34" charset="0"/>
              </a:rPr>
              <a:t>goal of this project is to design a graphical user interface to control and visualize </a:t>
            </a:r>
            <a:r>
              <a:rPr lang="en-US" sz="2400" dirty="0" smtClean="0">
                <a:latin typeface="Arial Rounded MT Bold" pitchFamily="34" charset="0"/>
              </a:rPr>
              <a:t>integrated circuits </a:t>
            </a:r>
            <a:r>
              <a:rPr lang="en-US" sz="2400" dirty="0">
                <a:latin typeface="Arial Rounded MT Bold" pitchFamily="34" charset="0"/>
              </a:rPr>
              <a:t>radiation </a:t>
            </a:r>
            <a:r>
              <a:rPr lang="en-US" sz="2400" dirty="0" smtClean="0">
                <a:latin typeface="Arial Rounded MT Bold" pitchFamily="34" charset="0"/>
              </a:rPr>
              <a:t>experiments in real time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Why does it have to be in real time?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Detect any kind of error at early stage</a:t>
            </a:r>
          </a:p>
          <a:p>
            <a:pPr lvl="2"/>
            <a:r>
              <a:rPr lang="en-US" sz="1600" dirty="0" smtClean="0">
                <a:latin typeface="Arial Rounded MT Bold" pitchFamily="34" charset="0"/>
              </a:rPr>
              <a:t>Device under testing</a:t>
            </a:r>
          </a:p>
          <a:p>
            <a:pPr lvl="2"/>
            <a:r>
              <a:rPr lang="en-US" sz="1600" dirty="0" smtClean="0">
                <a:latin typeface="Arial Rounded MT Bold" pitchFamily="34" charset="0"/>
              </a:rPr>
              <a:t>Equipment malfunction</a:t>
            </a:r>
          </a:p>
          <a:p>
            <a:pPr lvl="2"/>
            <a:endParaRPr lang="en-US" sz="16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What are the advantages of using this software?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Save time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Save $$$$</a:t>
            </a:r>
            <a:endParaRPr lang="en-US" sz="20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Graphical User Interface Goals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Be able to set up new </a:t>
            </a:r>
            <a:r>
              <a:rPr lang="en-US" sz="2400" dirty="0" smtClean="0">
                <a:latin typeface="Arial Rounded MT Bold" pitchFamily="34" charset="0"/>
              </a:rPr>
              <a:t>experiments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save experiment </a:t>
            </a:r>
            <a:r>
              <a:rPr lang="en-US" sz="2400" dirty="0" smtClean="0">
                <a:latin typeface="Arial Rounded MT Bold" pitchFamily="34" charset="0"/>
              </a:rPr>
              <a:t>configurations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poll active hardware [DONE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plot in real time while accessing data [~DONE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load in configuration of previous </a:t>
            </a:r>
            <a:r>
              <a:rPr lang="en-US" sz="2400" dirty="0" smtClean="0">
                <a:latin typeface="Arial Rounded MT Bold" pitchFamily="34" charset="0"/>
              </a:rPr>
              <a:t>experiments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access data from previous experiments [DONE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integrate GPIB control with FPGA </a:t>
            </a:r>
            <a:r>
              <a:rPr lang="en-US" sz="2400" dirty="0" smtClean="0">
                <a:latin typeface="Arial Rounded MT Bold" pitchFamily="34" charset="0"/>
              </a:rPr>
              <a:t>scripts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Fully implement power supply, digital </a:t>
            </a:r>
            <a:r>
              <a:rPr lang="en-US" sz="2400" dirty="0" err="1" smtClean="0">
                <a:latin typeface="Arial Rounded MT Bold" pitchFamily="34" charset="0"/>
              </a:rPr>
              <a:t>multimeter</a:t>
            </a:r>
            <a:r>
              <a:rPr lang="en-US" sz="2400" dirty="0" smtClean="0">
                <a:latin typeface="Arial Rounded MT Bold" pitchFamily="34" charset="0"/>
              </a:rPr>
              <a:t>, oscilloscope [~DONE]</a:t>
            </a: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Draft of GUI design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447800"/>
            <a:ext cx="1981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34290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4267200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Saved configurations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34290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4267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3429000"/>
            <a:ext cx="1828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4419600"/>
            <a:ext cx="1828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of experiment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(read only)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23" idx="0"/>
          </p:cNvCxnSpPr>
          <p:nvPr/>
        </p:nvCxnSpPr>
        <p:spPr>
          <a:xfrm rot="5400000">
            <a:off x="2705100" y="1028700"/>
            <a:ext cx="6858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5" idx="0"/>
          </p:cNvCxnSpPr>
          <p:nvPr/>
        </p:nvCxnSpPr>
        <p:spPr>
          <a:xfrm>
            <a:off x="18288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26" idx="0"/>
          </p:cNvCxnSpPr>
          <p:nvPr/>
        </p:nvCxnSpPr>
        <p:spPr>
          <a:xfrm>
            <a:off x="18288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3" idx="0"/>
          </p:cNvCxnSpPr>
          <p:nvPr/>
        </p:nvCxnSpPr>
        <p:spPr>
          <a:xfrm>
            <a:off x="4267200" y="2209800"/>
            <a:ext cx="23622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22" idx="0"/>
          </p:cNvCxnSpPr>
          <p:nvPr/>
        </p:nvCxnSpPr>
        <p:spPr>
          <a:xfrm rot="5400000">
            <a:off x="5829300" y="2628900"/>
            <a:ext cx="381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endCxn id="18" idx="0"/>
          </p:cNvCxnSpPr>
          <p:nvPr/>
        </p:nvCxnSpPr>
        <p:spPr>
          <a:xfrm>
            <a:off x="6629400" y="3200400"/>
            <a:ext cx="1104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  <a:endCxn id="24" idx="0"/>
          </p:cNvCxnSpPr>
          <p:nvPr/>
        </p:nvCxnSpPr>
        <p:spPr>
          <a:xfrm>
            <a:off x="54102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1" idx="0"/>
          </p:cNvCxnSpPr>
          <p:nvPr/>
        </p:nvCxnSpPr>
        <p:spPr>
          <a:xfrm>
            <a:off x="77343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52578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Edit/confirm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5257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54102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20" idx="0"/>
          </p:cNvCxnSpPr>
          <p:nvPr/>
        </p:nvCxnSpPr>
        <p:spPr>
          <a:xfrm>
            <a:off x="77343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62600" y="6096000"/>
            <a:ext cx="2057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analysis window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27" idx="2"/>
            <a:endCxn id="48" idx="0"/>
          </p:cNvCxnSpPr>
          <p:nvPr/>
        </p:nvCxnSpPr>
        <p:spPr>
          <a:xfrm rot="16200000" flipH="1">
            <a:off x="5810250" y="5314950"/>
            <a:ext cx="3810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8" idx="0"/>
          </p:cNvCxnSpPr>
          <p:nvPr/>
        </p:nvCxnSpPr>
        <p:spPr>
          <a:xfrm rot="5400000">
            <a:off x="6972300" y="5334000"/>
            <a:ext cx="3810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5564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Flow of the GUI (aim)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Current GUI progress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859536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 Control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So how does the software communicate with the hardware?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Series of commands using the GPIB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Series of tools using the FPGA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552</Words>
  <Application>Microsoft Office PowerPoint</Application>
  <PresentationFormat>On-screen Show (4:3)</PresentationFormat>
  <Paragraphs>206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DeathRay:  A hardware test platform  Preliminary Design Review</vt:lpstr>
      <vt:lpstr>Group Members: Nadiah Zainol Abidin Anas Alfuntukh Jack Minardi  Customer/Sponsor:  Institute of Space and Defense Electronics (ISDE)  Advisor:  Prof. Daniel Loveless, Research/Develop Engineer</vt:lpstr>
      <vt:lpstr>Agenda</vt:lpstr>
      <vt:lpstr>Statement of Work</vt:lpstr>
      <vt:lpstr>Graphical User Interface Goals</vt:lpstr>
      <vt:lpstr>Draft of GUI design</vt:lpstr>
      <vt:lpstr>Flow of the GUI (aim)</vt:lpstr>
      <vt:lpstr>Current GUI progress</vt:lpstr>
      <vt:lpstr>Hardware Control</vt:lpstr>
      <vt:lpstr>FPGA control</vt:lpstr>
      <vt:lpstr>GPIB Control</vt:lpstr>
      <vt:lpstr>Hardware </vt:lpstr>
      <vt:lpstr>Hardware</vt:lpstr>
      <vt:lpstr>GPIB: SCPI commands</vt:lpstr>
      <vt:lpstr>Modularity</vt:lpstr>
      <vt:lpstr>API</vt:lpstr>
      <vt:lpstr>API</vt:lpstr>
      <vt:lpstr>Robustness</vt:lpstr>
      <vt:lpstr>Assumptions</vt:lpstr>
      <vt:lpstr>Challenges</vt:lpstr>
      <vt:lpstr>Testing</vt:lpstr>
      <vt:lpstr>Questions?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zainoln</dc:creator>
  <cp:lastModifiedBy>zainoln</cp:lastModifiedBy>
  <cp:revision>23</cp:revision>
  <dcterms:created xsi:type="dcterms:W3CDTF">2012-03-13T00:34:04Z</dcterms:created>
  <dcterms:modified xsi:type="dcterms:W3CDTF">2012-03-15T14:42:54Z</dcterms:modified>
</cp:coreProperties>
</file>