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57" r:id="rId4"/>
    <p:sldId id="263" r:id="rId5"/>
    <p:sldId id="258" r:id="rId6"/>
    <p:sldId id="266" r:id="rId7"/>
    <p:sldId id="286" r:id="rId8"/>
    <p:sldId id="271" r:id="rId9"/>
    <p:sldId id="270" r:id="rId10"/>
    <p:sldId id="276" r:id="rId11"/>
    <p:sldId id="277" r:id="rId12"/>
    <p:sldId id="272" r:id="rId13"/>
    <p:sldId id="273" r:id="rId14"/>
    <p:sldId id="275" r:id="rId15"/>
    <p:sldId id="260" r:id="rId16"/>
    <p:sldId id="282" r:id="rId17"/>
    <p:sldId id="283" r:id="rId18"/>
    <p:sldId id="261" r:id="rId19"/>
    <p:sldId id="279" r:id="rId20"/>
    <p:sldId id="280" r:id="rId21"/>
    <p:sldId id="262" r:id="rId22"/>
    <p:sldId id="287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94660"/>
  </p:normalViewPr>
  <p:slideViewPr>
    <p:cSldViewPr>
      <p:cViewPr>
        <p:scale>
          <a:sx n="100" d="100"/>
          <a:sy n="100" d="100"/>
        </p:scale>
        <p:origin x="-6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197D3-4F6A-46CD-BD4E-581AC88253CE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5E240-18B0-4627-A85D-DFCD14AF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Specified</a:t>
            </a:r>
            <a:r>
              <a:rPr lang="en-US" baseline="0" dirty="0" smtClean="0"/>
              <a:t> choices of the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5E240-18B0-4627-A85D-DFCD14AFC88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7A5CD-1B33-4196-9C5B-A05DEEFFEA37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A2B45-94E3-48F5-A6E9-7695AD812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52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Arial Rounded MT Bold" pitchFamily="34" charset="0"/>
              </a:rPr>
              <a:t>DeathRay</a:t>
            </a:r>
            <a:r>
              <a:rPr lang="en-US" dirty="0" smtClean="0">
                <a:latin typeface="Arial Rounded MT Bold" pitchFamily="34" charset="0"/>
              </a:rPr>
              <a:t>: </a:t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>A hardware test platform</a:t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latin typeface="Arial Rounded MT Bold" pitchFamily="34" charset="0"/>
              </a:rPr>
              <a:t>Preliminary Design Review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 Rounded MT Bold" pitchFamily="34" charset="0"/>
              </a:rPr>
              <a:t>Vanderbilt University, March 15</a:t>
            </a:r>
            <a:r>
              <a:rPr lang="en-US" sz="2000" baseline="30000" dirty="0" smtClean="0">
                <a:latin typeface="Arial Rounded MT Bold" pitchFamily="34" charset="0"/>
              </a:rPr>
              <a:t>th</a:t>
            </a:r>
            <a:r>
              <a:rPr lang="en-US" sz="2000" dirty="0" smtClean="0">
                <a:latin typeface="Arial Rounded MT Bold" pitchFamily="34" charset="0"/>
              </a:rPr>
              <a:t> 2012</a:t>
            </a:r>
          </a:p>
          <a:p>
            <a:endParaRPr lang="en-US" sz="2000" dirty="0" smtClean="0">
              <a:latin typeface="Arial Rounded MT Bold" pitchFamily="34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control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74900" y="2362200"/>
            <a:ext cx="2376488" cy="26289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/>
              <a:t>SE Test System</a:t>
            </a:r>
            <a:br>
              <a:rPr lang="en-US" sz="2000" b="1" dirty="0"/>
            </a:br>
            <a:r>
              <a:rPr lang="en-US" sz="2000" b="1" dirty="0"/>
              <a:t>(made of several</a:t>
            </a:r>
            <a:br>
              <a:rPr lang="en-US" sz="2000" b="1" dirty="0"/>
            </a:br>
            <a:r>
              <a:rPr lang="en-US" sz="2000" b="1" dirty="0"/>
              <a:t>components)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1619250" y="2651125"/>
            <a:ext cx="757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1619250" y="3011488"/>
            <a:ext cx="757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38213" y="2398713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3.3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38213" y="27955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4754563" y="2867025"/>
            <a:ext cx="1046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00725" y="2362200"/>
            <a:ext cx="1692275" cy="100965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/>
              <a:t>FPGA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176838" y="2398713"/>
            <a:ext cx="55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I/O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17825" y="4306888"/>
            <a:ext cx="1223963" cy="431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DUT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592888" y="3371850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48313" y="4056063"/>
            <a:ext cx="2376487" cy="1417637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/>
              <a:t>Computer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589713" y="349885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USB/serial</a:t>
            </a:r>
          </a:p>
        </p:txBody>
      </p:sp>
      <p:pic>
        <p:nvPicPr>
          <p:cNvPr id="16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GPIB Control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Arial Rounded MT Bold" pitchFamily="34" charset="0"/>
              </a:rPr>
              <a:t>‘General Purpose Interface Bus</a:t>
            </a:r>
            <a:r>
              <a:rPr lang="en-US" dirty="0" smtClean="0">
                <a:latin typeface="Arial Rounded MT Bold" pitchFamily="34" charset="0"/>
              </a:rPr>
              <a:t>’</a:t>
            </a:r>
          </a:p>
          <a:p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The de facto standard of controlling hardware using a </a:t>
            </a:r>
            <a:r>
              <a:rPr lang="en-US" dirty="0" smtClean="0">
                <a:latin typeface="Arial Rounded MT Bold" pitchFamily="34" charset="0"/>
              </a:rPr>
              <a:t>PC</a:t>
            </a:r>
          </a:p>
          <a:p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A bus system for Test and Measurement </a:t>
            </a:r>
            <a:r>
              <a:rPr lang="en-US" dirty="0" smtClean="0">
                <a:latin typeface="Arial Rounded MT Bold" pitchFamily="34" charset="0"/>
              </a:rPr>
              <a:t>applications</a:t>
            </a:r>
          </a:p>
          <a:p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This networked system has all features that are required to create a measurement system. </a:t>
            </a:r>
            <a:endParaRPr lang="en-US" dirty="0" smtClean="0">
              <a:latin typeface="Arial Rounded MT Bold" pitchFamily="34" charset="0"/>
            </a:endParaRPr>
          </a:p>
          <a:p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Remote control of instruments, real-time response capability, data handshake for reliable operation are few of the features of the GPIB. </a:t>
            </a:r>
          </a:p>
          <a:p>
            <a:endParaRPr lang="en-US" dirty="0">
              <a:latin typeface="Arial Rounded MT Bold" pitchFamily="34" charset="0"/>
            </a:endParaRPr>
          </a:p>
        </p:txBody>
      </p:sp>
      <p:sp>
        <p:nvSpPr>
          <p:cNvPr id="1026" name="AutoShape 2" descr="data:image/jpeg;base64,/9j/4AAQSkZJRgABAQAAAQABAAD/2wCEAAkGBhAPDw8PDQ8QDw8NDw0NDw0NDQ8NDw8OFBAVFBQQEhUXHCYeFxkjGRYSHy8hJCcpLC0sFR4xNTA2NSYrLCkBCQoKDgwOFA8PGi8kHBwpKSksLCksLCwpKSkpKSkpKSkpKSkpNSwpLCwsLCkpKSwpKSwsLCksKSksLCkpKSkpKf/AABEIALIBGwMBIgACEQEDEQH/xAAcAAADAAMBAQEAAAAAAAAAAAAAAQIDBQYEBwj/xABAEAABBAADBAcECAUDBQEAAAABAAIDEQQSIQUGMVETMkFhcZGhIlKBsQcUI0KSosHRNFNicoIVM7IkQ1Sz8Bb/xAAYAQEBAQEBAAAAAAAAAAAAAAAAAgEDBP/EAB4RAQEAAgMBAAMAAAAAAAAAAAABERICITFBUWFx/9oADAMBAAIRAxEAPwDuGsWVrE2sWZrEEtYsrWKmsWQNQSGKwxWGqw1BjDVQasgamGoIDU8qyZU8qCA1PKryp5UEBqrKqATAQSGp5VVJgIJpOlVJgIJyopXSKQTSeVOk6QKkUqpFIFSKVUikCpFKqRSCaRStFIIpFK6SpBNIpXSVIJpSWrJSVIOea1ZWtQ1qyNagYarDUNCyAIANVBqYCoBAg1UAmAqAQTSeVVSqkEZU8qpOkEUmArpFIJpOk6TpAqRSpFIEnSaECQmikBSKTTQSAnSaaBUik0igKQmhAqRSaECpCaKQJFJ0hBomhZWhSAsjQgpoVgJAKwgYCqkKgEAEwEAKggEJoQCdIQgEUmgICkJoQFJoQgEJopAqTpCaBJoQgEJoQJBQhAIQhABNATQJCaECQmhBpWrIFDVYQW1WAparCClQSCoIGmElQQCEJoBCEIBNJNAJp0lSATQkgE7SpOkCJTCKTQCaSaAQhCBITpJAITQgE0IQCEIQCEIQaYLI0KGq2oMgVhQ1ZQEAFQQAmEDCaSaBoSTQCSaDpqdO86IFSYC12N3hwsOkkzAfdbb3eTbWrm3+ww6jZn+DAwfmKM2jp7Ra4mb6Q3G+jw4HfJLfoAtdid/MVXWhiHMMv1cVmYzaPo6TnAakgd5NBfH8Xv47USY5xPuxvr0YFqp96Y361PMeZY4jt7XnuPkid32ifb2Fj6+IiHd0gJ8gvPJvXgwL6dru5jXvPoF8Wl3glBOTDNZQB+1lAsXWgA/VavFb0Yqy1vR9tGNvSaeNnkqxWbvuE+/uHb1GSv8A8WsHqVrcT9Ijh/twMaB96WUnT4AfNfFpMZjX8Xyixmyh2SxfYBVrVyTOPWJP9xJ+aYZta+3Y3fTHCupFmbmbUPEcwXE2udxf0obUwzhnMMsZ4OfAGnwOUhcRsDHTMeA1jpWO0LMrnAEis47xfxXZP2c1w6rgSNbkcdfhSm3Bmtrsv6bJC9oxWGjyE058LnNcBzDXXfgvqOAx8eIjZNA8PjkFtc06eHce5fnHbOBkw7gbPRm6sWASKo2tludv7Ps+XU9Jh3kdLCKbfAZm8nD17VXrZzv1+hULw7O23BiIW4iGVroniw6wKPa0jsI5JSbYjHVzP/tGnmVjpmPehas7bH8t34gsZ28T1Y6/ud+wWZhmNwhaJ+15TwLW+Db+awv2lL/N8g0fos2ido6NSXAcSB4lcvLinnrSOP8AkV7dmYwOtj9TVgniRyScpTZuDiWjtvw1WM4z+k+dLCTSgvVGWJoVtCxNKyAotkCyArG1WEFhUFAVhBQQgIQNcd9JG+smzIIzAxrpZnEBzxbWMHE12k8AuwXHfSRsUYvDOZYDmN6Rjj2EE36Inl45cb64uaNrxiH5XgGmVH8PZAXN4zfhmZweZpCDRt+cGu8leXdzFxlpwwzgszG3kW8E/dFezXLXitftPdiYzOdE1pY8lw9oNDb7NSn3txZ5d9jrkiFf1OPD4JYTel8hqSToi403JC1414WST8l5It0Jz1nRt/yLj6BeyDc0ffmJ7mMA+dpniYPas7443XiXOeQMo6R8brvX2BQApaPAvt9vLCGgkiYkgjgfjrfwXYM3Xic7NI2SVzq1kkOp+FL2N2dhoeLIIyK6waXeuqbT4yTpywfdiMgkHO36tC8+0eLQ7iNR4ar0xbOnddQz66jPI2IBx1dY00v9V0rcdHwjEsvIQxPy/iIpWZ5Pu4cDhrPO1vo2ym1bhoYN3JeJbh2f35pyOPdyNfAL3QbuO7cQ+6DfsYwywOGpu173zy/zMPED7kTpnD4uIHooM50z4id/c0shafg0X6rM0xGOPdKFlF7XEC6M0paNTZ0sBXFFgYiMrsMD2CJvTv8AyAlKOTDtOZ0LHH3p3GY/nJ5rbYXeSNrcsQjbQ6sbWNAHgFmLRiizPH2GHxcl3lP1YQs7rMpb8lsIsF00QngndGGGnRuDBmcDrZaBQ7LteB2+YY8ZiBrZXk2TtXDuZ9TxBlD4pJSwRQukE7Xah1t0Ommun6VJ+S/ps8Ng34uefBvd0XRRROL3RMxJLSXaDOSNbGp10Uz/AEUtNlmIjv8ArwbG/wDrc1b7YWzniefFSAN6ZsUUcbSHZImDQFw0J51pZNcLXQAqVydduM3e3NxOBkzCeEwUTLG1s3taUCA4kNN9tro3Ykdiz7WdUElcmj8wWiZiNFlib02hxXesDsQvOJDyPksck4bq9zWD+twCnWsy9vTqTOtNPvBh2f8AcLzyjaT6nReX/wDQSyGsNhXOJ4OksjyH7rdGyWug6Qq8JNlmiOtucR4jKVp8PsHauI60ogaexjQ0j9VuMLuZjWAf9W0u/mmIGVvOibHot1VpW/ll7fVaqbeOFri0yx2DX+6z91mw24kRObFSzYl3KWVxb+G6W2Zu5hWgAYeIAcPs2roqcWAK2rGFkasWyNVhQ0qwgsKgoBVAoLCakFFoKWn25x/xHzW2tanbPEeA/wCSRPLx8f27uy3C7QEuctjleTGxgskniDxptnkeB8V78fgsRh3258ckQ6zWANc0cyNfmCt5vbiI2zwhxAeQ7JdaWav5j4rkZtpvjkLs7nuBkyQNZZqu3u4+CrErz21s9nRSYqISYfo4wXStc6Vxf7QdQyMDeGna5VJszKalxTiTqRDEyIH4nMa/Za3dPavRwiI1mzPeQD7zia8EbWxzmPDr6xAF9UE6KLFMszIg4B2eTLw6SV59LA9Ehjoo+qImHh7LWg/uupk2HgI8K2b+Mk0L3veQy+TWA0BfO1pmbyRs0gw8UfZ7EbRrzUS1VmHljmll/wBqOZ9nTLE+r8Toso2Pi3amNsY5zytb6CynLt/EydUO8ivLPiJbqWZkdnhJI1p8uK1j2f6JWs2Jjb/TFGXHzcf0UOw2DZ1nzSnkZAwE+DQPmvOzCZhm+1kb70cD8n43031WCSfDx6PdCxw7JsW1x/BCHlbgeoYrDtP2WGjvgHOBeR8StZtTDyTkPZGc7OGRtacgAlNvXhmdQuNcRBhWtuu0PmcSPwLyv344BkTnVbmmbEvcPi2ERt+aqSjT4zOXEOtuUDMXAgg8vFbDdfbT8LM1w+1a0jNC+nZm9uW+B4rN9nisJjsTJE2OaD6u9skRka1+eTIWOa5zgSeIPcVz0OKYxri4Gzo1wdlo3qQq/rH6L2VtGPExMmhdmY8fFpHFpHYQvcAvjP0UbclGNMQe50U4Ic1xLvbDS7pO48B4L7S1qizDpGm3rxJjwj3N454wNL4uXCsxuKk0Zn/xbS+l7Rw4e0NcLBe00e616sFs1jQKaPJbFSR82g3dx8vvi+1z3LbYL6OJHG55PgP3X0RkYHALIinObP3HwsVEsDjzdqt5BgI2CmMaPABZ0IGAmlaEDRaSVoNQCsjViasjSgyNVgrGCrCCwmCpCYQWCmEgqAQK1qtq6n4D/ktuWrW7Sj4fD5hE8vHF767JEzLJ1a020jMHa6Du4lfHdo7RkjL4YzkabaQwNYXNvg4gW4dx0X33akQcQ08CD818b3z2IcNii4j2ZwSzkOAIW/XJzGGmkY4FrqI14rrdpMfisFHPFq6JxErBxBy//ea5HVpJ92ib00tdXubtRrcS7D3bMW3JRBAEw1YRfPh5JYHuttdwY5sriIiHW4kBrKr2nX2WWjtOugKz4rebCMPsPkfR4Qwshadffksn8IXt2/u82LZ2IdGzKW42OV2lHoy2g09wc8r5pIXnMReVh1oaAE0LrvTr1uMusxe+V9XDtNfz55p/ygtZ6LXv3wxAJ6ORsN/+NFHCfDM1ub1WhOHOtkaNDxrd32Cu1PoW8ybbeg4O5eCZjcPXi9tSSm5ZJJTzlkc+nc/aJXlOLPACtKr9VbYh2M4Mp1m/aP3gvTBgJX6RsLi1lewwklp514p2dPFch5j2SR922DlzCnonGu2xfPzXT4bcTHPAJgexmUU+YiBo17S8jTivbHutDCQcRionkVeHwZ+sSE8s1ZG+JJQdDsjZkcewp3zNzfWbkAujUYyR/mJK4zaW78wczKzOzIJBK2nMcHDs/W+C6nauOxWIw/1eDD9FCGMiYM+ZwY2qqu3Tj3rTYDYOLaQ1zZHNB6pLy3jy4JknGuu+iPd+OISYyR7baXxN1oMNDM4k6cNPNfRXbczezhIX4l3DOBkhB73nj8LXO7m7DY0AyQC7zU4EtDuYadAvoeHAA0ACxc44ajZmz8S53SYtzL+7FGPZb8e0rdBlLJaRRSEWmVJQO0WlaLQNFpWi0FWklaLQahqyNWMFW1BlCoFQFQQWCmoBVBBYKsOWK1QKDKHLz4xlhZWuRJqEHDbx7XfFJGxkXSF4JzF+RrBY1OhJ49i5HfTDuxMZ+0hccOHy9Gxj2yUAM+pJFDTy+C7febDBpDz2GwaJ7eGnBcMIocMXvia6R8uYHOKAaTZAVTDhePLL5fiydQfvce4DWlst1sPJNiIWMBzdIyiBwAIJce4Va3OM2HDna/JJTrc+Gso7fZa7jXBbHYUE8F/VIWNc7QyyW91chyCZVrX0DaGCbPDPA5wAxLHMBJoB/wB0n40vj8e42Pe5zW4WUU4hxc0sZoeOY6Ed90u3xGwMdO3NLiDXuMGULUv2I8eyXSOA7C9xHkpjdWobuKWfxWKwuH/pMwllHdljsr1Q7C2ewnNJicSTVthhGHYf8pDfkFuMHu253UjPkt7g9yZXcQGorVzWHfBH/D7OgB9/FSSYl3lo1ev/AFXGEZWzdC33MLFHAK8Wi/Vdtg9wmjrn9FusLurh2fdBPmjcR8m/0SaY24SSnnI50h9VuNmbhzuIJaGjvX1WLAxt6rR5LOABwCNc9sndgRgB2q3DNmRj7o8l6k0ExwtbwAWYOUJgoMudGZY7TtBdpWptFoKtFqbRaCrRalCCrRalIlBq2lW0rECsgQZGqwsYKoFBadqLTtBVp5lNotBWZPMsaLQEsYeKcARyIteB+w4LsRMvnlC99p2g5jaWwc/VA8l5cBsAxnXypdgaUhou6QeGDZunteSyDY8XujyXtBTtBhiwjG8GjyWYUErSJQPMqBUBVaC7RakFO0FWnahO0FoU2mCgdp2ptNBVotSi0FWnahO0FWi1NotBVpEpWkg1QKyArCCsjSgygqgVjBVhBdotTaLQXaLU2i0DtFqbRaCrRaVpWgq0WptFoKtFqbQSgq07UBFoLTtRaoFBQKdqbRaCwU7UAp2gq07U2i0FWi0rQgq0WptFoLtFqLQgu0WotFoLtBU2laDxhg5DyVBg5DyTQgoNHIeSrKOQ8kIQPKOQ8k8o5DyQhAZRyCMo5BCECDRyTyjkhCAyjkPJGUckIQGUckZRyQhAso5IyjkhCB5RyRlHJCEBlHJPKOSEIGAE8o5IQgYaOSMo5IQgMo5Jho5IQgeUckZRyQhAUikIQFJ0hCAICVBCEBlHJPKOSE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hAPDw8PDQ8QDw8NDw0NDw0NDQ8NDw8OFBAVFBQQEhUXHCYeFxkjGRYSHy8hJCcpLC0sFR4xNTA2NSYrLCkBCQoKDgwOFA8PGi8kHBwpKSksLCksLCwpKSkpKSkpKSkpKSkpNSwpLCwsLCkpKSwpKSwsLCksKSksLCkpKSkpKf/AABEIALIBGwMBIgACEQEDEQH/xAAcAAADAAMBAQEAAAAAAAAAAAAAAQIDBQYEBwj/xABAEAABBAADBAcECAUDBQEAAAABAAIDEQQSIQUGMVETMkFhcZGhIlKBsQcUI0KSosHRNFNicoIVM7IkQ1Sz8Bb/xAAYAQEBAQEBAAAAAAAAAAAAAAAAAgEDBP/EAB4RAQEAAgMBAAMAAAAAAAAAAAABERICITFBUWFx/9oADAMBAAIRAxEAPwDuGsWVrE2sWZrEEtYsrWKmsWQNQSGKwxWGqw1BjDVQasgamGoIDU8qyZU8qCA1PKryp5UEBqrKqATAQSGp5VVJgIJpOlVJgIJyopXSKQTSeVOk6QKkUqpFIFSKVUikCpFKqRSCaRStFIIpFK6SpBNIpXSVIJpSWrJSVIOea1ZWtQ1qyNagYarDUNCyAIANVBqYCoBAg1UAmAqAQTSeVVSqkEZU8qpOkEUmArpFIJpOk6TpAqRSpFIEnSaECQmikBSKTTQSAnSaaBUik0igKQmhAqRSaECpCaKQJFJ0hBomhZWhSAsjQgpoVgJAKwgYCqkKgEAEwEAKggEJoQCdIQgEUmgICkJoQFJoQgEJopAqTpCaBJoQgEJoQJBQhAIQhABNATQJCaECQmhBpWrIFDVYQW1WAparCClQSCoIGmElQQCEJoBCEIBNJNAJp0lSATQkgE7SpOkCJTCKTQCaSaAQhCBITpJAITQgE0IQCEIQCEIQaYLI0KGq2oMgVhQ1ZQEAFQQAmEDCaSaBoSTQCSaDpqdO86IFSYC12N3hwsOkkzAfdbb3eTbWrm3+ww6jZn+DAwfmKM2jp7Ra4mb6Q3G+jw4HfJLfoAtdid/MVXWhiHMMv1cVmYzaPo6TnAakgd5NBfH8Xv47USY5xPuxvr0YFqp96Y361PMeZY4jt7XnuPkid32ifb2Fj6+IiHd0gJ8gvPJvXgwL6dru5jXvPoF8Wl3glBOTDNZQB+1lAsXWgA/VavFb0Yqy1vR9tGNvSaeNnkqxWbvuE+/uHb1GSv8A8WsHqVrcT9Ijh/twMaB96WUnT4AfNfFpMZjX8Xyixmyh2SxfYBVrVyTOPWJP9xJ+aYZta+3Y3fTHCupFmbmbUPEcwXE2udxf0obUwzhnMMsZ4OfAGnwOUhcRsDHTMeA1jpWO0LMrnAEis47xfxXZP2c1w6rgSNbkcdfhSm3Bmtrsv6bJC9oxWGjyE058LnNcBzDXXfgvqOAx8eIjZNA8PjkFtc06eHce5fnHbOBkw7gbPRm6sWASKo2tludv7Ps+XU9Jh3kdLCKbfAZm8nD17VXrZzv1+hULw7O23BiIW4iGVroniw6wKPa0jsI5JSbYjHVzP/tGnmVjpmPehas7bH8t34gsZ28T1Y6/ud+wWZhmNwhaJ+15TwLW+Db+awv2lL/N8g0fos2ido6NSXAcSB4lcvLinnrSOP8AkV7dmYwOtj9TVgniRyScpTZuDiWjtvw1WM4z+k+dLCTSgvVGWJoVtCxNKyAotkCyArG1WEFhUFAVhBQQgIQNcd9JG+smzIIzAxrpZnEBzxbWMHE12k8AuwXHfSRsUYvDOZYDmN6Rjj2EE36Inl45cb64uaNrxiH5XgGmVH8PZAXN4zfhmZweZpCDRt+cGu8leXdzFxlpwwzgszG3kW8E/dFezXLXitftPdiYzOdE1pY8lw9oNDb7NSn3txZ5d9jrkiFf1OPD4JYTel8hqSToi403JC1414WST8l5It0Jz1nRt/yLj6BeyDc0ffmJ7mMA+dpniYPas7443XiXOeQMo6R8brvX2BQApaPAvt9vLCGgkiYkgjgfjrfwXYM3Xic7NI2SVzq1kkOp+FL2N2dhoeLIIyK6waXeuqbT4yTpywfdiMgkHO36tC8+0eLQ7iNR4ar0xbOnddQz66jPI2IBx1dY00v9V0rcdHwjEsvIQxPy/iIpWZ5Pu4cDhrPO1vo2ym1bhoYN3JeJbh2f35pyOPdyNfAL3QbuO7cQ+6DfsYwywOGpu173zy/zMPED7kTpnD4uIHooM50z4id/c0shafg0X6rM0xGOPdKFlF7XEC6M0paNTZ0sBXFFgYiMrsMD2CJvTv8AyAlKOTDtOZ0LHH3p3GY/nJ5rbYXeSNrcsQjbQ6sbWNAHgFmLRiizPH2GHxcl3lP1YQs7rMpb8lsIsF00QngndGGGnRuDBmcDrZaBQ7LteB2+YY8ZiBrZXk2TtXDuZ9TxBlD4pJSwRQukE7Xah1t0Ommun6VJ+S/ps8Ng34uefBvd0XRRROL3RMxJLSXaDOSNbGp10Uz/AEUtNlmIjv8ArwbG/wDrc1b7YWzniefFSAN6ZsUUcbSHZImDQFw0J51pZNcLXQAqVydduM3e3NxOBkzCeEwUTLG1s3taUCA4kNN9tro3Ykdiz7WdUElcmj8wWiZiNFlib02hxXesDsQvOJDyPksck4bq9zWD+twCnWsy9vTqTOtNPvBh2f8AcLzyjaT6nReX/wDQSyGsNhXOJ4OksjyH7rdGyWug6Qq8JNlmiOtucR4jKVp8PsHauI60ogaexjQ0j9VuMLuZjWAf9W0u/mmIGVvOibHot1VpW/ll7fVaqbeOFri0yx2DX+6z91mw24kRObFSzYl3KWVxb+G6W2Zu5hWgAYeIAcPs2roqcWAK2rGFkasWyNVhQ0qwgsKgoBVAoLCakFFoKWn25x/xHzW2tanbPEeA/wCSRPLx8f27uy3C7QEuctjleTGxgskniDxptnkeB8V78fgsRh3258ckQ6zWANc0cyNfmCt5vbiI2zwhxAeQ7JdaWav5j4rkZtpvjkLs7nuBkyQNZZqu3u4+CrErz21s9nRSYqISYfo4wXStc6Vxf7QdQyMDeGna5VJszKalxTiTqRDEyIH4nMa/Za3dPavRwiI1mzPeQD7zia8EbWxzmPDr6xAF9UE6KLFMszIg4B2eTLw6SV59LA9Ehjoo+qImHh7LWg/uupk2HgI8K2b+Mk0L3veQy+TWA0BfO1pmbyRs0gw8UfZ7EbRrzUS1VmHljmll/wBqOZ9nTLE+r8Toso2Pi3amNsY5zytb6CynLt/EydUO8ivLPiJbqWZkdnhJI1p8uK1j2f6JWs2Jjb/TFGXHzcf0UOw2DZ1nzSnkZAwE+DQPmvOzCZhm+1kb70cD8n43031WCSfDx6PdCxw7JsW1x/BCHlbgeoYrDtP2WGjvgHOBeR8StZtTDyTkPZGc7OGRtacgAlNvXhmdQuNcRBhWtuu0PmcSPwLyv344BkTnVbmmbEvcPi2ERt+aqSjT4zOXEOtuUDMXAgg8vFbDdfbT8LM1w+1a0jNC+nZm9uW+B4rN9nisJjsTJE2OaD6u9skRka1+eTIWOa5zgSeIPcVz0OKYxri4Gzo1wdlo3qQq/rH6L2VtGPExMmhdmY8fFpHFpHYQvcAvjP0UbclGNMQe50U4Ic1xLvbDS7pO48B4L7S1qizDpGm3rxJjwj3N454wNL4uXCsxuKk0Zn/xbS+l7Rw4e0NcLBe00e616sFs1jQKaPJbFSR82g3dx8vvi+1z3LbYL6OJHG55PgP3X0RkYHALIinObP3HwsVEsDjzdqt5BgI2CmMaPABZ0IGAmlaEDRaSVoNQCsjViasjSgyNVgrGCrCCwmCpCYQWCmEgqAQK1qtq6n4D/ktuWrW7Sj4fD5hE8vHF767JEzLJ1a020jMHa6Du4lfHdo7RkjL4YzkabaQwNYXNvg4gW4dx0X33akQcQ08CD818b3z2IcNii4j2ZwSzkOAIW/XJzGGmkY4FrqI14rrdpMfisFHPFq6JxErBxBy//ea5HVpJ92ib00tdXubtRrcS7D3bMW3JRBAEw1YRfPh5JYHuttdwY5sriIiHW4kBrKr2nX2WWjtOugKz4rebCMPsPkfR4Qwshadffksn8IXt2/u82LZ2IdGzKW42OV2lHoy2g09wc8r5pIXnMReVh1oaAE0LrvTr1uMusxe+V9XDtNfz55p/ygtZ6LXv3wxAJ6ORsN/+NFHCfDM1ub1WhOHOtkaNDxrd32Cu1PoW8ybbeg4O5eCZjcPXi9tSSm5ZJJTzlkc+nc/aJXlOLPACtKr9VbYh2M4Mp1m/aP3gvTBgJX6RsLi1lewwklp514p2dPFch5j2SR922DlzCnonGu2xfPzXT4bcTHPAJgexmUU+YiBo17S8jTivbHutDCQcRionkVeHwZ+sSE8s1ZG+JJQdDsjZkcewp3zNzfWbkAujUYyR/mJK4zaW78wczKzOzIJBK2nMcHDs/W+C6nauOxWIw/1eDD9FCGMiYM+ZwY2qqu3Tj3rTYDYOLaQ1zZHNB6pLy3jy4JknGuu+iPd+OISYyR7baXxN1oMNDM4k6cNPNfRXbczezhIX4l3DOBkhB73nj8LXO7m7DY0AyQC7zU4EtDuYadAvoeHAA0ACxc44ajZmz8S53SYtzL+7FGPZb8e0rdBlLJaRRSEWmVJQO0WlaLQNFpWi0FWklaLQahqyNWMFW1BlCoFQFQQWCmoBVBBYKsOWK1QKDKHLz4xlhZWuRJqEHDbx7XfFJGxkXSF4JzF+RrBY1OhJ49i5HfTDuxMZ+0hccOHy9Gxj2yUAM+pJFDTy+C7febDBpDz2GwaJ7eGnBcMIocMXvia6R8uYHOKAaTZAVTDhePLL5fiydQfvce4DWlst1sPJNiIWMBzdIyiBwAIJce4Va3OM2HDna/JJTrc+Gso7fZa7jXBbHYUE8F/VIWNc7QyyW91chyCZVrX0DaGCbPDPA5wAxLHMBJoB/wB0n40vj8e42Pe5zW4WUU4hxc0sZoeOY6Ed90u3xGwMdO3NLiDXuMGULUv2I8eyXSOA7C9xHkpjdWobuKWfxWKwuH/pMwllHdljsr1Q7C2ewnNJicSTVthhGHYf8pDfkFuMHu253UjPkt7g9yZXcQGorVzWHfBH/D7OgB9/FSSYl3lo1ev/AFXGEZWzdC33MLFHAK8Wi/Vdtg9wmjrn9FusLurh2fdBPmjcR8m/0SaY24SSnnI50h9VuNmbhzuIJaGjvX1WLAxt6rR5LOABwCNc9sndgRgB2q3DNmRj7o8l6k0ExwtbwAWYOUJgoMudGZY7TtBdpWptFoKtFqbRaCrRalCCrRalIlBq2lW0rECsgQZGqwsYKoFBadqLTtBVp5lNotBWZPMsaLQEsYeKcARyIteB+w4LsRMvnlC99p2g5jaWwc/VA8l5cBsAxnXypdgaUhou6QeGDZunteSyDY8XujyXtBTtBhiwjG8GjyWYUErSJQPMqBUBVaC7RakFO0FWnahO0FoU2mCgdp2ptNBVotSi0FWnahO0FWi1NotBVpEpWkg1QKyArCCsjSgygqgVjBVhBdotTaLQXaLU2i0DtFqbRaCrRaVpWgq0WptFoKtFqbQSgq07UBFoLTtRaoFBQKdqbRaCwU7UAp2gq07U2i0FWi0rQgq0WptFoLtFqLQgu0WotFoLtBU2laDxhg5DyVBg5DyTQgoNHIeSrKOQ8kIQPKOQ8k8o5DyQhAZRyCMo5BCECDRyTyjkhCAyjkPJGUckIQGUckZRyQhAso5IyjkhCB5RyRlHJCEBlHJPKOSEIGAE8o5IQgYaOSMo5IQgMo5Jho5IQgeUckZRyQhAUikIQFJ0hCAICVBCEBlHJPKOSE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hESERUUEhIWEhUWExURFhUTExoZFxcSFhwVFBQSFRgjJzIeFxkjGRMWHy8gIycrLC0sGR4xNTEqNSYyLCkBCQoKDgwNFw8PGSwcHBwsKSksKSksKSkpKSkpKSwsKSwpKSkpLCkpKSwsKSkpLCkpKSwsKSwpKSkpLCwsLCkpKf/AABEIAIAArAMBIgACEQEDEQH/xAAcAAEAAgMBAQEAAAAAAAAAAAAAAwUEBgcCCAH/xAA6EAACAQICBQoFBAEEAwAAAAABAgADEQQhBRIUMVIGMkFRYXFykZKxBxMigaEzQmLBQ3OC0fAWI6L/xAAWAQEBAQAAAAAAAAAAAAAAAAAAAQL/xAAZEQEBAQADAAAAAAAAAAAAAAAAEQECEjH/2gAMAwEAAhEDEQA/AO006YcBmzvmB0AdAt0z3sqcC+kRheYvhX2ElgRbKnAvpEbKnAvpEliBFsqcC+kRsqcC+kSWIEWypwL6RGypwL6RJYgRbKnAvpEbKnAvpEliBFsqcC+kRsqcC+kSWIEWypwL6RGypwL6RJYgRbKnAvpEbKnAvpEliBFsqcC+kRsqcC+kSWIEWypwL6RGypwL6RJYgRbKnCB3Cx8xMavjvlnVN26QezqPkZnSm0xzx4R7mBaYXmL4V9hJZFheYvhX2ElgIiICIiAiIgIiICIiAiIgIiICIiAiIgJTaY548I9zLmU2mOePCPcwLTC8xfCvsJLIsLzF8K+wksBERAREQET8JmHidN4an+pXpp4qig+V4GbE1zE/EHAJ/m1+xEZvza35lZiPilQHMo1X7W1VHuTJcG7ROY474uuu5KNP/UqFj5C0psV8ZqtrfMpg9aUSb+ZtFWOzz8LAb8p8+Yz4s4l/8tU9zKg/+RK1OWPzTarrZkWd6pYAfyBH5G7qikfSdOsrc1ge4gz3PmjG6LYnXpEobX+hra3bYbjLPkd8RsRgalqlSpXpE2em9yV/lTJP0kdW4+RDNI+hImHonS1HE0lrUXDo4uCPyCOgjcR0TJqVlXnMF7yBKj3ExW0pRG+rT9a/8zFqcpcMP8mt4QW9haBaSm0xzx4R7mR1OV9EblqH/aB7mYlbS4rHWClQPpzt33/MlwbHheYvhX2ElkWF5i+FfYSWUIiIHN+UnxYajjXwtGkpNMZvUJ+p97BVFshfffPOaxpT4t4pTqtWCG17U6S7u83ImN8UcL8vEnFIgZhUZGvuAuwBt12uLnLITXMZo1MT8tw+rcZZC5Bz87yaqTSXL56pJc1avjfLy3CR0tMF11lNNQD9Vwbj7nKRf+K0157t9yFH2mTh9E4cZAA9OZZ8x2DK+czcIqE07Wd7GpZbndZcuw2kuo77gz9G537Qbmwt0TYqVFF5tO3TzVT7Z5/iezVP8AO0sx/FhFIo6WjKvQmpuOZRM/tczITk675nV3W3M5HnaWJxVt7keFVX3uZ5FYtzVep3l3/G6LpGK/J6kBarU6b2JRM7dW/ymVhOT+H/AGUmqdop1H/Jsv5mTRrVaQuKQp27EQnu6ZiYnli1r3PVY7x/20equ6WBuoZNQWb5TU2ycOMioz1cvz0TDTkcMYgrJqUtYsLEve6sVN7ZDd1XkfJnSpxNUoqo1maurMx1qZaxY6m57MLg375vWjMEKNNaa3IF8zmSSSzE9tyYGucnNAY/As3yqy/KY3qKKhtYfvX6bh7dW/p7Lx8UL35x62zMzca1qVQ/wb2tNVGOUb2Em5UXFTEDqHlPG1Hr/MwKNcvzAz+FD/ctcHyaxdTdS1B11G/oR1KxzipbaHclDfj/AKWZuE5AMf1a1uymLfnfMyroSlQsiXsRrG5JJO6/kBNZxhWx4XmL4V9hJZFheYvhX2ElmkIiIHMeUtBXOIDAMLubMLi4ZiMu8TQ61dQiJUUPqi5rG2sO2/Z0Tomm6AZ64O4lwfNpx/lDWfD1NVfqP7Sw1reAG4Hll0QNg0HikNBSyhnGtYst2trErv3ZdEy9F4OtjC60yqhPqdnayqM7DLNmNjkB5TQdFaTqo4LNdf3Dfl0mXT1a+HxYNMkip9SlTkykAhe0zG40vjgqS5PibnpFOn/bH+p4NbCjLVqVT/JyB5LaU+P09hVYkazm9zZRYnq1ibfcAiV1blmBzKYG8fU5P4TV/uIVta47VzTDpT6mKgfkz8bF16g/UNv46zZf7RaaLU5X1v2kJ4Kag9v1EFvveYGI0vWqc5nfI852OXXn1RCt8rVqKn/2Vh93UH7AEt+JXV8JQruFoOC+q7kENqtqqXsrEDOwO8AGacWqbrhczkMui/5E3D4d4C5rVKt9VKTLvzvUBSwPQdXXMqKvR2PNM/MVtVlIKkGxv0Ef2DvE7JyR08MZh1q6uq1yjjo1h+5ewjMTiuK0QSqlSpTV1rhgSCf2kb9ZbdU7L8PdHJRwqU6ZNZ2AqNqC+bAWB6FsLDMxovcRgPmoad7a/wBF+8iXGjuQmEpAfRrHraTaO0TU1g1SyAZhQbkn+R3fYS8lzEQ0MFTQWVFXuEmiJQlNpjnjwj3MuZTaY548I9zAtMLzF8K+wksiwvMXwr7CSwEREDTOU9HVqubW1lv98wZyvlzgkNNagI10bVtcXKnfYdYynZuWmj/mYdiOhSD4TvnGsTWVLIXX5IUqUUXYk3BA6hmD9pBz41gjX/kR2Wsf7m/cinFanT17E0X1B/puGC2PYGYd1ppmK0Out+oCLZWBJIvzSP2mbZoLGtRoinh8O7k5s7kKC27dvsBlaNVoul9Hslaohv8AQSgy3sDb7ZZyFMIL/SpbM5E5kWtaw6bze8QlapUL1MLRao1gSVc7sgSutqk7s7S30fyf0hUypq1MHoo01pDzUX/MDQsJyUxTAEUSi5fU4CDLPW1mtnM2nyUUfq4qkN51aetVNybnmjVz750vBfCTEVDeqR3uSx/M2XAfCWgv6jluwZRBxinobCLuWvW379SkufR+5pf6L5P4iuvy6QNGmf2U133Fru5+pjbK/ladowXInBUrWogkdLZy5o4VFFlUL3CVHFdE/BqurBgwXvE6xya0McNSCGx7haW8QEREBERASm0xzx4R7mXMptMc8eEe5gWmF5i+FfYSWRYXmL4V9hJYCIiB5dARY5gypqckcGxuaCE+ES4iBqOlvhxhqpBUCn12AmZo7kTh6QtbW75sUQMOloiiu6mvkJlqgG4W7p+xAREQEREBERAREQEREBKbTHPHhHuZcym0xzx4R7mBaYXmL4V9hJZj06oQBWytkD0Ebhn0Ge9qTjX1CBLEi2pONfUI2pONfUIEsSLak419Qjak419QgSxItqTjX1CNqTjX1CBLEi2pONfUI2pONfUIEsSLak419Qjak419QgSxItqTjX1CNqTjX1CBLEi2pONfUI2pONfUIEsSLak419Qjak419QgSxItqTjX1CNqTjX1CBLKbTHPHhHuZZnFpxA9xufITGr4H5h1jdegDpt1nzM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jpeg;base64,/9j/4AAQSkZJRgABAQAAAQABAAD/2wCEAAkGBhESERUUEhIWEhUWExURFhUTExoZFxcSFhwVFBQSFRgjJzIeFxkjGRMWHy8gIycrLC0sGR4xNTEqNSYyLCkBCQoKDgwNFw8PGSwcHBwsKSksKSksKSkpKSkpKSwsKSwpKSkpLCkpKSwsKSkpLCkpKSwsKSwpKSkpLCwsLCkpKf/AABEIAIAArAMBIgACEQEDEQH/xAAcAAEAAgMBAQEAAAAAAAAAAAAAAwUEBgcCCAH/xAA6EAACAQICBQoFBAEEAwAAAAABAgADEQQhBRIUMVIGMkFRYXFykZKxBxMigaEzQmLBQ3OC0fAWI6L/xAAWAQEBAQAAAAAAAAAAAAAAAAAAAQL/xAAZEQEBAQADAAAAAAAAAAAAAAAAEQECEjH/2gAMAwEAAhEDEQA/AO006YcBmzvmB0AdAt0z3sqcC+kRheYvhX2ElgRbKnAvpEbKnAvpEliBFsqcC+kRsqcC+kSWIEWypwL6RGypwL6RJYgRbKnAvpEbKnAvpEliBFsqcC+kRsqcC+kSWIEWypwL6RGypwL6RJYgRbKnAvpEbKnAvpEliBFsqcC+kRsqcC+kSWIEWypwL6RGypwL6RJYgRbKnCB3Cx8xMavjvlnVN26QezqPkZnSm0xzx4R7mBaYXmL4V9hJZFheYvhX2ElgIiICIiAiIgIiICIiAiIgIiICIiAiIgJTaY548I9zLmU2mOePCPcwLTC8xfCvsJLIsLzF8K+wksBERAREQET8JmHidN4an+pXpp4qig+V4GbE1zE/EHAJ/m1+xEZvza35lZiPilQHMo1X7W1VHuTJcG7ROY474uuu5KNP/UqFj5C0psV8ZqtrfMpg9aUSb+ZtFWOzz8LAb8p8+Yz4s4l/8tU9zKg/+RK1OWPzTarrZkWd6pYAfyBH5G7qikfSdOsrc1ge4gz3PmjG6LYnXpEobX+hra3bYbjLPkd8RsRgalqlSpXpE2em9yV/lTJP0kdW4+RDNI+hImHonS1HE0lrUXDo4uCPyCOgjcR0TJqVlXnMF7yBKj3ExW0pRG+rT9a/8zFqcpcMP8mt4QW9haBaSm0xzx4R7mR1OV9EblqH/aB7mYlbS4rHWClQPpzt33/MlwbHheYvhX2ElkWF5i+FfYSWUIiIHN+UnxYajjXwtGkpNMZvUJ+p97BVFshfffPOaxpT4t4pTqtWCG17U6S7u83ImN8UcL8vEnFIgZhUZGvuAuwBt12uLnLITXMZo1MT8tw+rcZZC5Bz87yaqTSXL56pJc1avjfLy3CR0tMF11lNNQD9Vwbj7nKRf+K0157t9yFH2mTh9E4cZAA9OZZ8x2DK+czcIqE07Wd7GpZbndZcuw2kuo77gz9G537Qbmwt0TYqVFF5tO3TzVT7Z5/iezVP8AO0sx/FhFIo6WjKvQmpuOZRM/tczITk675nV3W3M5HnaWJxVt7keFVX3uZ5FYtzVep3l3/G6LpGK/J6kBarU6b2JRM7dW/ymVhOT+H/AGUmqdop1H/Jsv5mTRrVaQuKQp27EQnu6ZiYnli1r3PVY7x/20equ6WBuoZNQWb5TU2ycOMioz1cvz0TDTkcMYgrJqUtYsLEve6sVN7ZDd1XkfJnSpxNUoqo1maurMx1qZaxY6m57MLg375vWjMEKNNaa3IF8zmSSSzE9tyYGucnNAY/As3yqy/KY3qKKhtYfvX6bh7dW/p7Lx8UL35x62zMzca1qVQ/wb2tNVGOUb2Em5UXFTEDqHlPG1Hr/MwKNcvzAz+FD/ctcHyaxdTdS1B11G/oR1KxzipbaHclDfj/AKWZuE5AMf1a1uymLfnfMyroSlQsiXsRrG5JJO6/kBNZxhWx4XmL4V9hJZFheYvhX2ElmkIiIHMeUtBXOIDAMLubMLi4ZiMu8TQ61dQiJUUPqi5rG2sO2/Z0Tomm6AZ64O4lwfNpx/lDWfD1NVfqP7Sw1reAG4Hll0QNg0HikNBSyhnGtYst2trErv3ZdEy9F4OtjC60yqhPqdnayqM7DLNmNjkB5TQdFaTqo4LNdf3Dfl0mXT1a+HxYNMkip9SlTkykAhe0zG40vjgqS5PibnpFOn/bH+p4NbCjLVqVT/JyB5LaU+P09hVYkazm9zZRYnq1ibfcAiV1blmBzKYG8fU5P4TV/uIVta47VzTDpT6mKgfkz8bF16g/UNv46zZf7RaaLU5X1v2kJ4Kag9v1EFvveYGI0vWqc5nfI852OXXn1RCt8rVqKn/2Vh93UH7AEt+JXV8JQruFoOC+q7kENqtqqXsrEDOwO8AGacWqbrhczkMui/5E3D4d4C5rVKt9VKTLvzvUBSwPQdXXMqKvR2PNM/MVtVlIKkGxv0Ef2DvE7JyR08MZh1q6uq1yjjo1h+5ewjMTiuK0QSqlSpTV1rhgSCf2kb9ZbdU7L8PdHJRwqU6ZNZ2AqNqC+bAWB6FsLDMxovcRgPmoad7a/wBF+8iXGjuQmEpAfRrHraTaO0TU1g1SyAZhQbkn+R3fYS8lzEQ0MFTQWVFXuEmiJQlNpjnjwj3MuZTaY548I9zAtMLzF8K+wksiwvMXwr7CSwEREDTOU9HVqubW1lv98wZyvlzgkNNagI10bVtcXKnfYdYynZuWmj/mYdiOhSD4TvnGsTWVLIXX5IUqUUXYk3BA6hmD9pBz41gjX/kR2Wsf7m/cinFanT17E0X1B/puGC2PYGYd1ppmK0Out+oCLZWBJIvzSP2mbZoLGtRoinh8O7k5s7kKC27dvsBlaNVoul9Hslaohv8AQSgy3sDb7ZZyFMIL/SpbM5E5kWtaw6bze8QlapUL1MLRao1gSVc7sgSutqk7s7S30fyf0hUypq1MHoo01pDzUX/MDQsJyUxTAEUSi5fU4CDLPW1mtnM2nyUUfq4qkN51aetVNybnmjVz750vBfCTEVDeqR3uSx/M2XAfCWgv6jluwZRBxinobCLuWvW379SkufR+5pf6L5P4iuvy6QNGmf2U133Fru5+pjbK/ladowXInBUrWogkdLZy5o4VFFlUL3CVHFdE/BqurBgwXvE6xya0McNSCGx7haW8QEREBERASm0xzx4R7mXMptMc8eEe5gWmF5i+FfYSWRYXmL4V9hJYCIiB5dARY5gypqckcGxuaCE+ES4iBqOlvhxhqpBUCn12AmZo7kTh6QtbW75sUQMOloiiu6mvkJlqgG4W7p+xAREQEREBERAREQEREBKbTHPHhHuZcym0xzx4R7mBaYXmL4V9hJZj06oQBWytkD0Ebhn0Ge9qTjX1CBLEi2pONfUI2pONfUIEsSLak419Qjak419QgSxItqTjX1CNqTjX1CBLEi2pONfUI2pONfUIEsSLak419Qjak419QgSxItqTjX1CNqTjX1CBLEi2pONfUI2pONfUIEsSLak419Qjak419QgSxItqTjX1CNqTjX1CBLKbTHPHhHuZZnFpxA9xufITGr4H5h1jdegDpt1nzM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data:image/jpeg;base64,/9j/4AAQSkZJRgABAQAAAQABAAD/2wCEAAkGBhESERUUEhIWEhUWExURFhUTExoZFxcSFhwVFBQSFRgjJzIeFxkjGRMWHy8gIycrLC0sGR4xNTEqNSYyLCkBCQoKDgwNFw8PGSwcHBwsKSksKSksKSkpKSkpKSwsKSwpKSkpLCkpKSwsKSkpLCkpKSwsKSwpKSkpLCwsLCkpKf/AABEIAIAArAMBIgACEQEDEQH/xAAcAAEAAgMBAQEAAAAAAAAAAAAAAwUEBgcCCAH/xAA6EAACAQICBQoFBAEEAwAAAAABAgADEQQhBRIUMVIGMkFRYXFykZKxBxMigaEzQmLBQ3OC0fAWI6L/xAAWAQEBAQAAAAAAAAAAAAAAAAAAAQL/xAAZEQEBAQADAAAAAAAAAAAAAAAAEQECEjH/2gAMAwEAAhEDEQA/AO006YcBmzvmB0AdAt0z3sqcC+kRheYvhX2ElgRbKnAvpEbKnAvpEliBFsqcC+kRsqcC+kSWIEWypwL6RGypwL6RJYgRbKnAvpEbKnAvpEliBFsqcC+kRsqcC+kSWIEWypwL6RGypwL6RJYgRbKnAvpEbKnAvpEliBFsqcC+kRsqcC+kSWIEWypwL6RGypwL6RJYgRbKnCB3Cx8xMavjvlnVN26QezqPkZnSm0xzx4R7mBaYXmL4V9hJZFheYvhX2ElgIiICIiAiIgIiICIiAiIgIiICIiAiIgJTaY548I9zLmU2mOePCPcwLTC8xfCvsJLIsLzF8K+wksBERAREQET8JmHidN4an+pXpp4qig+V4GbE1zE/EHAJ/m1+xEZvza35lZiPilQHMo1X7W1VHuTJcG7ROY474uuu5KNP/UqFj5C0psV8ZqtrfMpg9aUSb+ZtFWOzz8LAb8p8+Yz4s4l/8tU9zKg/+RK1OWPzTarrZkWd6pYAfyBH5G7qikfSdOsrc1ge4gz3PmjG6LYnXpEobX+hra3bYbjLPkd8RsRgalqlSpXpE2em9yV/lTJP0kdW4+RDNI+hImHonS1HE0lrUXDo4uCPyCOgjcR0TJqVlXnMF7yBKj3ExW0pRG+rT9a/8zFqcpcMP8mt4QW9haBaSm0xzx4R7mR1OV9EblqH/aB7mYlbS4rHWClQPpzt33/MlwbHheYvhX2ElkWF5i+FfYSWUIiIHN+UnxYajjXwtGkpNMZvUJ+p97BVFshfffPOaxpT4t4pTqtWCG17U6S7u83ImN8UcL8vEnFIgZhUZGvuAuwBt12uLnLITXMZo1MT8tw+rcZZC5Bz87yaqTSXL56pJc1avjfLy3CR0tMF11lNNQD9Vwbj7nKRf+K0157t9yFH2mTh9E4cZAA9OZZ8x2DK+czcIqE07Wd7GpZbndZcuw2kuo77gz9G537Qbmwt0TYqVFF5tO3TzVT7Z5/iezVP8AO0sx/FhFIo6WjKvQmpuOZRM/tczITk675nV3W3M5HnaWJxVt7keFVX3uZ5FYtzVep3l3/G6LpGK/J6kBarU6b2JRM7dW/ymVhOT+H/AGUmqdop1H/Jsv5mTRrVaQuKQp27EQnu6ZiYnli1r3PVY7x/20equ6WBuoZNQWb5TU2ycOMioz1cvz0TDTkcMYgrJqUtYsLEve6sVN7ZDd1XkfJnSpxNUoqo1maurMx1qZaxY6m57MLg375vWjMEKNNaa3IF8zmSSSzE9tyYGucnNAY/As3yqy/KY3qKKhtYfvX6bh7dW/p7Lx8UL35x62zMzca1qVQ/wb2tNVGOUb2Em5UXFTEDqHlPG1Hr/MwKNcvzAz+FD/ctcHyaxdTdS1B11G/oR1KxzipbaHclDfj/AKWZuE5AMf1a1uymLfnfMyroSlQsiXsRrG5JJO6/kBNZxhWx4XmL4V9hJZFheYvhX2ElmkIiIHMeUtBXOIDAMLubMLi4ZiMu8TQ61dQiJUUPqi5rG2sO2/Z0Tomm6AZ64O4lwfNpx/lDWfD1NVfqP7Sw1reAG4Hll0QNg0HikNBSyhnGtYst2trErv3ZdEy9F4OtjC60yqhPqdnayqM7DLNmNjkB5TQdFaTqo4LNdf3Dfl0mXT1a+HxYNMkip9SlTkykAhe0zG40vjgqS5PibnpFOn/bH+p4NbCjLVqVT/JyB5LaU+P09hVYkazm9zZRYnq1ibfcAiV1blmBzKYG8fU5P4TV/uIVta47VzTDpT6mKgfkz8bF16g/UNv46zZf7RaaLU5X1v2kJ4Kag9v1EFvveYGI0vWqc5nfI852OXXn1RCt8rVqKn/2Vh93UH7AEt+JXV8JQruFoOC+q7kENqtqqXsrEDOwO8AGacWqbrhczkMui/5E3D4d4C5rVKt9VKTLvzvUBSwPQdXXMqKvR2PNM/MVtVlIKkGxv0Ef2DvE7JyR08MZh1q6uq1yjjo1h+5ewjMTiuK0QSqlSpTV1rhgSCf2kb9ZbdU7L8PdHJRwqU6ZNZ2AqNqC+bAWB6FsLDMxovcRgPmoad7a/wBF+8iXGjuQmEpAfRrHraTaO0TU1g1SyAZhQbkn+R3fYS8lzEQ0MFTQWVFXuEmiJQlNpjnjwj3MuZTaY548I9zAtMLzF8K+wksiwvMXwr7CSwEREDTOU9HVqubW1lv98wZyvlzgkNNagI10bVtcXKnfYdYynZuWmj/mYdiOhSD4TvnGsTWVLIXX5IUqUUXYk3BA6hmD9pBz41gjX/kR2Wsf7m/cinFanT17E0X1B/puGC2PYGYd1ppmK0Out+oCLZWBJIvzSP2mbZoLGtRoinh8O7k5s7kKC27dvsBlaNVoul9Hslaohv8AQSgy3sDb7ZZyFMIL/SpbM5E5kWtaw6bze8QlapUL1MLRao1gSVc7sgSutqk7s7S30fyf0hUypq1MHoo01pDzUX/MDQsJyUxTAEUSi5fU4CDLPW1mtnM2nyUUfq4qkN51aetVNybnmjVz750vBfCTEVDeqR3uSx/M2XAfCWgv6jluwZRBxinobCLuWvW379SkufR+5pf6L5P4iuvy6QNGmf2U133Fru5+pjbK/ladowXInBUrWogkdLZy5o4VFFlUL3CVHFdE/BqurBgwXvE6xya0McNSCGx7haW8QEREBERASm0xzx4R7mXMptMc8eEe5gWmF5i+FfYSWRYXmL4V9hJYCIiB5dARY5gypqckcGxuaCE+ES4iBqOlvhxhqpBUCn12AmZo7kTh6QtbW75sUQMOloiiu6mvkJlqgG4W7p+xAREQEREBERAREQEREBKbTHPHhHuZcym0xzx4R7mBaYXmL4V9hJZj06oQBWytkD0Ebhn0Ge9qTjX1CBLEi2pONfUI2pONfUIEsSLak419Qjak419QgSxItqTjX1CNqTjX1CBLEi2pONfUI2pONfUIEsSLak419Qjak419QgSxItqTjX1CNqTjX1CBLEi2pONfUI2pONfUIEsSLak419Qjak419QgSxItqTjX1CNqTjX1CBLKbTHPHhHuZZnFpxA9xufITGr4H5h1jdegDpt1nzM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2766" r="27660"/>
          <a:stretch>
            <a:fillRect/>
          </a:stretch>
        </p:blipFill>
        <p:spPr bwMode="auto">
          <a:xfrm rot="5400000">
            <a:off x="5381625" y="1476375"/>
            <a:ext cx="21336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Hardware 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GPIB gateway </a:t>
            </a: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Digital </a:t>
            </a:r>
            <a:r>
              <a:rPr lang="en-US" sz="2400" dirty="0" err="1" smtClean="0">
                <a:latin typeface="Arial Rounded MT Bold" pitchFamily="34" charset="0"/>
              </a:rPr>
              <a:t>multimeter</a:t>
            </a:r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2400" i="1" dirty="0" smtClean="0">
                <a:latin typeface="Arial Rounded MT Bold" pitchFamily="34" charset="0"/>
              </a:rPr>
              <a:t>hp34401a</a:t>
            </a: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DC power supply </a:t>
            </a:r>
          </a:p>
          <a:p>
            <a:pPr>
              <a:buNone/>
            </a:pPr>
            <a:r>
              <a:rPr lang="en-US" sz="2400" i="1" dirty="0" smtClean="0">
                <a:latin typeface="Arial Rounded MT Bold" pitchFamily="34" charset="0"/>
              </a:rPr>
              <a:t>hpe3631a</a:t>
            </a:r>
          </a:p>
          <a:p>
            <a:pPr>
              <a:buNone/>
            </a:pPr>
            <a:endParaRPr lang="en-US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dirty="0">
              <a:latin typeface="Arial Rounded MT Bold" pitchFamily="34" charset="0"/>
            </a:endParaRPr>
          </a:p>
        </p:txBody>
      </p:sp>
      <p:pic>
        <p:nvPicPr>
          <p:cNvPr id="5" name="Picture 4" descr="gp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4035425" y="2289175"/>
            <a:ext cx="4902200" cy="367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Hardware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Oscilloscope </a:t>
            </a:r>
          </a:p>
          <a:p>
            <a:pPr>
              <a:buNone/>
            </a:pPr>
            <a:r>
              <a:rPr lang="en-US" sz="2400" i="1" dirty="0" smtClean="0">
                <a:latin typeface="Arial Rounded MT Bold" pitchFamily="34" charset="0"/>
              </a:rPr>
              <a:t>dso6032a</a:t>
            </a:r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dirty="0">
              <a:latin typeface="Arial Rounded MT Bold" pitchFamily="34" charset="0"/>
            </a:endParaRPr>
          </a:p>
        </p:txBody>
      </p:sp>
      <p:pic>
        <p:nvPicPr>
          <p:cNvPr id="6" name="Picture 5" descr="oscilloscope.JPG"/>
          <p:cNvPicPr>
            <a:picLocks noChangeAspect="1"/>
          </p:cNvPicPr>
          <p:nvPr/>
        </p:nvPicPr>
        <p:blipFill>
          <a:blip r:embed="rId2" cstate="print"/>
          <a:srcRect l="4324" t="34444" r="3986"/>
          <a:stretch>
            <a:fillRect/>
          </a:stretch>
        </p:blipFill>
        <p:spPr>
          <a:xfrm>
            <a:off x="3505200" y="1752600"/>
            <a:ext cx="5257800" cy="2819400"/>
          </a:xfrm>
          <a:prstGeom prst="rect">
            <a:avLst/>
          </a:prstGeom>
        </p:spPr>
      </p:pic>
      <p:pic>
        <p:nvPicPr>
          <p:cNvPr id="7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GPIB: SCPI commands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Standard Commands for Programmable </a:t>
            </a:r>
            <a:r>
              <a:rPr lang="en-US" sz="2400" dirty="0" smtClean="0">
                <a:latin typeface="Arial Rounded MT Bold" pitchFamily="34" charset="0"/>
              </a:rPr>
              <a:t>Instruments</a:t>
            </a:r>
            <a:endParaRPr lang="en-US" sz="2400" i="1" dirty="0" smtClean="0">
              <a:latin typeface="Arial Rounded MT Bold" pitchFamily="34" charset="0"/>
            </a:endParaRPr>
          </a:p>
          <a:p>
            <a:endParaRPr lang="en-US" sz="2400" i="1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standard for syntax and commands to use in controlling programmable test and measurement devices</a:t>
            </a:r>
          </a:p>
          <a:p>
            <a:endParaRPr lang="en-US" sz="2400" i="1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SCPI commands to an instrument may either perform a </a:t>
            </a:r>
            <a:r>
              <a:rPr lang="en-US" sz="2400" i="1" dirty="0" smtClean="0">
                <a:latin typeface="Arial Rounded MT Bold" pitchFamily="34" charset="0"/>
              </a:rPr>
              <a:t>set</a:t>
            </a:r>
            <a:r>
              <a:rPr lang="en-US" sz="2400" dirty="0" smtClean="0">
                <a:latin typeface="Arial Rounded MT Bold" pitchFamily="34" charset="0"/>
              </a:rPr>
              <a:t> operation (e.g. switching a power supply on) or a </a:t>
            </a:r>
            <a:r>
              <a:rPr lang="en-US" sz="2400" i="1" dirty="0" smtClean="0">
                <a:latin typeface="Arial Rounded MT Bold" pitchFamily="34" charset="0"/>
              </a:rPr>
              <a:t>query</a:t>
            </a:r>
            <a:r>
              <a:rPr lang="en-US" sz="2400" dirty="0" smtClean="0">
                <a:latin typeface="Arial Rounded MT Bold" pitchFamily="34" charset="0"/>
              </a:rPr>
              <a:t> operation (e.g. reading a voltage</a:t>
            </a:r>
            <a:r>
              <a:rPr lang="en-US" sz="2400" dirty="0" smtClean="0">
                <a:latin typeface="Arial Rounded MT Bold" pitchFamily="34" charset="0"/>
              </a:rPr>
              <a:t>)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Example: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	Set operation on oscilloscope </a:t>
            </a:r>
          </a:p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TRIGger:MODE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&lt;mode&gt;</a:t>
            </a:r>
          </a:p>
          <a:p>
            <a:pPr>
              <a:buNone/>
            </a:pPr>
            <a:endParaRPr lang="en-US" sz="2400" i="1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2400" i="1" dirty="0" smtClean="0">
                <a:latin typeface="Arial Rounded MT Bold" pitchFamily="34" charset="0"/>
              </a:rPr>
              <a:t>   </a:t>
            </a:r>
            <a:r>
              <a:rPr lang="en-US" sz="2400" i="1" dirty="0" smtClean="0">
                <a:latin typeface="Arial Rounded MT Bold" pitchFamily="34" charset="0"/>
              </a:rPr>
              <a:t>	</a:t>
            </a:r>
            <a:r>
              <a:rPr lang="en-US" sz="2400" dirty="0" smtClean="0">
                <a:latin typeface="Arial Rounded MT Bold" pitchFamily="34" charset="0"/>
              </a:rPr>
              <a:t>the </a:t>
            </a:r>
            <a:r>
              <a:rPr lang="en-US" sz="2400" dirty="0" smtClean="0">
                <a:latin typeface="Arial Rounded MT Bold" pitchFamily="34" charset="0"/>
              </a:rPr>
              <a:t>type of mode can be selected from the following option:</a:t>
            </a:r>
          </a:p>
          <a:p>
            <a:pPr>
              <a:buNone/>
            </a:pPr>
            <a:endParaRPr lang="en-US" sz="2400" i="1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2400" i="1" dirty="0" smtClean="0">
                <a:latin typeface="Arial Rounded MT Bold" pitchFamily="34" charset="0"/>
              </a:rPr>
              <a:t>    </a:t>
            </a:r>
            <a:r>
              <a:rPr lang="en-US" sz="2400" i="1" dirty="0" smtClean="0">
                <a:latin typeface="Arial Rounded MT Bold" pitchFamily="34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mode&gt; ::= {EDGE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GLITch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| CAN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DURation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| I2S |IIC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EBURst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| LIN | M1553|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SEQuence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| SPI | TV | UART| USB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FLEXray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	query operation on oscilloscope </a:t>
            </a:r>
            <a:r>
              <a:rPr lang="en-US" sz="2400" dirty="0" smtClean="0">
                <a:latin typeface="Arial Rounded MT Bold" pitchFamily="34" charset="0"/>
                <a:sym typeface="Wingdings" pitchFamily="2" charset="2"/>
              </a:rPr>
              <a:t> </a:t>
            </a:r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TRIG:MODE?</a:t>
            </a: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endParaRPr lang="en-US" sz="2400" i="1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i="1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i="1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i="1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i="1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000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i="1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i="1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i="1" dirty="0" smtClean="0">
              <a:latin typeface="Arial Rounded MT Bold" pitchFamily="34" charset="0"/>
            </a:endParaRPr>
          </a:p>
          <a:p>
            <a:endParaRPr lang="en-US" sz="2400" dirty="0">
              <a:latin typeface="Arial Rounded MT Bold" pitchFamily="34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Modularity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What is modularity?</a:t>
            </a: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Subdivide </a:t>
            </a:r>
            <a:r>
              <a:rPr lang="en-US" sz="2400" dirty="0" smtClean="0">
                <a:latin typeface="Arial Rounded MT Bold" pitchFamily="34" charset="0"/>
              </a:rPr>
              <a:t>the modules by commands because one command can work with multiple </a:t>
            </a:r>
            <a:r>
              <a:rPr lang="en-US" sz="2400" dirty="0" smtClean="0">
                <a:latin typeface="Arial Rounded MT Bold" pitchFamily="34" charset="0"/>
              </a:rPr>
              <a:t>device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should </a:t>
            </a:r>
            <a:r>
              <a:rPr lang="en-US" sz="2400" dirty="0" smtClean="0">
                <a:latin typeface="Arial Rounded MT Bold" pitchFamily="34" charset="0"/>
              </a:rPr>
              <a:t>be easy for user to write new commands for new </a:t>
            </a:r>
            <a:r>
              <a:rPr lang="en-US" sz="2400" dirty="0" smtClean="0">
                <a:latin typeface="Arial Rounded MT Bold" pitchFamily="34" charset="0"/>
              </a:rPr>
              <a:t>device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Easy </a:t>
            </a:r>
            <a:r>
              <a:rPr lang="en-US" sz="2400" dirty="0" smtClean="0">
                <a:latin typeface="Arial Rounded MT Bold" pitchFamily="34" charset="0"/>
              </a:rPr>
              <a:t>for extending the software in the </a:t>
            </a:r>
            <a:r>
              <a:rPr lang="en-US" sz="2400" dirty="0" smtClean="0">
                <a:latin typeface="Arial Rounded MT Bold" pitchFamily="34" charset="0"/>
              </a:rPr>
              <a:t>future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endParaRPr lang="en-US" sz="2400" dirty="0" smtClean="0">
              <a:latin typeface="Arial Rounded MT Bold" pitchFamily="34" charset="0"/>
            </a:endParaRPr>
          </a:p>
          <a:p>
            <a:endParaRPr lang="en-US" sz="2400" dirty="0" smtClean="0">
              <a:latin typeface="Arial Rounded MT Bold" pitchFamily="34" charset="0"/>
            </a:endParaRPr>
          </a:p>
          <a:p>
            <a:endParaRPr lang="en-US" sz="2400" dirty="0" smtClean="0">
              <a:latin typeface="Arial Rounded MT Bold" pitchFamily="34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API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FileProcessor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def init(self,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filesList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self.filesList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filesList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#Fill in the following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self.processedData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[{}]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self.displayData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self.tableData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API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Have access to 4 plot windows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Uses </a:t>
            </a:r>
            <a:r>
              <a:rPr lang="en-US" sz="2400" dirty="0" err="1" smtClean="0">
                <a:latin typeface="Arial Rounded MT Bold" pitchFamily="34" charset="0"/>
              </a:rPr>
              <a:t>PyQwt</a:t>
            </a:r>
            <a:r>
              <a:rPr lang="en-US" sz="2400" dirty="0" smtClean="0">
                <a:latin typeface="Arial Rounded MT Bold" pitchFamily="34" charset="0"/>
              </a:rPr>
              <a:t> plotting library</a:t>
            </a:r>
          </a:p>
          <a:p>
            <a:pPr lvl="1"/>
            <a:r>
              <a:rPr lang="en-US" sz="2400" dirty="0" smtClean="0">
                <a:latin typeface="Arial Rounded MT Bold" pitchFamily="34" charset="0"/>
              </a:rPr>
              <a:t>Easy to modify</a:t>
            </a:r>
          </a:p>
          <a:p>
            <a:pPr lvl="1"/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View is based off of the tree list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Documentation and sample code</a:t>
            </a:r>
            <a:endParaRPr lang="en-US" sz="2400" dirty="0">
              <a:latin typeface="Arial Rounded MT Bold" pitchFamily="34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Robustness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b="1" dirty="0" smtClean="0">
                <a:latin typeface="Arial Rounded MT Bold" pitchFamily="34" charset="0"/>
              </a:rPr>
              <a:t>Software has to be robust from</a:t>
            </a:r>
            <a:r>
              <a:rPr lang="en-US" sz="2400" dirty="0" smtClean="0">
                <a:latin typeface="Arial Rounded MT Bold" pitchFamily="34" charset="0"/>
              </a:rPr>
              <a:t>: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People who are not familiar with the program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People who wants to hack the program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People who might try to break the program on purpose</a:t>
            </a:r>
          </a:p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 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2400" b="1" dirty="0" smtClean="0">
                <a:latin typeface="Arial Rounded MT Bold" pitchFamily="34" charset="0"/>
              </a:rPr>
              <a:t>How?</a:t>
            </a: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pPr marL="457200" indent="-457200"/>
            <a:r>
              <a:rPr lang="en-US" sz="2400" dirty="0" smtClean="0">
                <a:latin typeface="Arial Rounded MT Bold" pitchFamily="34" charset="0"/>
              </a:rPr>
              <a:t>Checking method</a:t>
            </a:r>
          </a:p>
          <a:p>
            <a:pPr marL="457200" indent="-457200"/>
            <a:r>
              <a:rPr lang="en-US" sz="2400" dirty="0" smtClean="0">
                <a:latin typeface="Arial Rounded MT Bold" pitchFamily="34" charset="0"/>
              </a:rPr>
              <a:t>Documentation (user manual, developer manual)</a:t>
            </a:r>
          </a:p>
          <a:p>
            <a:pPr marL="457200" indent="-457200"/>
            <a:r>
              <a:rPr lang="en-US" sz="2400" dirty="0" smtClean="0">
                <a:latin typeface="Arial Rounded MT Bold" pitchFamily="34" charset="0"/>
              </a:rPr>
              <a:t>Hide implementation details (such as </a:t>
            </a:r>
            <a:r>
              <a:rPr lang="en-US" sz="2400" dirty="0" smtClean="0">
                <a:latin typeface="Arial Rounded MT Bold" pitchFamily="34" charset="0"/>
              </a:rPr>
              <a:t>GPIB)</a:t>
            </a:r>
            <a:endParaRPr lang="en-US" sz="2400" dirty="0" smtClean="0">
              <a:latin typeface="Arial Rounded MT Bold" pitchFamily="34" charset="0"/>
            </a:endParaRPr>
          </a:p>
          <a:p>
            <a:pPr marL="457200" indent="-457200"/>
            <a:r>
              <a:rPr lang="en-US" sz="2400" dirty="0" smtClean="0">
                <a:latin typeface="Arial Rounded MT Bold" pitchFamily="34" charset="0"/>
              </a:rPr>
              <a:t>Sanitizing inputs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Arial Rounded MT Bold" pitchFamily="34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Assumptions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User sets up physical GPIB </a:t>
            </a:r>
            <a:r>
              <a:rPr lang="en-US" sz="2400" dirty="0" smtClean="0">
                <a:latin typeface="Arial Rounded MT Bold" pitchFamily="34" charset="0"/>
              </a:rPr>
              <a:t>devices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Will not be used for publication quality </a:t>
            </a:r>
            <a:r>
              <a:rPr lang="en-US" sz="2400" dirty="0" smtClean="0">
                <a:latin typeface="Arial Rounded MT Bold" pitchFamily="34" charset="0"/>
              </a:rPr>
              <a:t>plots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User will process FPGA data (in python</a:t>
            </a:r>
            <a:r>
              <a:rPr lang="en-US" sz="2400" dirty="0" smtClean="0">
                <a:latin typeface="Arial Rounded MT Bold" pitchFamily="34" charset="0"/>
              </a:rPr>
              <a:t>)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Access to FGPA output files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endParaRPr lang="en-US" sz="2400" dirty="0" smtClean="0">
              <a:latin typeface="Arial Rounded MT Bold" pitchFamily="34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670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Arial Rounded MT Bold" pitchFamily="34" charset="0"/>
              </a:rPr>
              <a:t>Group Members:</a:t>
            </a:r>
            <a:br>
              <a:rPr lang="en-US" sz="2400" dirty="0" smtClean="0">
                <a:latin typeface="Arial Rounded MT Bold" pitchFamily="34" charset="0"/>
              </a:rPr>
            </a:br>
            <a:r>
              <a:rPr lang="en-US" sz="2400" dirty="0" smtClean="0">
                <a:latin typeface="Arial Rounded MT Bold" pitchFamily="34" charset="0"/>
              </a:rPr>
              <a:t>Nadiah Zainol Abidin</a:t>
            </a:r>
            <a:br>
              <a:rPr lang="en-US" sz="2400" dirty="0" smtClean="0">
                <a:latin typeface="Arial Rounded MT Bold" pitchFamily="34" charset="0"/>
              </a:rPr>
            </a:br>
            <a:r>
              <a:rPr lang="en-US" sz="2400" dirty="0" smtClean="0">
                <a:latin typeface="Arial Rounded MT Bold" pitchFamily="34" charset="0"/>
              </a:rPr>
              <a:t>Anas Alfuntukh</a:t>
            </a:r>
            <a:br>
              <a:rPr lang="en-US" sz="2400" dirty="0" smtClean="0">
                <a:latin typeface="Arial Rounded MT Bold" pitchFamily="34" charset="0"/>
              </a:rPr>
            </a:br>
            <a:r>
              <a:rPr lang="en-US" sz="2400" dirty="0" smtClean="0">
                <a:latin typeface="Arial Rounded MT Bold" pitchFamily="34" charset="0"/>
              </a:rPr>
              <a:t>Jack Minardi</a:t>
            </a:r>
            <a:br>
              <a:rPr lang="en-US" sz="2400" dirty="0" smtClean="0">
                <a:latin typeface="Arial Rounded MT Bold" pitchFamily="34" charset="0"/>
              </a:rPr>
            </a:br>
            <a:r>
              <a:rPr lang="en-US" sz="2400" dirty="0">
                <a:latin typeface="Arial Rounded MT Bold" pitchFamily="34" charset="0"/>
              </a:rPr>
              <a:t/>
            </a:r>
            <a:br>
              <a:rPr lang="en-US" sz="2400" dirty="0">
                <a:latin typeface="Arial Rounded MT Bold" pitchFamily="34" charset="0"/>
              </a:rPr>
            </a:br>
            <a:r>
              <a:rPr lang="en-US" sz="2400" dirty="0" smtClean="0">
                <a:latin typeface="Arial Rounded MT Bold" pitchFamily="34" charset="0"/>
              </a:rPr>
              <a:t>Customer/Sponsor: </a:t>
            </a:r>
            <a:br>
              <a:rPr lang="en-US" sz="2400" dirty="0" smtClean="0">
                <a:latin typeface="Arial Rounded MT Bold" pitchFamily="34" charset="0"/>
              </a:rPr>
            </a:br>
            <a:r>
              <a:rPr lang="en-US" sz="2400" dirty="0" smtClean="0">
                <a:latin typeface="Arial Rounded MT Bold" pitchFamily="34" charset="0"/>
              </a:rPr>
              <a:t>Institute of Space and Defense Electronics (ISDE)</a:t>
            </a:r>
            <a:br>
              <a:rPr lang="en-US" sz="2400" dirty="0" smtClean="0">
                <a:latin typeface="Arial Rounded MT Bold" pitchFamily="34" charset="0"/>
              </a:rPr>
            </a:br>
            <a:r>
              <a:rPr lang="en-US" sz="2400" dirty="0" smtClean="0">
                <a:latin typeface="Arial Rounded MT Bold" pitchFamily="34" charset="0"/>
              </a:rPr>
              <a:t/>
            </a:r>
            <a:br>
              <a:rPr lang="en-US" sz="2400" dirty="0" smtClean="0">
                <a:latin typeface="Arial Rounded MT Bold" pitchFamily="34" charset="0"/>
              </a:rPr>
            </a:br>
            <a:r>
              <a:rPr lang="en-US" sz="2400" dirty="0" smtClean="0">
                <a:latin typeface="Arial Rounded MT Bold" pitchFamily="34" charset="0"/>
              </a:rPr>
              <a:t>Advisor: </a:t>
            </a:r>
            <a:br>
              <a:rPr lang="en-US" sz="2400" dirty="0" smtClean="0">
                <a:latin typeface="Arial Rounded MT Bold" pitchFamily="34" charset="0"/>
              </a:rPr>
            </a:br>
            <a:r>
              <a:rPr lang="en-US" sz="2400" dirty="0" smtClean="0">
                <a:latin typeface="Arial Rounded MT Bold" pitchFamily="34" charset="0"/>
              </a:rPr>
              <a:t>Prof. Daniel Loveless, Research/Develop Engineer</a:t>
            </a:r>
            <a:endParaRPr lang="en-US" sz="2400" dirty="0">
              <a:latin typeface="Arial Rounded MT Bold" pitchFamily="34" charset="0"/>
            </a:endParaRPr>
          </a:p>
        </p:txBody>
      </p:sp>
      <p:pic>
        <p:nvPicPr>
          <p:cNvPr id="3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Challenges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1800" dirty="0" smtClean="0">
                <a:latin typeface="Arial Rounded MT Bold" pitchFamily="34" charset="0"/>
              </a:rPr>
              <a:t>Device SCPI (</a:t>
            </a:r>
            <a:r>
              <a:rPr lang="en-US" sz="1800" dirty="0" err="1" smtClean="0">
                <a:latin typeface="Arial Rounded MT Bold" pitchFamily="34" charset="0"/>
              </a:rPr>
              <a:t>data_acquisition</a:t>
            </a:r>
            <a:r>
              <a:rPr lang="en-US" sz="1800" dirty="0" smtClean="0">
                <a:latin typeface="Arial Rounded MT Bold" pitchFamily="34" charset="0"/>
              </a:rPr>
              <a:t>)</a:t>
            </a:r>
          </a:p>
          <a:p>
            <a:pPr marL="514350" indent="-514350">
              <a:buNone/>
            </a:pPr>
            <a:r>
              <a:rPr lang="en-US" sz="1800" dirty="0" smtClean="0">
                <a:latin typeface="Arial Rounded MT Bold" pitchFamily="34" charset="0"/>
              </a:rPr>
              <a:t>	</a:t>
            </a:r>
            <a:r>
              <a:rPr lang="en-US" sz="1800" dirty="0" smtClean="0">
                <a:latin typeface="Arial Rounded MT Bold" pitchFamily="34" charset="0"/>
              </a:rPr>
              <a:t>- </a:t>
            </a:r>
            <a:r>
              <a:rPr lang="en-US" sz="1800" dirty="0" smtClean="0">
                <a:latin typeface="Arial Rounded MT Bold" pitchFamily="34" charset="0"/>
              </a:rPr>
              <a:t>Return ‘15’ error: does not help us detect </a:t>
            </a:r>
            <a:r>
              <a:rPr lang="en-US" sz="1800" dirty="0" smtClean="0">
                <a:latin typeface="Arial Rounded MT Bold" pitchFamily="34" charset="0"/>
              </a:rPr>
              <a:t>error if </a:t>
            </a:r>
            <a:r>
              <a:rPr lang="en-US" sz="1800" dirty="0" smtClean="0">
                <a:latin typeface="Arial Rounded MT Bold" pitchFamily="34" charset="0"/>
              </a:rPr>
              <a:t>‘junk’ was written</a:t>
            </a:r>
          </a:p>
          <a:p>
            <a:pPr marL="514350" indent="-514350">
              <a:buNone/>
            </a:pPr>
            <a:endParaRPr lang="en-US" sz="1800" dirty="0" smtClean="0">
              <a:latin typeface="Arial Rounded MT Bold" pitchFamily="34" charset="0"/>
            </a:endParaRPr>
          </a:p>
          <a:p>
            <a:pPr marL="514350" indent="-514350">
              <a:buAutoNum type="arabicPeriod" startAt="2"/>
            </a:pPr>
            <a:r>
              <a:rPr lang="en-US" sz="1800" dirty="0" smtClean="0">
                <a:latin typeface="Arial Rounded MT Bold" pitchFamily="34" charset="0"/>
              </a:rPr>
              <a:t>Inconsistency in the user manual</a:t>
            </a:r>
          </a:p>
          <a:p>
            <a:pPr marL="914400" lvl="1" indent="-514350">
              <a:buNone/>
            </a:pPr>
            <a:r>
              <a:rPr lang="en-US" sz="1800" dirty="0" smtClean="0">
                <a:latin typeface="Arial Rounded MT Bold" pitchFamily="34" charset="0"/>
              </a:rPr>
              <a:t>-</a:t>
            </a:r>
            <a:r>
              <a:rPr lang="en-US" sz="1800" dirty="0" smtClean="0">
                <a:latin typeface="Arial Rounded MT Bold" pitchFamily="34" charset="0"/>
              </a:rPr>
              <a:t>Time Scale issue for </a:t>
            </a:r>
            <a:r>
              <a:rPr lang="en-US" sz="1800" dirty="0" smtClean="0">
                <a:latin typeface="Arial Rounded MT Bold" pitchFamily="34" charset="0"/>
              </a:rPr>
              <a:t>oscilloscope</a:t>
            </a:r>
            <a:r>
              <a:rPr lang="en-US" sz="1800" dirty="0" smtClean="0">
                <a:latin typeface="Arial Rounded MT Bold" pitchFamily="34" charset="0"/>
              </a:rPr>
              <a:t> </a:t>
            </a:r>
            <a:r>
              <a:rPr lang="en-US" sz="1800" dirty="0" smtClean="0">
                <a:latin typeface="Arial Rounded MT Bold" pitchFamily="34" charset="0"/>
              </a:rPr>
              <a:t>(starts at 2ns instead of 500ps)</a:t>
            </a:r>
            <a:endParaRPr lang="en-US" sz="1800" dirty="0" smtClean="0">
              <a:latin typeface="Arial Rounded MT Bold" pitchFamily="34" charset="0"/>
            </a:endParaRPr>
          </a:p>
          <a:p>
            <a:pPr marL="914400" lvl="1" indent="-514350">
              <a:buAutoNum type="arabicPeriod" startAt="2"/>
            </a:pPr>
            <a:endParaRPr lang="en-US" sz="1800" dirty="0" smtClean="0">
              <a:latin typeface="Arial Rounded MT Bold" pitchFamily="34" charset="0"/>
            </a:endParaRPr>
          </a:p>
          <a:p>
            <a:pPr marL="514350" indent="-514350">
              <a:buAutoNum type="arabicPeriod" startAt="2"/>
            </a:pPr>
            <a:r>
              <a:rPr lang="en-US" sz="1800" dirty="0" smtClean="0">
                <a:latin typeface="Arial Rounded MT Bold" pitchFamily="34" charset="0"/>
              </a:rPr>
              <a:t>Testing	</a:t>
            </a:r>
          </a:p>
          <a:p>
            <a:pPr marL="514350" indent="-514350">
              <a:buNone/>
            </a:pPr>
            <a:r>
              <a:rPr lang="en-US" sz="1800" dirty="0" smtClean="0">
                <a:latin typeface="Arial Rounded MT Bold" pitchFamily="34" charset="0"/>
              </a:rPr>
              <a:t>	-unit testing</a:t>
            </a:r>
          </a:p>
          <a:p>
            <a:pPr marL="514350" indent="-514350">
              <a:buNone/>
            </a:pPr>
            <a:r>
              <a:rPr lang="en-US" sz="1800" dirty="0" smtClean="0">
                <a:latin typeface="Arial Rounded MT Bold" pitchFamily="34" charset="0"/>
              </a:rPr>
              <a:t>	-user testing	</a:t>
            </a:r>
          </a:p>
          <a:p>
            <a:pPr marL="514350" indent="-514350">
              <a:buNone/>
            </a:pPr>
            <a:endParaRPr lang="en-US" sz="1800" dirty="0" smtClean="0">
              <a:latin typeface="Arial Rounded MT Bold" pitchFamily="34" charset="0"/>
            </a:endParaRPr>
          </a:p>
          <a:p>
            <a:pPr marL="514350" indent="-514350">
              <a:buAutoNum type="arabicPeriod" startAt="4"/>
            </a:pPr>
            <a:r>
              <a:rPr lang="en-US" sz="1800" dirty="0" smtClean="0">
                <a:latin typeface="Arial Rounded MT Bold" pitchFamily="34" charset="0"/>
              </a:rPr>
              <a:t>Building software with </a:t>
            </a:r>
            <a:r>
              <a:rPr lang="en-US" sz="1800" dirty="0" smtClean="0">
                <a:latin typeface="Arial Rounded MT Bold" pitchFamily="34" charset="0"/>
              </a:rPr>
              <a:t>dumb </a:t>
            </a:r>
            <a:r>
              <a:rPr lang="en-US" sz="1800" dirty="0" smtClean="0">
                <a:latin typeface="Arial Rounded MT Bold" pitchFamily="34" charset="0"/>
              </a:rPr>
              <a:t>user expectation</a:t>
            </a:r>
          </a:p>
          <a:p>
            <a:pPr marL="514350" indent="-514350">
              <a:buNone/>
            </a:pPr>
            <a:endParaRPr lang="en-US" sz="1800" dirty="0" smtClean="0">
              <a:latin typeface="Arial Rounded MT Bold" pitchFamily="34" charset="0"/>
            </a:endParaRPr>
          </a:p>
          <a:p>
            <a:pPr marL="514350" indent="-514350">
              <a:buAutoNum type="arabicPeriod" startAt="5"/>
            </a:pPr>
            <a:r>
              <a:rPr lang="en-US" sz="1800" dirty="0" smtClean="0">
                <a:latin typeface="Arial Rounded MT Bold" pitchFamily="34" charset="0"/>
              </a:rPr>
              <a:t>Security</a:t>
            </a:r>
          </a:p>
          <a:p>
            <a:pPr marL="514350" indent="-514350">
              <a:buAutoNum type="arabicPeriod" startAt="5"/>
            </a:pPr>
            <a:endParaRPr lang="en-US" sz="1800" dirty="0" smtClean="0">
              <a:latin typeface="Arial Rounded MT Bold" pitchFamily="34" charset="0"/>
            </a:endParaRPr>
          </a:p>
          <a:p>
            <a:pPr marL="514350" indent="-514350">
              <a:buAutoNum type="arabicPeriod" startAt="5"/>
            </a:pPr>
            <a:r>
              <a:rPr lang="en-US" sz="1800" dirty="0" smtClean="0">
                <a:latin typeface="Arial Rounded MT Bold" pitchFamily="34" charset="0"/>
              </a:rPr>
              <a:t>Dealing with failing hardware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rial Rounded MT Bold" pitchFamily="34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Testing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Unit testing: need to figure out how to do this</a:t>
            </a: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User Testing: Trial period for candidates to use it for </a:t>
            </a:r>
            <a:r>
              <a:rPr lang="en-US" sz="2400" dirty="0" smtClean="0">
                <a:latin typeface="Arial Rounded MT Bold" pitchFamily="34" charset="0"/>
              </a:rPr>
              <a:t>2 weeks (Date: 22 March </a:t>
            </a:r>
            <a:r>
              <a:rPr lang="en-US" sz="2400" dirty="0" smtClean="0">
                <a:latin typeface="Arial Rounded MT Bold" pitchFamily="34" charset="0"/>
                <a:sym typeface="Wingdings" pitchFamily="2" charset="2"/>
              </a:rPr>
              <a:t> 5 April)</a:t>
            </a:r>
            <a:endParaRPr lang="en-US" sz="2400" dirty="0" smtClean="0">
              <a:latin typeface="Arial Rounded MT Bold" pitchFamily="34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latin typeface="Arial Rounded MT Bold" pitchFamily="34" charset="0"/>
              </a:rPr>
              <a:t>	- 	</a:t>
            </a:r>
            <a:r>
              <a:rPr lang="en-US" sz="2400" dirty="0" smtClean="0">
                <a:latin typeface="Arial Rounded MT Bold" pitchFamily="34" charset="0"/>
              </a:rPr>
              <a:t>Receive feedback from </a:t>
            </a:r>
            <a:r>
              <a:rPr lang="en-US" sz="2400" dirty="0" smtClean="0">
                <a:latin typeface="Arial Rounded MT Bold" pitchFamily="34" charset="0"/>
              </a:rPr>
              <a:t>candidates</a:t>
            </a:r>
          </a:p>
          <a:p>
            <a:pPr marL="457200" indent="-457200">
              <a:buNone/>
            </a:pPr>
            <a:r>
              <a:rPr lang="en-US" sz="2400" dirty="0" smtClean="0">
                <a:latin typeface="Arial Rounded MT Bold" pitchFamily="34" charset="0"/>
              </a:rPr>
              <a:t>	</a:t>
            </a:r>
            <a:r>
              <a:rPr lang="en-US" sz="2400" dirty="0" smtClean="0">
                <a:latin typeface="Arial Rounded MT Bold" pitchFamily="34" charset="0"/>
              </a:rPr>
              <a:t>-	user </a:t>
            </a:r>
            <a:r>
              <a:rPr lang="en-US" sz="2400" dirty="0" smtClean="0">
                <a:latin typeface="Arial Rounded MT Bold" pitchFamily="34" charset="0"/>
              </a:rPr>
              <a:t>manual (after GUI is </a:t>
            </a:r>
            <a:r>
              <a:rPr lang="en-US" sz="2400" dirty="0" smtClean="0">
                <a:latin typeface="Arial Rounded MT Bold" pitchFamily="34" charset="0"/>
              </a:rPr>
              <a:t>fully completed, use 	feedback)</a:t>
            </a:r>
            <a:endParaRPr lang="en-US" sz="2400" dirty="0" smtClean="0">
              <a:latin typeface="Arial Rounded MT Bold" pitchFamily="34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latin typeface="Arial Rounded MT Bold" pitchFamily="34" charset="0"/>
              </a:rPr>
              <a:t>	- 	developers </a:t>
            </a:r>
            <a:r>
              <a:rPr lang="en-US" sz="2400" dirty="0" smtClean="0">
                <a:latin typeface="Arial Rounded MT Bold" pitchFamily="34" charset="0"/>
              </a:rPr>
              <a:t>manual for adding new device 	(</a:t>
            </a:r>
            <a:r>
              <a:rPr lang="en-US" sz="2400" dirty="0" smtClean="0">
                <a:latin typeface="Arial Rounded MT Bold" pitchFamily="34" charset="0"/>
              </a:rPr>
              <a:t>ongoing</a:t>
            </a:r>
            <a:r>
              <a:rPr lang="en-US" sz="2400" dirty="0" smtClean="0">
                <a:latin typeface="Arial Rounded MT Bold" pitchFamily="34" charset="0"/>
              </a:rPr>
              <a:t>)</a:t>
            </a:r>
            <a:endParaRPr lang="en-US" sz="24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	  - 	Use feedback for improvising the program in the </a:t>
            </a:r>
            <a:r>
              <a:rPr lang="en-US" sz="2400" dirty="0" smtClean="0">
                <a:latin typeface="Arial Rounded MT Bold" pitchFamily="34" charset="0"/>
              </a:rPr>
              <a:t>	future</a:t>
            </a:r>
            <a:endParaRPr lang="en-US" sz="2400" dirty="0">
              <a:latin typeface="Arial Rounded MT Bold" pitchFamily="34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Timeline of Work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8534400" cy="279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47800" y="50292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Rounded MT Bold" pitchFamily="34" charset="0"/>
              </a:rPr>
              <a:t>Are we on track? Yes!</a:t>
            </a:r>
            <a:endParaRPr lang="en-US" sz="24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Questions? 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3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Agenda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>
                <a:latin typeface="Arial Rounded MT Bold" pitchFamily="34" charset="0"/>
              </a:rPr>
              <a:t>Overview</a:t>
            </a:r>
            <a:endParaRPr lang="en-US" dirty="0" smtClean="0">
              <a:latin typeface="Arial Rounded MT Bold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 Rounded MT Bold" pitchFamily="34" charset="0"/>
              </a:rPr>
              <a:t>Graphical User Interface </a:t>
            </a:r>
            <a:r>
              <a:rPr lang="en-US" dirty="0" smtClean="0">
                <a:latin typeface="Arial Rounded MT Bold" pitchFamily="34" charset="0"/>
              </a:rPr>
              <a:t>Design</a:t>
            </a:r>
            <a:endParaRPr lang="en-US" dirty="0" smtClean="0">
              <a:latin typeface="Arial Rounded MT Bold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 Rounded MT Bold" pitchFamily="34" charset="0"/>
              </a:rPr>
              <a:t>Hardware </a:t>
            </a:r>
            <a:r>
              <a:rPr lang="en-US" dirty="0" smtClean="0">
                <a:latin typeface="Arial Rounded MT Bold" pitchFamily="34" charset="0"/>
              </a:rPr>
              <a:t>Control</a:t>
            </a:r>
            <a:endParaRPr lang="en-US" dirty="0" smtClean="0">
              <a:latin typeface="Arial Rounded MT Bold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 Rounded MT Bold" pitchFamily="34" charset="0"/>
              </a:rPr>
              <a:t>Modularity</a:t>
            </a:r>
            <a:endParaRPr lang="en-US" dirty="0" smtClean="0">
              <a:latin typeface="Arial Rounded MT Bold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 Rounded MT Bold" pitchFamily="34" charset="0"/>
              </a:rPr>
              <a:t>API</a:t>
            </a:r>
            <a:endParaRPr lang="en-US" dirty="0" smtClean="0">
              <a:latin typeface="Arial Rounded MT Bold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 Rounded MT Bold" pitchFamily="34" charset="0"/>
              </a:rPr>
              <a:t>Robustness</a:t>
            </a:r>
            <a:endParaRPr lang="en-US" dirty="0" smtClean="0">
              <a:latin typeface="Arial Rounded MT Bold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 Rounded MT Bold" pitchFamily="34" charset="0"/>
              </a:rPr>
              <a:t>Testing</a:t>
            </a:r>
            <a:endParaRPr lang="en-US" dirty="0">
              <a:latin typeface="Arial Rounded MT Bold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 Rounded MT Bold" pitchFamily="34" charset="0"/>
              </a:rPr>
              <a:t>Challenges</a:t>
            </a:r>
            <a:endParaRPr lang="en-US" dirty="0" smtClean="0">
              <a:latin typeface="Arial Rounded MT Bold" pitchFamily="34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Statement of Work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The </a:t>
            </a:r>
            <a:r>
              <a:rPr lang="en-US" sz="2400" dirty="0">
                <a:latin typeface="Arial Rounded MT Bold" pitchFamily="34" charset="0"/>
              </a:rPr>
              <a:t>goal of this project is to design a graphical user interface to control and visualize </a:t>
            </a:r>
            <a:r>
              <a:rPr lang="en-US" sz="2400" dirty="0" smtClean="0">
                <a:latin typeface="Arial Rounded MT Bold" pitchFamily="34" charset="0"/>
              </a:rPr>
              <a:t>integrated circuits </a:t>
            </a:r>
            <a:r>
              <a:rPr lang="en-US" sz="2400" dirty="0">
                <a:latin typeface="Arial Rounded MT Bold" pitchFamily="34" charset="0"/>
              </a:rPr>
              <a:t>radiation </a:t>
            </a:r>
            <a:r>
              <a:rPr lang="en-US" sz="2400" dirty="0" smtClean="0">
                <a:latin typeface="Arial Rounded MT Bold" pitchFamily="34" charset="0"/>
              </a:rPr>
              <a:t>experiments in real time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Why does it have to be in real time?</a:t>
            </a:r>
          </a:p>
          <a:p>
            <a:pPr lvl="1"/>
            <a:r>
              <a:rPr lang="en-US" sz="2000" dirty="0" smtClean="0">
                <a:latin typeface="Arial Rounded MT Bold" pitchFamily="34" charset="0"/>
              </a:rPr>
              <a:t>Detect any kind of error at early stage</a:t>
            </a:r>
          </a:p>
          <a:p>
            <a:pPr lvl="2"/>
            <a:r>
              <a:rPr lang="en-US" sz="1600" dirty="0" smtClean="0">
                <a:latin typeface="Arial Rounded MT Bold" pitchFamily="34" charset="0"/>
              </a:rPr>
              <a:t>Device under testing</a:t>
            </a:r>
          </a:p>
          <a:p>
            <a:pPr lvl="2"/>
            <a:r>
              <a:rPr lang="en-US" sz="1600" dirty="0" smtClean="0">
                <a:latin typeface="Arial Rounded MT Bold" pitchFamily="34" charset="0"/>
              </a:rPr>
              <a:t>Equipment malfunction</a:t>
            </a:r>
          </a:p>
          <a:p>
            <a:pPr lvl="2"/>
            <a:endParaRPr lang="en-US" sz="16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What are the advantages of using this software?</a:t>
            </a:r>
          </a:p>
          <a:p>
            <a:pPr lvl="1"/>
            <a:r>
              <a:rPr lang="en-US" sz="2000" dirty="0" smtClean="0">
                <a:latin typeface="Arial Rounded MT Bold" pitchFamily="34" charset="0"/>
              </a:rPr>
              <a:t>Save time</a:t>
            </a:r>
          </a:p>
          <a:p>
            <a:pPr lvl="1"/>
            <a:r>
              <a:rPr lang="en-US" sz="2000" dirty="0" smtClean="0">
                <a:latin typeface="Arial Rounded MT Bold" pitchFamily="34" charset="0"/>
              </a:rPr>
              <a:t>Save $$$$</a:t>
            </a:r>
            <a:endParaRPr lang="en-US" sz="2000" dirty="0">
              <a:latin typeface="Arial Rounded MT Bold" pitchFamily="34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>Graphical User Interface Goals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Be able to set up new </a:t>
            </a:r>
            <a:r>
              <a:rPr lang="en-US" sz="2400" dirty="0" smtClean="0">
                <a:latin typeface="Arial Rounded MT Bold" pitchFamily="34" charset="0"/>
              </a:rPr>
              <a:t>experiments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Be able to save experiment </a:t>
            </a:r>
            <a:r>
              <a:rPr lang="en-US" sz="2400" dirty="0" smtClean="0">
                <a:latin typeface="Arial Rounded MT Bold" pitchFamily="34" charset="0"/>
              </a:rPr>
              <a:t>configurations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Be able to poll active hardware [DONE</a:t>
            </a:r>
            <a:r>
              <a:rPr lang="en-US" sz="2400" dirty="0" smtClean="0">
                <a:latin typeface="Arial Rounded MT Bold" pitchFamily="34" charset="0"/>
              </a:rPr>
              <a:t>]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Be able to plot in real time while accessing data [~DONE</a:t>
            </a:r>
            <a:r>
              <a:rPr lang="en-US" sz="2400" dirty="0" smtClean="0">
                <a:latin typeface="Arial Rounded MT Bold" pitchFamily="34" charset="0"/>
              </a:rPr>
              <a:t>]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Be able to load in configuration of previous </a:t>
            </a:r>
            <a:r>
              <a:rPr lang="en-US" sz="2400" dirty="0" smtClean="0">
                <a:latin typeface="Arial Rounded MT Bold" pitchFamily="34" charset="0"/>
              </a:rPr>
              <a:t>experiments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Be able to access data from previous experiments [DONE</a:t>
            </a:r>
            <a:r>
              <a:rPr lang="en-US" sz="2400" dirty="0" smtClean="0">
                <a:latin typeface="Arial Rounded MT Bold" pitchFamily="34" charset="0"/>
              </a:rPr>
              <a:t>]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Be able to integrate GPIB control with FPGA </a:t>
            </a:r>
            <a:r>
              <a:rPr lang="en-US" sz="2400" dirty="0" smtClean="0">
                <a:latin typeface="Arial Rounded MT Bold" pitchFamily="34" charset="0"/>
              </a:rPr>
              <a:t>scripts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Fully implement power supply, digital </a:t>
            </a:r>
            <a:r>
              <a:rPr lang="en-US" sz="2400" dirty="0" err="1" smtClean="0">
                <a:latin typeface="Arial Rounded MT Bold" pitchFamily="34" charset="0"/>
              </a:rPr>
              <a:t>multimeter</a:t>
            </a:r>
            <a:r>
              <a:rPr lang="en-US" sz="2400" dirty="0" smtClean="0">
                <a:latin typeface="Arial Rounded MT Bold" pitchFamily="34" charset="0"/>
              </a:rPr>
              <a:t>, oscilloscope [~DONE]</a:t>
            </a: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Draft of GUI design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1447800"/>
            <a:ext cx="1981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Welcome Window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0" y="2590800"/>
            <a:ext cx="18288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Experiments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81800" y="3429000"/>
            <a:ext cx="19050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Experiment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1800" y="4267200"/>
            <a:ext cx="19050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Saved configurations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5800" y="3429000"/>
            <a:ext cx="18288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Experiment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14400" y="2590800"/>
            <a:ext cx="18288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95800" y="4267200"/>
            <a:ext cx="1828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Configure settings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4400" y="3429000"/>
            <a:ext cx="18288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of experiments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14400" y="4419600"/>
            <a:ext cx="18288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of experiment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(read only)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Elbow Connector 36"/>
          <p:cNvCxnSpPr>
            <a:endCxn id="23" idx="0"/>
          </p:cNvCxnSpPr>
          <p:nvPr/>
        </p:nvCxnSpPr>
        <p:spPr>
          <a:xfrm rot="5400000">
            <a:off x="2705100" y="1028700"/>
            <a:ext cx="685800" cy="243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2"/>
            <a:endCxn id="25" idx="0"/>
          </p:cNvCxnSpPr>
          <p:nvPr/>
        </p:nvCxnSpPr>
        <p:spPr>
          <a:xfrm>
            <a:off x="1828800" y="3048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2"/>
            <a:endCxn id="26" idx="0"/>
          </p:cNvCxnSpPr>
          <p:nvPr/>
        </p:nvCxnSpPr>
        <p:spPr>
          <a:xfrm>
            <a:off x="1828800" y="3962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endCxn id="13" idx="0"/>
          </p:cNvCxnSpPr>
          <p:nvPr/>
        </p:nvCxnSpPr>
        <p:spPr>
          <a:xfrm>
            <a:off x="4267200" y="2209800"/>
            <a:ext cx="2362200" cy="381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3" idx="2"/>
            <a:endCxn id="22" idx="0"/>
          </p:cNvCxnSpPr>
          <p:nvPr/>
        </p:nvCxnSpPr>
        <p:spPr>
          <a:xfrm rot="5400000">
            <a:off x="5829300" y="2628900"/>
            <a:ext cx="3810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endCxn id="18" idx="0"/>
          </p:cNvCxnSpPr>
          <p:nvPr/>
        </p:nvCxnSpPr>
        <p:spPr>
          <a:xfrm>
            <a:off x="6629400" y="3200400"/>
            <a:ext cx="11049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2"/>
            <a:endCxn id="24" idx="0"/>
          </p:cNvCxnSpPr>
          <p:nvPr/>
        </p:nvCxnSpPr>
        <p:spPr>
          <a:xfrm>
            <a:off x="54102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2"/>
            <a:endCxn id="21" idx="0"/>
          </p:cNvCxnSpPr>
          <p:nvPr/>
        </p:nvCxnSpPr>
        <p:spPr>
          <a:xfrm>
            <a:off x="77343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781800" y="5257800"/>
            <a:ext cx="19050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Edit/confirm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95800" y="5257800"/>
            <a:ext cx="18288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confirm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4" idx="2"/>
            <a:endCxn id="27" idx="0"/>
          </p:cNvCxnSpPr>
          <p:nvPr/>
        </p:nvCxnSpPr>
        <p:spPr>
          <a:xfrm>
            <a:off x="54102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2"/>
            <a:endCxn id="20" idx="0"/>
          </p:cNvCxnSpPr>
          <p:nvPr/>
        </p:nvCxnSpPr>
        <p:spPr>
          <a:xfrm>
            <a:off x="77343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562600" y="6096000"/>
            <a:ext cx="2057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 analysis window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27" idx="2"/>
            <a:endCxn id="48" idx="0"/>
          </p:cNvCxnSpPr>
          <p:nvPr/>
        </p:nvCxnSpPr>
        <p:spPr>
          <a:xfrm rot="16200000" flipH="1">
            <a:off x="5810250" y="5314950"/>
            <a:ext cx="381000" cy="1181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0" idx="2"/>
            <a:endCxn id="48" idx="0"/>
          </p:cNvCxnSpPr>
          <p:nvPr/>
        </p:nvCxnSpPr>
        <p:spPr>
          <a:xfrm rot="5400000">
            <a:off x="6972300" y="5334000"/>
            <a:ext cx="381000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5564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Flow of the GUI (aim)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Current GUI progress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219200"/>
            <a:ext cx="859536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Hardware Control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7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So how does the software communicate with the hardware?</a:t>
            </a:r>
          </a:p>
          <a:p>
            <a:pPr>
              <a:buNone/>
            </a:pPr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Series of commands using the GPIB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>Series of tools using the FPGA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endParaRPr lang="en-US" sz="2400" dirty="0">
              <a:latin typeface="Arial Rounded MT Bold" pitchFamily="34" charset="0"/>
            </a:endParaRPr>
          </a:p>
        </p:txBody>
      </p:sp>
      <p:pic>
        <p:nvPicPr>
          <p:cNvPr id="4" name="Picture 2" descr="http://profile.ak.fbcdn.net/hprofile-ak-snc4/23283_107491582619857_4318_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24800" y="5715000"/>
            <a:ext cx="914400" cy="8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radschool.purdue.edu/gradexpo/images/InstLogo2010/fileIOShow(36)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286501" y="0"/>
            <a:ext cx="267195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562</Words>
  <Application>Microsoft Office PowerPoint</Application>
  <PresentationFormat>On-screen Show (4:3)</PresentationFormat>
  <Paragraphs>207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DeathRay:  A hardware test platform   Preliminary Design Review</vt:lpstr>
      <vt:lpstr>Group Members: Nadiah Zainol Abidin Anas Alfuntukh Jack Minardi  Customer/Sponsor:  Institute of Space and Defense Electronics (ISDE)  Advisor:  Prof. Daniel Loveless, Research/Develop Engineer</vt:lpstr>
      <vt:lpstr>Agenda</vt:lpstr>
      <vt:lpstr>Statement of Work</vt:lpstr>
      <vt:lpstr>Graphical User Interface Goals</vt:lpstr>
      <vt:lpstr>Draft of GUI design</vt:lpstr>
      <vt:lpstr>Flow of the GUI (aim)</vt:lpstr>
      <vt:lpstr>Current GUI progress</vt:lpstr>
      <vt:lpstr>Hardware Control</vt:lpstr>
      <vt:lpstr>FPGA control</vt:lpstr>
      <vt:lpstr>GPIB Control</vt:lpstr>
      <vt:lpstr>Hardware </vt:lpstr>
      <vt:lpstr>Hardware</vt:lpstr>
      <vt:lpstr>GPIB: SCPI commands</vt:lpstr>
      <vt:lpstr>Modularity</vt:lpstr>
      <vt:lpstr>API</vt:lpstr>
      <vt:lpstr>API</vt:lpstr>
      <vt:lpstr>Robustness</vt:lpstr>
      <vt:lpstr>Assumptions</vt:lpstr>
      <vt:lpstr>Challenges</vt:lpstr>
      <vt:lpstr>Testing</vt:lpstr>
      <vt:lpstr>Timeline of Work</vt:lpstr>
      <vt:lpstr>Questions?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zainoln</dc:creator>
  <cp:lastModifiedBy>zainoln</cp:lastModifiedBy>
  <cp:revision>28</cp:revision>
  <dcterms:created xsi:type="dcterms:W3CDTF">2012-03-13T00:34:04Z</dcterms:created>
  <dcterms:modified xsi:type="dcterms:W3CDTF">2012-03-15T15:37:42Z</dcterms:modified>
</cp:coreProperties>
</file>