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63" r:id="rId5"/>
    <p:sldId id="258" r:id="rId6"/>
    <p:sldId id="266" r:id="rId7"/>
    <p:sldId id="271" r:id="rId8"/>
    <p:sldId id="270" r:id="rId9"/>
    <p:sldId id="276" r:id="rId10"/>
    <p:sldId id="277" r:id="rId11"/>
    <p:sldId id="272" r:id="rId12"/>
    <p:sldId id="273" r:id="rId13"/>
    <p:sldId id="275" r:id="rId14"/>
    <p:sldId id="260" r:id="rId15"/>
    <p:sldId id="282" r:id="rId16"/>
    <p:sldId id="283" r:id="rId17"/>
    <p:sldId id="261" r:id="rId18"/>
    <p:sldId id="279" r:id="rId19"/>
    <p:sldId id="280" r:id="rId20"/>
    <p:sldId id="262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4660"/>
  </p:normalViewPr>
  <p:slideViewPr>
    <p:cSldViewPr>
      <p:cViewPr varScale="1">
        <p:scale>
          <a:sx n="86" d="100"/>
          <a:sy n="86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197D3-4F6A-46CD-BD4E-581AC88253CE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E240-18B0-4627-A85D-DFCD14AF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Specified</a:t>
            </a:r>
            <a:r>
              <a:rPr lang="en-US" baseline="0" dirty="0" smtClean="0"/>
              <a:t> choices of the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5E240-18B0-4627-A85D-DFCD14AFC8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Deathray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hardware test platform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Preliminary Design Review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Vanderbilt University, March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2012</a:t>
            </a:r>
          </a:p>
          <a:p>
            <a:endParaRPr lang="en-US" sz="2000" dirty="0" smtClean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GPIB Control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‘General Purpose Interface Bus’</a:t>
            </a:r>
          </a:p>
          <a:p>
            <a:r>
              <a:rPr lang="en-US" dirty="0" smtClean="0"/>
              <a:t>The de facto standard of controlling hardware using a PC</a:t>
            </a:r>
          </a:p>
          <a:p>
            <a:r>
              <a:rPr lang="en-US" dirty="0" smtClean="0"/>
              <a:t>A bus system for Test and Measurement applications</a:t>
            </a:r>
          </a:p>
          <a:p>
            <a:r>
              <a:rPr lang="en-US" dirty="0" smtClean="0"/>
              <a:t>This networked system has all features that are required to create a measurement system. </a:t>
            </a:r>
          </a:p>
          <a:p>
            <a:r>
              <a:rPr lang="en-US" dirty="0" smtClean="0"/>
              <a:t>Remote control of instruments, real-time response capability, data handshake for reliable operation are few of the features of the GPIB. </a:t>
            </a:r>
          </a:p>
          <a:p>
            <a:endParaRPr lang="en-US" dirty="0"/>
          </a:p>
        </p:txBody>
      </p:sp>
      <p:sp>
        <p:nvSpPr>
          <p:cNvPr id="1026" name="AutoShape 2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766" r="27660"/>
          <a:stretch>
            <a:fillRect/>
          </a:stretch>
        </p:blipFill>
        <p:spPr bwMode="auto">
          <a:xfrm rot="5400000">
            <a:off x="5381625" y="1476375"/>
            <a:ext cx="21336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GPIB gateway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Digital </a:t>
            </a:r>
            <a:r>
              <a:rPr lang="en-US" sz="2400" dirty="0" err="1" smtClean="0"/>
              <a:t>multimeter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hp34401a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DC power supply </a:t>
            </a:r>
          </a:p>
          <a:p>
            <a:pPr>
              <a:buNone/>
            </a:pPr>
            <a:r>
              <a:rPr lang="en-US" sz="2400" i="1" dirty="0" smtClean="0"/>
              <a:t>hpe3631a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gp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035425" y="2289175"/>
            <a:ext cx="4902200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Oscilloscope </a:t>
            </a:r>
          </a:p>
          <a:p>
            <a:pPr>
              <a:buNone/>
            </a:pPr>
            <a:r>
              <a:rPr lang="en-US" sz="2400" i="1" dirty="0" smtClean="0"/>
              <a:t>dso6032a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oscilloscope.JPG"/>
          <p:cNvPicPr>
            <a:picLocks noChangeAspect="1"/>
          </p:cNvPicPr>
          <p:nvPr/>
        </p:nvPicPr>
        <p:blipFill>
          <a:blip r:embed="rId2" cstate="print"/>
          <a:srcRect l="4324" t="34444" r="3986"/>
          <a:stretch>
            <a:fillRect/>
          </a:stretch>
        </p:blipFill>
        <p:spPr>
          <a:xfrm>
            <a:off x="3505200" y="1752600"/>
            <a:ext cx="5257800" cy="2819400"/>
          </a:xfrm>
          <a:prstGeom prst="rect">
            <a:avLst/>
          </a:prstGeom>
        </p:spPr>
      </p:pic>
      <p:pic>
        <p:nvPicPr>
          <p:cNvPr id="7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GPIB: SCPI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Standard Commands for Programmable Instruments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standard for syntax and commands to use in controlling programmable test and measurement devices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SCPI commands to an instrument may either perform a </a:t>
            </a:r>
            <a:r>
              <a:rPr lang="en-US" sz="2400" i="1" dirty="0" smtClean="0"/>
              <a:t>set</a:t>
            </a:r>
            <a:r>
              <a:rPr lang="en-US" sz="2400" dirty="0" smtClean="0"/>
              <a:t> operation (e.g. switching a power supply on) or a </a:t>
            </a:r>
            <a:r>
              <a:rPr lang="en-US" sz="2400" i="1" dirty="0" smtClean="0"/>
              <a:t>query</a:t>
            </a:r>
            <a:r>
              <a:rPr lang="en-US" sz="2400" dirty="0" smtClean="0"/>
              <a:t> operation (e.g. reading a voltage)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endParaRPr lang="en-US" sz="2400" dirty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-What is modularity? </a:t>
            </a:r>
          </a:p>
          <a:p>
            <a:pPr>
              <a:buNone/>
            </a:pPr>
            <a:r>
              <a:rPr lang="en-US" dirty="0" smtClean="0"/>
              <a:t>	-Subdivide the modules by commands because one command can work with multiple device</a:t>
            </a:r>
          </a:p>
          <a:p>
            <a:pPr>
              <a:buNone/>
            </a:pPr>
            <a:r>
              <a:rPr lang="en-US" dirty="0" smtClean="0"/>
              <a:t>	-should be easy for user to write new commands for new device</a:t>
            </a:r>
          </a:p>
          <a:p>
            <a:pPr>
              <a:buNone/>
            </a:pPr>
            <a:r>
              <a:rPr lang="en-US" dirty="0" smtClean="0"/>
              <a:t>	-Easy for extending the software in the future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FileProcessor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def init(self,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filesList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self.filesList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filesList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#Fill in the following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self.processedData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[{}]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self.displayData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self.tableData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access to 4 plot windows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PyQwt</a:t>
            </a:r>
            <a:r>
              <a:rPr lang="en-US" dirty="0" smtClean="0"/>
              <a:t> plotting library</a:t>
            </a:r>
          </a:p>
          <a:p>
            <a:pPr lvl="1"/>
            <a:r>
              <a:rPr lang="en-US" dirty="0" smtClean="0"/>
              <a:t>Easy to modify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View is based off of the tree list</a:t>
            </a:r>
          </a:p>
          <a:p>
            <a:endParaRPr lang="en-US" dirty="0" smtClean="0"/>
          </a:p>
          <a:p>
            <a:r>
              <a:rPr lang="en-US" dirty="0" smtClean="0"/>
              <a:t>Documentation and sample code</a:t>
            </a:r>
            <a:endParaRPr lang="en-US" dirty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/>
              <a:t>Software has to be robust from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People who are not familiar with the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People who wants to hack the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People who might try to break the program on purpose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How?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Checking method</a:t>
            </a:r>
          </a:p>
          <a:p>
            <a:pPr marL="457200" indent="-457200"/>
            <a:r>
              <a:rPr lang="en-US" sz="2400" dirty="0" smtClean="0"/>
              <a:t>Documentation (user manual, developer manual)</a:t>
            </a:r>
          </a:p>
          <a:p>
            <a:pPr marL="457200" indent="-457200"/>
            <a:r>
              <a:rPr lang="en-US" sz="2400" dirty="0" smtClean="0"/>
              <a:t>Hide implementation details (such as GPIB)</a:t>
            </a:r>
          </a:p>
          <a:p>
            <a:pPr marL="457200" indent="-457200"/>
            <a:r>
              <a:rPr lang="en-US" sz="2400" dirty="0" smtClean="0"/>
              <a:t>Sanitizing inputs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sets up physical GPIB devices</a:t>
            </a:r>
          </a:p>
          <a:p>
            <a:r>
              <a:rPr lang="en-US" dirty="0" smtClean="0"/>
              <a:t>Will not be used for publication quality plots</a:t>
            </a:r>
          </a:p>
          <a:p>
            <a:r>
              <a:rPr lang="en-US" dirty="0" smtClean="0"/>
              <a:t>User will process FPGA data (in python)</a:t>
            </a:r>
          </a:p>
          <a:p>
            <a:r>
              <a:rPr lang="en-US" dirty="0" smtClean="0"/>
              <a:t>Access to FGPA output files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Device SCPI (</a:t>
            </a:r>
            <a:r>
              <a:rPr lang="en-US" sz="1800" dirty="0" err="1" smtClean="0"/>
              <a:t>data_acquisition</a:t>
            </a:r>
            <a:r>
              <a:rPr lang="en-US" sz="1800" dirty="0" smtClean="0"/>
              <a:t>)</a:t>
            </a:r>
          </a:p>
          <a:p>
            <a:pPr marL="514350" indent="-514350">
              <a:buNone/>
            </a:pPr>
            <a:r>
              <a:rPr lang="en-US" sz="1800" dirty="0" smtClean="0"/>
              <a:t>		- Return ‘15’ error: does not help us detect if ‘junk’ was written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AutoNum type="arabicPeriod" startAt="2"/>
            </a:pPr>
            <a:r>
              <a:rPr lang="en-US" sz="1800" dirty="0" smtClean="0"/>
              <a:t>Inconsistency in the user manual</a:t>
            </a:r>
          </a:p>
          <a:p>
            <a:pPr marL="914400" lvl="1" indent="-514350">
              <a:buNone/>
            </a:pPr>
            <a:r>
              <a:rPr lang="en-US" sz="1800" dirty="0" smtClean="0"/>
              <a:t>	-Time Scale issue for oscilloscope: only goes from 2ns to 50s instead of 500ps to 50s</a:t>
            </a:r>
          </a:p>
          <a:p>
            <a:pPr marL="914400" lvl="1" indent="-514350">
              <a:buAutoNum type="arabicPeriod" startAt="2"/>
            </a:pPr>
            <a:endParaRPr lang="en-US" sz="1800" dirty="0" smtClean="0"/>
          </a:p>
          <a:p>
            <a:pPr marL="514350" indent="-514350">
              <a:buAutoNum type="arabicPeriod" startAt="2"/>
            </a:pPr>
            <a:r>
              <a:rPr lang="en-US" sz="1800" dirty="0" smtClean="0"/>
              <a:t>Testing	</a:t>
            </a:r>
          </a:p>
          <a:p>
            <a:pPr marL="514350" indent="-514350">
              <a:buNone/>
            </a:pPr>
            <a:r>
              <a:rPr lang="en-US" sz="1800" dirty="0" smtClean="0"/>
              <a:t>	-unit testing</a:t>
            </a:r>
          </a:p>
          <a:p>
            <a:pPr marL="514350" indent="-514350">
              <a:buNone/>
            </a:pPr>
            <a:r>
              <a:rPr lang="en-US" sz="1800" dirty="0" smtClean="0"/>
              <a:t>	-user testing	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AutoNum type="arabicPeriod" startAt="4"/>
            </a:pPr>
            <a:r>
              <a:rPr lang="en-US" sz="1800" dirty="0" smtClean="0"/>
              <a:t>Building software with dumb user expectation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AutoNum type="arabicPeriod" startAt="5"/>
            </a:pPr>
            <a:r>
              <a:rPr lang="en-US" sz="1800" dirty="0" smtClean="0"/>
              <a:t>Security</a:t>
            </a:r>
          </a:p>
          <a:p>
            <a:pPr marL="514350" indent="-514350">
              <a:buAutoNum type="arabicPeriod" startAt="5"/>
            </a:pPr>
            <a:endParaRPr lang="en-US" sz="1800" dirty="0" smtClean="0"/>
          </a:p>
          <a:p>
            <a:pPr marL="514350" indent="-514350">
              <a:buAutoNum type="arabicPeriod" startAt="5"/>
            </a:pPr>
            <a:r>
              <a:rPr lang="en-US" sz="1800" dirty="0" smtClean="0"/>
              <a:t>Dealing with failing hardware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Group Members:</a:t>
            </a:r>
            <a:br>
              <a:rPr lang="en-US" sz="2800" dirty="0" smtClean="0"/>
            </a:br>
            <a:r>
              <a:rPr lang="en-US" sz="2800" dirty="0" smtClean="0"/>
              <a:t>Nadiah Zainol Abidin</a:t>
            </a:r>
            <a:br>
              <a:rPr lang="en-US" sz="2800" dirty="0" smtClean="0"/>
            </a:br>
            <a:r>
              <a:rPr lang="en-US" sz="2800" dirty="0" smtClean="0"/>
              <a:t>Anas Alfuntukh</a:t>
            </a:r>
            <a:br>
              <a:rPr lang="en-US" sz="2800" dirty="0" smtClean="0"/>
            </a:br>
            <a:r>
              <a:rPr lang="en-US" sz="2800" dirty="0" smtClean="0"/>
              <a:t>Jack Minardi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Customer/Sponsor: </a:t>
            </a:r>
            <a:br>
              <a:rPr lang="en-US" sz="2800" dirty="0" smtClean="0"/>
            </a:br>
            <a:r>
              <a:rPr lang="en-US" sz="2800" dirty="0" smtClean="0"/>
              <a:t>Institute of Space and Defense Electronics (ISDE)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Advisor: </a:t>
            </a:r>
            <a:br>
              <a:rPr lang="en-US" sz="2800" dirty="0" smtClean="0"/>
            </a:br>
            <a:r>
              <a:rPr lang="en-US" sz="2800" dirty="0" smtClean="0"/>
              <a:t>Prof. Daniel Loveless, Research/Develop Engineer</a:t>
            </a:r>
            <a:endParaRPr lang="en-US" sz="2800" dirty="0"/>
          </a:p>
        </p:txBody>
      </p:sp>
      <p:pic>
        <p:nvPicPr>
          <p:cNvPr id="3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Unit testing: need to figure out how to do this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User Testing: Trial period for candidates to use it for two weeks</a:t>
            </a:r>
          </a:p>
          <a:p>
            <a:pPr marL="457200" indent="-457200">
              <a:buNone/>
            </a:pPr>
            <a:r>
              <a:rPr lang="en-US" sz="2400" dirty="0" smtClean="0"/>
              <a:t>	- 	user manual (after GUI is complete)</a:t>
            </a:r>
          </a:p>
          <a:p>
            <a:pPr marL="457200" indent="-457200">
              <a:buNone/>
            </a:pPr>
            <a:r>
              <a:rPr lang="en-US" sz="2400" dirty="0" smtClean="0"/>
              <a:t>	- 	developers manual (ongoing)</a:t>
            </a:r>
          </a:p>
          <a:p>
            <a:pPr marL="457200" indent="-457200">
              <a:buNone/>
            </a:pPr>
            <a:r>
              <a:rPr lang="en-US" sz="2400" dirty="0" smtClean="0"/>
              <a:t>	- 	Receive feedback from candidates</a:t>
            </a:r>
          </a:p>
          <a:p>
            <a:pPr>
              <a:buNone/>
            </a:pPr>
            <a:r>
              <a:rPr lang="en-US" sz="2400" dirty="0" smtClean="0"/>
              <a:t>	  - 	Use feedback for improvising the program in the future</a:t>
            </a:r>
            <a:endParaRPr lang="en-US" sz="2400" dirty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3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Overview (j)</a:t>
            </a:r>
          </a:p>
          <a:p>
            <a:pPr algn="ctr">
              <a:buNone/>
            </a:pPr>
            <a:r>
              <a:rPr lang="en-US" dirty="0" smtClean="0"/>
              <a:t>Graphical User Interface Design (j and a)</a:t>
            </a:r>
          </a:p>
          <a:p>
            <a:pPr algn="ctr">
              <a:buNone/>
            </a:pPr>
            <a:r>
              <a:rPr lang="en-US" dirty="0" smtClean="0"/>
              <a:t>Hardware Control (a and n)</a:t>
            </a:r>
          </a:p>
          <a:p>
            <a:pPr algn="ctr">
              <a:buNone/>
            </a:pPr>
            <a:r>
              <a:rPr lang="en-US" dirty="0" smtClean="0"/>
              <a:t>Modularity (</a:t>
            </a:r>
            <a:r>
              <a:rPr lang="en-US" dirty="0" err="1" smtClean="0"/>
              <a:t>anas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dirty="0" smtClean="0"/>
              <a:t>API (j)</a:t>
            </a:r>
          </a:p>
          <a:p>
            <a:pPr algn="ctr">
              <a:buNone/>
            </a:pPr>
            <a:r>
              <a:rPr lang="en-US" dirty="0" smtClean="0"/>
              <a:t>Robustness (a)</a:t>
            </a:r>
          </a:p>
          <a:p>
            <a:pPr algn="ctr">
              <a:buNone/>
            </a:pPr>
            <a:r>
              <a:rPr lang="en-US" dirty="0" smtClean="0"/>
              <a:t>Testing (n)</a:t>
            </a:r>
            <a:endParaRPr lang="en-US" dirty="0"/>
          </a:p>
          <a:p>
            <a:pPr algn="ctr">
              <a:buNone/>
            </a:pPr>
            <a:r>
              <a:rPr lang="en-US" dirty="0" smtClean="0"/>
              <a:t>Challenges (n and j)</a:t>
            </a: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goal of this project is to design a graphical user interface to control and visualize </a:t>
            </a:r>
            <a:r>
              <a:rPr lang="en-US" sz="2400" dirty="0" smtClean="0"/>
              <a:t>integrated circuits </a:t>
            </a:r>
            <a:r>
              <a:rPr lang="en-US" sz="2400" dirty="0"/>
              <a:t>radiation </a:t>
            </a:r>
            <a:r>
              <a:rPr lang="en-US" sz="2400" dirty="0" smtClean="0"/>
              <a:t>experiments in real time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Why does it have to be in real time?</a:t>
            </a:r>
          </a:p>
          <a:p>
            <a:pPr lvl="1">
              <a:buFontTx/>
              <a:buChar char="-"/>
            </a:pPr>
            <a:r>
              <a:rPr lang="en-US" sz="2000" dirty="0" smtClean="0"/>
              <a:t>Detect any kind of error at early stage</a:t>
            </a:r>
          </a:p>
          <a:p>
            <a:pPr lvl="2">
              <a:buFontTx/>
              <a:buChar char="-"/>
            </a:pPr>
            <a:r>
              <a:rPr lang="en-US" sz="1600" dirty="0" smtClean="0"/>
              <a:t>Device under testing</a:t>
            </a:r>
          </a:p>
          <a:p>
            <a:pPr lvl="2">
              <a:buFontTx/>
              <a:buChar char="-"/>
            </a:pPr>
            <a:r>
              <a:rPr lang="en-US" sz="1600" dirty="0" smtClean="0"/>
              <a:t>Equipment malfunction</a:t>
            </a:r>
          </a:p>
          <a:p>
            <a:pPr lvl="2"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2400" dirty="0" smtClean="0"/>
              <a:t>What are the advantages of using this software?</a:t>
            </a:r>
          </a:p>
          <a:p>
            <a:pPr lvl="1">
              <a:buFontTx/>
              <a:buChar char="-"/>
            </a:pPr>
            <a:r>
              <a:rPr lang="en-US" sz="2000" dirty="0" smtClean="0"/>
              <a:t>Save time</a:t>
            </a:r>
          </a:p>
          <a:p>
            <a:pPr lvl="1">
              <a:buFontTx/>
              <a:buChar char="-"/>
            </a:pPr>
            <a:r>
              <a:rPr lang="en-US" sz="2000" dirty="0" smtClean="0"/>
              <a:t>Save $$$$</a:t>
            </a:r>
            <a:endParaRPr lang="en-US" sz="2000" dirty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 able to set up new experiments</a:t>
            </a:r>
          </a:p>
          <a:p>
            <a:r>
              <a:rPr lang="en-US" sz="2400" dirty="0" smtClean="0"/>
              <a:t>Be able to save experiment configurations</a:t>
            </a:r>
          </a:p>
          <a:p>
            <a:r>
              <a:rPr lang="en-US" sz="2400" dirty="0" smtClean="0"/>
              <a:t>Be able to poll active hardware [DONE]</a:t>
            </a:r>
          </a:p>
          <a:p>
            <a:r>
              <a:rPr lang="en-US" sz="2400" dirty="0" smtClean="0"/>
              <a:t>Be able to plot in real time while accessing data [~DONE]</a:t>
            </a:r>
          </a:p>
          <a:p>
            <a:r>
              <a:rPr lang="en-US" sz="2400" dirty="0" smtClean="0"/>
              <a:t>Be able to load in configuration of previous experiments</a:t>
            </a:r>
          </a:p>
          <a:p>
            <a:r>
              <a:rPr lang="en-US" sz="2400" dirty="0" smtClean="0"/>
              <a:t>Be able to access data from previous experiments [DONE]</a:t>
            </a:r>
          </a:p>
          <a:p>
            <a:r>
              <a:rPr lang="en-US" sz="2400" dirty="0" smtClean="0"/>
              <a:t>Be able to integrate GPIB control with FPGA scripts</a:t>
            </a:r>
          </a:p>
          <a:p>
            <a:r>
              <a:rPr lang="en-US" sz="2400" dirty="0" smtClean="0"/>
              <a:t>Fully implement power supply, digital </a:t>
            </a:r>
            <a:r>
              <a:rPr lang="en-US" sz="2400" dirty="0" err="1" smtClean="0"/>
              <a:t>multimeter</a:t>
            </a:r>
            <a:r>
              <a:rPr lang="en-US" sz="2400" dirty="0" smtClean="0"/>
              <a:t>, oscilloscope [~DONE]</a:t>
            </a: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Draft of GUI 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1447800"/>
            <a:ext cx="1981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1800" y="34290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4267200"/>
            <a:ext cx="1905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Saved configurations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34290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4267200"/>
            <a:ext cx="1828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3429000"/>
            <a:ext cx="1828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4419600"/>
            <a:ext cx="1828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of experiment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(read only)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23" idx="0"/>
          </p:cNvCxnSpPr>
          <p:nvPr/>
        </p:nvCxnSpPr>
        <p:spPr>
          <a:xfrm rot="5400000">
            <a:off x="2705100" y="1028700"/>
            <a:ext cx="6858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5" idx="0"/>
          </p:cNvCxnSpPr>
          <p:nvPr/>
        </p:nvCxnSpPr>
        <p:spPr>
          <a:xfrm>
            <a:off x="18288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26" idx="0"/>
          </p:cNvCxnSpPr>
          <p:nvPr/>
        </p:nvCxnSpPr>
        <p:spPr>
          <a:xfrm>
            <a:off x="18288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13" idx="0"/>
          </p:cNvCxnSpPr>
          <p:nvPr/>
        </p:nvCxnSpPr>
        <p:spPr>
          <a:xfrm>
            <a:off x="4267200" y="2209800"/>
            <a:ext cx="23622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22" idx="0"/>
          </p:cNvCxnSpPr>
          <p:nvPr/>
        </p:nvCxnSpPr>
        <p:spPr>
          <a:xfrm rot="5400000">
            <a:off x="5829300" y="2628900"/>
            <a:ext cx="3810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endCxn id="18" idx="0"/>
          </p:cNvCxnSpPr>
          <p:nvPr/>
        </p:nvCxnSpPr>
        <p:spPr>
          <a:xfrm>
            <a:off x="6629400" y="3200400"/>
            <a:ext cx="1104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  <a:endCxn id="24" idx="0"/>
          </p:cNvCxnSpPr>
          <p:nvPr/>
        </p:nvCxnSpPr>
        <p:spPr>
          <a:xfrm>
            <a:off x="54102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1" idx="0"/>
          </p:cNvCxnSpPr>
          <p:nvPr/>
        </p:nvCxnSpPr>
        <p:spPr>
          <a:xfrm>
            <a:off x="77343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1800" y="52578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Edit/confirm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5800" y="5257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54102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20" idx="0"/>
          </p:cNvCxnSpPr>
          <p:nvPr/>
        </p:nvCxnSpPr>
        <p:spPr>
          <a:xfrm>
            <a:off x="77343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62600" y="6096000"/>
            <a:ext cx="2057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analysis window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27" idx="2"/>
            <a:endCxn id="48" idx="0"/>
          </p:cNvCxnSpPr>
          <p:nvPr/>
        </p:nvCxnSpPr>
        <p:spPr>
          <a:xfrm rot="16200000" flipH="1">
            <a:off x="5810250" y="5314950"/>
            <a:ext cx="3810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8" idx="0"/>
          </p:cNvCxnSpPr>
          <p:nvPr/>
        </p:nvCxnSpPr>
        <p:spPr>
          <a:xfrm rot="5400000">
            <a:off x="6972300" y="5334000"/>
            <a:ext cx="3810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5564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GUI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859536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 how does the software communicate with the hardware?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Series of commands using the GPIB</a:t>
            </a:r>
          </a:p>
          <a:p>
            <a:endParaRPr lang="en-US" dirty="0" smtClean="0"/>
          </a:p>
          <a:p>
            <a:r>
              <a:rPr lang="en-US" dirty="0" smtClean="0"/>
              <a:t>Series of tools using the FPGA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control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74900" y="2362200"/>
            <a:ext cx="2376488" cy="26289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SE Test System</a:t>
            </a:r>
            <a:br>
              <a:rPr lang="en-US" sz="2000" b="1" dirty="0"/>
            </a:br>
            <a:r>
              <a:rPr lang="en-US" sz="2000" b="1" dirty="0"/>
              <a:t>(made of several</a:t>
            </a:r>
            <a:br>
              <a:rPr lang="en-US" sz="2000" b="1" dirty="0"/>
            </a:br>
            <a:r>
              <a:rPr lang="en-US" sz="2000" b="1" dirty="0"/>
              <a:t>components)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619250" y="2651125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619250" y="3011488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38213" y="23987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38213" y="2795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754563" y="2867025"/>
            <a:ext cx="1046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00725" y="2362200"/>
            <a:ext cx="1692275" cy="100965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FPGA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176838" y="239871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I/O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17825" y="4306888"/>
            <a:ext cx="1223963" cy="43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DUT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92888" y="337185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48313" y="4056063"/>
            <a:ext cx="2376487" cy="141763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Computer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589713" y="34988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USB/serial</a:t>
            </a:r>
          </a:p>
        </p:txBody>
      </p:sp>
      <p:pic>
        <p:nvPicPr>
          <p:cNvPr id="1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529</Words>
  <Application>Microsoft Office PowerPoint</Application>
  <PresentationFormat>On-screen Show (4:3)</PresentationFormat>
  <Paragraphs>171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Deathray:  A hardware test platform  Preliminary Design Review</vt:lpstr>
      <vt:lpstr>Group Members: Nadiah Zainol Abidin Anas Alfuntukh Jack Minardi  Customer/Sponsor:  Institute of Space and Defense Electronics (ISDE)  Advisor:  Prof. Daniel Loveless, Research/Develop Engineer</vt:lpstr>
      <vt:lpstr>Agenda</vt:lpstr>
      <vt:lpstr>Statement of Work</vt:lpstr>
      <vt:lpstr>Graphical User Interface Goals</vt:lpstr>
      <vt:lpstr>Draft of GUI design</vt:lpstr>
      <vt:lpstr>Current GUI progress</vt:lpstr>
      <vt:lpstr>Hardware Control</vt:lpstr>
      <vt:lpstr>FPGA control</vt:lpstr>
      <vt:lpstr>GPIB Control</vt:lpstr>
      <vt:lpstr>Hardware </vt:lpstr>
      <vt:lpstr>Hardware</vt:lpstr>
      <vt:lpstr>GPIB: SCPI commands</vt:lpstr>
      <vt:lpstr>Modularity</vt:lpstr>
      <vt:lpstr>API</vt:lpstr>
      <vt:lpstr>API</vt:lpstr>
      <vt:lpstr>Robustness</vt:lpstr>
      <vt:lpstr>Assumptions</vt:lpstr>
      <vt:lpstr>Challenges</vt:lpstr>
      <vt:lpstr>Testing</vt:lpstr>
      <vt:lpstr>Questions?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zainoln</dc:creator>
  <cp:lastModifiedBy>zainoln</cp:lastModifiedBy>
  <cp:revision>22</cp:revision>
  <dcterms:created xsi:type="dcterms:W3CDTF">2012-03-13T00:34:04Z</dcterms:created>
  <dcterms:modified xsi:type="dcterms:W3CDTF">2012-03-15T13:56:36Z</dcterms:modified>
</cp:coreProperties>
</file>