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79" r:id="rId3"/>
    <p:sldId id="257" r:id="rId4"/>
    <p:sldId id="258" r:id="rId5"/>
    <p:sldId id="266" r:id="rId6"/>
    <p:sldId id="259" r:id="rId7"/>
    <p:sldId id="261" r:id="rId8"/>
    <p:sldId id="262" r:id="rId9"/>
    <p:sldId id="263" r:id="rId10"/>
    <p:sldId id="264" r:id="rId11"/>
    <p:sldId id="265"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EC00CD9-ACE6-8241-96BE-A501A573F58C}">
          <p14:sldIdLst>
            <p14:sldId id="256"/>
            <p14:sldId id="279"/>
          </p14:sldIdLst>
        </p14:section>
        <p14:section name="Assessment and Gap Analysis" id="{0806D445-DF15-7342-B9B5-6DAE4FCCD9AB}">
          <p14:sldIdLst>
            <p14:sldId id="257"/>
            <p14:sldId id="258"/>
            <p14:sldId id="266"/>
          </p14:sldIdLst>
        </p14:section>
        <p14:section name="Migration Strategy Design" id="{60DCFF50-8B28-704A-B98D-F1A18CBF4069}">
          <p14:sldIdLst>
            <p14:sldId id="259"/>
          </p14:sldIdLst>
        </p14:section>
        <p14:section name="Data Mapping and Transformation:" id="{3643640E-AB21-CC4F-9130-649F7C9871D4}">
          <p14:sldIdLst>
            <p14:sldId id="261"/>
            <p14:sldId id="262"/>
          </p14:sldIdLst>
        </p14:section>
        <p14:section name="Schema and Data Type Conversion:" id="{87C6BA39-3119-7B43-970A-C6FEDAECDCC2}">
          <p14:sldIdLst>
            <p14:sldId id="263"/>
            <p14:sldId id="264"/>
          </p14:sldIdLst>
        </p14:section>
        <p14:section name="Query and Performance Optimization:" id="{08C6C049-CE3E-B749-A669-FEA7DA5B1633}">
          <p14:sldIdLst>
            <p14:sldId id="265"/>
            <p14:sldId id="267"/>
          </p14:sldIdLst>
        </p14:section>
        <p14:section name="Security and Compliance:" id="{2E5328DE-9944-3E40-AD8A-AC7BF4568D94}">
          <p14:sldIdLst>
            <p14:sldId id="268"/>
            <p14:sldId id="269"/>
          </p14:sldIdLst>
        </p14:section>
        <p14:section name="Data Backup and Disaster Recovery:" id="{CBDAAA67-123B-A545-A80F-97B97647FC82}">
          <p14:sldIdLst>
            <p14:sldId id="270"/>
            <p14:sldId id="271"/>
          </p14:sldIdLst>
        </p14:section>
        <p14:section name="Monitoring and Alerting" id="{F703CD80-E3B5-444C-84DD-FA35AAE6833B}">
          <p14:sldIdLst>
            <p14:sldId id="272"/>
            <p14:sldId id="273"/>
          </p14:sldIdLst>
        </p14:section>
        <p14:section name="Testing and Validation" id="{3F5327B1-57E2-2645-9787-EA69EC57B5EE}">
          <p14:sldIdLst>
            <p14:sldId id="274"/>
            <p14:sldId id="275"/>
          </p14:sldIdLst>
        </p14:section>
        <p14:section name="Risk Mitigation and Contingency Planning:" id="{407B9C04-18D0-6448-9174-2D2B4D673F4E}">
          <p14:sldIdLst>
            <p14:sldId id="276"/>
            <p14:sldId id="277"/>
          </p14:sldIdLst>
        </p14:section>
        <p14:section name="Post-Migration Support:" id="{119C63F6-980B-BD46-BAA2-7AEB68C8B57D}">
          <p14:sldIdLst>
            <p14:sldId id="27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33"/>
    <p:restoredTop sz="96327"/>
  </p:normalViewPr>
  <p:slideViewPr>
    <p:cSldViewPr snapToGrid="0">
      <p:cViewPr varScale="1">
        <p:scale>
          <a:sx n="128" d="100"/>
          <a:sy n="128" d="100"/>
        </p:scale>
        <p:origin x="488"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58F8D-0AFF-B46E-8A14-739EF3CB65C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FF4B53-1E86-475F-C8BD-F3FB14F095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1FDF10A-5ACB-064A-F076-7540F66496BE}"/>
              </a:ext>
            </a:extLst>
          </p:cNvPr>
          <p:cNvSpPr>
            <a:spLocks noGrp="1"/>
          </p:cNvSpPr>
          <p:nvPr>
            <p:ph type="dt" sz="half" idx="10"/>
          </p:nvPr>
        </p:nvSpPr>
        <p:spPr/>
        <p:txBody>
          <a:bodyPr/>
          <a:lstStyle/>
          <a:p>
            <a:fld id="{AC33BFD2-694B-174A-AB50-B75FEF51A92B}" type="datetimeFigureOut">
              <a:rPr lang="en-US" smtClean="0"/>
              <a:t>8/3/23</a:t>
            </a:fld>
            <a:endParaRPr lang="en-US"/>
          </a:p>
        </p:txBody>
      </p:sp>
      <p:sp>
        <p:nvSpPr>
          <p:cNvPr id="5" name="Footer Placeholder 4">
            <a:extLst>
              <a:ext uri="{FF2B5EF4-FFF2-40B4-BE49-F238E27FC236}">
                <a16:creationId xmlns:a16="http://schemas.microsoft.com/office/drawing/2014/main" id="{155664A5-5591-38FE-08CF-2624C11683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B60F66-A90C-3165-4CA1-4CC9B4339D2B}"/>
              </a:ext>
            </a:extLst>
          </p:cNvPr>
          <p:cNvSpPr>
            <a:spLocks noGrp="1"/>
          </p:cNvSpPr>
          <p:nvPr>
            <p:ph type="sldNum" sz="quarter" idx="12"/>
          </p:nvPr>
        </p:nvSpPr>
        <p:spPr/>
        <p:txBody>
          <a:bodyPr/>
          <a:lstStyle/>
          <a:p>
            <a:fld id="{B598AC70-56A2-4B40-9A86-8D425735E3A4}" type="slidenum">
              <a:rPr lang="en-US" smtClean="0"/>
              <a:t>‹#›</a:t>
            </a:fld>
            <a:endParaRPr lang="en-US"/>
          </a:p>
        </p:txBody>
      </p:sp>
    </p:spTree>
    <p:extLst>
      <p:ext uri="{BB962C8B-B14F-4D97-AF65-F5344CB8AC3E}">
        <p14:creationId xmlns:p14="http://schemas.microsoft.com/office/powerpoint/2010/main" val="16436769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DDA3-80AC-DD06-90FA-85A3AB5CC76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F9163D1-B504-882C-BF42-23CBC4345E3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1BA31D-D7BF-23D5-DED3-B34611BF2112}"/>
              </a:ext>
            </a:extLst>
          </p:cNvPr>
          <p:cNvSpPr>
            <a:spLocks noGrp="1"/>
          </p:cNvSpPr>
          <p:nvPr>
            <p:ph type="dt" sz="half" idx="10"/>
          </p:nvPr>
        </p:nvSpPr>
        <p:spPr/>
        <p:txBody>
          <a:bodyPr/>
          <a:lstStyle/>
          <a:p>
            <a:fld id="{AC33BFD2-694B-174A-AB50-B75FEF51A92B}" type="datetimeFigureOut">
              <a:rPr lang="en-US" smtClean="0"/>
              <a:t>8/3/23</a:t>
            </a:fld>
            <a:endParaRPr lang="en-US"/>
          </a:p>
        </p:txBody>
      </p:sp>
      <p:sp>
        <p:nvSpPr>
          <p:cNvPr id="5" name="Footer Placeholder 4">
            <a:extLst>
              <a:ext uri="{FF2B5EF4-FFF2-40B4-BE49-F238E27FC236}">
                <a16:creationId xmlns:a16="http://schemas.microsoft.com/office/drawing/2014/main" id="{55A0B641-EB3A-5F1F-B7A0-49B3B772EF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74B126-9F7B-EF31-5E27-969C2D49C34B}"/>
              </a:ext>
            </a:extLst>
          </p:cNvPr>
          <p:cNvSpPr>
            <a:spLocks noGrp="1"/>
          </p:cNvSpPr>
          <p:nvPr>
            <p:ph type="sldNum" sz="quarter" idx="12"/>
          </p:nvPr>
        </p:nvSpPr>
        <p:spPr/>
        <p:txBody>
          <a:bodyPr/>
          <a:lstStyle/>
          <a:p>
            <a:fld id="{B598AC70-56A2-4B40-9A86-8D425735E3A4}" type="slidenum">
              <a:rPr lang="en-US" smtClean="0"/>
              <a:t>‹#›</a:t>
            </a:fld>
            <a:endParaRPr lang="en-US"/>
          </a:p>
        </p:txBody>
      </p:sp>
    </p:spTree>
    <p:extLst>
      <p:ext uri="{BB962C8B-B14F-4D97-AF65-F5344CB8AC3E}">
        <p14:creationId xmlns:p14="http://schemas.microsoft.com/office/powerpoint/2010/main" val="2134068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ECBBDB1-759F-B913-8A3B-4F185069F65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A005D0A-8F5E-FD66-1EB6-75064CAC744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665194-0C98-EF47-AA13-AA056A4475A8}"/>
              </a:ext>
            </a:extLst>
          </p:cNvPr>
          <p:cNvSpPr>
            <a:spLocks noGrp="1"/>
          </p:cNvSpPr>
          <p:nvPr>
            <p:ph type="dt" sz="half" idx="10"/>
          </p:nvPr>
        </p:nvSpPr>
        <p:spPr/>
        <p:txBody>
          <a:bodyPr/>
          <a:lstStyle/>
          <a:p>
            <a:fld id="{AC33BFD2-694B-174A-AB50-B75FEF51A92B}" type="datetimeFigureOut">
              <a:rPr lang="en-US" smtClean="0"/>
              <a:t>8/3/23</a:t>
            </a:fld>
            <a:endParaRPr lang="en-US"/>
          </a:p>
        </p:txBody>
      </p:sp>
      <p:sp>
        <p:nvSpPr>
          <p:cNvPr id="5" name="Footer Placeholder 4">
            <a:extLst>
              <a:ext uri="{FF2B5EF4-FFF2-40B4-BE49-F238E27FC236}">
                <a16:creationId xmlns:a16="http://schemas.microsoft.com/office/drawing/2014/main" id="{32A7DB08-7559-CFCA-CF13-9EECD64D9A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8326BB-1383-E65B-674A-C4B118B3D769}"/>
              </a:ext>
            </a:extLst>
          </p:cNvPr>
          <p:cNvSpPr>
            <a:spLocks noGrp="1"/>
          </p:cNvSpPr>
          <p:nvPr>
            <p:ph type="sldNum" sz="quarter" idx="12"/>
          </p:nvPr>
        </p:nvSpPr>
        <p:spPr/>
        <p:txBody>
          <a:bodyPr/>
          <a:lstStyle/>
          <a:p>
            <a:fld id="{B598AC70-56A2-4B40-9A86-8D425735E3A4}" type="slidenum">
              <a:rPr lang="en-US" smtClean="0"/>
              <a:t>‹#›</a:t>
            </a:fld>
            <a:endParaRPr lang="en-US"/>
          </a:p>
        </p:txBody>
      </p:sp>
    </p:spTree>
    <p:extLst>
      <p:ext uri="{BB962C8B-B14F-4D97-AF65-F5344CB8AC3E}">
        <p14:creationId xmlns:p14="http://schemas.microsoft.com/office/powerpoint/2010/main" val="21501725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D960E-F511-0C4C-D0BB-C90AB19EE57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9454196-81C1-E697-B00F-9772DB88B50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A4A874-14A2-1869-89DB-6CDAC626E981}"/>
              </a:ext>
            </a:extLst>
          </p:cNvPr>
          <p:cNvSpPr>
            <a:spLocks noGrp="1"/>
          </p:cNvSpPr>
          <p:nvPr>
            <p:ph type="dt" sz="half" idx="10"/>
          </p:nvPr>
        </p:nvSpPr>
        <p:spPr/>
        <p:txBody>
          <a:bodyPr/>
          <a:lstStyle/>
          <a:p>
            <a:fld id="{AC33BFD2-694B-174A-AB50-B75FEF51A92B}" type="datetimeFigureOut">
              <a:rPr lang="en-US" smtClean="0"/>
              <a:t>8/3/23</a:t>
            </a:fld>
            <a:endParaRPr lang="en-US"/>
          </a:p>
        </p:txBody>
      </p:sp>
      <p:sp>
        <p:nvSpPr>
          <p:cNvPr id="5" name="Footer Placeholder 4">
            <a:extLst>
              <a:ext uri="{FF2B5EF4-FFF2-40B4-BE49-F238E27FC236}">
                <a16:creationId xmlns:a16="http://schemas.microsoft.com/office/drawing/2014/main" id="{564B8A3C-890E-386E-E432-915D989907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844C28-D727-E243-4676-98D7FC9201B1}"/>
              </a:ext>
            </a:extLst>
          </p:cNvPr>
          <p:cNvSpPr>
            <a:spLocks noGrp="1"/>
          </p:cNvSpPr>
          <p:nvPr>
            <p:ph type="sldNum" sz="quarter" idx="12"/>
          </p:nvPr>
        </p:nvSpPr>
        <p:spPr/>
        <p:txBody>
          <a:bodyPr/>
          <a:lstStyle/>
          <a:p>
            <a:fld id="{B598AC70-56A2-4B40-9A86-8D425735E3A4}" type="slidenum">
              <a:rPr lang="en-US" smtClean="0"/>
              <a:t>‹#›</a:t>
            </a:fld>
            <a:endParaRPr lang="en-US"/>
          </a:p>
        </p:txBody>
      </p:sp>
    </p:spTree>
    <p:extLst>
      <p:ext uri="{BB962C8B-B14F-4D97-AF65-F5344CB8AC3E}">
        <p14:creationId xmlns:p14="http://schemas.microsoft.com/office/powerpoint/2010/main" val="34239771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3DF57-80B4-00B7-3B01-1977B0ED7A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8D6DA8E-0B91-8D67-5CE4-0DC60A6C2F7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5B5C27F-D328-B035-38CA-59A9E04FF3C4}"/>
              </a:ext>
            </a:extLst>
          </p:cNvPr>
          <p:cNvSpPr>
            <a:spLocks noGrp="1"/>
          </p:cNvSpPr>
          <p:nvPr>
            <p:ph type="dt" sz="half" idx="10"/>
          </p:nvPr>
        </p:nvSpPr>
        <p:spPr/>
        <p:txBody>
          <a:bodyPr/>
          <a:lstStyle/>
          <a:p>
            <a:fld id="{AC33BFD2-694B-174A-AB50-B75FEF51A92B}" type="datetimeFigureOut">
              <a:rPr lang="en-US" smtClean="0"/>
              <a:t>8/3/23</a:t>
            </a:fld>
            <a:endParaRPr lang="en-US"/>
          </a:p>
        </p:txBody>
      </p:sp>
      <p:sp>
        <p:nvSpPr>
          <p:cNvPr id="5" name="Footer Placeholder 4">
            <a:extLst>
              <a:ext uri="{FF2B5EF4-FFF2-40B4-BE49-F238E27FC236}">
                <a16:creationId xmlns:a16="http://schemas.microsoft.com/office/drawing/2014/main" id="{2BD7BD55-3E70-D0CC-F5A2-5AC41C5C47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87EC5A-3BD5-C83B-34F2-0206179D5422}"/>
              </a:ext>
            </a:extLst>
          </p:cNvPr>
          <p:cNvSpPr>
            <a:spLocks noGrp="1"/>
          </p:cNvSpPr>
          <p:nvPr>
            <p:ph type="sldNum" sz="quarter" idx="12"/>
          </p:nvPr>
        </p:nvSpPr>
        <p:spPr/>
        <p:txBody>
          <a:bodyPr/>
          <a:lstStyle/>
          <a:p>
            <a:fld id="{B598AC70-56A2-4B40-9A86-8D425735E3A4}" type="slidenum">
              <a:rPr lang="en-US" smtClean="0"/>
              <a:t>‹#›</a:t>
            </a:fld>
            <a:endParaRPr lang="en-US"/>
          </a:p>
        </p:txBody>
      </p:sp>
    </p:spTree>
    <p:extLst>
      <p:ext uri="{BB962C8B-B14F-4D97-AF65-F5344CB8AC3E}">
        <p14:creationId xmlns:p14="http://schemas.microsoft.com/office/powerpoint/2010/main" val="3624511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E98B1-9268-66A7-7853-17BD5A502F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0AEFB3-E51A-A118-73D4-8D5343F17BC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C392B6E-298C-AE5E-031D-06F4E993EC9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37F9ACA-CD4F-ADEC-399B-A6E0C75F1FBA}"/>
              </a:ext>
            </a:extLst>
          </p:cNvPr>
          <p:cNvSpPr>
            <a:spLocks noGrp="1"/>
          </p:cNvSpPr>
          <p:nvPr>
            <p:ph type="dt" sz="half" idx="10"/>
          </p:nvPr>
        </p:nvSpPr>
        <p:spPr/>
        <p:txBody>
          <a:bodyPr/>
          <a:lstStyle/>
          <a:p>
            <a:fld id="{AC33BFD2-694B-174A-AB50-B75FEF51A92B}" type="datetimeFigureOut">
              <a:rPr lang="en-US" smtClean="0"/>
              <a:t>8/3/23</a:t>
            </a:fld>
            <a:endParaRPr lang="en-US"/>
          </a:p>
        </p:txBody>
      </p:sp>
      <p:sp>
        <p:nvSpPr>
          <p:cNvPr id="6" name="Footer Placeholder 5">
            <a:extLst>
              <a:ext uri="{FF2B5EF4-FFF2-40B4-BE49-F238E27FC236}">
                <a16:creationId xmlns:a16="http://schemas.microsoft.com/office/drawing/2014/main" id="{41E6AD01-2D51-777D-5F09-994DB44F40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6F404A7-618B-2941-C0B2-E00B0E8BAE6D}"/>
              </a:ext>
            </a:extLst>
          </p:cNvPr>
          <p:cNvSpPr>
            <a:spLocks noGrp="1"/>
          </p:cNvSpPr>
          <p:nvPr>
            <p:ph type="sldNum" sz="quarter" idx="12"/>
          </p:nvPr>
        </p:nvSpPr>
        <p:spPr/>
        <p:txBody>
          <a:bodyPr/>
          <a:lstStyle/>
          <a:p>
            <a:fld id="{B598AC70-56A2-4B40-9A86-8D425735E3A4}" type="slidenum">
              <a:rPr lang="en-US" smtClean="0"/>
              <a:t>‹#›</a:t>
            </a:fld>
            <a:endParaRPr lang="en-US"/>
          </a:p>
        </p:txBody>
      </p:sp>
    </p:spTree>
    <p:extLst>
      <p:ext uri="{BB962C8B-B14F-4D97-AF65-F5344CB8AC3E}">
        <p14:creationId xmlns:p14="http://schemas.microsoft.com/office/powerpoint/2010/main" val="116378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930E4-EE0F-CF5A-4299-1982D07D2D9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FDC97FE-E467-5023-315D-2691E5883F3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C4DBEC0-4C70-3E73-66D3-8D1900D445B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6B45E2F-F6DD-725C-2F1E-262EFC92E06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F125667-9103-55F6-5A0D-CA322C3B4D1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FD87F93-147C-3536-255A-0A700956D0A3}"/>
              </a:ext>
            </a:extLst>
          </p:cNvPr>
          <p:cNvSpPr>
            <a:spLocks noGrp="1"/>
          </p:cNvSpPr>
          <p:nvPr>
            <p:ph type="dt" sz="half" idx="10"/>
          </p:nvPr>
        </p:nvSpPr>
        <p:spPr/>
        <p:txBody>
          <a:bodyPr/>
          <a:lstStyle/>
          <a:p>
            <a:fld id="{AC33BFD2-694B-174A-AB50-B75FEF51A92B}" type="datetimeFigureOut">
              <a:rPr lang="en-US" smtClean="0"/>
              <a:t>8/3/23</a:t>
            </a:fld>
            <a:endParaRPr lang="en-US"/>
          </a:p>
        </p:txBody>
      </p:sp>
      <p:sp>
        <p:nvSpPr>
          <p:cNvPr id="8" name="Footer Placeholder 7">
            <a:extLst>
              <a:ext uri="{FF2B5EF4-FFF2-40B4-BE49-F238E27FC236}">
                <a16:creationId xmlns:a16="http://schemas.microsoft.com/office/drawing/2014/main" id="{10A666D4-D58C-D798-D9D4-C0868CB0BAE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7BBA2DB-2030-1348-C960-83878B16632D}"/>
              </a:ext>
            </a:extLst>
          </p:cNvPr>
          <p:cNvSpPr>
            <a:spLocks noGrp="1"/>
          </p:cNvSpPr>
          <p:nvPr>
            <p:ph type="sldNum" sz="quarter" idx="12"/>
          </p:nvPr>
        </p:nvSpPr>
        <p:spPr/>
        <p:txBody>
          <a:bodyPr/>
          <a:lstStyle/>
          <a:p>
            <a:fld id="{B598AC70-56A2-4B40-9A86-8D425735E3A4}" type="slidenum">
              <a:rPr lang="en-US" smtClean="0"/>
              <a:t>‹#›</a:t>
            </a:fld>
            <a:endParaRPr lang="en-US"/>
          </a:p>
        </p:txBody>
      </p:sp>
    </p:spTree>
    <p:extLst>
      <p:ext uri="{BB962C8B-B14F-4D97-AF65-F5344CB8AC3E}">
        <p14:creationId xmlns:p14="http://schemas.microsoft.com/office/powerpoint/2010/main" val="936412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BD9B4-4F2B-4AFD-5B43-CEB5FF47F9B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5B80193-3326-61C9-DEBA-70477BE1F199}"/>
              </a:ext>
            </a:extLst>
          </p:cNvPr>
          <p:cNvSpPr>
            <a:spLocks noGrp="1"/>
          </p:cNvSpPr>
          <p:nvPr>
            <p:ph type="dt" sz="half" idx="10"/>
          </p:nvPr>
        </p:nvSpPr>
        <p:spPr/>
        <p:txBody>
          <a:bodyPr/>
          <a:lstStyle/>
          <a:p>
            <a:fld id="{AC33BFD2-694B-174A-AB50-B75FEF51A92B}" type="datetimeFigureOut">
              <a:rPr lang="en-US" smtClean="0"/>
              <a:t>8/3/23</a:t>
            </a:fld>
            <a:endParaRPr lang="en-US"/>
          </a:p>
        </p:txBody>
      </p:sp>
      <p:sp>
        <p:nvSpPr>
          <p:cNvPr id="4" name="Footer Placeholder 3">
            <a:extLst>
              <a:ext uri="{FF2B5EF4-FFF2-40B4-BE49-F238E27FC236}">
                <a16:creationId xmlns:a16="http://schemas.microsoft.com/office/drawing/2014/main" id="{77517DE2-33F6-0D14-D694-70B0ECCB255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D091207-CBB3-7121-E973-10A408DD24DE}"/>
              </a:ext>
            </a:extLst>
          </p:cNvPr>
          <p:cNvSpPr>
            <a:spLocks noGrp="1"/>
          </p:cNvSpPr>
          <p:nvPr>
            <p:ph type="sldNum" sz="quarter" idx="12"/>
          </p:nvPr>
        </p:nvSpPr>
        <p:spPr/>
        <p:txBody>
          <a:bodyPr/>
          <a:lstStyle/>
          <a:p>
            <a:fld id="{B598AC70-56A2-4B40-9A86-8D425735E3A4}" type="slidenum">
              <a:rPr lang="en-US" smtClean="0"/>
              <a:t>‹#›</a:t>
            </a:fld>
            <a:endParaRPr lang="en-US"/>
          </a:p>
        </p:txBody>
      </p:sp>
    </p:spTree>
    <p:extLst>
      <p:ext uri="{BB962C8B-B14F-4D97-AF65-F5344CB8AC3E}">
        <p14:creationId xmlns:p14="http://schemas.microsoft.com/office/powerpoint/2010/main" val="3615790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2BAA5E7-4F72-4234-1E57-264B21FA81D2}"/>
              </a:ext>
            </a:extLst>
          </p:cNvPr>
          <p:cNvSpPr>
            <a:spLocks noGrp="1"/>
          </p:cNvSpPr>
          <p:nvPr>
            <p:ph type="dt" sz="half" idx="10"/>
          </p:nvPr>
        </p:nvSpPr>
        <p:spPr/>
        <p:txBody>
          <a:bodyPr/>
          <a:lstStyle/>
          <a:p>
            <a:fld id="{AC33BFD2-694B-174A-AB50-B75FEF51A92B}" type="datetimeFigureOut">
              <a:rPr lang="en-US" smtClean="0"/>
              <a:t>8/3/23</a:t>
            </a:fld>
            <a:endParaRPr lang="en-US"/>
          </a:p>
        </p:txBody>
      </p:sp>
      <p:sp>
        <p:nvSpPr>
          <p:cNvPr id="3" name="Footer Placeholder 2">
            <a:extLst>
              <a:ext uri="{FF2B5EF4-FFF2-40B4-BE49-F238E27FC236}">
                <a16:creationId xmlns:a16="http://schemas.microsoft.com/office/drawing/2014/main" id="{AEB18762-6B2E-95FF-4924-8950BF7CB95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BA33C6C-47C2-3A8C-E61C-20445B6A91F2}"/>
              </a:ext>
            </a:extLst>
          </p:cNvPr>
          <p:cNvSpPr>
            <a:spLocks noGrp="1"/>
          </p:cNvSpPr>
          <p:nvPr>
            <p:ph type="sldNum" sz="quarter" idx="12"/>
          </p:nvPr>
        </p:nvSpPr>
        <p:spPr/>
        <p:txBody>
          <a:bodyPr/>
          <a:lstStyle/>
          <a:p>
            <a:fld id="{B598AC70-56A2-4B40-9A86-8D425735E3A4}" type="slidenum">
              <a:rPr lang="en-US" smtClean="0"/>
              <a:t>‹#›</a:t>
            </a:fld>
            <a:endParaRPr lang="en-US"/>
          </a:p>
        </p:txBody>
      </p:sp>
    </p:spTree>
    <p:extLst>
      <p:ext uri="{BB962C8B-B14F-4D97-AF65-F5344CB8AC3E}">
        <p14:creationId xmlns:p14="http://schemas.microsoft.com/office/powerpoint/2010/main" val="151222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5F8A2-E18D-0B1B-9B1B-6CDEF1D45B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BBAC22F-DA65-5616-4CD7-7BFCC13765D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10B5ABA-F99A-1FD1-D8BF-FF44C69C57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551E05-2743-E521-E2EB-67F94D239750}"/>
              </a:ext>
            </a:extLst>
          </p:cNvPr>
          <p:cNvSpPr>
            <a:spLocks noGrp="1"/>
          </p:cNvSpPr>
          <p:nvPr>
            <p:ph type="dt" sz="half" idx="10"/>
          </p:nvPr>
        </p:nvSpPr>
        <p:spPr/>
        <p:txBody>
          <a:bodyPr/>
          <a:lstStyle/>
          <a:p>
            <a:fld id="{AC33BFD2-694B-174A-AB50-B75FEF51A92B}" type="datetimeFigureOut">
              <a:rPr lang="en-US" smtClean="0"/>
              <a:t>8/3/23</a:t>
            </a:fld>
            <a:endParaRPr lang="en-US"/>
          </a:p>
        </p:txBody>
      </p:sp>
      <p:sp>
        <p:nvSpPr>
          <p:cNvPr id="6" name="Footer Placeholder 5">
            <a:extLst>
              <a:ext uri="{FF2B5EF4-FFF2-40B4-BE49-F238E27FC236}">
                <a16:creationId xmlns:a16="http://schemas.microsoft.com/office/drawing/2014/main" id="{0FCB02A5-3522-A375-BB62-A2F6027347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14990D-EA8D-81D5-C45E-F86B80952204}"/>
              </a:ext>
            </a:extLst>
          </p:cNvPr>
          <p:cNvSpPr>
            <a:spLocks noGrp="1"/>
          </p:cNvSpPr>
          <p:nvPr>
            <p:ph type="sldNum" sz="quarter" idx="12"/>
          </p:nvPr>
        </p:nvSpPr>
        <p:spPr/>
        <p:txBody>
          <a:bodyPr/>
          <a:lstStyle/>
          <a:p>
            <a:fld id="{B598AC70-56A2-4B40-9A86-8D425735E3A4}" type="slidenum">
              <a:rPr lang="en-US" smtClean="0"/>
              <a:t>‹#›</a:t>
            </a:fld>
            <a:endParaRPr lang="en-US"/>
          </a:p>
        </p:txBody>
      </p:sp>
    </p:spTree>
    <p:extLst>
      <p:ext uri="{BB962C8B-B14F-4D97-AF65-F5344CB8AC3E}">
        <p14:creationId xmlns:p14="http://schemas.microsoft.com/office/powerpoint/2010/main" val="1453673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9D109-B06E-BFD0-F522-A01A488C66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2AFE29F-D166-F838-D93C-0C7024D842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376CA7B-86E9-79D4-C808-A3946851DA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B4FCDD1-ACA7-024D-EC52-AC42F646CC02}"/>
              </a:ext>
            </a:extLst>
          </p:cNvPr>
          <p:cNvSpPr>
            <a:spLocks noGrp="1"/>
          </p:cNvSpPr>
          <p:nvPr>
            <p:ph type="dt" sz="half" idx="10"/>
          </p:nvPr>
        </p:nvSpPr>
        <p:spPr/>
        <p:txBody>
          <a:bodyPr/>
          <a:lstStyle/>
          <a:p>
            <a:fld id="{AC33BFD2-694B-174A-AB50-B75FEF51A92B}" type="datetimeFigureOut">
              <a:rPr lang="en-US" smtClean="0"/>
              <a:t>8/3/23</a:t>
            </a:fld>
            <a:endParaRPr lang="en-US"/>
          </a:p>
        </p:txBody>
      </p:sp>
      <p:sp>
        <p:nvSpPr>
          <p:cNvPr id="6" name="Footer Placeholder 5">
            <a:extLst>
              <a:ext uri="{FF2B5EF4-FFF2-40B4-BE49-F238E27FC236}">
                <a16:creationId xmlns:a16="http://schemas.microsoft.com/office/drawing/2014/main" id="{70BB898F-AABC-9798-3369-51F0D98222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465FB8-D05E-FCDA-37F5-6C0D04767E11}"/>
              </a:ext>
            </a:extLst>
          </p:cNvPr>
          <p:cNvSpPr>
            <a:spLocks noGrp="1"/>
          </p:cNvSpPr>
          <p:nvPr>
            <p:ph type="sldNum" sz="quarter" idx="12"/>
          </p:nvPr>
        </p:nvSpPr>
        <p:spPr/>
        <p:txBody>
          <a:bodyPr/>
          <a:lstStyle/>
          <a:p>
            <a:fld id="{B598AC70-56A2-4B40-9A86-8D425735E3A4}" type="slidenum">
              <a:rPr lang="en-US" smtClean="0"/>
              <a:t>‹#›</a:t>
            </a:fld>
            <a:endParaRPr lang="en-US"/>
          </a:p>
        </p:txBody>
      </p:sp>
    </p:spTree>
    <p:extLst>
      <p:ext uri="{BB962C8B-B14F-4D97-AF65-F5344CB8AC3E}">
        <p14:creationId xmlns:p14="http://schemas.microsoft.com/office/powerpoint/2010/main" val="34760494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1C2FA40-6EBC-80D7-7981-ADFDC859AF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686DF97-D34F-C9D5-91A1-FF03448C48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8F733E-66E5-EF85-EE92-1E7100DA48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33BFD2-694B-174A-AB50-B75FEF51A92B}" type="datetimeFigureOut">
              <a:rPr lang="en-US" smtClean="0"/>
              <a:t>8/3/23</a:t>
            </a:fld>
            <a:endParaRPr lang="en-US"/>
          </a:p>
        </p:txBody>
      </p:sp>
      <p:sp>
        <p:nvSpPr>
          <p:cNvPr id="5" name="Footer Placeholder 4">
            <a:extLst>
              <a:ext uri="{FF2B5EF4-FFF2-40B4-BE49-F238E27FC236}">
                <a16:creationId xmlns:a16="http://schemas.microsoft.com/office/drawing/2014/main" id="{7F96A12D-CDA8-061E-C95D-F0469F28F06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6742EAE-2410-CB63-4646-B8BF376940A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98AC70-56A2-4B40-9A86-8D425735E3A4}" type="slidenum">
              <a:rPr lang="en-US" smtClean="0"/>
              <a:t>‹#›</a:t>
            </a:fld>
            <a:endParaRPr lang="en-US"/>
          </a:p>
        </p:txBody>
      </p:sp>
    </p:spTree>
    <p:extLst>
      <p:ext uri="{BB962C8B-B14F-4D97-AF65-F5344CB8AC3E}">
        <p14:creationId xmlns:p14="http://schemas.microsoft.com/office/powerpoint/2010/main" val="7011729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7C2E9-C027-9851-BC9C-AE793D0F7AD2}"/>
              </a:ext>
            </a:extLst>
          </p:cNvPr>
          <p:cNvSpPr>
            <a:spLocks noGrp="1"/>
          </p:cNvSpPr>
          <p:nvPr>
            <p:ph type="ctrTitle"/>
          </p:nvPr>
        </p:nvSpPr>
        <p:spPr/>
        <p:txBody>
          <a:bodyPr/>
          <a:lstStyle/>
          <a:p>
            <a:r>
              <a:rPr lang="en-US" dirty="0"/>
              <a:t>Oracle to Azure Migration</a:t>
            </a:r>
          </a:p>
        </p:txBody>
      </p:sp>
      <p:sp>
        <p:nvSpPr>
          <p:cNvPr id="3" name="Subtitle 2">
            <a:extLst>
              <a:ext uri="{FF2B5EF4-FFF2-40B4-BE49-F238E27FC236}">
                <a16:creationId xmlns:a16="http://schemas.microsoft.com/office/drawing/2014/main" id="{224FD61D-4C6E-03F9-EB2D-B90EEFFF8553}"/>
              </a:ext>
            </a:extLst>
          </p:cNvPr>
          <p:cNvSpPr>
            <a:spLocks noGrp="1"/>
          </p:cNvSpPr>
          <p:nvPr>
            <p:ph type="subTitle" idx="1"/>
          </p:nvPr>
        </p:nvSpPr>
        <p:spPr/>
        <p:txBody>
          <a:bodyPr/>
          <a:lstStyle/>
          <a:p>
            <a:r>
              <a:rPr lang="en-US" dirty="0"/>
              <a:t>Introduction to the procedure of large migrations</a:t>
            </a:r>
          </a:p>
          <a:p>
            <a:r>
              <a:rPr lang="en-US"/>
              <a:t>Travis Dayton</a:t>
            </a:r>
            <a:endParaRPr lang="en-US" dirty="0"/>
          </a:p>
        </p:txBody>
      </p:sp>
    </p:spTree>
    <p:extLst>
      <p:ext uri="{BB962C8B-B14F-4D97-AF65-F5344CB8AC3E}">
        <p14:creationId xmlns:p14="http://schemas.microsoft.com/office/powerpoint/2010/main" val="36285576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3E0D6-79A5-CBB8-B4E1-ABB61C400180}"/>
              </a:ext>
            </a:extLst>
          </p:cNvPr>
          <p:cNvSpPr>
            <a:spLocks noGrp="1"/>
          </p:cNvSpPr>
          <p:nvPr>
            <p:ph type="title"/>
          </p:nvPr>
        </p:nvSpPr>
        <p:spPr/>
        <p:txBody>
          <a:bodyPr/>
          <a:lstStyle/>
          <a:p>
            <a:r>
              <a:rPr lang="en-US" dirty="0"/>
              <a:t>Apply Changes</a:t>
            </a:r>
          </a:p>
        </p:txBody>
      </p:sp>
      <p:sp>
        <p:nvSpPr>
          <p:cNvPr id="3" name="Content Placeholder 2">
            <a:extLst>
              <a:ext uri="{FF2B5EF4-FFF2-40B4-BE49-F238E27FC236}">
                <a16:creationId xmlns:a16="http://schemas.microsoft.com/office/drawing/2014/main" id="{6016F616-A5DC-1B84-356F-6FD7C5319AD5}"/>
              </a:ext>
            </a:extLst>
          </p:cNvPr>
          <p:cNvSpPr>
            <a:spLocks noGrp="1"/>
          </p:cNvSpPr>
          <p:nvPr>
            <p:ph idx="1"/>
          </p:nvPr>
        </p:nvSpPr>
        <p:spPr/>
        <p:txBody>
          <a:bodyPr/>
          <a:lstStyle/>
          <a:p>
            <a:pPr algn="l">
              <a:buFont typeface="+mj-lt"/>
              <a:buAutoNum type="arabicPeriod"/>
            </a:pPr>
            <a:r>
              <a:rPr lang="en-US" sz="1800" dirty="0">
                <a:latin typeface="+mj-lt"/>
                <a:ea typeface="+mj-ea"/>
                <a:cs typeface="+mj-cs"/>
              </a:rPr>
              <a:t>Apply advanced data type mapping techniques to ensure smooth and accurate data migration, taking into account data precision, scale, and compatibility between Oracle and Azure SQL Database data types.</a:t>
            </a:r>
          </a:p>
          <a:p>
            <a:pPr algn="l">
              <a:buFont typeface="+mj-lt"/>
              <a:buAutoNum type="arabicPeriod"/>
            </a:pPr>
            <a:r>
              <a:rPr lang="en-US" sz="1800" dirty="0">
                <a:latin typeface="+mj-lt"/>
                <a:ea typeface="+mj-ea"/>
                <a:cs typeface="+mj-cs"/>
              </a:rPr>
              <a:t>Several ways to conduct this, I prefer to use ADF workflows.</a:t>
            </a:r>
          </a:p>
          <a:p>
            <a:pPr lvl="1">
              <a:buFont typeface="+mj-lt"/>
              <a:buAutoNum type="arabicPeriod"/>
            </a:pPr>
            <a:r>
              <a:rPr lang="en-US" sz="1400" dirty="0">
                <a:latin typeface="+mj-lt"/>
                <a:ea typeface="+mj-ea"/>
                <a:cs typeface="+mj-cs"/>
              </a:rPr>
              <a:t>The Data Factory reads data from the Source System.</a:t>
            </a:r>
          </a:p>
          <a:p>
            <a:pPr lvl="1">
              <a:buFont typeface="+mj-lt"/>
              <a:buAutoNum type="arabicPeriod"/>
            </a:pPr>
            <a:r>
              <a:rPr lang="en-US" sz="1400" dirty="0">
                <a:latin typeface="+mj-lt"/>
                <a:ea typeface="+mj-ea"/>
                <a:cs typeface="+mj-cs"/>
              </a:rPr>
              <a:t>The Validation Activity validates the data.</a:t>
            </a:r>
          </a:p>
          <a:p>
            <a:pPr lvl="1">
              <a:buFont typeface="+mj-lt"/>
              <a:buAutoNum type="arabicPeriod"/>
            </a:pPr>
            <a:r>
              <a:rPr lang="en-US" sz="1400" dirty="0">
                <a:latin typeface="+mj-lt"/>
                <a:ea typeface="+mj-ea"/>
                <a:cs typeface="+mj-cs"/>
              </a:rPr>
              <a:t>The Validation Activity returns the validation results to the Data Factory.</a:t>
            </a:r>
          </a:p>
          <a:p>
            <a:pPr lvl="1">
              <a:buFont typeface="+mj-lt"/>
              <a:buAutoNum type="arabicPeriod"/>
            </a:pPr>
            <a:r>
              <a:rPr lang="en-US" sz="1400" dirty="0">
                <a:latin typeface="+mj-lt"/>
                <a:ea typeface="+mj-ea"/>
                <a:cs typeface="+mj-cs"/>
              </a:rPr>
              <a:t>The Data Factory either sinks the data to the Sink System or logs an error and retries the operation, depending on the validation results.</a:t>
            </a:r>
          </a:p>
          <a:p>
            <a:pPr algn="l">
              <a:buFont typeface="+mj-lt"/>
              <a:buAutoNum type="arabicPeriod"/>
            </a:pPr>
            <a:endParaRPr lang="en-US" sz="1800" dirty="0">
              <a:latin typeface="+mj-lt"/>
              <a:ea typeface="+mj-ea"/>
              <a:cs typeface="+mj-cs"/>
            </a:endParaRPr>
          </a:p>
        </p:txBody>
      </p:sp>
    </p:spTree>
    <p:extLst>
      <p:ext uri="{BB962C8B-B14F-4D97-AF65-F5344CB8AC3E}">
        <p14:creationId xmlns:p14="http://schemas.microsoft.com/office/powerpoint/2010/main" val="41685058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C3554-9EC4-6C13-C633-257FD8C7F404}"/>
              </a:ext>
            </a:extLst>
          </p:cNvPr>
          <p:cNvSpPr>
            <a:spLocks noGrp="1"/>
          </p:cNvSpPr>
          <p:nvPr>
            <p:ph type="title"/>
          </p:nvPr>
        </p:nvSpPr>
        <p:spPr/>
        <p:txBody>
          <a:bodyPr/>
          <a:lstStyle/>
          <a:p>
            <a:r>
              <a:rPr lang="en-US" dirty="0"/>
              <a:t>Oracle Performance Tuning Techniques</a:t>
            </a:r>
          </a:p>
        </p:txBody>
      </p:sp>
      <p:sp>
        <p:nvSpPr>
          <p:cNvPr id="3" name="Content Placeholder 2">
            <a:extLst>
              <a:ext uri="{FF2B5EF4-FFF2-40B4-BE49-F238E27FC236}">
                <a16:creationId xmlns:a16="http://schemas.microsoft.com/office/drawing/2014/main" id="{667603B3-8B1B-2A3D-E8DE-90A49429ECB3}"/>
              </a:ext>
            </a:extLst>
          </p:cNvPr>
          <p:cNvSpPr>
            <a:spLocks noGrp="1"/>
          </p:cNvSpPr>
          <p:nvPr>
            <p:ph idx="1"/>
          </p:nvPr>
        </p:nvSpPr>
        <p:spPr/>
        <p:txBody>
          <a:bodyPr>
            <a:normAutofit lnSpcReduction="10000"/>
          </a:bodyPr>
          <a:lstStyle/>
          <a:p>
            <a:r>
              <a:rPr lang="en-US" dirty="0"/>
              <a:t>Performance Assessment</a:t>
            </a:r>
          </a:p>
          <a:p>
            <a:r>
              <a:rPr lang="en-US" dirty="0"/>
              <a:t>Index Optimization</a:t>
            </a:r>
          </a:p>
          <a:p>
            <a:r>
              <a:rPr lang="en-US" dirty="0"/>
              <a:t>Query Optimization</a:t>
            </a:r>
          </a:p>
          <a:p>
            <a:r>
              <a:rPr lang="en-US" dirty="0"/>
              <a:t>Table Partitioning</a:t>
            </a:r>
          </a:p>
          <a:p>
            <a:r>
              <a:rPr lang="en-US" dirty="0"/>
              <a:t>Caching and Memory Management</a:t>
            </a:r>
          </a:p>
          <a:p>
            <a:r>
              <a:rPr lang="en-US" dirty="0"/>
              <a:t>Database Statistics</a:t>
            </a:r>
          </a:p>
          <a:p>
            <a:r>
              <a:rPr lang="en-US" dirty="0"/>
              <a:t>Hardware and Storage Optimization</a:t>
            </a:r>
          </a:p>
          <a:p>
            <a:r>
              <a:rPr lang="en-US" dirty="0"/>
              <a:t>Testing and Validation</a:t>
            </a:r>
          </a:p>
          <a:p>
            <a:r>
              <a:rPr lang="en-US" dirty="0"/>
              <a:t>Continuous Monitoring and Maintenance</a:t>
            </a:r>
          </a:p>
        </p:txBody>
      </p:sp>
    </p:spTree>
    <p:extLst>
      <p:ext uri="{BB962C8B-B14F-4D97-AF65-F5344CB8AC3E}">
        <p14:creationId xmlns:p14="http://schemas.microsoft.com/office/powerpoint/2010/main" val="20030562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F0F96-7459-C2D2-68B6-2A45B4EA672B}"/>
              </a:ext>
            </a:extLst>
          </p:cNvPr>
          <p:cNvSpPr>
            <a:spLocks noGrp="1"/>
          </p:cNvSpPr>
          <p:nvPr>
            <p:ph type="title"/>
          </p:nvPr>
        </p:nvSpPr>
        <p:spPr/>
        <p:txBody>
          <a:bodyPr/>
          <a:lstStyle/>
          <a:p>
            <a:r>
              <a:rPr lang="en-US" dirty="0"/>
              <a:t>Azure Query Performance</a:t>
            </a:r>
          </a:p>
        </p:txBody>
      </p:sp>
      <p:sp>
        <p:nvSpPr>
          <p:cNvPr id="3" name="Content Placeholder 2">
            <a:extLst>
              <a:ext uri="{FF2B5EF4-FFF2-40B4-BE49-F238E27FC236}">
                <a16:creationId xmlns:a16="http://schemas.microsoft.com/office/drawing/2014/main" id="{3EBE7003-3602-1671-15FF-7B2EEE351A29}"/>
              </a:ext>
            </a:extLst>
          </p:cNvPr>
          <p:cNvSpPr>
            <a:spLocks noGrp="1"/>
          </p:cNvSpPr>
          <p:nvPr>
            <p:ph idx="1"/>
          </p:nvPr>
        </p:nvSpPr>
        <p:spPr/>
        <p:txBody>
          <a:bodyPr/>
          <a:lstStyle/>
          <a:p>
            <a:r>
              <a:rPr lang="en-US" dirty="0"/>
              <a:t>Leverage Azure SQL Database Advisor and Query Performance Insight to analyze and optimize SQL queries in the Azure SQL environment, post-migration, ensuring optimal query performance.</a:t>
            </a:r>
          </a:p>
        </p:txBody>
      </p:sp>
    </p:spTree>
    <p:extLst>
      <p:ext uri="{BB962C8B-B14F-4D97-AF65-F5344CB8AC3E}">
        <p14:creationId xmlns:p14="http://schemas.microsoft.com/office/powerpoint/2010/main" val="5963437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283E8-C7F2-65FE-2200-D96F51AFD5C3}"/>
              </a:ext>
            </a:extLst>
          </p:cNvPr>
          <p:cNvSpPr>
            <a:spLocks noGrp="1"/>
          </p:cNvSpPr>
          <p:nvPr>
            <p:ph type="title"/>
          </p:nvPr>
        </p:nvSpPr>
        <p:spPr/>
        <p:txBody>
          <a:bodyPr/>
          <a:lstStyle/>
          <a:p>
            <a:r>
              <a:rPr lang="en-US" dirty="0"/>
              <a:t>Active Directory and RBAC</a:t>
            </a:r>
          </a:p>
        </p:txBody>
      </p:sp>
      <p:sp>
        <p:nvSpPr>
          <p:cNvPr id="3" name="Content Placeholder 2">
            <a:extLst>
              <a:ext uri="{FF2B5EF4-FFF2-40B4-BE49-F238E27FC236}">
                <a16:creationId xmlns:a16="http://schemas.microsoft.com/office/drawing/2014/main" id="{9CE58317-623E-C6C8-495E-8389529D5E48}"/>
              </a:ext>
            </a:extLst>
          </p:cNvPr>
          <p:cNvSpPr>
            <a:spLocks noGrp="1"/>
          </p:cNvSpPr>
          <p:nvPr>
            <p:ph idx="1"/>
          </p:nvPr>
        </p:nvSpPr>
        <p:spPr/>
        <p:txBody>
          <a:bodyPr/>
          <a:lstStyle/>
          <a:p>
            <a:r>
              <a:rPr lang="en-US" dirty="0"/>
              <a:t>Implement Azure AD authentication and configure role-based access control (RBAC) for Azure SQL Database to enhance security.</a:t>
            </a:r>
          </a:p>
        </p:txBody>
      </p:sp>
    </p:spTree>
    <p:extLst>
      <p:ext uri="{BB962C8B-B14F-4D97-AF65-F5344CB8AC3E}">
        <p14:creationId xmlns:p14="http://schemas.microsoft.com/office/powerpoint/2010/main" val="10979399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941EB-EB0F-E29F-269E-259B5B8334C3}"/>
              </a:ext>
            </a:extLst>
          </p:cNvPr>
          <p:cNvSpPr>
            <a:spLocks noGrp="1"/>
          </p:cNvSpPr>
          <p:nvPr>
            <p:ph type="title"/>
          </p:nvPr>
        </p:nvSpPr>
        <p:spPr/>
        <p:txBody>
          <a:bodyPr/>
          <a:lstStyle/>
          <a:p>
            <a:r>
              <a:rPr lang="en-US" dirty="0"/>
              <a:t>Address security gaps for Oracle and Azure</a:t>
            </a:r>
          </a:p>
        </p:txBody>
      </p:sp>
      <p:sp>
        <p:nvSpPr>
          <p:cNvPr id="3" name="Content Placeholder 2">
            <a:extLst>
              <a:ext uri="{FF2B5EF4-FFF2-40B4-BE49-F238E27FC236}">
                <a16:creationId xmlns:a16="http://schemas.microsoft.com/office/drawing/2014/main" id="{CF425EF4-2B1A-A36D-D6A3-E6CD341776E4}"/>
              </a:ext>
            </a:extLst>
          </p:cNvPr>
          <p:cNvSpPr>
            <a:spLocks noGrp="1"/>
          </p:cNvSpPr>
          <p:nvPr>
            <p:ph idx="1"/>
          </p:nvPr>
        </p:nvSpPr>
        <p:spPr>
          <a:xfrm>
            <a:off x="838200" y="1825625"/>
            <a:ext cx="4481945" cy="4351338"/>
          </a:xfrm>
        </p:spPr>
        <p:txBody>
          <a:bodyPr/>
          <a:lstStyle/>
          <a:p>
            <a:r>
              <a:rPr lang="en-US" dirty="0"/>
              <a:t>Apply Oracle's security best practices, such as data encryption and auditing, to ensure data protection during the migration process.</a:t>
            </a:r>
          </a:p>
          <a:p>
            <a:endParaRPr lang="en-US" dirty="0"/>
          </a:p>
        </p:txBody>
      </p:sp>
      <p:sp>
        <p:nvSpPr>
          <p:cNvPr id="7" name="TextBox 6">
            <a:extLst>
              <a:ext uri="{FF2B5EF4-FFF2-40B4-BE49-F238E27FC236}">
                <a16:creationId xmlns:a16="http://schemas.microsoft.com/office/drawing/2014/main" id="{D6DFFF0B-61AE-4625-6B17-CD59706221FD}"/>
              </a:ext>
            </a:extLst>
          </p:cNvPr>
          <p:cNvSpPr txBox="1"/>
          <p:nvPr/>
        </p:nvSpPr>
        <p:spPr>
          <a:xfrm>
            <a:off x="5643418" y="1825625"/>
            <a:ext cx="6096000" cy="2585323"/>
          </a:xfrm>
          <a:prstGeom prst="rect">
            <a:avLst/>
          </a:prstGeom>
          <a:noFill/>
        </p:spPr>
        <p:txBody>
          <a:bodyPr wrap="square">
            <a:spAutoFit/>
          </a:bodyPr>
          <a:lstStyle/>
          <a:p>
            <a:r>
              <a:rPr lang="en-US" dirty="0"/>
              <a:t>-- Validate SQL Server roles match</a:t>
            </a:r>
          </a:p>
          <a:p>
            <a:endParaRPr lang="en-US" dirty="0"/>
          </a:p>
          <a:p>
            <a:r>
              <a:rPr lang="en-US" dirty="0"/>
              <a:t>SELECT </a:t>
            </a:r>
            <a:r>
              <a:rPr lang="en-US" dirty="0" err="1"/>
              <a:t>r.name</a:t>
            </a:r>
            <a:r>
              <a:rPr lang="en-US" dirty="0"/>
              <a:t> AS </a:t>
            </a:r>
            <a:r>
              <a:rPr lang="en-US" dirty="0" err="1"/>
              <a:t>DatabaseRole</a:t>
            </a:r>
            <a:r>
              <a:rPr lang="en-US" dirty="0"/>
              <a:t>, </a:t>
            </a:r>
            <a:r>
              <a:rPr lang="en-US" dirty="0" err="1"/>
              <a:t>m.name</a:t>
            </a:r>
            <a:r>
              <a:rPr lang="en-US" dirty="0"/>
              <a:t> AS </a:t>
            </a:r>
            <a:r>
              <a:rPr lang="en-US" dirty="0" err="1"/>
              <a:t>AzureADUserOrGroup</a:t>
            </a:r>
            <a:endParaRPr lang="en-US" dirty="0"/>
          </a:p>
          <a:p>
            <a:r>
              <a:rPr lang="en-US" dirty="0"/>
              <a:t>FROM </a:t>
            </a:r>
            <a:r>
              <a:rPr lang="en-US" dirty="0" err="1"/>
              <a:t>sys.database_role_members</a:t>
            </a:r>
            <a:r>
              <a:rPr lang="en-US" dirty="0"/>
              <a:t> rm</a:t>
            </a:r>
          </a:p>
          <a:p>
            <a:r>
              <a:rPr lang="en-US" dirty="0"/>
              <a:t>JOIN </a:t>
            </a:r>
            <a:r>
              <a:rPr lang="en-US" dirty="0" err="1"/>
              <a:t>sys.database_principals</a:t>
            </a:r>
            <a:r>
              <a:rPr lang="en-US" dirty="0"/>
              <a:t> r ON </a:t>
            </a:r>
            <a:r>
              <a:rPr lang="en-US" dirty="0" err="1"/>
              <a:t>rm.role_principal_id</a:t>
            </a:r>
            <a:r>
              <a:rPr lang="en-US" dirty="0"/>
              <a:t> = </a:t>
            </a:r>
            <a:r>
              <a:rPr lang="en-US" dirty="0" err="1"/>
              <a:t>r.principal_id</a:t>
            </a:r>
            <a:endParaRPr lang="en-US" dirty="0"/>
          </a:p>
          <a:p>
            <a:r>
              <a:rPr lang="en-US" dirty="0"/>
              <a:t>JOIN </a:t>
            </a:r>
            <a:r>
              <a:rPr lang="en-US" dirty="0" err="1"/>
              <a:t>sys.database_principals</a:t>
            </a:r>
            <a:r>
              <a:rPr lang="en-US" dirty="0"/>
              <a:t> m ON </a:t>
            </a:r>
            <a:r>
              <a:rPr lang="en-US" dirty="0" err="1"/>
              <a:t>rm.member_principal_id</a:t>
            </a:r>
            <a:r>
              <a:rPr lang="en-US" dirty="0"/>
              <a:t> = </a:t>
            </a:r>
            <a:r>
              <a:rPr lang="en-US" dirty="0" err="1"/>
              <a:t>m.principal_id</a:t>
            </a:r>
            <a:r>
              <a:rPr lang="en-US" dirty="0"/>
              <a:t>;</a:t>
            </a:r>
          </a:p>
        </p:txBody>
      </p:sp>
    </p:spTree>
    <p:extLst>
      <p:ext uri="{BB962C8B-B14F-4D97-AF65-F5344CB8AC3E}">
        <p14:creationId xmlns:p14="http://schemas.microsoft.com/office/powerpoint/2010/main" val="12782074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F64E6-37C0-5A5B-AB30-607D7303EAA6}"/>
              </a:ext>
            </a:extLst>
          </p:cNvPr>
          <p:cNvSpPr>
            <a:spLocks noGrp="1"/>
          </p:cNvSpPr>
          <p:nvPr>
            <p:ph type="title"/>
          </p:nvPr>
        </p:nvSpPr>
        <p:spPr>
          <a:xfrm>
            <a:off x="838200" y="365125"/>
            <a:ext cx="6393872" cy="1325563"/>
          </a:xfrm>
        </p:spPr>
        <p:txBody>
          <a:bodyPr/>
          <a:lstStyle/>
          <a:p>
            <a:r>
              <a:rPr lang="en-US" dirty="0"/>
              <a:t>Backup Before we Move</a:t>
            </a:r>
          </a:p>
        </p:txBody>
      </p:sp>
      <p:sp>
        <p:nvSpPr>
          <p:cNvPr id="3" name="Content Placeholder 2">
            <a:extLst>
              <a:ext uri="{FF2B5EF4-FFF2-40B4-BE49-F238E27FC236}">
                <a16:creationId xmlns:a16="http://schemas.microsoft.com/office/drawing/2014/main" id="{DECB7D34-F79A-0A18-2B7D-3637CBE5B7DF}"/>
              </a:ext>
            </a:extLst>
          </p:cNvPr>
          <p:cNvSpPr>
            <a:spLocks noGrp="1"/>
          </p:cNvSpPr>
          <p:nvPr>
            <p:ph idx="1"/>
          </p:nvPr>
        </p:nvSpPr>
        <p:spPr>
          <a:xfrm>
            <a:off x="838200" y="1825625"/>
            <a:ext cx="5017655" cy="4351338"/>
          </a:xfrm>
        </p:spPr>
        <p:txBody>
          <a:bodyPr/>
          <a:lstStyle/>
          <a:p>
            <a:r>
              <a:rPr lang="en-US" dirty="0"/>
              <a:t>Design a comprehensive backup and restore strategy for the Oracle database, utilizing Oracle Recovery Manager (RMAN) and Oracle Data Guard to ensure data protection.</a:t>
            </a:r>
          </a:p>
          <a:p>
            <a:r>
              <a:rPr lang="en-US" dirty="0"/>
              <a:t>Before data is moved, it is always backed up first.</a:t>
            </a:r>
          </a:p>
        </p:txBody>
      </p:sp>
      <p:sp>
        <p:nvSpPr>
          <p:cNvPr id="5" name="TextBox 4">
            <a:extLst>
              <a:ext uri="{FF2B5EF4-FFF2-40B4-BE49-F238E27FC236}">
                <a16:creationId xmlns:a16="http://schemas.microsoft.com/office/drawing/2014/main" id="{8D4BB367-1FB0-647F-F7CC-FF579CD78E28}"/>
              </a:ext>
            </a:extLst>
          </p:cNvPr>
          <p:cNvSpPr txBox="1"/>
          <p:nvPr/>
        </p:nvSpPr>
        <p:spPr>
          <a:xfrm>
            <a:off x="7232072" y="2059710"/>
            <a:ext cx="4211782" cy="4524315"/>
          </a:xfrm>
          <a:prstGeom prst="rect">
            <a:avLst/>
          </a:prstGeom>
          <a:noFill/>
        </p:spPr>
        <p:txBody>
          <a:bodyPr wrap="square">
            <a:spAutoFit/>
          </a:bodyPr>
          <a:lstStyle/>
          <a:p>
            <a:r>
              <a:rPr lang="en-US" sz="800" dirty="0"/>
              <a:t>run {</a:t>
            </a:r>
          </a:p>
          <a:p>
            <a:r>
              <a:rPr lang="en-US" sz="800" dirty="0"/>
              <a:t>  # Set the location for RMAN backups</a:t>
            </a:r>
          </a:p>
          <a:p>
            <a:r>
              <a:rPr lang="en-US" sz="800" dirty="0"/>
              <a:t>  CONFIGURE BACKUP OPTIMIZATION ON;</a:t>
            </a:r>
          </a:p>
          <a:p>
            <a:r>
              <a:rPr lang="en-US" sz="800" dirty="0"/>
              <a:t>  CONFIGURE CONTROLFILE AUTOBACKUP ON;</a:t>
            </a:r>
          </a:p>
          <a:p>
            <a:r>
              <a:rPr lang="en-US" sz="800" dirty="0"/>
              <a:t>  CONFIGURE CONTROLFILE AUTOBACKUP FORMAT FOR DEVICE TYPE DISK TO '/backup/%F';</a:t>
            </a:r>
          </a:p>
          <a:p>
            <a:r>
              <a:rPr lang="en-US" sz="800" dirty="0"/>
              <a:t>  CONFIGURE DEVICE TYPE DISK BACKUP TYPE TO COMPRESSED BACKUPSET;</a:t>
            </a:r>
          </a:p>
          <a:p>
            <a:r>
              <a:rPr lang="en-US" sz="800" dirty="0"/>
              <a:t>  </a:t>
            </a:r>
          </a:p>
          <a:p>
            <a:r>
              <a:rPr lang="en-US" sz="800" dirty="0"/>
              <a:t>  # Connect to the source database</a:t>
            </a:r>
          </a:p>
          <a:p>
            <a:r>
              <a:rPr lang="en-US" sz="800" dirty="0"/>
              <a:t>  CONNECT TARGET "username/</a:t>
            </a:r>
            <a:r>
              <a:rPr lang="en-US" sz="800" dirty="0" err="1"/>
              <a:t>password@source_database</a:t>
            </a:r>
            <a:r>
              <a:rPr lang="en-US" sz="800" dirty="0"/>
              <a:t>";</a:t>
            </a:r>
          </a:p>
          <a:p>
            <a:r>
              <a:rPr lang="en-US" sz="800" dirty="0"/>
              <a:t>  </a:t>
            </a:r>
          </a:p>
          <a:p>
            <a:r>
              <a:rPr lang="en-US" sz="800" dirty="0"/>
              <a:t>  # Backup the objects you want to copy</a:t>
            </a:r>
          </a:p>
          <a:p>
            <a:r>
              <a:rPr lang="en-US" sz="800" dirty="0"/>
              <a:t>  BACKUP AS COMPRESSED BACKUPSET DATABASE INCLUDE CURRENT CONTROLFILE;</a:t>
            </a:r>
          </a:p>
          <a:p>
            <a:r>
              <a:rPr lang="en-US" sz="800" dirty="0"/>
              <a:t>  BACKUP AS COMPRESSED BACKUPSET ARCHIVELOG ALL;</a:t>
            </a:r>
          </a:p>
          <a:p>
            <a:r>
              <a:rPr lang="en-US" sz="800" dirty="0"/>
              <a:t>  </a:t>
            </a:r>
          </a:p>
          <a:p>
            <a:r>
              <a:rPr lang="en-US" sz="800" dirty="0"/>
              <a:t>  # Optionally, backup specific tablespaces or datafiles</a:t>
            </a:r>
          </a:p>
          <a:p>
            <a:r>
              <a:rPr lang="en-US" sz="800" dirty="0"/>
              <a:t>  # BACKUP AS COMPRESSED BACKUPSET TABLESPACE </a:t>
            </a:r>
            <a:r>
              <a:rPr lang="en-US" sz="800" dirty="0" err="1"/>
              <a:t>tablespace_name</a:t>
            </a:r>
            <a:r>
              <a:rPr lang="en-US" sz="800" dirty="0"/>
              <a:t>;</a:t>
            </a:r>
          </a:p>
          <a:p>
            <a:r>
              <a:rPr lang="en-US" sz="800" dirty="0"/>
              <a:t>  # BACKUP AS COMPRESSED BACKUPSET DATAFILE '</a:t>
            </a:r>
            <a:r>
              <a:rPr lang="en-US" sz="800" dirty="0" err="1"/>
              <a:t>datafile_path</a:t>
            </a:r>
            <a:r>
              <a:rPr lang="en-US" sz="800" dirty="0"/>
              <a:t>';</a:t>
            </a:r>
          </a:p>
          <a:p>
            <a:r>
              <a:rPr lang="en-US" sz="800" dirty="0"/>
              <a:t>  </a:t>
            </a:r>
          </a:p>
          <a:p>
            <a:r>
              <a:rPr lang="en-US" sz="800" dirty="0"/>
              <a:t>  # Copy the backup files to the destination location</a:t>
            </a:r>
          </a:p>
          <a:p>
            <a:r>
              <a:rPr lang="en-US" sz="800" dirty="0"/>
              <a:t>  </a:t>
            </a:r>
          </a:p>
          <a:p>
            <a:r>
              <a:rPr lang="en-US" sz="800" dirty="0"/>
              <a:t>  # Connect to the destination database (if different from source)</a:t>
            </a:r>
          </a:p>
          <a:p>
            <a:r>
              <a:rPr lang="en-US" sz="800" dirty="0"/>
              <a:t>  CONNECT TARGET "username/</a:t>
            </a:r>
            <a:r>
              <a:rPr lang="en-US" sz="800" dirty="0" err="1"/>
              <a:t>password@destination_database</a:t>
            </a:r>
            <a:r>
              <a:rPr lang="en-US" sz="800" dirty="0"/>
              <a:t>";</a:t>
            </a:r>
          </a:p>
          <a:p>
            <a:r>
              <a:rPr lang="en-US" sz="800" dirty="0"/>
              <a:t>  </a:t>
            </a:r>
          </a:p>
          <a:p>
            <a:r>
              <a:rPr lang="en-US" sz="800" dirty="0"/>
              <a:t>  # Restore and recover the objects in the destination database</a:t>
            </a:r>
          </a:p>
          <a:p>
            <a:r>
              <a:rPr lang="en-US" sz="800" dirty="0"/>
              <a:t>  RESTORE CONTROLFILE FROM '/backup/</a:t>
            </a:r>
            <a:r>
              <a:rPr lang="en-US" sz="800" dirty="0" err="1"/>
              <a:t>cntrlFILE_NAME</a:t>
            </a:r>
            <a:r>
              <a:rPr lang="en-US" sz="800" dirty="0"/>
              <a:t>';  -- If you want to restore the control file</a:t>
            </a:r>
          </a:p>
          <a:p>
            <a:r>
              <a:rPr lang="en-US" sz="800" dirty="0"/>
              <a:t>  RESTORE DATABASE;</a:t>
            </a:r>
          </a:p>
          <a:p>
            <a:r>
              <a:rPr lang="en-US" sz="800" dirty="0"/>
              <a:t>  RECOVER DATABASE;</a:t>
            </a:r>
          </a:p>
          <a:p>
            <a:r>
              <a:rPr lang="en-US" sz="800" dirty="0"/>
              <a:t>  </a:t>
            </a:r>
          </a:p>
          <a:p>
            <a:r>
              <a:rPr lang="en-US" sz="800" dirty="0"/>
              <a:t>  # Optionally, recover archived redo logs</a:t>
            </a:r>
          </a:p>
          <a:p>
            <a:r>
              <a:rPr lang="en-US" sz="800" dirty="0"/>
              <a:t>  RECOVER ARCHIVELOG ALL;</a:t>
            </a:r>
          </a:p>
          <a:p>
            <a:r>
              <a:rPr lang="en-US" sz="800" dirty="0"/>
              <a:t>  </a:t>
            </a:r>
          </a:p>
          <a:p>
            <a:r>
              <a:rPr lang="en-US" sz="800" dirty="0"/>
              <a:t>  # Optionally, recover specific tablespaces or datafiles</a:t>
            </a:r>
          </a:p>
          <a:p>
            <a:r>
              <a:rPr lang="en-US" sz="800" dirty="0"/>
              <a:t>  # RECOVER TABLESPACE </a:t>
            </a:r>
            <a:r>
              <a:rPr lang="en-US" sz="800" dirty="0" err="1"/>
              <a:t>tablespace_name</a:t>
            </a:r>
            <a:r>
              <a:rPr lang="en-US" sz="800" dirty="0"/>
              <a:t>;</a:t>
            </a:r>
          </a:p>
          <a:p>
            <a:r>
              <a:rPr lang="en-US" sz="800" dirty="0"/>
              <a:t>  # RECOVER DATAFILE '</a:t>
            </a:r>
            <a:r>
              <a:rPr lang="en-US" sz="800" dirty="0" err="1"/>
              <a:t>datafile_path</a:t>
            </a:r>
            <a:r>
              <a:rPr lang="en-US" sz="800" dirty="0"/>
              <a:t>';</a:t>
            </a:r>
          </a:p>
          <a:p>
            <a:r>
              <a:rPr lang="en-US" sz="800" dirty="0"/>
              <a:t>}</a:t>
            </a:r>
          </a:p>
        </p:txBody>
      </p:sp>
    </p:spTree>
    <p:extLst>
      <p:ext uri="{BB962C8B-B14F-4D97-AF65-F5344CB8AC3E}">
        <p14:creationId xmlns:p14="http://schemas.microsoft.com/office/powerpoint/2010/main" val="26932243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5BD4F-1AF7-41B3-6D35-AC548E97480D}"/>
              </a:ext>
            </a:extLst>
          </p:cNvPr>
          <p:cNvSpPr>
            <a:spLocks noGrp="1"/>
          </p:cNvSpPr>
          <p:nvPr>
            <p:ph type="title"/>
          </p:nvPr>
        </p:nvSpPr>
        <p:spPr/>
        <p:txBody>
          <a:bodyPr/>
          <a:lstStyle/>
          <a:p>
            <a:r>
              <a:rPr lang="en-US" dirty="0"/>
              <a:t>Create an Azure Backup Strategy</a:t>
            </a:r>
          </a:p>
        </p:txBody>
      </p:sp>
      <p:sp>
        <p:nvSpPr>
          <p:cNvPr id="3" name="Content Placeholder 2">
            <a:extLst>
              <a:ext uri="{FF2B5EF4-FFF2-40B4-BE49-F238E27FC236}">
                <a16:creationId xmlns:a16="http://schemas.microsoft.com/office/drawing/2014/main" id="{EE206617-3D8D-B16E-3C93-46B046EC2EA5}"/>
              </a:ext>
            </a:extLst>
          </p:cNvPr>
          <p:cNvSpPr>
            <a:spLocks noGrp="1"/>
          </p:cNvSpPr>
          <p:nvPr>
            <p:ph idx="1"/>
          </p:nvPr>
        </p:nvSpPr>
        <p:spPr/>
        <p:txBody>
          <a:bodyPr/>
          <a:lstStyle/>
          <a:p>
            <a:r>
              <a:rPr lang="en-US" dirty="0"/>
              <a:t>Implement Azure SQL Database automated backups, long-term retention, and geo-replication for disaster recovery, adhering to Azure's best practices.</a:t>
            </a:r>
          </a:p>
        </p:txBody>
      </p:sp>
    </p:spTree>
    <p:extLst>
      <p:ext uri="{BB962C8B-B14F-4D97-AF65-F5344CB8AC3E}">
        <p14:creationId xmlns:p14="http://schemas.microsoft.com/office/powerpoint/2010/main" val="19799923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29A29-5B8A-8FE4-00E6-7D8813F5A7C3}"/>
              </a:ext>
            </a:extLst>
          </p:cNvPr>
          <p:cNvSpPr>
            <a:spLocks noGrp="1"/>
          </p:cNvSpPr>
          <p:nvPr>
            <p:ph type="title"/>
          </p:nvPr>
        </p:nvSpPr>
        <p:spPr/>
        <p:txBody>
          <a:bodyPr/>
          <a:lstStyle/>
          <a:p>
            <a:r>
              <a:rPr lang="en-US" dirty="0"/>
              <a:t>Monitor the Source</a:t>
            </a:r>
          </a:p>
        </p:txBody>
      </p:sp>
      <p:sp>
        <p:nvSpPr>
          <p:cNvPr id="3" name="Content Placeholder 2">
            <a:extLst>
              <a:ext uri="{FF2B5EF4-FFF2-40B4-BE49-F238E27FC236}">
                <a16:creationId xmlns:a16="http://schemas.microsoft.com/office/drawing/2014/main" id="{1D8F8D6E-768C-BB05-BA05-86201C0F8AC6}"/>
              </a:ext>
            </a:extLst>
          </p:cNvPr>
          <p:cNvSpPr>
            <a:spLocks noGrp="1"/>
          </p:cNvSpPr>
          <p:nvPr>
            <p:ph idx="1"/>
          </p:nvPr>
        </p:nvSpPr>
        <p:spPr/>
        <p:txBody>
          <a:bodyPr/>
          <a:lstStyle/>
          <a:p>
            <a:r>
              <a:rPr lang="en-US" dirty="0"/>
              <a:t>Configure Oracle Enterprise Manager (OEM) or Oracle Cloud Control for performance monitoring, event notification, and alerting in the Oracle environment.</a:t>
            </a:r>
          </a:p>
        </p:txBody>
      </p:sp>
    </p:spTree>
    <p:extLst>
      <p:ext uri="{BB962C8B-B14F-4D97-AF65-F5344CB8AC3E}">
        <p14:creationId xmlns:p14="http://schemas.microsoft.com/office/powerpoint/2010/main" val="1966890693"/>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567BF-ED7B-5ECD-B1E3-7BFCEA62B3AD}"/>
              </a:ext>
            </a:extLst>
          </p:cNvPr>
          <p:cNvSpPr>
            <a:spLocks noGrp="1"/>
          </p:cNvSpPr>
          <p:nvPr>
            <p:ph type="title"/>
          </p:nvPr>
        </p:nvSpPr>
        <p:spPr/>
        <p:txBody>
          <a:bodyPr/>
          <a:lstStyle/>
          <a:p>
            <a:r>
              <a:rPr lang="en-US" dirty="0"/>
              <a:t>Monitor the Destination using </a:t>
            </a:r>
            <a:r>
              <a:rPr lang="en-US" dirty="0" err="1"/>
              <a:t>IaaC</a:t>
            </a:r>
            <a:endParaRPr lang="en-US" dirty="0"/>
          </a:p>
        </p:txBody>
      </p:sp>
      <p:sp>
        <p:nvSpPr>
          <p:cNvPr id="3" name="Content Placeholder 2">
            <a:extLst>
              <a:ext uri="{FF2B5EF4-FFF2-40B4-BE49-F238E27FC236}">
                <a16:creationId xmlns:a16="http://schemas.microsoft.com/office/drawing/2014/main" id="{671CED28-5C19-3C83-4361-937DAAC19D78}"/>
              </a:ext>
            </a:extLst>
          </p:cNvPr>
          <p:cNvSpPr>
            <a:spLocks noGrp="1"/>
          </p:cNvSpPr>
          <p:nvPr>
            <p:ph idx="1"/>
          </p:nvPr>
        </p:nvSpPr>
        <p:spPr>
          <a:xfrm>
            <a:off x="838200" y="1825625"/>
            <a:ext cx="5387109" cy="4351338"/>
          </a:xfrm>
        </p:spPr>
        <p:txBody>
          <a:bodyPr/>
          <a:lstStyle/>
          <a:p>
            <a:r>
              <a:rPr lang="en-US" dirty="0"/>
              <a:t>Bicep file that creates cost constraint</a:t>
            </a:r>
          </a:p>
          <a:p>
            <a:r>
              <a:rPr lang="en-US" dirty="0"/>
              <a:t>Utilize Azure Monitor, Log Analytics, and Application Insights to set up comprehensive monitoring, performance metrics, and alerting for the Azure SQL Database environment.</a:t>
            </a:r>
          </a:p>
          <a:p>
            <a:endParaRPr lang="en-US" dirty="0">
              <a:solidFill>
                <a:srgbClr val="D1D5DB"/>
              </a:solidFill>
              <a:latin typeface="Söhne"/>
            </a:endParaRPr>
          </a:p>
          <a:p>
            <a:endParaRPr lang="en-US" dirty="0"/>
          </a:p>
        </p:txBody>
      </p:sp>
      <p:sp>
        <p:nvSpPr>
          <p:cNvPr id="5" name="TextBox 4">
            <a:extLst>
              <a:ext uri="{FF2B5EF4-FFF2-40B4-BE49-F238E27FC236}">
                <a16:creationId xmlns:a16="http://schemas.microsoft.com/office/drawing/2014/main" id="{2572E12C-8F3B-0807-EF71-3D554FEB2B53}"/>
              </a:ext>
            </a:extLst>
          </p:cNvPr>
          <p:cNvSpPr txBox="1"/>
          <p:nvPr/>
        </p:nvSpPr>
        <p:spPr>
          <a:xfrm>
            <a:off x="6326908" y="1825625"/>
            <a:ext cx="5320145" cy="3693319"/>
          </a:xfrm>
          <a:prstGeom prst="rect">
            <a:avLst/>
          </a:prstGeom>
          <a:noFill/>
        </p:spPr>
        <p:txBody>
          <a:bodyPr wrap="square">
            <a:spAutoFit/>
          </a:bodyPr>
          <a:lstStyle/>
          <a:p>
            <a:r>
              <a:rPr lang="en-US" dirty="0"/>
              <a:t>param </a:t>
            </a:r>
            <a:r>
              <a:rPr lang="en-US" dirty="0" err="1"/>
              <a:t>costManagementName</a:t>
            </a:r>
            <a:r>
              <a:rPr lang="en-US" dirty="0"/>
              <a:t> string</a:t>
            </a:r>
          </a:p>
          <a:p>
            <a:endParaRPr lang="en-US" dirty="0"/>
          </a:p>
          <a:p>
            <a:r>
              <a:rPr lang="en-US" dirty="0"/>
              <a:t>resource </a:t>
            </a:r>
            <a:r>
              <a:rPr lang="en-US" dirty="0" err="1"/>
              <a:t>costManagementExport</a:t>
            </a:r>
            <a:r>
              <a:rPr lang="en-US" dirty="0"/>
              <a:t> '</a:t>
            </a:r>
            <a:r>
              <a:rPr lang="en-US" dirty="0" err="1"/>
              <a:t>Microsoft.CostManagement</a:t>
            </a:r>
            <a:r>
              <a:rPr lang="en-US" dirty="0"/>
              <a:t>/exportServices@2019-11-01-preview' = {</a:t>
            </a:r>
          </a:p>
          <a:p>
            <a:r>
              <a:rPr lang="en-US" dirty="0"/>
              <a:t>  name: </a:t>
            </a:r>
            <a:r>
              <a:rPr lang="en-US" dirty="0" err="1"/>
              <a:t>costManagementName</a:t>
            </a:r>
            <a:endParaRPr lang="en-US" dirty="0"/>
          </a:p>
          <a:p>
            <a:r>
              <a:rPr lang="en-US" dirty="0"/>
              <a:t>  location: </a:t>
            </a:r>
            <a:r>
              <a:rPr lang="en-US" dirty="0" err="1"/>
              <a:t>resourceGroup</a:t>
            </a:r>
            <a:r>
              <a:rPr lang="en-US" dirty="0"/>
              <a:t>().location</a:t>
            </a:r>
          </a:p>
          <a:p>
            <a:r>
              <a:rPr lang="en-US" dirty="0"/>
              <a:t>  properties: {</a:t>
            </a:r>
          </a:p>
          <a:p>
            <a:r>
              <a:rPr lang="en-US" dirty="0"/>
              <a:t>    dataset: {</a:t>
            </a:r>
          </a:p>
          <a:p>
            <a:r>
              <a:rPr lang="en-US" dirty="0"/>
              <a:t>      type: '</a:t>
            </a:r>
            <a:r>
              <a:rPr lang="en-US" dirty="0" err="1"/>
              <a:t>AzureResourceAndTag</a:t>
            </a:r>
            <a:r>
              <a:rPr lang="en-US" dirty="0"/>
              <a:t>'</a:t>
            </a:r>
          </a:p>
          <a:p>
            <a:r>
              <a:rPr lang="en-US" dirty="0"/>
              <a:t>    }</a:t>
            </a:r>
          </a:p>
          <a:p>
            <a:r>
              <a:rPr lang="en-US" dirty="0"/>
              <a:t>  }</a:t>
            </a:r>
          </a:p>
          <a:p>
            <a:r>
              <a:rPr lang="en-US" dirty="0"/>
              <a:t>}</a:t>
            </a:r>
          </a:p>
        </p:txBody>
      </p:sp>
    </p:spTree>
    <p:extLst>
      <p:ext uri="{BB962C8B-B14F-4D97-AF65-F5344CB8AC3E}">
        <p14:creationId xmlns:p14="http://schemas.microsoft.com/office/powerpoint/2010/main" val="31934017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8F45E-97A0-1CF7-C82E-A9C0B4F17550}"/>
              </a:ext>
            </a:extLst>
          </p:cNvPr>
          <p:cNvSpPr>
            <a:spLocks noGrp="1"/>
          </p:cNvSpPr>
          <p:nvPr>
            <p:ph type="title"/>
          </p:nvPr>
        </p:nvSpPr>
        <p:spPr/>
        <p:txBody>
          <a:bodyPr/>
          <a:lstStyle/>
          <a:p>
            <a:r>
              <a:rPr lang="en-US" sz="4400" dirty="0"/>
              <a:t>Develop a Robust Testing Strategy</a:t>
            </a:r>
            <a:endParaRPr lang="en-US" dirty="0"/>
          </a:p>
        </p:txBody>
      </p:sp>
      <p:sp>
        <p:nvSpPr>
          <p:cNvPr id="3" name="Content Placeholder 2">
            <a:extLst>
              <a:ext uri="{FF2B5EF4-FFF2-40B4-BE49-F238E27FC236}">
                <a16:creationId xmlns:a16="http://schemas.microsoft.com/office/drawing/2014/main" id="{815967CE-7238-20DE-51E9-3E7F280AB7B0}"/>
              </a:ext>
            </a:extLst>
          </p:cNvPr>
          <p:cNvSpPr>
            <a:spLocks noGrp="1"/>
          </p:cNvSpPr>
          <p:nvPr>
            <p:ph idx="1"/>
          </p:nvPr>
        </p:nvSpPr>
        <p:spPr/>
        <p:txBody>
          <a:bodyPr>
            <a:noAutofit/>
          </a:bodyPr>
          <a:lstStyle/>
          <a:p>
            <a:pPr marL="457200" lvl="1" indent="0">
              <a:buNone/>
            </a:pPr>
            <a:r>
              <a:rPr lang="en-US" sz="1200" dirty="0"/>
              <a:t>1. DMA Assessment</a:t>
            </a:r>
          </a:p>
          <a:p>
            <a:pPr marL="457200" lvl="1" indent="0">
              <a:buNone/>
            </a:pPr>
            <a:r>
              <a:rPr lang="en-US" sz="1200" dirty="0"/>
              <a:t>2. Source Database Backup</a:t>
            </a:r>
          </a:p>
          <a:p>
            <a:pPr marL="457200" lvl="1" indent="0">
              <a:buNone/>
            </a:pPr>
            <a:r>
              <a:rPr lang="en-US" sz="1200" dirty="0"/>
              <a:t>3. Create a Test Environment</a:t>
            </a:r>
          </a:p>
          <a:p>
            <a:pPr marL="457200" lvl="1" indent="0">
              <a:buNone/>
            </a:pPr>
            <a:r>
              <a:rPr lang="en-US" sz="1200" dirty="0"/>
              <a:t>4. Data Migration with DMA</a:t>
            </a:r>
          </a:p>
          <a:p>
            <a:pPr marL="457200" lvl="1" indent="0">
              <a:buNone/>
            </a:pPr>
            <a:r>
              <a:rPr lang="en-US" sz="1200" dirty="0"/>
              <a:t>5. Data Validation</a:t>
            </a:r>
          </a:p>
          <a:p>
            <a:pPr marL="457200" lvl="1" indent="0">
              <a:buNone/>
            </a:pPr>
            <a:r>
              <a:rPr lang="en-US" sz="1200" dirty="0"/>
              <a:t>6. Performance and Scalability Testing</a:t>
            </a:r>
          </a:p>
          <a:p>
            <a:pPr marL="457200" lvl="1" indent="0">
              <a:buNone/>
            </a:pPr>
            <a:r>
              <a:rPr lang="en-US" sz="1200" dirty="0"/>
              <a:t>7. Functional Testing</a:t>
            </a:r>
          </a:p>
          <a:p>
            <a:pPr marL="457200" lvl="1" indent="0">
              <a:buNone/>
            </a:pPr>
            <a:r>
              <a:rPr lang="en-US" sz="1200" dirty="0"/>
              <a:t>8. User Acceptance Testing (UAT)</a:t>
            </a:r>
          </a:p>
          <a:p>
            <a:pPr marL="457200" lvl="1" indent="0">
              <a:buNone/>
            </a:pPr>
            <a:r>
              <a:rPr lang="en-US" sz="1200" dirty="0"/>
              <a:t>9. Security and Compliance Testing</a:t>
            </a:r>
          </a:p>
          <a:p>
            <a:pPr marL="457200" lvl="1" indent="0">
              <a:buNone/>
            </a:pPr>
            <a:r>
              <a:rPr lang="en-US" sz="1200" dirty="0"/>
              <a:t>10. Error Handling and Logging</a:t>
            </a:r>
          </a:p>
          <a:p>
            <a:pPr marL="457200" lvl="1" indent="0">
              <a:buNone/>
            </a:pPr>
            <a:r>
              <a:rPr lang="en-US" sz="1200" dirty="0"/>
              <a:t>11. Data Reconciliation</a:t>
            </a:r>
          </a:p>
          <a:p>
            <a:pPr marL="457200" lvl="1" indent="0">
              <a:buNone/>
            </a:pPr>
            <a:r>
              <a:rPr lang="en-US" sz="1200" dirty="0"/>
              <a:t>12. Backup and Rollback Testing</a:t>
            </a:r>
          </a:p>
          <a:p>
            <a:pPr marL="457200" lvl="1" indent="0">
              <a:buNone/>
            </a:pPr>
            <a:r>
              <a:rPr lang="en-US" sz="1200" dirty="0"/>
              <a:t>13. Documentation</a:t>
            </a:r>
          </a:p>
          <a:p>
            <a:pPr marL="457200" lvl="1" indent="0">
              <a:buNone/>
            </a:pPr>
            <a:r>
              <a:rPr lang="en-US" sz="1200" dirty="0"/>
              <a:t>14. Approval and Sign-off</a:t>
            </a:r>
          </a:p>
          <a:p>
            <a:pPr marL="457200" lvl="1" indent="0">
              <a:buNone/>
            </a:pPr>
            <a:r>
              <a:rPr lang="en-US" sz="1200" dirty="0"/>
              <a:t>15. Production Dry Run</a:t>
            </a:r>
          </a:p>
          <a:p>
            <a:pPr marL="457200" lvl="1" indent="0">
              <a:buNone/>
            </a:pPr>
            <a:r>
              <a:rPr lang="en-US" sz="1200" dirty="0"/>
              <a:t>16. Final Migration</a:t>
            </a:r>
          </a:p>
          <a:p>
            <a:pPr marL="457200" lvl="1" indent="0">
              <a:buNone/>
            </a:pPr>
            <a:r>
              <a:rPr lang="en-US" sz="1200" dirty="0"/>
              <a:t>17. Post-Migration Validation</a:t>
            </a:r>
          </a:p>
          <a:p>
            <a:pPr marL="457200" lvl="1" indent="0">
              <a:buNone/>
            </a:pPr>
            <a:r>
              <a:rPr lang="en-US" sz="1200" dirty="0"/>
              <a:t>18. Monitoring and Support</a:t>
            </a:r>
          </a:p>
        </p:txBody>
      </p:sp>
    </p:spTree>
    <p:extLst>
      <p:ext uri="{BB962C8B-B14F-4D97-AF65-F5344CB8AC3E}">
        <p14:creationId xmlns:p14="http://schemas.microsoft.com/office/powerpoint/2010/main" val="3018644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A5EE6-07B6-FD53-65C7-88C91199C5D3}"/>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D72A8BDA-D48A-D8C9-961B-128B78F77B3D}"/>
              </a:ext>
            </a:extLst>
          </p:cNvPr>
          <p:cNvSpPr>
            <a:spLocks noGrp="1"/>
          </p:cNvSpPr>
          <p:nvPr>
            <p:ph idx="1"/>
          </p:nvPr>
        </p:nvSpPr>
        <p:spPr/>
        <p:txBody>
          <a:bodyPr/>
          <a:lstStyle/>
          <a:p>
            <a:r>
              <a:rPr lang="en-US" dirty="0"/>
              <a:t>This deck provides a high-level, objective oriented view of how to migrate Oracle databases to Azure. </a:t>
            </a:r>
          </a:p>
          <a:p>
            <a:r>
              <a:rPr lang="en-US" dirty="0"/>
              <a:t>It’s deck of ‘words’ – sorry. It does help </a:t>
            </a:r>
            <a:r>
              <a:rPr lang="en-US"/>
              <a:t>ensure that all topics are covered.</a:t>
            </a:r>
          </a:p>
        </p:txBody>
      </p:sp>
    </p:spTree>
    <p:extLst>
      <p:ext uri="{BB962C8B-B14F-4D97-AF65-F5344CB8AC3E}">
        <p14:creationId xmlns:p14="http://schemas.microsoft.com/office/powerpoint/2010/main" val="30693138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BB35B-4D26-AF1B-70BA-822E69A2E345}"/>
              </a:ext>
            </a:extLst>
          </p:cNvPr>
          <p:cNvSpPr>
            <a:spLocks noGrp="1"/>
          </p:cNvSpPr>
          <p:nvPr>
            <p:ph type="title"/>
          </p:nvPr>
        </p:nvSpPr>
        <p:spPr/>
        <p:txBody>
          <a:bodyPr/>
          <a:lstStyle/>
          <a:p>
            <a:r>
              <a:rPr lang="en-US" dirty="0"/>
              <a:t>Azure Side Testing Procedure</a:t>
            </a:r>
          </a:p>
        </p:txBody>
      </p:sp>
      <p:sp>
        <p:nvSpPr>
          <p:cNvPr id="3" name="Content Placeholder 2">
            <a:extLst>
              <a:ext uri="{FF2B5EF4-FFF2-40B4-BE49-F238E27FC236}">
                <a16:creationId xmlns:a16="http://schemas.microsoft.com/office/drawing/2014/main" id="{A4D9A78E-1629-732E-7B20-5E7EC022AF63}"/>
              </a:ext>
            </a:extLst>
          </p:cNvPr>
          <p:cNvSpPr>
            <a:spLocks noGrp="1"/>
          </p:cNvSpPr>
          <p:nvPr>
            <p:ph idx="1"/>
          </p:nvPr>
        </p:nvSpPr>
        <p:spPr/>
        <p:txBody>
          <a:bodyPr>
            <a:normAutofit fontScale="77500" lnSpcReduction="20000"/>
          </a:bodyPr>
          <a:lstStyle/>
          <a:p>
            <a:pPr algn="l">
              <a:buFont typeface="+mj-lt"/>
              <a:buAutoNum type="arabicPeriod"/>
            </a:pPr>
            <a:r>
              <a:rPr lang="en-US" dirty="0"/>
              <a:t>Install SSDT</a:t>
            </a:r>
          </a:p>
          <a:p>
            <a:pPr algn="l">
              <a:buFont typeface="+mj-lt"/>
              <a:buAutoNum type="arabicPeriod"/>
            </a:pPr>
            <a:r>
              <a:rPr lang="en-US" dirty="0"/>
              <a:t>Create a New Database Project</a:t>
            </a:r>
          </a:p>
          <a:p>
            <a:pPr algn="l">
              <a:buFont typeface="+mj-lt"/>
              <a:buAutoNum type="arabicPeriod"/>
            </a:pPr>
            <a:r>
              <a:rPr lang="en-US" dirty="0"/>
              <a:t>Import Existing Database Schema (Optional)</a:t>
            </a:r>
          </a:p>
          <a:p>
            <a:pPr algn="l">
              <a:buFont typeface="+mj-lt"/>
              <a:buAutoNum type="arabicPeriod"/>
            </a:pPr>
            <a:r>
              <a:rPr lang="en-US" dirty="0"/>
              <a:t>Define Database Schema and Objects</a:t>
            </a:r>
          </a:p>
          <a:p>
            <a:pPr algn="l">
              <a:buFont typeface="+mj-lt"/>
              <a:buAutoNum type="arabicPeriod"/>
            </a:pPr>
            <a:r>
              <a:rPr lang="en-US" dirty="0"/>
              <a:t>Code and Debug Database Objects</a:t>
            </a:r>
          </a:p>
          <a:p>
            <a:pPr algn="l">
              <a:buFont typeface="+mj-lt"/>
              <a:buAutoNum type="arabicPeriod"/>
            </a:pPr>
            <a:r>
              <a:rPr lang="en-US" dirty="0"/>
              <a:t>Source Control Integration (Optional but Recommended)</a:t>
            </a:r>
          </a:p>
          <a:p>
            <a:pPr algn="l">
              <a:buFont typeface="+mj-lt"/>
              <a:buAutoNum type="arabicPeriod"/>
            </a:pPr>
            <a:r>
              <a:rPr lang="en-US" dirty="0"/>
              <a:t>Build and Validate the Project</a:t>
            </a:r>
          </a:p>
          <a:p>
            <a:pPr algn="l">
              <a:buFont typeface="+mj-lt"/>
              <a:buAutoNum type="arabicPeriod"/>
            </a:pPr>
            <a:r>
              <a:rPr lang="en-US" dirty="0"/>
              <a:t>Publish Database Project</a:t>
            </a:r>
          </a:p>
          <a:p>
            <a:pPr algn="l">
              <a:buFont typeface="+mj-lt"/>
              <a:buAutoNum type="arabicPeriod"/>
            </a:pPr>
            <a:r>
              <a:rPr lang="en-US" dirty="0"/>
              <a:t>Manage Database Schema Changes</a:t>
            </a:r>
          </a:p>
          <a:p>
            <a:pPr algn="l">
              <a:buFont typeface="+mj-lt"/>
              <a:buAutoNum type="arabicPeriod"/>
            </a:pPr>
            <a:r>
              <a:rPr lang="en-US" dirty="0"/>
              <a:t>Refactor and Maintain Database Project</a:t>
            </a:r>
          </a:p>
          <a:p>
            <a:pPr algn="l">
              <a:buFont typeface="+mj-lt"/>
              <a:buAutoNum type="arabicPeriod"/>
            </a:pPr>
            <a:r>
              <a:rPr lang="en-US" dirty="0"/>
              <a:t>Continuous Integration and Continuous Deployment (CI/CD) (Optional)</a:t>
            </a:r>
          </a:p>
          <a:p>
            <a:pPr algn="l">
              <a:buFont typeface="+mj-lt"/>
              <a:buAutoNum type="arabicPeriod"/>
            </a:pPr>
            <a:r>
              <a:rPr lang="en-US" dirty="0"/>
              <a:t>Collaboration and Team Development (Optional)</a:t>
            </a:r>
          </a:p>
        </p:txBody>
      </p:sp>
    </p:spTree>
    <p:extLst>
      <p:ext uri="{BB962C8B-B14F-4D97-AF65-F5344CB8AC3E}">
        <p14:creationId xmlns:p14="http://schemas.microsoft.com/office/powerpoint/2010/main" val="5199581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155E6-F610-72DA-AA28-1DB961F144B0}"/>
              </a:ext>
            </a:extLst>
          </p:cNvPr>
          <p:cNvSpPr>
            <a:spLocks noGrp="1"/>
          </p:cNvSpPr>
          <p:nvPr>
            <p:ph type="title"/>
          </p:nvPr>
        </p:nvSpPr>
        <p:spPr/>
        <p:txBody>
          <a:bodyPr/>
          <a:lstStyle/>
          <a:p>
            <a:r>
              <a:rPr lang="en-US" dirty="0"/>
              <a:t>Risk Management Framework</a:t>
            </a:r>
          </a:p>
        </p:txBody>
      </p:sp>
      <p:sp>
        <p:nvSpPr>
          <p:cNvPr id="3" name="Content Placeholder 2">
            <a:extLst>
              <a:ext uri="{FF2B5EF4-FFF2-40B4-BE49-F238E27FC236}">
                <a16:creationId xmlns:a16="http://schemas.microsoft.com/office/drawing/2014/main" id="{9685EAC1-F781-871A-1390-CED74E6C348C}"/>
              </a:ext>
            </a:extLst>
          </p:cNvPr>
          <p:cNvSpPr>
            <a:spLocks noGrp="1"/>
          </p:cNvSpPr>
          <p:nvPr>
            <p:ph idx="1"/>
          </p:nvPr>
        </p:nvSpPr>
        <p:spPr/>
        <p:txBody>
          <a:bodyPr>
            <a:normAutofit fontScale="85000" lnSpcReduction="20000"/>
          </a:bodyPr>
          <a:lstStyle/>
          <a:p>
            <a:r>
              <a:rPr lang="en-US" sz="2200" dirty="0"/>
              <a:t>Identify potential risks and challenges, such as data corruption or application compatibility issues, and devise mitigation plans in collaboration with the client's team.</a:t>
            </a:r>
          </a:p>
          <a:p>
            <a:r>
              <a:rPr lang="en-US" sz="2200" dirty="0"/>
              <a:t>Data Management-Oriented Risk                </a:t>
            </a:r>
          </a:p>
          <a:p>
            <a:pPr lvl="1"/>
            <a:r>
              <a:rPr lang="en-US" sz="1800" dirty="0"/>
              <a:t> Data Security Breaches                      </a:t>
            </a:r>
          </a:p>
          <a:p>
            <a:pPr lvl="1"/>
            <a:r>
              <a:rPr lang="en-US" sz="1800" dirty="0"/>
              <a:t> Data Loss                                  </a:t>
            </a:r>
          </a:p>
          <a:p>
            <a:pPr lvl="1"/>
            <a:r>
              <a:rPr lang="en-US" sz="1800" dirty="0"/>
              <a:t> Data Inaccuracy                            </a:t>
            </a:r>
          </a:p>
          <a:p>
            <a:pPr lvl="1"/>
            <a:r>
              <a:rPr lang="en-US" sz="1800" dirty="0"/>
              <a:t> Data Privacy Violations                    </a:t>
            </a:r>
          </a:p>
          <a:p>
            <a:pPr lvl="1"/>
            <a:r>
              <a:rPr lang="en-US" sz="1800" dirty="0"/>
              <a:t> Data Governance Challenges                 </a:t>
            </a:r>
          </a:p>
          <a:p>
            <a:pPr lvl="1"/>
            <a:r>
              <a:rPr lang="en-US" sz="1800" dirty="0"/>
              <a:t> Data Integration Issues                    </a:t>
            </a:r>
          </a:p>
          <a:p>
            <a:pPr lvl="1"/>
            <a:r>
              <a:rPr lang="en-US" sz="1800" dirty="0"/>
              <a:t> Data Retention and Compliance              </a:t>
            </a:r>
          </a:p>
          <a:p>
            <a:pPr lvl="1"/>
            <a:r>
              <a:rPr lang="en-US" sz="1800" dirty="0"/>
              <a:t> Data Access Control                        </a:t>
            </a:r>
          </a:p>
          <a:p>
            <a:pPr lvl="1"/>
            <a:r>
              <a:rPr lang="en-US" sz="1800" dirty="0"/>
              <a:t> Data Replication and Synchronization       </a:t>
            </a:r>
          </a:p>
          <a:p>
            <a:pPr lvl="1"/>
            <a:r>
              <a:rPr lang="en-US" sz="1800" dirty="0"/>
              <a:t> Data Migration Risks                       </a:t>
            </a:r>
          </a:p>
          <a:p>
            <a:pPr lvl="1"/>
            <a:r>
              <a:rPr lang="en-US" sz="1800" dirty="0"/>
              <a:t> Data Lifecycle Management                  </a:t>
            </a:r>
          </a:p>
          <a:p>
            <a:pPr lvl="1"/>
            <a:r>
              <a:rPr lang="en-US" sz="1800" dirty="0"/>
              <a:t> Data Ownership and Stewardship             </a:t>
            </a:r>
          </a:p>
          <a:p>
            <a:pPr lvl="1"/>
            <a:r>
              <a:rPr lang="en-US" sz="1800" dirty="0"/>
              <a:t> Data Compliance Audits                     </a:t>
            </a:r>
          </a:p>
          <a:p>
            <a:pPr lvl="1"/>
            <a:r>
              <a:rPr lang="en-US" sz="1800" dirty="0"/>
              <a:t> Data Compliance and Data Sovereignty       </a:t>
            </a:r>
          </a:p>
          <a:p>
            <a:pPr lvl="1"/>
            <a:r>
              <a:rPr lang="en-US" sz="1800" dirty="0"/>
              <a:t> Data Deletion and Disposal                 </a:t>
            </a:r>
          </a:p>
          <a:p>
            <a:endParaRPr lang="en-US" sz="2200" dirty="0"/>
          </a:p>
        </p:txBody>
      </p:sp>
    </p:spTree>
    <p:extLst>
      <p:ext uri="{BB962C8B-B14F-4D97-AF65-F5344CB8AC3E}">
        <p14:creationId xmlns:p14="http://schemas.microsoft.com/office/powerpoint/2010/main" val="6110985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0434C-78D3-A6DA-4A82-93278A145D80}"/>
              </a:ext>
            </a:extLst>
          </p:cNvPr>
          <p:cNvSpPr>
            <a:spLocks noGrp="1"/>
          </p:cNvSpPr>
          <p:nvPr>
            <p:ph type="title"/>
          </p:nvPr>
        </p:nvSpPr>
        <p:spPr/>
        <p:txBody>
          <a:bodyPr/>
          <a:lstStyle/>
          <a:p>
            <a:r>
              <a:rPr lang="en-US" dirty="0"/>
              <a:t>Rollback Strategy </a:t>
            </a:r>
          </a:p>
        </p:txBody>
      </p:sp>
      <p:sp>
        <p:nvSpPr>
          <p:cNvPr id="3" name="Content Placeholder 2">
            <a:extLst>
              <a:ext uri="{FF2B5EF4-FFF2-40B4-BE49-F238E27FC236}">
                <a16:creationId xmlns:a16="http://schemas.microsoft.com/office/drawing/2014/main" id="{12D07A36-5A25-FE1F-7EB9-34440A8682A2}"/>
              </a:ext>
            </a:extLst>
          </p:cNvPr>
          <p:cNvSpPr>
            <a:spLocks noGrp="1"/>
          </p:cNvSpPr>
          <p:nvPr>
            <p:ph idx="1"/>
          </p:nvPr>
        </p:nvSpPr>
        <p:spPr/>
        <p:txBody>
          <a:bodyPr>
            <a:normAutofit fontScale="55000" lnSpcReduction="20000"/>
          </a:bodyPr>
          <a:lstStyle/>
          <a:p>
            <a:pPr marL="0" indent="0">
              <a:buNone/>
            </a:pPr>
            <a:r>
              <a:rPr lang="en-US" sz="1900" b="1" dirty="0"/>
              <a:t>Backup and Recovery:</a:t>
            </a:r>
          </a:p>
          <a:p>
            <a:pPr marL="457200" lvl="1" indent="0">
              <a:buNone/>
            </a:pPr>
            <a:r>
              <a:rPr lang="en-US" sz="1900" dirty="0"/>
              <a:t>Regularly perform full database backups using Oracle Recovery Manager (RMAN) or other backup tools. Backups serve as restore points to which the database can be reverted in case of a rollback. Maintain multiple backups at different intervals to provide flexibility for choosing a suitable point for rollback.</a:t>
            </a:r>
          </a:p>
          <a:p>
            <a:pPr marL="0" indent="0">
              <a:buNone/>
            </a:pPr>
            <a:r>
              <a:rPr lang="en-US" sz="1900" b="1" dirty="0"/>
              <a:t>Transaction Logs:</a:t>
            </a:r>
          </a:p>
          <a:p>
            <a:pPr marL="457200" lvl="1" indent="0">
              <a:buNone/>
            </a:pPr>
            <a:r>
              <a:rPr lang="en-US" sz="1900" dirty="0"/>
              <a:t>Enable database transaction logging to capture changes made to the database. Oracle uses the online redo logs to record the sequence of changes, which allows you to roll back transactions if needed.</a:t>
            </a:r>
          </a:p>
          <a:p>
            <a:pPr marL="0" indent="0">
              <a:buNone/>
            </a:pPr>
            <a:r>
              <a:rPr lang="en-US" sz="1900" b="1" dirty="0" err="1"/>
              <a:t>Savepoints</a:t>
            </a:r>
            <a:r>
              <a:rPr lang="en-US" sz="1900" b="1" dirty="0"/>
              <a:t> and Checkpoints:</a:t>
            </a:r>
          </a:p>
          <a:p>
            <a:pPr marL="457200" lvl="1" indent="0">
              <a:buNone/>
            </a:pPr>
            <a:r>
              <a:rPr lang="en-US" sz="1900" dirty="0"/>
              <a:t>Use </a:t>
            </a:r>
            <a:r>
              <a:rPr lang="en-US" sz="1900" dirty="0" err="1"/>
              <a:t>savepoints</a:t>
            </a:r>
            <a:r>
              <a:rPr lang="en-US" sz="1900" dirty="0"/>
              <a:t> within transactions to create intermediate rollback points. </a:t>
            </a:r>
            <a:r>
              <a:rPr lang="en-US" sz="1900" dirty="0" err="1"/>
              <a:t>Savepoints</a:t>
            </a:r>
            <a:r>
              <a:rPr lang="en-US" sz="1900" dirty="0"/>
              <a:t> provide the ability to roll back only a portion of a transaction while leaving other parts committed. Checkpoints in the database allow you to capture a consistent snapshot of the data at a specific point in time.</a:t>
            </a:r>
          </a:p>
          <a:p>
            <a:pPr marL="0" indent="0">
              <a:buNone/>
            </a:pPr>
            <a:r>
              <a:rPr lang="en-US" sz="1900" b="1" dirty="0"/>
              <a:t>Transaction Management:</a:t>
            </a:r>
          </a:p>
          <a:p>
            <a:pPr marL="457200" lvl="1" indent="0">
              <a:buNone/>
            </a:pPr>
            <a:r>
              <a:rPr lang="en-US" sz="1900" dirty="0"/>
              <a:t>Encourage developers to use proper transaction management in applications. This includes using explicit commit and rollback statements to ensure that each transaction can be easily controlled and managed.</a:t>
            </a:r>
          </a:p>
          <a:p>
            <a:pPr marL="0" indent="0">
              <a:buNone/>
            </a:pPr>
            <a:r>
              <a:rPr lang="en-US" sz="1900" b="1" dirty="0"/>
              <a:t>Testing Rollback Scenarios:</a:t>
            </a:r>
          </a:p>
          <a:p>
            <a:pPr marL="457200" lvl="1" indent="0">
              <a:buNone/>
            </a:pPr>
            <a:r>
              <a:rPr lang="en-US" sz="1900" dirty="0"/>
              <a:t>Test the rollback process in a non-production environment regularly to ensure that it works as expected. Simulate different failure scenarios and practice the rollback procedure to improve proficiency and reduce risks during real incidents.</a:t>
            </a:r>
          </a:p>
          <a:p>
            <a:pPr marL="0" indent="0">
              <a:buNone/>
            </a:pPr>
            <a:r>
              <a:rPr lang="en-US" sz="1900" b="1" dirty="0"/>
              <a:t>Recovery Plan Documentation:</a:t>
            </a:r>
          </a:p>
          <a:p>
            <a:pPr marL="457200" lvl="1" indent="0">
              <a:buNone/>
            </a:pPr>
            <a:r>
              <a:rPr lang="en-US" sz="1900" dirty="0"/>
              <a:t>Document the step-by-step rollback process in detail, including the required commands and scripts. Ensure the recovery plan is well-documented, easily accessible, and understood by the database administrators and IT personnel.</a:t>
            </a:r>
          </a:p>
          <a:p>
            <a:pPr marL="0" indent="0">
              <a:buNone/>
            </a:pPr>
            <a:r>
              <a:rPr lang="en-US" sz="1900" b="1" dirty="0"/>
              <a:t>Communication and Coordination:</a:t>
            </a:r>
          </a:p>
          <a:p>
            <a:pPr marL="457200" lvl="1" indent="0">
              <a:buNone/>
            </a:pPr>
            <a:r>
              <a:rPr lang="en-US" sz="1900" dirty="0"/>
              <a:t>Establish a communication plan to notify all stakeholders about the rollback process, expected downtime, and actions to be taken. Coordinate with application owners, developers, and business users to minimize disruptions during the rollback.</a:t>
            </a:r>
          </a:p>
          <a:p>
            <a:pPr marL="0" indent="0">
              <a:buNone/>
            </a:pPr>
            <a:r>
              <a:rPr lang="en-US" sz="1900" b="1" dirty="0"/>
              <a:t>Validation and Verification:</a:t>
            </a:r>
          </a:p>
          <a:p>
            <a:pPr marL="457200" lvl="1" indent="0">
              <a:buNone/>
            </a:pPr>
            <a:r>
              <a:rPr lang="en-US" sz="1900" dirty="0"/>
              <a:t>After the rollback is completed, thoroughly validate the database's state to ensure that the changes have been reverted successfully. Verify the data integrity and confirm that the database is in a consistent and usable state.</a:t>
            </a:r>
          </a:p>
        </p:txBody>
      </p:sp>
    </p:spTree>
    <p:extLst>
      <p:ext uri="{BB962C8B-B14F-4D97-AF65-F5344CB8AC3E}">
        <p14:creationId xmlns:p14="http://schemas.microsoft.com/office/powerpoint/2010/main" val="28956031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5D8F3-E914-E5E1-E322-0EE45B30F516}"/>
              </a:ext>
            </a:extLst>
          </p:cNvPr>
          <p:cNvSpPr>
            <a:spLocks noGrp="1"/>
          </p:cNvSpPr>
          <p:nvPr>
            <p:ph type="title"/>
          </p:nvPr>
        </p:nvSpPr>
        <p:spPr/>
        <p:txBody>
          <a:bodyPr/>
          <a:lstStyle/>
          <a:p>
            <a:r>
              <a:rPr lang="en-US" dirty="0"/>
              <a:t>Post Migration Life</a:t>
            </a:r>
          </a:p>
        </p:txBody>
      </p:sp>
      <p:sp>
        <p:nvSpPr>
          <p:cNvPr id="3" name="Content Placeholder 2">
            <a:extLst>
              <a:ext uri="{FF2B5EF4-FFF2-40B4-BE49-F238E27FC236}">
                <a16:creationId xmlns:a16="http://schemas.microsoft.com/office/drawing/2014/main" id="{C23C2BFB-050B-2048-571D-59F9CFC5B7A5}"/>
              </a:ext>
            </a:extLst>
          </p:cNvPr>
          <p:cNvSpPr>
            <a:spLocks noGrp="1"/>
          </p:cNvSpPr>
          <p:nvPr>
            <p:ph idx="1"/>
          </p:nvPr>
        </p:nvSpPr>
        <p:spPr/>
        <p:txBody>
          <a:bodyPr>
            <a:normAutofit/>
          </a:bodyPr>
          <a:lstStyle/>
          <a:p>
            <a:pPr marL="0" indent="0">
              <a:buNone/>
            </a:pPr>
            <a:r>
              <a:rPr lang="en-US" sz="1200" dirty="0"/>
              <a:t>Provide dedicated post-migration support to address any immediate issues and optimize the Azure SQL Database environment for performance and scalability.</a:t>
            </a:r>
          </a:p>
          <a:p>
            <a:pPr marL="0" indent="0">
              <a:buNone/>
            </a:pPr>
            <a:endParaRPr lang="en-US" sz="1200" b="1" dirty="0"/>
          </a:p>
          <a:p>
            <a:pPr algn="l">
              <a:buFont typeface="+mj-lt"/>
              <a:buAutoNum type="arabicPeriod"/>
            </a:pPr>
            <a:r>
              <a:rPr lang="en-US" sz="1200" b="1" dirty="0"/>
              <a:t>Data Validation and Verification:</a:t>
            </a:r>
          </a:p>
          <a:p>
            <a:pPr marL="742950" lvl="1" indent="-285750" algn="l">
              <a:buFont typeface="+mj-lt"/>
              <a:buAutoNum type="arabicPeriod"/>
            </a:pPr>
            <a:r>
              <a:rPr lang="en-US" sz="1200" dirty="0"/>
              <a:t>Perform data validation and verification checks to ensure that the migrated data is accurate and complete. Compare the data in the target system with the source system to identify and resolve any discrepancies.</a:t>
            </a:r>
          </a:p>
          <a:p>
            <a:pPr algn="l">
              <a:buFont typeface="+mj-lt"/>
              <a:buAutoNum type="arabicPeriod"/>
            </a:pPr>
            <a:r>
              <a:rPr lang="en-US" sz="1200" b="1" dirty="0"/>
              <a:t>Data Reconciliation:</a:t>
            </a:r>
          </a:p>
          <a:p>
            <a:pPr marL="742950" lvl="1" indent="-285750" algn="l">
              <a:buFont typeface="+mj-lt"/>
              <a:buAutoNum type="arabicPeriod"/>
            </a:pPr>
            <a:r>
              <a:rPr lang="en-US" sz="1200" dirty="0"/>
              <a:t>Reconcile the data between the source and target systems to ensure that all data has been successfully migrated without loss or corruption.</a:t>
            </a:r>
          </a:p>
          <a:p>
            <a:pPr algn="l">
              <a:buFont typeface="+mj-lt"/>
              <a:buAutoNum type="arabicPeriod"/>
            </a:pPr>
            <a:r>
              <a:rPr lang="en-US" sz="1200" b="1" dirty="0"/>
              <a:t>Performance Testing:</a:t>
            </a:r>
          </a:p>
          <a:p>
            <a:pPr marL="742950" lvl="1" indent="-285750" algn="l">
              <a:buFont typeface="+mj-lt"/>
              <a:buAutoNum type="arabicPeriod"/>
            </a:pPr>
            <a:r>
              <a:rPr lang="en-US" sz="1200" dirty="0"/>
              <a:t>Conduct performance tests on the target system to ensure that it can handle the expected workload without any degradation in performance.</a:t>
            </a:r>
          </a:p>
          <a:p>
            <a:pPr algn="l">
              <a:buFont typeface="+mj-lt"/>
              <a:buAutoNum type="arabicPeriod"/>
            </a:pPr>
            <a:r>
              <a:rPr lang="en-US" sz="1200" b="1" dirty="0"/>
              <a:t>Functional Testing:</a:t>
            </a:r>
            <a:endParaRPr lang="en-US" b="0" i="0" dirty="0">
              <a:solidFill>
                <a:srgbClr val="D1D5DB"/>
              </a:solidFill>
              <a:effectLst/>
              <a:latin typeface="Söhne"/>
            </a:endParaRPr>
          </a:p>
          <a:p>
            <a:pPr marL="742950" lvl="1" indent="-285750" algn="l">
              <a:buFont typeface="+mj-lt"/>
              <a:buAutoNum type="arabicPeriod"/>
            </a:pPr>
            <a:r>
              <a:rPr lang="en-US" sz="1200" dirty="0"/>
              <a:t>Perform functional tests to verify that the data in the target system meets the requirements and supports business processes as expected.</a:t>
            </a:r>
          </a:p>
          <a:p>
            <a:pPr marL="0" indent="0">
              <a:buNone/>
            </a:pPr>
            <a:br>
              <a:rPr lang="en-US" dirty="0"/>
            </a:br>
            <a:endParaRPr lang="en-US" sz="800" b="1" dirty="0"/>
          </a:p>
          <a:p>
            <a:endParaRPr lang="en-US" dirty="0"/>
          </a:p>
        </p:txBody>
      </p:sp>
    </p:spTree>
    <p:extLst>
      <p:ext uri="{BB962C8B-B14F-4D97-AF65-F5344CB8AC3E}">
        <p14:creationId xmlns:p14="http://schemas.microsoft.com/office/powerpoint/2010/main" val="29509487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704B6-262B-2CD2-7297-CAAB31583853}"/>
              </a:ext>
            </a:extLst>
          </p:cNvPr>
          <p:cNvSpPr>
            <a:spLocks noGrp="1"/>
          </p:cNvSpPr>
          <p:nvPr>
            <p:ph type="title"/>
          </p:nvPr>
        </p:nvSpPr>
        <p:spPr>
          <a:xfrm>
            <a:off x="838200" y="365126"/>
            <a:ext cx="10515600" cy="832496"/>
          </a:xfrm>
        </p:spPr>
        <p:txBody>
          <a:bodyPr/>
          <a:lstStyle/>
          <a:p>
            <a:r>
              <a:rPr lang="en-US" dirty="0"/>
              <a:t>Analysis of Source Databases</a:t>
            </a:r>
          </a:p>
        </p:txBody>
      </p:sp>
      <p:graphicFrame>
        <p:nvGraphicFramePr>
          <p:cNvPr id="4" name="Table 4">
            <a:extLst>
              <a:ext uri="{FF2B5EF4-FFF2-40B4-BE49-F238E27FC236}">
                <a16:creationId xmlns:a16="http://schemas.microsoft.com/office/drawing/2014/main" id="{64308D57-C639-E13F-2AD7-B19AA2A47DE8}"/>
              </a:ext>
            </a:extLst>
          </p:cNvPr>
          <p:cNvGraphicFramePr>
            <a:graphicFrameLocks noGrp="1"/>
          </p:cNvGraphicFramePr>
          <p:nvPr>
            <p:extLst>
              <p:ext uri="{D42A27DB-BD31-4B8C-83A1-F6EECF244321}">
                <p14:modId xmlns:p14="http://schemas.microsoft.com/office/powerpoint/2010/main" val="1217926669"/>
              </p:ext>
            </p:extLst>
          </p:nvPr>
        </p:nvGraphicFramePr>
        <p:xfrm>
          <a:off x="722888" y="1291814"/>
          <a:ext cx="10086366" cy="4594547"/>
        </p:xfrm>
        <a:graphic>
          <a:graphicData uri="http://schemas.openxmlformats.org/drawingml/2006/table">
            <a:tbl>
              <a:tblPr firstRow="1" bandRow="1">
                <a:tableStyleId>{5C22544A-7EE6-4342-B048-85BDC9FD1C3A}</a:tableStyleId>
              </a:tblPr>
              <a:tblGrid>
                <a:gridCol w="2210118">
                  <a:extLst>
                    <a:ext uri="{9D8B030D-6E8A-4147-A177-3AD203B41FA5}">
                      <a16:colId xmlns:a16="http://schemas.microsoft.com/office/drawing/2014/main" val="934849880"/>
                    </a:ext>
                  </a:extLst>
                </a:gridCol>
                <a:gridCol w="7876248">
                  <a:extLst>
                    <a:ext uri="{9D8B030D-6E8A-4147-A177-3AD203B41FA5}">
                      <a16:colId xmlns:a16="http://schemas.microsoft.com/office/drawing/2014/main" val="2633327567"/>
                    </a:ext>
                  </a:extLst>
                </a:gridCol>
              </a:tblGrid>
              <a:tr h="235094">
                <a:tc>
                  <a:txBody>
                    <a:bodyPr/>
                    <a:lstStyle/>
                    <a:p>
                      <a:r>
                        <a:rPr lang="en-US" sz="1000" dirty="0"/>
                        <a:t>Activity</a:t>
                      </a:r>
                    </a:p>
                  </a:txBody>
                  <a:tcPr/>
                </a:tc>
                <a:tc>
                  <a:txBody>
                    <a:bodyPr/>
                    <a:lstStyle/>
                    <a:p>
                      <a:r>
                        <a:rPr lang="en-US" sz="1000" dirty="0"/>
                        <a:t>Description</a:t>
                      </a:r>
                    </a:p>
                  </a:txBody>
                  <a:tcPr/>
                </a:tc>
                <a:extLst>
                  <a:ext uri="{0D108BD9-81ED-4DB2-BD59-A6C34878D82A}">
                    <a16:rowId xmlns:a16="http://schemas.microsoft.com/office/drawing/2014/main" val="123932500"/>
                  </a:ext>
                </a:extLst>
              </a:tr>
              <a:tr h="382028">
                <a:tc>
                  <a:txBody>
                    <a:bodyPr/>
                    <a:lstStyle/>
                    <a:p>
                      <a:r>
                        <a:rPr lang="en-US" sz="1000" b="1" i="0" kern="1200" dirty="0">
                          <a:solidFill>
                            <a:schemeClr val="dk1"/>
                          </a:solidFill>
                          <a:effectLst/>
                          <a:latin typeface="+mn-lt"/>
                          <a:ea typeface="+mn-ea"/>
                          <a:cs typeface="+mn-cs"/>
                        </a:rPr>
                        <a:t>Database Schema Analysis</a:t>
                      </a:r>
                      <a:endParaRPr lang="en-US" sz="1000" dirty="0"/>
                    </a:p>
                  </a:txBody>
                  <a:tcPr/>
                </a:tc>
                <a:tc>
                  <a:txBody>
                    <a:bodyPr/>
                    <a:lstStyle/>
                    <a:p>
                      <a:r>
                        <a:rPr lang="en-US" sz="1000" b="0" i="0" kern="1200" dirty="0">
                          <a:solidFill>
                            <a:schemeClr val="dk1"/>
                          </a:solidFill>
                          <a:effectLst/>
                          <a:latin typeface="+mn-lt"/>
                          <a:ea typeface="+mn-ea"/>
                          <a:cs typeface="+mn-cs"/>
                        </a:rPr>
                        <a:t>Review the database schema to understand the tables, columns, data types, and relationships between objects. Identify any custom data types or complex data structures that may require special handling during the migration.</a:t>
                      </a:r>
                      <a:endParaRPr lang="en-US" sz="1000" dirty="0"/>
                    </a:p>
                  </a:txBody>
                  <a:tcPr/>
                </a:tc>
                <a:extLst>
                  <a:ext uri="{0D108BD9-81ED-4DB2-BD59-A6C34878D82A}">
                    <a16:rowId xmlns:a16="http://schemas.microsoft.com/office/drawing/2014/main" val="326287006"/>
                  </a:ext>
                </a:extLst>
              </a:tr>
              <a:tr h="382028">
                <a:tc>
                  <a:txBody>
                    <a:bodyPr/>
                    <a:lstStyle/>
                    <a:p>
                      <a:r>
                        <a:rPr lang="en-US" sz="1000" b="1" i="0" kern="1200" dirty="0">
                          <a:solidFill>
                            <a:schemeClr val="dk1"/>
                          </a:solidFill>
                          <a:effectLst/>
                          <a:latin typeface="+mn-lt"/>
                          <a:ea typeface="+mn-ea"/>
                          <a:cs typeface="+mn-cs"/>
                        </a:rPr>
                        <a:t>Data Type Mapping and Compatibility</a:t>
                      </a:r>
                      <a:endParaRPr lang="en-US" sz="1000" dirty="0"/>
                    </a:p>
                  </a:txBody>
                  <a:tcPr/>
                </a:tc>
                <a:tc>
                  <a:txBody>
                    <a:bodyPr/>
                    <a:lstStyle/>
                    <a:p>
                      <a:r>
                        <a:rPr lang="en-US" sz="1000" b="0" i="0" kern="1200" dirty="0">
                          <a:solidFill>
                            <a:schemeClr val="dk1"/>
                          </a:solidFill>
                          <a:effectLst/>
                          <a:latin typeface="+mn-lt"/>
                          <a:ea typeface="+mn-ea"/>
                          <a:cs typeface="+mn-cs"/>
                        </a:rPr>
                        <a:t>Examine the data types used in the Oracle database and map them to their corresponding data types in Azure SQL Database. Paying close attention to potential data type compatibility issues between the two platforms</a:t>
                      </a:r>
                      <a:endParaRPr lang="en-US" sz="1000" dirty="0"/>
                    </a:p>
                  </a:txBody>
                  <a:tcPr/>
                </a:tc>
                <a:extLst>
                  <a:ext uri="{0D108BD9-81ED-4DB2-BD59-A6C34878D82A}">
                    <a16:rowId xmlns:a16="http://schemas.microsoft.com/office/drawing/2014/main" val="981580065"/>
                  </a:ext>
                </a:extLst>
              </a:tr>
              <a:tr h="382028">
                <a:tc>
                  <a:txBody>
                    <a:bodyPr/>
                    <a:lstStyle/>
                    <a:p>
                      <a:r>
                        <a:rPr lang="en-US" sz="1000" b="1" i="0" kern="1200" dirty="0">
                          <a:solidFill>
                            <a:schemeClr val="dk1"/>
                          </a:solidFill>
                          <a:effectLst/>
                          <a:latin typeface="+mn-lt"/>
                          <a:ea typeface="+mn-ea"/>
                          <a:cs typeface="+mn-cs"/>
                        </a:rPr>
                        <a:t>Index Analysis</a:t>
                      </a:r>
                      <a:endParaRPr lang="en-US" sz="1000" dirty="0"/>
                    </a:p>
                  </a:txBody>
                  <a:tcPr/>
                </a:tc>
                <a:tc>
                  <a:txBody>
                    <a:bodyPr/>
                    <a:lstStyle/>
                    <a:p>
                      <a:r>
                        <a:rPr lang="en-US" sz="1000" b="0" i="0" kern="1200" dirty="0">
                          <a:solidFill>
                            <a:schemeClr val="dk1"/>
                          </a:solidFill>
                          <a:effectLst/>
                          <a:latin typeface="+mn-lt"/>
                          <a:ea typeface="+mn-ea"/>
                          <a:cs typeface="+mn-cs"/>
                        </a:rPr>
                        <a:t>Analyze the indexes in the Oracle database to understand their purpose and impact on query performance. Identify any custom indexing strategies that may need to be adjusted or optimized for Azure SQL Database</a:t>
                      </a:r>
                      <a:endParaRPr lang="en-US" sz="1000" dirty="0"/>
                    </a:p>
                  </a:txBody>
                  <a:tcPr/>
                </a:tc>
                <a:extLst>
                  <a:ext uri="{0D108BD9-81ED-4DB2-BD59-A6C34878D82A}">
                    <a16:rowId xmlns:a16="http://schemas.microsoft.com/office/drawing/2014/main" val="1447548507"/>
                  </a:ext>
                </a:extLst>
              </a:tr>
              <a:tr h="382028">
                <a:tc>
                  <a:txBody>
                    <a:bodyPr/>
                    <a:lstStyle/>
                    <a:p>
                      <a:r>
                        <a:rPr lang="en-US" sz="1000" b="1" i="0" kern="1200" dirty="0">
                          <a:solidFill>
                            <a:schemeClr val="dk1"/>
                          </a:solidFill>
                          <a:effectLst/>
                          <a:latin typeface="+mn-lt"/>
                          <a:ea typeface="+mn-ea"/>
                          <a:cs typeface="+mn-cs"/>
                        </a:rPr>
                        <a:t>Constraint Analysis</a:t>
                      </a:r>
                      <a:endParaRPr lang="en-US" sz="1000" b="0" i="0" kern="1200" dirty="0">
                        <a:solidFill>
                          <a:schemeClr val="dk1"/>
                        </a:solidFill>
                        <a:effectLst/>
                        <a:latin typeface="+mn-lt"/>
                        <a:ea typeface="+mn-ea"/>
                        <a:cs typeface="+mn-cs"/>
                      </a:endParaRPr>
                    </a:p>
                  </a:txBody>
                  <a:tcPr/>
                </a:tc>
                <a:tc>
                  <a:txBody>
                    <a:bodyPr/>
                    <a:lstStyle/>
                    <a:p>
                      <a:r>
                        <a:rPr lang="en-US" sz="1000" b="0" i="0" kern="1200" dirty="0">
                          <a:solidFill>
                            <a:schemeClr val="dk1"/>
                          </a:solidFill>
                          <a:effectLst/>
                          <a:latin typeface="+mn-lt"/>
                          <a:ea typeface="+mn-ea"/>
                          <a:cs typeface="+mn-cs"/>
                        </a:rPr>
                        <a:t>Evaluate the constraints (e.g., primary key, unique, foreign key) used in the Oracle database and ensure their compatibility with Azure SQL Database. Address any differences in constraint enforcement between the two platforms.</a:t>
                      </a:r>
                      <a:endParaRPr lang="en-US" sz="1000" dirty="0"/>
                    </a:p>
                  </a:txBody>
                  <a:tcPr/>
                </a:tc>
                <a:extLst>
                  <a:ext uri="{0D108BD9-81ED-4DB2-BD59-A6C34878D82A}">
                    <a16:rowId xmlns:a16="http://schemas.microsoft.com/office/drawing/2014/main" val="2380985155"/>
                  </a:ext>
                </a:extLst>
              </a:tr>
              <a:tr h="382028">
                <a:tc>
                  <a:txBody>
                    <a:bodyPr/>
                    <a:lstStyle/>
                    <a:p>
                      <a:r>
                        <a:rPr lang="en-US" sz="1000" b="1" i="0" kern="1200" dirty="0">
                          <a:solidFill>
                            <a:schemeClr val="dk1"/>
                          </a:solidFill>
                          <a:effectLst/>
                          <a:latin typeface="+mn-lt"/>
                          <a:ea typeface="+mn-ea"/>
                          <a:cs typeface="+mn-cs"/>
                        </a:rPr>
                        <a:t>Trigger Analysis</a:t>
                      </a:r>
                      <a:endParaRPr lang="en-US" sz="1000" dirty="0"/>
                    </a:p>
                  </a:txBody>
                  <a:tcPr/>
                </a:tc>
                <a:tc>
                  <a:txBody>
                    <a:bodyPr/>
                    <a:lstStyle/>
                    <a:p>
                      <a:r>
                        <a:rPr lang="en-US" sz="1000" b="0" i="0" kern="1200" dirty="0">
                          <a:solidFill>
                            <a:schemeClr val="dk1"/>
                          </a:solidFill>
                          <a:effectLst/>
                          <a:latin typeface="+mn-lt"/>
                          <a:ea typeface="+mn-ea"/>
                          <a:cs typeface="+mn-cs"/>
                        </a:rPr>
                        <a:t>Review the triggers in the Oracle database to understand their functionality and implications on data integrity and business logic. Plan for the migration of triggers to Azure SQL Database or find alternative solutions if needed.</a:t>
                      </a:r>
                      <a:endParaRPr lang="en-US" sz="1000" dirty="0"/>
                    </a:p>
                  </a:txBody>
                  <a:tcPr/>
                </a:tc>
                <a:extLst>
                  <a:ext uri="{0D108BD9-81ED-4DB2-BD59-A6C34878D82A}">
                    <a16:rowId xmlns:a16="http://schemas.microsoft.com/office/drawing/2014/main" val="1551477996"/>
                  </a:ext>
                </a:extLst>
              </a:tr>
              <a:tr h="382028">
                <a:tc>
                  <a:txBody>
                    <a:bodyPr/>
                    <a:lstStyle/>
                    <a:p>
                      <a:r>
                        <a:rPr lang="en-US" sz="1000" b="1" i="0" kern="1200" dirty="0">
                          <a:solidFill>
                            <a:schemeClr val="dk1"/>
                          </a:solidFill>
                          <a:effectLst/>
                          <a:latin typeface="+mn-lt"/>
                          <a:ea typeface="+mn-ea"/>
                          <a:cs typeface="+mn-cs"/>
                        </a:rPr>
                        <a:t>Stored Procedure Analysis</a:t>
                      </a:r>
                      <a:endParaRPr lang="en-US" sz="1000" dirty="0"/>
                    </a:p>
                  </a:txBody>
                  <a:tcPr/>
                </a:tc>
                <a:tc>
                  <a:txBody>
                    <a:bodyPr/>
                    <a:lstStyle/>
                    <a:p>
                      <a:r>
                        <a:rPr lang="en-US" sz="1000" b="0" i="0" kern="1200" dirty="0">
                          <a:solidFill>
                            <a:schemeClr val="dk1"/>
                          </a:solidFill>
                          <a:effectLst/>
                          <a:latin typeface="+mn-lt"/>
                          <a:ea typeface="+mn-ea"/>
                          <a:cs typeface="+mn-cs"/>
                        </a:rPr>
                        <a:t>Examine the stored procedures and functions in the Oracle database to identify any Oracle-specific syntax or PL/SQL code that may not be supported in Azure SQL Database's Transact-SQL (T-SQL). Modify the code accordingly for compatibility.</a:t>
                      </a:r>
                      <a:endParaRPr lang="en-US" sz="1000" dirty="0"/>
                    </a:p>
                  </a:txBody>
                  <a:tcPr/>
                </a:tc>
                <a:extLst>
                  <a:ext uri="{0D108BD9-81ED-4DB2-BD59-A6C34878D82A}">
                    <a16:rowId xmlns:a16="http://schemas.microsoft.com/office/drawing/2014/main" val="2289343526"/>
                  </a:ext>
                </a:extLst>
              </a:tr>
              <a:tr h="424237">
                <a:tc>
                  <a:txBody>
                    <a:bodyPr/>
                    <a:lstStyle/>
                    <a:p>
                      <a:r>
                        <a:rPr lang="en-US" sz="1000" b="1" i="0" kern="1200" dirty="0">
                          <a:solidFill>
                            <a:schemeClr val="dk1"/>
                          </a:solidFill>
                          <a:effectLst/>
                          <a:latin typeface="+mn-lt"/>
                          <a:ea typeface="+mn-ea"/>
                          <a:cs typeface="+mn-cs"/>
                        </a:rPr>
                        <a:t>Oracle-Specific Features Evaluation</a:t>
                      </a:r>
                      <a:endParaRPr lang="en-US" sz="1000" dirty="0"/>
                    </a:p>
                  </a:txBody>
                  <a:tcPr/>
                </a:tc>
                <a:tc>
                  <a:txBody>
                    <a:bodyPr/>
                    <a:lstStyle/>
                    <a:p>
                      <a:r>
                        <a:rPr lang="en-US" sz="1000" b="0" i="0" kern="1200" dirty="0">
                          <a:solidFill>
                            <a:schemeClr val="dk1"/>
                          </a:solidFill>
                          <a:effectLst/>
                          <a:latin typeface="+mn-lt"/>
                          <a:ea typeface="+mn-ea"/>
                          <a:cs typeface="+mn-cs"/>
                        </a:rPr>
                        <a:t>Identify and assess any Oracle-specific features, options, or extensions used in the database (e.g., partitioning, materialized views, Advanced Queuing). Determine if there are equivalent features or alternative approaches in Azure SQL Database.</a:t>
                      </a:r>
                      <a:endParaRPr lang="en-US" sz="1000" dirty="0"/>
                    </a:p>
                  </a:txBody>
                  <a:tcPr/>
                </a:tc>
                <a:extLst>
                  <a:ext uri="{0D108BD9-81ED-4DB2-BD59-A6C34878D82A}">
                    <a16:rowId xmlns:a16="http://schemas.microsoft.com/office/drawing/2014/main" val="4077963857"/>
                  </a:ext>
                </a:extLst>
              </a:tr>
              <a:tr h="492928">
                <a:tc>
                  <a:txBody>
                    <a:bodyPr/>
                    <a:lstStyle/>
                    <a:p>
                      <a:r>
                        <a:rPr lang="en-US" sz="1000" b="1" i="0" kern="1200" dirty="0">
                          <a:solidFill>
                            <a:schemeClr val="dk1"/>
                          </a:solidFill>
                          <a:effectLst/>
                          <a:latin typeface="+mn-lt"/>
                          <a:ea typeface="+mn-ea"/>
                          <a:cs typeface="+mn-cs"/>
                        </a:rPr>
                        <a:t>Customization Review</a:t>
                      </a:r>
                      <a:endParaRPr lang="en-US" sz="1000" dirty="0"/>
                    </a:p>
                  </a:txBody>
                  <a:tcPr/>
                </a:tc>
                <a:tc>
                  <a:txBody>
                    <a:bodyPr/>
                    <a:lstStyle/>
                    <a:p>
                      <a:r>
                        <a:rPr lang="en-US" sz="1000" b="0" i="0" kern="1200" dirty="0">
                          <a:solidFill>
                            <a:schemeClr val="dk1"/>
                          </a:solidFill>
                          <a:effectLst/>
                          <a:latin typeface="+mn-lt"/>
                          <a:ea typeface="+mn-ea"/>
                          <a:cs typeface="+mn-cs"/>
                        </a:rPr>
                        <a:t>Investigate any customizations or extensions implemented in the Oracle database, such as user-defined types, packages, or Oracle-specific features. Plan for their migration or find suitable replacements in Azure SQL Database.</a:t>
                      </a:r>
                      <a:endParaRPr lang="en-US" sz="1000" dirty="0"/>
                    </a:p>
                  </a:txBody>
                  <a:tcPr/>
                </a:tc>
                <a:extLst>
                  <a:ext uri="{0D108BD9-81ED-4DB2-BD59-A6C34878D82A}">
                    <a16:rowId xmlns:a16="http://schemas.microsoft.com/office/drawing/2014/main" val="2214241244"/>
                  </a:ext>
                </a:extLst>
              </a:tr>
              <a:tr h="445062">
                <a:tc>
                  <a:txBody>
                    <a:bodyPr/>
                    <a:lstStyle/>
                    <a:p>
                      <a:r>
                        <a:rPr lang="en-US" sz="1000" b="1" i="0" kern="1200" dirty="0">
                          <a:solidFill>
                            <a:schemeClr val="dk1"/>
                          </a:solidFill>
                          <a:effectLst/>
                          <a:latin typeface="+mn-lt"/>
                          <a:ea typeface="+mn-ea"/>
                          <a:cs typeface="+mn-cs"/>
                        </a:rPr>
                        <a:t>Data Migration Considerations</a:t>
                      </a:r>
                      <a:endParaRPr lang="en-US" sz="1000" dirty="0"/>
                    </a:p>
                  </a:txBody>
                  <a:tcPr/>
                </a:tc>
                <a:tc>
                  <a:txBody>
                    <a:bodyPr/>
                    <a:lstStyle/>
                    <a:p>
                      <a:r>
                        <a:rPr lang="en-US" sz="1000" b="0" i="0" kern="1200" dirty="0">
                          <a:solidFill>
                            <a:schemeClr val="dk1"/>
                          </a:solidFill>
                          <a:effectLst/>
                          <a:latin typeface="+mn-lt"/>
                          <a:ea typeface="+mn-ea"/>
                          <a:cs typeface="+mn-cs"/>
                        </a:rPr>
                        <a:t>Identify data migration challenges related to data volume, data cleansing, and data transformation. Develop strategies to ensure data accuracy and integrity during the migration process.</a:t>
                      </a:r>
                      <a:endParaRPr lang="en-US" sz="1000" dirty="0"/>
                    </a:p>
                  </a:txBody>
                  <a:tcPr/>
                </a:tc>
                <a:extLst>
                  <a:ext uri="{0D108BD9-81ED-4DB2-BD59-A6C34878D82A}">
                    <a16:rowId xmlns:a16="http://schemas.microsoft.com/office/drawing/2014/main" val="3768948171"/>
                  </a:ext>
                </a:extLst>
              </a:tr>
              <a:tr h="611040">
                <a:tc>
                  <a:txBody>
                    <a:bodyPr/>
                    <a:lstStyle/>
                    <a:p>
                      <a:r>
                        <a:rPr lang="en-US" sz="1000" b="1" i="0" kern="1200" dirty="0">
                          <a:solidFill>
                            <a:schemeClr val="dk1"/>
                          </a:solidFill>
                          <a:effectLst/>
                          <a:latin typeface="+mn-lt"/>
                          <a:ea typeface="+mn-ea"/>
                          <a:cs typeface="+mn-cs"/>
                        </a:rPr>
                        <a:t>Dependency Analysis</a:t>
                      </a:r>
                      <a:endParaRPr lang="en-US" sz="1000" dirty="0"/>
                    </a:p>
                  </a:txBody>
                  <a:tcPr/>
                </a:tc>
                <a:tc>
                  <a:txBody>
                    <a:bodyPr/>
                    <a:lstStyle/>
                    <a:p>
                      <a:r>
                        <a:rPr lang="en-US" sz="1000" b="0" i="0" kern="1200" dirty="0">
                          <a:solidFill>
                            <a:schemeClr val="dk1"/>
                          </a:solidFill>
                          <a:effectLst/>
                          <a:latin typeface="+mn-lt"/>
                          <a:ea typeface="+mn-ea"/>
                          <a:cs typeface="+mn-cs"/>
                        </a:rPr>
                        <a:t>Identify dependencies between database objects, applications, and other systems that interact with the Oracle database. Plan for any adjustments needed in the Azure SQL Database environment to accommodate these dependencies.</a:t>
                      </a:r>
                      <a:endParaRPr lang="en-US" sz="1000" dirty="0"/>
                    </a:p>
                  </a:txBody>
                  <a:tcPr/>
                </a:tc>
                <a:extLst>
                  <a:ext uri="{0D108BD9-81ED-4DB2-BD59-A6C34878D82A}">
                    <a16:rowId xmlns:a16="http://schemas.microsoft.com/office/drawing/2014/main" val="718731947"/>
                  </a:ext>
                </a:extLst>
              </a:tr>
            </a:tbl>
          </a:graphicData>
        </a:graphic>
      </p:graphicFrame>
    </p:spTree>
    <p:extLst>
      <p:ext uri="{BB962C8B-B14F-4D97-AF65-F5344CB8AC3E}">
        <p14:creationId xmlns:p14="http://schemas.microsoft.com/office/powerpoint/2010/main" val="17567499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21FA8-8EE6-0A99-112B-99E1A9EBF044}"/>
              </a:ext>
            </a:extLst>
          </p:cNvPr>
          <p:cNvSpPr>
            <a:spLocks noGrp="1"/>
          </p:cNvSpPr>
          <p:nvPr>
            <p:ph type="title"/>
          </p:nvPr>
        </p:nvSpPr>
        <p:spPr>
          <a:xfrm>
            <a:off x="838200" y="365125"/>
            <a:ext cx="10515600" cy="761711"/>
          </a:xfrm>
        </p:spPr>
        <p:txBody>
          <a:bodyPr/>
          <a:lstStyle/>
          <a:p>
            <a:r>
              <a:rPr lang="en-US" dirty="0"/>
              <a:t>Azure Data Migration Assistant (DMA)</a:t>
            </a:r>
          </a:p>
        </p:txBody>
      </p:sp>
      <p:graphicFrame>
        <p:nvGraphicFramePr>
          <p:cNvPr id="10" name="Table 4">
            <a:extLst>
              <a:ext uri="{FF2B5EF4-FFF2-40B4-BE49-F238E27FC236}">
                <a16:creationId xmlns:a16="http://schemas.microsoft.com/office/drawing/2014/main" id="{36E09A3E-59B4-75B2-6552-7A87554040C9}"/>
              </a:ext>
            </a:extLst>
          </p:cNvPr>
          <p:cNvGraphicFramePr>
            <a:graphicFrameLocks noGrp="1"/>
          </p:cNvGraphicFramePr>
          <p:nvPr>
            <p:extLst>
              <p:ext uri="{D42A27DB-BD31-4B8C-83A1-F6EECF244321}">
                <p14:modId xmlns:p14="http://schemas.microsoft.com/office/powerpoint/2010/main" val="4075614902"/>
              </p:ext>
            </p:extLst>
          </p:nvPr>
        </p:nvGraphicFramePr>
        <p:xfrm>
          <a:off x="639760" y="1131726"/>
          <a:ext cx="10288005" cy="5284264"/>
        </p:xfrm>
        <a:graphic>
          <a:graphicData uri="http://schemas.openxmlformats.org/drawingml/2006/table">
            <a:tbl>
              <a:tblPr firstRow="1" bandRow="1">
                <a:tableStyleId>{5C22544A-7EE6-4342-B048-85BDC9FD1C3A}</a:tableStyleId>
              </a:tblPr>
              <a:tblGrid>
                <a:gridCol w="2397443">
                  <a:extLst>
                    <a:ext uri="{9D8B030D-6E8A-4147-A177-3AD203B41FA5}">
                      <a16:colId xmlns:a16="http://schemas.microsoft.com/office/drawing/2014/main" val="934849880"/>
                    </a:ext>
                  </a:extLst>
                </a:gridCol>
                <a:gridCol w="7890562">
                  <a:extLst>
                    <a:ext uri="{9D8B030D-6E8A-4147-A177-3AD203B41FA5}">
                      <a16:colId xmlns:a16="http://schemas.microsoft.com/office/drawing/2014/main" val="2633327567"/>
                    </a:ext>
                  </a:extLst>
                </a:gridCol>
              </a:tblGrid>
              <a:tr h="236935">
                <a:tc>
                  <a:txBody>
                    <a:bodyPr/>
                    <a:lstStyle/>
                    <a:p>
                      <a:r>
                        <a:rPr lang="en-US" sz="1000" dirty="0"/>
                        <a:t>Activity</a:t>
                      </a:r>
                    </a:p>
                  </a:txBody>
                  <a:tcPr/>
                </a:tc>
                <a:tc>
                  <a:txBody>
                    <a:bodyPr/>
                    <a:lstStyle/>
                    <a:p>
                      <a:r>
                        <a:rPr lang="en-US" sz="1000" dirty="0"/>
                        <a:t>Description</a:t>
                      </a:r>
                    </a:p>
                  </a:txBody>
                  <a:tcPr/>
                </a:tc>
                <a:extLst>
                  <a:ext uri="{0D108BD9-81ED-4DB2-BD59-A6C34878D82A}">
                    <a16:rowId xmlns:a16="http://schemas.microsoft.com/office/drawing/2014/main" val="123932500"/>
                  </a:ext>
                </a:extLst>
              </a:tr>
              <a:tr h="533103">
                <a:tc>
                  <a:txBody>
                    <a:bodyPr/>
                    <a:lstStyle/>
                    <a:p>
                      <a:r>
                        <a:rPr lang="en-US" sz="1000" b="1" i="0" kern="1200" dirty="0">
                          <a:solidFill>
                            <a:schemeClr val="dk1"/>
                          </a:solidFill>
                          <a:effectLst/>
                          <a:latin typeface="+mn-lt"/>
                          <a:ea typeface="+mn-ea"/>
                          <a:cs typeface="+mn-cs"/>
                        </a:rPr>
                        <a:t>Prepare for Migration</a:t>
                      </a:r>
                      <a:endParaRPr lang="en-US" sz="1000" dirty="0"/>
                    </a:p>
                  </a:txBody>
                  <a:tcPr anchor="ctr"/>
                </a:tc>
                <a:tc>
                  <a:txBody>
                    <a:bodyPr/>
                    <a:lstStyle/>
                    <a:p>
                      <a:pPr marL="171450" indent="-171450">
                        <a:buFont typeface="Arial" panose="020B0604020202020204" pitchFamily="34" charset="0"/>
                        <a:buChar char="•"/>
                      </a:pPr>
                      <a:r>
                        <a:rPr lang="en-US" sz="1000" b="0" i="0" kern="1200" dirty="0">
                          <a:solidFill>
                            <a:schemeClr val="dk1"/>
                          </a:solidFill>
                          <a:effectLst/>
                          <a:latin typeface="+mn-lt"/>
                          <a:ea typeface="+mn-ea"/>
                          <a:cs typeface="+mn-cs"/>
                        </a:rPr>
                        <a:t>Install and configure DMA on the migration workstation.</a:t>
                      </a:r>
                    </a:p>
                    <a:p>
                      <a:pPr marL="171450" indent="-171450">
                        <a:buFont typeface="Arial" panose="020B0604020202020204" pitchFamily="34" charset="0"/>
                        <a:buChar char="•"/>
                      </a:pPr>
                      <a:r>
                        <a:rPr lang="en-US" sz="1000" b="0" i="0" kern="1200" dirty="0">
                          <a:solidFill>
                            <a:schemeClr val="dk1"/>
                          </a:solidFill>
                          <a:effectLst/>
                          <a:latin typeface="+mn-lt"/>
                          <a:ea typeface="+mn-ea"/>
                          <a:cs typeface="+mn-cs"/>
                        </a:rPr>
                        <a:t>Create a new migration project in DMA and connect it to the source Oracle database. </a:t>
                      </a:r>
                    </a:p>
                    <a:p>
                      <a:pPr marL="171450" indent="-171450">
                        <a:buFont typeface="Arial" panose="020B0604020202020204" pitchFamily="34" charset="0"/>
                        <a:buChar char="•"/>
                      </a:pPr>
                      <a:r>
                        <a:rPr lang="en-US" sz="1000" b="0" i="0" kern="1200" dirty="0">
                          <a:solidFill>
                            <a:schemeClr val="dk1"/>
                          </a:solidFill>
                          <a:effectLst/>
                          <a:latin typeface="+mn-lt"/>
                          <a:ea typeface="+mn-ea"/>
                          <a:cs typeface="+mn-cs"/>
                        </a:rPr>
                        <a:t>Select the specific Oracle database to be migrated to Azure SQL Database.</a:t>
                      </a:r>
                      <a:endParaRPr lang="en-US" sz="1000" dirty="0"/>
                    </a:p>
                  </a:txBody>
                  <a:tcPr/>
                </a:tc>
                <a:extLst>
                  <a:ext uri="{0D108BD9-81ED-4DB2-BD59-A6C34878D82A}">
                    <a16:rowId xmlns:a16="http://schemas.microsoft.com/office/drawing/2014/main" val="326287006"/>
                  </a:ext>
                </a:extLst>
              </a:tr>
              <a:tr h="385019">
                <a:tc>
                  <a:txBody>
                    <a:bodyPr/>
                    <a:lstStyle/>
                    <a:p>
                      <a:r>
                        <a:rPr lang="en-US" sz="1000" b="1" i="0" kern="1200" dirty="0">
                          <a:solidFill>
                            <a:schemeClr val="dk1"/>
                          </a:solidFill>
                          <a:effectLst/>
                          <a:latin typeface="+mn-lt"/>
                          <a:ea typeface="+mn-ea"/>
                          <a:cs typeface="+mn-cs"/>
                        </a:rPr>
                        <a:t>Assess Compatibility	</a:t>
                      </a:r>
                      <a:endParaRPr lang="en-US" sz="1000" dirty="0"/>
                    </a:p>
                  </a:txBody>
                  <a:tcPr anchor="ctr"/>
                </a:tc>
                <a:tc>
                  <a:txBody>
                    <a:bodyPr/>
                    <a:lstStyle/>
                    <a:p>
                      <a:pPr marL="171450" indent="-171450" fontAlgn="base">
                        <a:buFont typeface="Arial" panose="020B0604020202020204" pitchFamily="34" charset="0"/>
                        <a:buChar char="•"/>
                      </a:pPr>
                      <a:r>
                        <a:rPr lang="en-US" sz="1000" b="0" i="0" kern="1200" dirty="0">
                          <a:solidFill>
                            <a:schemeClr val="dk1"/>
                          </a:solidFill>
                          <a:effectLst/>
                          <a:latin typeface="+mn-lt"/>
                          <a:ea typeface="+mn-ea"/>
                          <a:cs typeface="+mn-cs"/>
                        </a:rPr>
                        <a:t>Run the assessment in DMA to analyze the Oracle database schema, objects, and data types.</a:t>
                      </a:r>
                    </a:p>
                    <a:p>
                      <a:pPr marL="171450" indent="-171450" fontAlgn="base">
                        <a:buFont typeface="Arial" panose="020B0604020202020204" pitchFamily="34" charset="0"/>
                        <a:buChar char="•"/>
                      </a:pPr>
                      <a:r>
                        <a:rPr lang="en-US" sz="1000" b="0" i="0" kern="1200" dirty="0">
                          <a:solidFill>
                            <a:schemeClr val="dk1"/>
                          </a:solidFill>
                          <a:effectLst/>
                          <a:latin typeface="+mn-lt"/>
                          <a:ea typeface="+mn-ea"/>
                          <a:cs typeface="+mn-cs"/>
                        </a:rPr>
                        <a:t>Review the assessment report to identify any compatibility issues and recommended changes for a successful migration.</a:t>
                      </a:r>
                    </a:p>
                  </a:txBody>
                  <a:tcPr anchor="ctr"/>
                </a:tc>
                <a:extLst>
                  <a:ext uri="{0D108BD9-81ED-4DB2-BD59-A6C34878D82A}">
                    <a16:rowId xmlns:a16="http://schemas.microsoft.com/office/drawing/2014/main" val="981580065"/>
                  </a:ext>
                </a:extLst>
              </a:tr>
              <a:tr h="342037">
                <a:tc>
                  <a:txBody>
                    <a:bodyPr/>
                    <a:lstStyle/>
                    <a:p>
                      <a:r>
                        <a:rPr lang="en-US" sz="1000" b="1" i="0" kern="1200" dirty="0">
                          <a:solidFill>
                            <a:schemeClr val="dk1"/>
                          </a:solidFill>
                          <a:effectLst/>
                          <a:latin typeface="+mn-lt"/>
                          <a:ea typeface="+mn-ea"/>
                          <a:cs typeface="+mn-cs"/>
                        </a:rPr>
                        <a:t>Resolve Compatibility Issues</a:t>
                      </a:r>
                    </a:p>
                  </a:txBody>
                  <a:tcPr anchor="ctr"/>
                </a:tc>
                <a:tc>
                  <a:txBody>
                    <a:bodyPr/>
                    <a:lstStyle/>
                    <a:p>
                      <a:pPr marL="171450" indent="-171450">
                        <a:buFont typeface="Arial" panose="020B0604020202020204" pitchFamily="34" charset="0"/>
                        <a:buChar char="•"/>
                      </a:pPr>
                      <a:r>
                        <a:rPr lang="en-US" sz="1000" b="0" i="0" kern="1200" dirty="0">
                          <a:solidFill>
                            <a:schemeClr val="dk1"/>
                          </a:solidFill>
                          <a:effectLst/>
                          <a:latin typeface="+mn-lt"/>
                          <a:ea typeface="+mn-ea"/>
                          <a:cs typeface="+mn-cs"/>
                        </a:rPr>
                        <a:t>Address the compatibility issues identified in the assessment, modifying the Oracle database schema or adjusting Azure SQL Database settings.</a:t>
                      </a:r>
                    </a:p>
                  </a:txBody>
                  <a:tcPr/>
                </a:tc>
                <a:extLst>
                  <a:ext uri="{0D108BD9-81ED-4DB2-BD59-A6C34878D82A}">
                    <a16:rowId xmlns:a16="http://schemas.microsoft.com/office/drawing/2014/main" val="1447548507"/>
                  </a:ext>
                </a:extLst>
              </a:tr>
              <a:tr h="330294">
                <a:tc>
                  <a:txBody>
                    <a:bodyPr/>
                    <a:lstStyle/>
                    <a:p>
                      <a:r>
                        <a:rPr lang="en-US" sz="1000" b="1" i="0" kern="1200" dirty="0">
                          <a:solidFill>
                            <a:schemeClr val="dk1"/>
                          </a:solidFill>
                          <a:effectLst/>
                          <a:latin typeface="+mn-lt"/>
                          <a:ea typeface="+mn-ea"/>
                          <a:cs typeface="+mn-cs"/>
                        </a:rPr>
                        <a:t>Generate Migration Script</a:t>
                      </a:r>
                    </a:p>
                  </a:txBody>
                  <a:tcPr anchor="ctr"/>
                </a:tc>
                <a:tc>
                  <a:txBody>
                    <a:bodyPr/>
                    <a:lstStyle/>
                    <a:p>
                      <a:pPr marL="171450" indent="-171450">
                        <a:buFont typeface="Arial" panose="020B0604020202020204" pitchFamily="34" charset="0"/>
                        <a:buChar char="•"/>
                      </a:pPr>
                      <a:r>
                        <a:rPr lang="en-US" sz="1000" b="0" i="0" kern="1200" dirty="0">
                          <a:solidFill>
                            <a:schemeClr val="dk1"/>
                          </a:solidFill>
                          <a:effectLst/>
                          <a:latin typeface="+mn-lt"/>
                          <a:ea typeface="+mn-ea"/>
                          <a:cs typeface="+mn-cs"/>
                        </a:rPr>
                        <a:t>Generate the migration script using DMA, incorporating schema and data migration statements.</a:t>
                      </a:r>
                    </a:p>
                  </a:txBody>
                  <a:tcPr/>
                </a:tc>
                <a:extLst>
                  <a:ext uri="{0D108BD9-81ED-4DB2-BD59-A6C34878D82A}">
                    <a16:rowId xmlns:a16="http://schemas.microsoft.com/office/drawing/2014/main" val="2380985155"/>
                  </a:ext>
                </a:extLst>
              </a:tr>
              <a:tr h="330294">
                <a:tc>
                  <a:txBody>
                    <a:bodyPr/>
                    <a:lstStyle/>
                    <a:p>
                      <a:r>
                        <a:rPr lang="en-US" sz="1000" b="1" i="0" kern="1200" dirty="0">
                          <a:solidFill>
                            <a:schemeClr val="dk1"/>
                          </a:solidFill>
                          <a:effectLst/>
                          <a:latin typeface="+mn-lt"/>
                          <a:ea typeface="+mn-ea"/>
                          <a:cs typeface="+mn-cs"/>
                        </a:rPr>
                        <a:t>Create Target Database</a:t>
                      </a:r>
                    </a:p>
                  </a:txBody>
                  <a:tcPr anchor="ctr"/>
                </a:tc>
                <a:tc>
                  <a:txBody>
                    <a:bodyPr/>
                    <a:lstStyle/>
                    <a:p>
                      <a:pPr marL="171450" indent="-171450">
                        <a:buFont typeface="Arial" panose="020B0604020202020204" pitchFamily="34" charset="0"/>
                        <a:buChar char="•"/>
                      </a:pPr>
                      <a:r>
                        <a:rPr lang="en-US" sz="1000" b="0" i="0" kern="1200" dirty="0">
                          <a:solidFill>
                            <a:schemeClr val="dk1"/>
                          </a:solidFill>
                          <a:effectLst/>
                          <a:latin typeface="+mn-lt"/>
                          <a:ea typeface="+mn-ea"/>
                          <a:cs typeface="+mn-cs"/>
                        </a:rPr>
                        <a:t>Create the target Azure SQL Database with the desired configuration for the migration.</a:t>
                      </a:r>
                    </a:p>
                  </a:txBody>
                  <a:tcPr/>
                </a:tc>
                <a:extLst>
                  <a:ext uri="{0D108BD9-81ED-4DB2-BD59-A6C34878D82A}">
                    <a16:rowId xmlns:a16="http://schemas.microsoft.com/office/drawing/2014/main" val="1551477996"/>
                  </a:ext>
                </a:extLst>
              </a:tr>
              <a:tr h="330294">
                <a:tc>
                  <a:txBody>
                    <a:bodyPr/>
                    <a:lstStyle/>
                    <a:p>
                      <a:pPr fontAlgn="base"/>
                      <a:r>
                        <a:rPr lang="en-US" sz="1000" b="1" i="0" kern="1200" dirty="0">
                          <a:solidFill>
                            <a:schemeClr val="dk1"/>
                          </a:solidFill>
                          <a:effectLst/>
                          <a:latin typeface="+mn-lt"/>
                          <a:ea typeface="+mn-ea"/>
                          <a:cs typeface="+mn-cs"/>
                        </a:rPr>
                        <a:t>Migrate Data</a:t>
                      </a:r>
                    </a:p>
                  </a:txBody>
                  <a:tcPr anchor="ctr"/>
                </a:tc>
                <a:tc>
                  <a:txBody>
                    <a:bodyPr/>
                    <a:lstStyle/>
                    <a:p>
                      <a:pPr marL="171450" indent="-171450">
                        <a:buFont typeface="Arial" panose="020B0604020202020204" pitchFamily="34" charset="0"/>
                        <a:buChar char="•"/>
                      </a:pPr>
                      <a:r>
                        <a:rPr lang="en-US" sz="1000" b="0" i="0" kern="1200" dirty="0">
                          <a:solidFill>
                            <a:schemeClr val="dk1"/>
                          </a:solidFill>
                          <a:effectLst/>
                          <a:latin typeface="+mn-lt"/>
                          <a:ea typeface="+mn-ea"/>
                          <a:cs typeface="+mn-cs"/>
                        </a:rPr>
                        <a:t>Execute the migration script on the target Azure SQL Database to initiate the data migration process.</a:t>
                      </a:r>
                    </a:p>
                  </a:txBody>
                  <a:tcPr/>
                </a:tc>
                <a:extLst>
                  <a:ext uri="{0D108BD9-81ED-4DB2-BD59-A6C34878D82A}">
                    <a16:rowId xmlns:a16="http://schemas.microsoft.com/office/drawing/2014/main" val="2289343526"/>
                  </a:ext>
                </a:extLst>
              </a:tr>
              <a:tr h="366786">
                <a:tc>
                  <a:txBody>
                    <a:bodyPr/>
                    <a:lstStyle/>
                    <a:p>
                      <a:r>
                        <a:rPr lang="en-US" sz="1000" b="1" i="0" kern="1200" dirty="0">
                          <a:solidFill>
                            <a:schemeClr val="dk1"/>
                          </a:solidFill>
                          <a:effectLst/>
                          <a:latin typeface="+mn-lt"/>
                          <a:ea typeface="+mn-ea"/>
                          <a:cs typeface="+mn-cs"/>
                        </a:rPr>
                        <a:t>Validate Data Integrity</a:t>
                      </a:r>
                    </a:p>
                  </a:txBody>
                  <a:tcPr anchor="ctr"/>
                </a:tc>
                <a:tc>
                  <a:txBody>
                    <a:bodyPr/>
                    <a:lstStyle/>
                    <a:p>
                      <a:pPr marL="171450" indent="-171450">
                        <a:buFont typeface="Arial" panose="020B0604020202020204" pitchFamily="34" charset="0"/>
                        <a:buChar char="•"/>
                      </a:pPr>
                      <a:r>
                        <a:rPr lang="en-US" sz="1000" b="0" i="0" kern="1200" dirty="0">
                          <a:solidFill>
                            <a:schemeClr val="dk1"/>
                          </a:solidFill>
                          <a:effectLst/>
                          <a:latin typeface="+mn-lt"/>
                          <a:ea typeface="+mn-ea"/>
                          <a:cs typeface="+mn-cs"/>
                        </a:rPr>
                        <a:t>Perform data validation to ensure the data in the target Azure SQL Database matches the source Oracle database accurately.</a:t>
                      </a:r>
                    </a:p>
                  </a:txBody>
                  <a:tcPr/>
                </a:tc>
                <a:extLst>
                  <a:ext uri="{0D108BD9-81ED-4DB2-BD59-A6C34878D82A}">
                    <a16:rowId xmlns:a16="http://schemas.microsoft.com/office/drawing/2014/main" val="4077963857"/>
                  </a:ext>
                </a:extLst>
              </a:tr>
              <a:tr h="426175">
                <a:tc>
                  <a:txBody>
                    <a:bodyPr/>
                    <a:lstStyle/>
                    <a:p>
                      <a:r>
                        <a:rPr lang="en-US" sz="1000" b="1" i="0" kern="1200" dirty="0">
                          <a:solidFill>
                            <a:schemeClr val="dk1"/>
                          </a:solidFill>
                          <a:effectLst/>
                          <a:latin typeface="+mn-lt"/>
                          <a:ea typeface="+mn-ea"/>
                          <a:cs typeface="+mn-cs"/>
                        </a:rPr>
                        <a:t>Switch Application Connection</a:t>
                      </a:r>
                    </a:p>
                  </a:txBody>
                  <a:tcPr anchor="ctr"/>
                </a:tc>
                <a:tc>
                  <a:txBody>
                    <a:bodyPr/>
                    <a:lstStyle/>
                    <a:p>
                      <a:pPr marL="171450" indent="-171450">
                        <a:buFont typeface="Arial" panose="020B0604020202020204" pitchFamily="34" charset="0"/>
                        <a:buChar char="•"/>
                      </a:pPr>
                      <a:r>
                        <a:rPr lang="en-US" sz="1000" b="0" i="0" kern="1200" dirty="0">
                          <a:solidFill>
                            <a:schemeClr val="dk1"/>
                          </a:solidFill>
                          <a:effectLst/>
                          <a:latin typeface="+mn-lt"/>
                          <a:ea typeface="+mn-ea"/>
                          <a:cs typeface="+mn-cs"/>
                        </a:rPr>
                        <a:t>Update application connection strings or configurations to point to the newly migrated Azure SQL Database.</a:t>
                      </a:r>
                    </a:p>
                  </a:txBody>
                  <a:tcPr/>
                </a:tc>
                <a:extLst>
                  <a:ext uri="{0D108BD9-81ED-4DB2-BD59-A6C34878D82A}">
                    <a16:rowId xmlns:a16="http://schemas.microsoft.com/office/drawing/2014/main" val="2214241244"/>
                  </a:ext>
                </a:extLst>
              </a:tr>
              <a:tr h="384791">
                <a:tc>
                  <a:txBody>
                    <a:bodyPr/>
                    <a:lstStyle/>
                    <a:p>
                      <a:r>
                        <a:rPr lang="en-US" sz="1000" b="1" i="0" kern="1200" dirty="0">
                          <a:solidFill>
                            <a:schemeClr val="dk1"/>
                          </a:solidFill>
                          <a:effectLst/>
                          <a:latin typeface="+mn-lt"/>
                          <a:ea typeface="+mn-ea"/>
                          <a:cs typeface="+mn-cs"/>
                        </a:rPr>
                        <a:t>Perform Application Testing</a:t>
                      </a:r>
                    </a:p>
                  </a:txBody>
                  <a:tcPr anchor="ctr"/>
                </a:tc>
                <a:tc>
                  <a:txBody>
                    <a:bodyPr/>
                    <a:lstStyle/>
                    <a:p>
                      <a:pPr marL="171450" indent="-171450">
                        <a:buFont typeface="Arial" panose="020B0604020202020204" pitchFamily="34" charset="0"/>
                        <a:buChar char="•"/>
                      </a:pPr>
                      <a:r>
                        <a:rPr lang="en-US" sz="1000" b="0" i="0" kern="1200" dirty="0">
                          <a:solidFill>
                            <a:schemeClr val="dk1"/>
                          </a:solidFill>
                          <a:effectLst/>
                          <a:latin typeface="+mn-lt"/>
                          <a:ea typeface="+mn-ea"/>
                          <a:cs typeface="+mn-cs"/>
                        </a:rPr>
                        <a:t>Conduct thorough testing of the application with the migrated Azure SQL Database to ensure it functions as expected.</a:t>
                      </a:r>
                    </a:p>
                  </a:txBody>
                  <a:tcPr/>
                </a:tc>
                <a:extLst>
                  <a:ext uri="{0D108BD9-81ED-4DB2-BD59-A6C34878D82A}">
                    <a16:rowId xmlns:a16="http://schemas.microsoft.com/office/drawing/2014/main" val="3768948171"/>
                  </a:ext>
                </a:extLst>
              </a:tr>
              <a:tr h="528291">
                <a:tc>
                  <a:txBody>
                    <a:bodyPr/>
                    <a:lstStyle/>
                    <a:p>
                      <a:r>
                        <a:rPr lang="en-US" sz="1000" b="1" i="0" kern="1200" dirty="0">
                          <a:solidFill>
                            <a:schemeClr val="dk1"/>
                          </a:solidFill>
                          <a:effectLst/>
                          <a:latin typeface="+mn-lt"/>
                          <a:ea typeface="+mn-ea"/>
                          <a:cs typeface="+mn-cs"/>
                        </a:rPr>
                        <a:t>Optimize Performance</a:t>
                      </a:r>
                    </a:p>
                  </a:txBody>
                  <a:tcPr anchor="ctr"/>
                </a:tc>
                <a:tc>
                  <a:txBody>
                    <a:bodyPr/>
                    <a:lstStyle/>
                    <a:p>
                      <a:pPr marL="171450" indent="-171450">
                        <a:buFont typeface="Arial" panose="020B0604020202020204" pitchFamily="34" charset="0"/>
                        <a:buChar char="•"/>
                      </a:pPr>
                      <a:r>
                        <a:rPr lang="en-US" sz="1000" b="0" i="0" kern="1200" dirty="0">
                          <a:solidFill>
                            <a:schemeClr val="dk1"/>
                          </a:solidFill>
                          <a:effectLst/>
                          <a:latin typeface="+mn-lt"/>
                          <a:ea typeface="+mn-ea"/>
                          <a:cs typeface="+mn-cs"/>
                        </a:rPr>
                        <a:t>Utilize Azure SQL Database Advisor and Query Performance Insight to optimize query performance and indexing strategies.</a:t>
                      </a:r>
                    </a:p>
                  </a:txBody>
                  <a:tcPr/>
                </a:tc>
                <a:extLst>
                  <a:ext uri="{0D108BD9-81ED-4DB2-BD59-A6C34878D82A}">
                    <a16:rowId xmlns:a16="http://schemas.microsoft.com/office/drawing/2014/main" val="718731947"/>
                  </a:ext>
                </a:extLst>
              </a:tr>
              <a:tr h="528291">
                <a:tc>
                  <a:txBody>
                    <a:bodyPr/>
                    <a:lstStyle/>
                    <a:p>
                      <a:r>
                        <a:rPr lang="en-US" sz="1000" b="1" i="0" kern="1200" dirty="0">
                          <a:solidFill>
                            <a:schemeClr val="dk1"/>
                          </a:solidFill>
                          <a:effectLst/>
                          <a:latin typeface="+mn-lt"/>
                          <a:ea typeface="+mn-ea"/>
                          <a:cs typeface="+mn-cs"/>
                        </a:rPr>
                        <a:t>Implement Backup and Disaster Recovery</a:t>
                      </a:r>
                    </a:p>
                  </a:txBody>
                  <a:tcPr anchor="ctr"/>
                </a:tc>
                <a:tc>
                  <a:txBody>
                    <a:bodyPr/>
                    <a:lstStyle/>
                    <a:p>
                      <a:pPr marL="171450" indent="-171450">
                        <a:buFont typeface="Arial" panose="020B0604020202020204" pitchFamily="34" charset="0"/>
                        <a:buChar char="•"/>
                      </a:pPr>
                      <a:r>
                        <a:rPr lang="en-US" sz="1000" b="0" i="0" kern="1200" dirty="0">
                          <a:solidFill>
                            <a:schemeClr val="dk1"/>
                          </a:solidFill>
                          <a:effectLst/>
                          <a:latin typeface="+mn-lt"/>
                          <a:ea typeface="+mn-ea"/>
                          <a:cs typeface="+mn-cs"/>
                        </a:rPr>
                        <a:t>Set up a robust backup and disaster recovery strategy for the migrated Azure SQL Database.</a:t>
                      </a:r>
                    </a:p>
                  </a:txBody>
                  <a:tcPr/>
                </a:tc>
                <a:extLst>
                  <a:ext uri="{0D108BD9-81ED-4DB2-BD59-A6C34878D82A}">
                    <a16:rowId xmlns:a16="http://schemas.microsoft.com/office/drawing/2014/main" val="2453163537"/>
                  </a:ext>
                </a:extLst>
              </a:tr>
              <a:tr h="528291">
                <a:tc>
                  <a:txBody>
                    <a:bodyPr/>
                    <a:lstStyle/>
                    <a:p>
                      <a:pPr fontAlgn="base"/>
                      <a:r>
                        <a:rPr lang="en-US" sz="1000" b="1" i="0" kern="1200" dirty="0">
                          <a:solidFill>
                            <a:schemeClr val="dk1"/>
                          </a:solidFill>
                          <a:effectLst/>
                          <a:latin typeface="+mn-lt"/>
                          <a:ea typeface="+mn-ea"/>
                          <a:cs typeface="+mn-cs"/>
                        </a:rPr>
                        <a:t>Monitor and Tune</a:t>
                      </a:r>
                    </a:p>
                  </a:txBody>
                  <a:tcPr anchor="ctr"/>
                </a:tc>
                <a:tc>
                  <a:txBody>
                    <a:bodyPr/>
                    <a:lstStyle/>
                    <a:p>
                      <a:pPr marL="171450" indent="-171450" fontAlgn="base">
                        <a:buFont typeface="Arial" panose="020B0604020202020204" pitchFamily="34" charset="0"/>
                        <a:buChar char="•"/>
                      </a:pPr>
                      <a:r>
                        <a:rPr lang="en-US" sz="1000" b="0" i="0" kern="1200" dirty="0">
                          <a:solidFill>
                            <a:schemeClr val="dk1"/>
                          </a:solidFill>
                          <a:effectLst/>
                          <a:latin typeface="+mn-lt"/>
                          <a:ea typeface="+mn-ea"/>
                          <a:cs typeface="+mn-cs"/>
                        </a:rPr>
                        <a:t>Configure comprehensive monitoring using Azure Monitor and Log Analytics to track the performance of the Azure SQL Database post-migration.</a:t>
                      </a:r>
                    </a:p>
                  </a:txBody>
                  <a:tcPr/>
                </a:tc>
                <a:extLst>
                  <a:ext uri="{0D108BD9-81ED-4DB2-BD59-A6C34878D82A}">
                    <a16:rowId xmlns:a16="http://schemas.microsoft.com/office/drawing/2014/main" val="487509271"/>
                  </a:ext>
                </a:extLst>
              </a:tr>
            </a:tbl>
          </a:graphicData>
        </a:graphic>
      </p:graphicFrame>
    </p:spTree>
    <p:extLst>
      <p:ext uri="{BB962C8B-B14F-4D97-AF65-F5344CB8AC3E}">
        <p14:creationId xmlns:p14="http://schemas.microsoft.com/office/powerpoint/2010/main" val="3150726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19FFD-44A1-18F0-A600-8D74083AA12F}"/>
              </a:ext>
            </a:extLst>
          </p:cNvPr>
          <p:cNvSpPr>
            <a:spLocks noGrp="1"/>
          </p:cNvSpPr>
          <p:nvPr>
            <p:ph type="title"/>
          </p:nvPr>
        </p:nvSpPr>
        <p:spPr/>
        <p:txBody>
          <a:bodyPr/>
          <a:lstStyle/>
          <a:p>
            <a:r>
              <a:rPr lang="en-US" dirty="0"/>
              <a:t>Measure the Complexity of the Migration</a:t>
            </a:r>
          </a:p>
        </p:txBody>
      </p:sp>
      <p:sp>
        <p:nvSpPr>
          <p:cNvPr id="3" name="Content Placeholder 2">
            <a:extLst>
              <a:ext uri="{FF2B5EF4-FFF2-40B4-BE49-F238E27FC236}">
                <a16:creationId xmlns:a16="http://schemas.microsoft.com/office/drawing/2014/main" id="{EB39A615-5E82-40F4-63F9-AAF6374FCE30}"/>
              </a:ext>
            </a:extLst>
          </p:cNvPr>
          <p:cNvSpPr>
            <a:spLocks noGrp="1"/>
          </p:cNvSpPr>
          <p:nvPr>
            <p:ph idx="1"/>
          </p:nvPr>
        </p:nvSpPr>
        <p:spPr>
          <a:xfrm>
            <a:off x="838200" y="1825625"/>
            <a:ext cx="2902527" cy="4351338"/>
          </a:xfrm>
        </p:spPr>
        <p:txBody>
          <a:bodyPr>
            <a:normAutofit/>
          </a:bodyPr>
          <a:lstStyle/>
          <a:p>
            <a:r>
              <a:rPr lang="en-US" sz="1800" dirty="0">
                <a:latin typeface="+mj-lt"/>
                <a:ea typeface="+mj-ea"/>
                <a:cs typeface="+mj-cs"/>
              </a:rPr>
              <a:t>Analyze the DMA assessment report to gain insights into data migration complexities, including schema and data type conversion challenges.</a:t>
            </a:r>
          </a:p>
          <a:p>
            <a:r>
              <a:rPr lang="en-US" sz="1800" dirty="0">
                <a:latin typeface="+mj-lt"/>
                <a:ea typeface="+mj-ea"/>
                <a:cs typeface="+mj-cs"/>
              </a:rPr>
              <a:t>Every migration is different, and it helps to measure the relative complexity</a:t>
            </a:r>
          </a:p>
        </p:txBody>
      </p:sp>
      <p:graphicFrame>
        <p:nvGraphicFramePr>
          <p:cNvPr id="4" name="Table 4">
            <a:extLst>
              <a:ext uri="{FF2B5EF4-FFF2-40B4-BE49-F238E27FC236}">
                <a16:creationId xmlns:a16="http://schemas.microsoft.com/office/drawing/2014/main" id="{3D371EBD-BBF0-6889-515A-0651AE079894}"/>
              </a:ext>
            </a:extLst>
          </p:cNvPr>
          <p:cNvGraphicFramePr>
            <a:graphicFrameLocks noGrp="1"/>
          </p:cNvGraphicFramePr>
          <p:nvPr>
            <p:extLst>
              <p:ext uri="{D42A27DB-BD31-4B8C-83A1-F6EECF244321}">
                <p14:modId xmlns:p14="http://schemas.microsoft.com/office/powerpoint/2010/main" val="536923873"/>
              </p:ext>
            </p:extLst>
          </p:nvPr>
        </p:nvGraphicFramePr>
        <p:xfrm>
          <a:off x="3740727" y="1825625"/>
          <a:ext cx="8128000" cy="451104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3017290911"/>
                    </a:ext>
                  </a:extLst>
                </a:gridCol>
              </a:tblGrid>
              <a:tr h="370840">
                <a:tc>
                  <a:txBody>
                    <a:bodyPr/>
                    <a:lstStyle/>
                    <a:p>
                      <a:r>
                        <a:rPr lang="en-US" sz="1000" dirty="0"/>
                        <a:t>import </a:t>
                      </a:r>
                      <a:r>
                        <a:rPr lang="en-US" sz="1000" dirty="0" err="1"/>
                        <a:t>json</a:t>
                      </a:r>
                      <a:endParaRPr lang="en-US" sz="1000" dirty="0"/>
                    </a:p>
                    <a:p>
                      <a:endParaRPr lang="en-US" sz="1000" dirty="0"/>
                    </a:p>
                    <a:p>
                      <a:r>
                        <a:rPr lang="en-US" sz="1000" dirty="0"/>
                        <a:t># Load the DMA assessment JSON report</a:t>
                      </a:r>
                    </a:p>
                    <a:p>
                      <a:r>
                        <a:rPr lang="en-US" sz="1000" dirty="0" err="1"/>
                        <a:t>assessment_report_path</a:t>
                      </a:r>
                      <a:r>
                        <a:rPr lang="en-US" sz="1000" dirty="0"/>
                        <a:t> = '</a:t>
                      </a:r>
                      <a:r>
                        <a:rPr lang="en-US" sz="1000" dirty="0" err="1"/>
                        <a:t>path_to_dma_assessment_report.json</a:t>
                      </a:r>
                      <a:r>
                        <a:rPr lang="en-US" sz="1000" dirty="0"/>
                        <a:t>'</a:t>
                      </a:r>
                    </a:p>
                    <a:p>
                      <a:r>
                        <a:rPr lang="en-US" sz="1000" dirty="0"/>
                        <a:t>with open(</a:t>
                      </a:r>
                      <a:r>
                        <a:rPr lang="en-US" sz="1000" dirty="0" err="1"/>
                        <a:t>assessment_report_path</a:t>
                      </a:r>
                      <a:r>
                        <a:rPr lang="en-US" sz="1000" dirty="0"/>
                        <a:t>, 'r') as </a:t>
                      </a:r>
                      <a:r>
                        <a:rPr lang="en-US" sz="1000" dirty="0" err="1"/>
                        <a:t>json_file</a:t>
                      </a:r>
                      <a:r>
                        <a:rPr lang="en-US" sz="1000" dirty="0"/>
                        <a:t>:</a:t>
                      </a:r>
                    </a:p>
                    <a:p>
                      <a:r>
                        <a:rPr lang="en-US" sz="1000" dirty="0"/>
                        <a:t>    </a:t>
                      </a:r>
                      <a:r>
                        <a:rPr lang="en-US" sz="1000" dirty="0" err="1"/>
                        <a:t>assessment_report</a:t>
                      </a:r>
                      <a:r>
                        <a:rPr lang="en-US" sz="1000" dirty="0"/>
                        <a:t> = </a:t>
                      </a:r>
                      <a:r>
                        <a:rPr lang="en-US" sz="1000" dirty="0" err="1"/>
                        <a:t>json.load</a:t>
                      </a:r>
                      <a:r>
                        <a:rPr lang="en-US" sz="1000" dirty="0"/>
                        <a:t>(</a:t>
                      </a:r>
                      <a:r>
                        <a:rPr lang="en-US" sz="1000" dirty="0" err="1"/>
                        <a:t>json_file</a:t>
                      </a:r>
                      <a:r>
                        <a:rPr lang="en-US" sz="1000" dirty="0"/>
                        <a:t>)</a:t>
                      </a:r>
                    </a:p>
                    <a:p>
                      <a:endParaRPr lang="en-US" sz="1000" dirty="0"/>
                    </a:p>
                    <a:p>
                      <a:r>
                        <a:rPr lang="en-US" sz="1000" dirty="0"/>
                        <a:t># Extract relevant details from the assessment report</a:t>
                      </a:r>
                    </a:p>
                    <a:p>
                      <a:r>
                        <a:rPr lang="en-US" sz="1000" dirty="0" err="1"/>
                        <a:t>database_name</a:t>
                      </a:r>
                      <a:r>
                        <a:rPr lang="en-US" sz="1000" dirty="0"/>
                        <a:t> = </a:t>
                      </a:r>
                      <a:r>
                        <a:rPr lang="en-US" sz="1000" dirty="0" err="1"/>
                        <a:t>assessment_report</a:t>
                      </a:r>
                      <a:r>
                        <a:rPr lang="en-US" sz="1000" dirty="0"/>
                        <a:t>['databases'][0]['name']</a:t>
                      </a:r>
                    </a:p>
                    <a:p>
                      <a:r>
                        <a:rPr lang="en-US" sz="1000" dirty="0" err="1"/>
                        <a:t>objects_count</a:t>
                      </a:r>
                      <a:r>
                        <a:rPr lang="en-US" sz="1000" dirty="0"/>
                        <a:t> = </a:t>
                      </a:r>
                      <a:r>
                        <a:rPr lang="en-US" sz="1000" dirty="0" err="1"/>
                        <a:t>len</a:t>
                      </a:r>
                      <a:r>
                        <a:rPr lang="en-US" sz="1000" dirty="0"/>
                        <a:t>(</a:t>
                      </a:r>
                      <a:r>
                        <a:rPr lang="en-US" sz="1000" dirty="0" err="1"/>
                        <a:t>assessment_report</a:t>
                      </a:r>
                      <a:r>
                        <a:rPr lang="en-US" sz="1000" dirty="0"/>
                        <a:t>['objects'])</a:t>
                      </a:r>
                    </a:p>
                    <a:p>
                      <a:r>
                        <a:rPr lang="en-US" sz="1000" dirty="0" err="1"/>
                        <a:t>data_size_mb</a:t>
                      </a:r>
                      <a:r>
                        <a:rPr lang="en-US" sz="1000" dirty="0"/>
                        <a:t> = sum(obj['properties']['</a:t>
                      </a:r>
                      <a:r>
                        <a:rPr lang="en-US" sz="1000" dirty="0" err="1"/>
                        <a:t>dataSize</a:t>
                      </a:r>
                      <a:r>
                        <a:rPr lang="en-US" sz="1000" dirty="0"/>
                        <a:t>'] for obj in </a:t>
                      </a:r>
                      <a:r>
                        <a:rPr lang="en-US" sz="1000" dirty="0" err="1"/>
                        <a:t>assessment_report</a:t>
                      </a:r>
                      <a:r>
                        <a:rPr lang="en-US" sz="1000" dirty="0"/>
                        <a:t>['objects']) / (1024 * 1024)</a:t>
                      </a:r>
                    </a:p>
                    <a:p>
                      <a:r>
                        <a:rPr lang="en-US" sz="1000" dirty="0" err="1"/>
                        <a:t>schema_changes</a:t>
                      </a:r>
                      <a:r>
                        <a:rPr lang="en-US" sz="1000" dirty="0"/>
                        <a:t> = </a:t>
                      </a:r>
                      <a:r>
                        <a:rPr lang="en-US" sz="1000" dirty="0" err="1"/>
                        <a:t>len</a:t>
                      </a:r>
                      <a:r>
                        <a:rPr lang="en-US" sz="1000" dirty="0"/>
                        <a:t>(</a:t>
                      </a:r>
                      <a:r>
                        <a:rPr lang="en-US" sz="1000" dirty="0" err="1"/>
                        <a:t>assessment_report</a:t>
                      </a:r>
                      <a:r>
                        <a:rPr lang="en-US" sz="1000" dirty="0"/>
                        <a:t>['</a:t>
                      </a:r>
                      <a:r>
                        <a:rPr lang="en-US" sz="1000" dirty="0" err="1"/>
                        <a:t>schemaChanges</a:t>
                      </a:r>
                      <a:r>
                        <a:rPr lang="en-US" sz="1000" dirty="0"/>
                        <a:t>'])</a:t>
                      </a:r>
                    </a:p>
                    <a:p>
                      <a:r>
                        <a:rPr lang="en-US" sz="1000" dirty="0" err="1"/>
                        <a:t>estimated_migration_duration</a:t>
                      </a:r>
                      <a:r>
                        <a:rPr lang="en-US" sz="1000" dirty="0"/>
                        <a:t> = </a:t>
                      </a:r>
                      <a:r>
                        <a:rPr lang="en-US" sz="1000" dirty="0" err="1"/>
                        <a:t>assessment_report</a:t>
                      </a:r>
                      <a:r>
                        <a:rPr lang="en-US" sz="1000" dirty="0"/>
                        <a:t>['</a:t>
                      </a:r>
                      <a:r>
                        <a:rPr lang="en-US" sz="1000" dirty="0" err="1"/>
                        <a:t>estimatedMigrationDuration</a:t>
                      </a:r>
                      <a:r>
                        <a:rPr lang="en-US" sz="1000" dirty="0"/>
                        <a:t>']</a:t>
                      </a:r>
                    </a:p>
                    <a:p>
                      <a:endParaRPr lang="en-US" sz="1000" dirty="0"/>
                    </a:p>
                    <a:p>
                      <a:r>
                        <a:rPr lang="en-US" sz="1000" dirty="0"/>
                        <a:t># Determine the complexity based on the extracted details</a:t>
                      </a:r>
                    </a:p>
                    <a:p>
                      <a:r>
                        <a:rPr lang="en-US" sz="1000" dirty="0"/>
                        <a:t>complexity = 'Low'</a:t>
                      </a:r>
                    </a:p>
                    <a:p>
                      <a:r>
                        <a:rPr lang="en-US" sz="1000" dirty="0"/>
                        <a:t>if </a:t>
                      </a:r>
                      <a:r>
                        <a:rPr lang="en-US" sz="1000" dirty="0" err="1"/>
                        <a:t>objects_count</a:t>
                      </a:r>
                      <a:r>
                        <a:rPr lang="en-US" sz="1000" dirty="0"/>
                        <a:t> &gt; 1000:</a:t>
                      </a:r>
                    </a:p>
                    <a:p>
                      <a:r>
                        <a:rPr lang="en-US" sz="1000" dirty="0"/>
                        <a:t>    complexity = 'High'</a:t>
                      </a:r>
                    </a:p>
                    <a:p>
                      <a:r>
                        <a:rPr lang="en-US" sz="1000" dirty="0" err="1"/>
                        <a:t>elif</a:t>
                      </a:r>
                      <a:r>
                        <a:rPr lang="en-US" sz="1000" dirty="0"/>
                        <a:t> </a:t>
                      </a:r>
                      <a:r>
                        <a:rPr lang="en-US" sz="1000" dirty="0" err="1"/>
                        <a:t>schema_changes</a:t>
                      </a:r>
                      <a:r>
                        <a:rPr lang="en-US" sz="1000" dirty="0"/>
                        <a:t> &gt; 10:</a:t>
                      </a:r>
                    </a:p>
                    <a:p>
                      <a:r>
                        <a:rPr lang="en-US" sz="1000" dirty="0"/>
                        <a:t>    complexity = 'Medium'</a:t>
                      </a:r>
                    </a:p>
                    <a:p>
                      <a:endParaRPr lang="en-US" sz="1000" dirty="0"/>
                    </a:p>
                    <a:p>
                      <a:r>
                        <a:rPr lang="en-US" sz="1000" dirty="0"/>
                        <a:t># Print the results</a:t>
                      </a:r>
                    </a:p>
                    <a:p>
                      <a:r>
                        <a:rPr lang="en-US" sz="1000" dirty="0"/>
                        <a:t>print(</a:t>
                      </a:r>
                      <a:r>
                        <a:rPr lang="en-US" sz="1000" dirty="0" err="1"/>
                        <a:t>f"Database</a:t>
                      </a:r>
                      <a:r>
                        <a:rPr lang="en-US" sz="1000" dirty="0"/>
                        <a:t> Name: {</a:t>
                      </a:r>
                      <a:r>
                        <a:rPr lang="en-US" sz="1000" dirty="0" err="1"/>
                        <a:t>database_name</a:t>
                      </a:r>
                      <a:r>
                        <a:rPr lang="en-US" sz="1000" dirty="0"/>
                        <a:t>}")</a:t>
                      </a:r>
                    </a:p>
                    <a:p>
                      <a:r>
                        <a:rPr lang="en-US" sz="1000" dirty="0"/>
                        <a:t>print(</a:t>
                      </a:r>
                      <a:r>
                        <a:rPr lang="en-US" sz="1000" dirty="0" err="1"/>
                        <a:t>f"Objects</a:t>
                      </a:r>
                      <a:r>
                        <a:rPr lang="en-US" sz="1000" dirty="0"/>
                        <a:t> Count: {</a:t>
                      </a:r>
                      <a:r>
                        <a:rPr lang="en-US" sz="1000" dirty="0" err="1"/>
                        <a:t>objects_count</a:t>
                      </a:r>
                      <a:r>
                        <a:rPr lang="en-US" sz="1000" dirty="0"/>
                        <a:t>}")</a:t>
                      </a:r>
                    </a:p>
                    <a:p>
                      <a:r>
                        <a:rPr lang="en-US" sz="1000" dirty="0"/>
                        <a:t>print(</a:t>
                      </a:r>
                      <a:r>
                        <a:rPr lang="en-US" sz="1000" dirty="0" err="1"/>
                        <a:t>f"Data</a:t>
                      </a:r>
                      <a:r>
                        <a:rPr lang="en-US" sz="1000" dirty="0"/>
                        <a:t> Size (MB): {data_size_mb:.2f}")</a:t>
                      </a:r>
                    </a:p>
                    <a:p>
                      <a:r>
                        <a:rPr lang="en-US" sz="1000" dirty="0"/>
                        <a:t>print(</a:t>
                      </a:r>
                      <a:r>
                        <a:rPr lang="en-US" sz="1000" dirty="0" err="1"/>
                        <a:t>f"Schema</a:t>
                      </a:r>
                      <a:r>
                        <a:rPr lang="en-US" sz="1000" dirty="0"/>
                        <a:t> Changes Count: {</a:t>
                      </a:r>
                      <a:r>
                        <a:rPr lang="en-US" sz="1000" dirty="0" err="1"/>
                        <a:t>schema_changes</a:t>
                      </a:r>
                      <a:r>
                        <a:rPr lang="en-US" sz="1000" dirty="0"/>
                        <a:t>}")</a:t>
                      </a:r>
                    </a:p>
                    <a:p>
                      <a:r>
                        <a:rPr lang="en-US" sz="1000" dirty="0"/>
                        <a:t>print(</a:t>
                      </a:r>
                      <a:r>
                        <a:rPr lang="en-US" sz="1000" dirty="0" err="1"/>
                        <a:t>f"Estimated</a:t>
                      </a:r>
                      <a:r>
                        <a:rPr lang="en-US" sz="1000" dirty="0"/>
                        <a:t> Migration Duration: {</a:t>
                      </a:r>
                      <a:r>
                        <a:rPr lang="en-US" sz="1000" dirty="0" err="1"/>
                        <a:t>estimated_migration_duration</a:t>
                      </a:r>
                      <a:r>
                        <a:rPr lang="en-US" sz="1000" dirty="0"/>
                        <a:t>} hours")</a:t>
                      </a:r>
                    </a:p>
                    <a:p>
                      <a:r>
                        <a:rPr lang="en-US" sz="1000" dirty="0"/>
                        <a:t>print(</a:t>
                      </a:r>
                      <a:r>
                        <a:rPr lang="en-US" sz="1000" dirty="0" err="1"/>
                        <a:t>f"Complexity</a:t>
                      </a:r>
                      <a:r>
                        <a:rPr lang="en-US" sz="1000" dirty="0"/>
                        <a:t>: {complexity}")</a:t>
                      </a:r>
                    </a:p>
                    <a:p>
                      <a:endParaRPr lang="en-US" sz="1000" dirty="0"/>
                    </a:p>
                  </a:txBody>
                  <a:tcPr/>
                </a:tc>
                <a:extLst>
                  <a:ext uri="{0D108BD9-81ED-4DB2-BD59-A6C34878D82A}">
                    <a16:rowId xmlns:a16="http://schemas.microsoft.com/office/drawing/2014/main" val="2111080768"/>
                  </a:ext>
                </a:extLst>
              </a:tr>
            </a:tbl>
          </a:graphicData>
        </a:graphic>
      </p:graphicFrame>
    </p:spTree>
    <p:extLst>
      <p:ext uri="{BB962C8B-B14F-4D97-AF65-F5344CB8AC3E}">
        <p14:creationId xmlns:p14="http://schemas.microsoft.com/office/powerpoint/2010/main" val="18002504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33C62-5F57-8F46-573F-2B3C83E95CB1}"/>
              </a:ext>
            </a:extLst>
          </p:cNvPr>
          <p:cNvSpPr>
            <a:spLocks noGrp="1"/>
          </p:cNvSpPr>
          <p:nvPr>
            <p:ph type="title"/>
          </p:nvPr>
        </p:nvSpPr>
        <p:spPr/>
        <p:txBody>
          <a:bodyPr/>
          <a:lstStyle/>
          <a:p>
            <a:r>
              <a:rPr lang="en-US" dirty="0"/>
              <a:t>Adopt a Migration Strategy Framework</a:t>
            </a:r>
          </a:p>
        </p:txBody>
      </p:sp>
      <p:sp>
        <p:nvSpPr>
          <p:cNvPr id="3" name="Content Placeholder 2">
            <a:extLst>
              <a:ext uri="{FF2B5EF4-FFF2-40B4-BE49-F238E27FC236}">
                <a16:creationId xmlns:a16="http://schemas.microsoft.com/office/drawing/2014/main" id="{F8291163-C49B-1CD9-C197-88C36A2097CD}"/>
              </a:ext>
            </a:extLst>
          </p:cNvPr>
          <p:cNvSpPr>
            <a:spLocks noGrp="1"/>
          </p:cNvSpPr>
          <p:nvPr>
            <p:ph idx="1"/>
          </p:nvPr>
        </p:nvSpPr>
        <p:spPr/>
        <p:txBody>
          <a:bodyPr>
            <a:normAutofit/>
          </a:bodyPr>
          <a:lstStyle/>
          <a:p>
            <a:r>
              <a:rPr lang="en-US" sz="1800" dirty="0">
                <a:latin typeface="+mj-lt"/>
                <a:ea typeface="+mj-ea"/>
                <a:cs typeface="+mj-cs"/>
              </a:rPr>
              <a:t>Collaborate with stakeholders and application owners to define the migration scope, priorities, and timeline. Determine the appropriate migration method based on factors such as data volume, application dependencies, and the desired downtime.</a:t>
            </a:r>
          </a:p>
          <a:p>
            <a:r>
              <a:rPr lang="en-US" sz="1800" dirty="0">
                <a:latin typeface="+mj-lt"/>
                <a:ea typeface="+mj-ea"/>
                <a:cs typeface="+mj-cs"/>
              </a:rPr>
              <a:t>This is an integrative process based on environmental factors, technology, and internal policies.</a:t>
            </a:r>
          </a:p>
          <a:p>
            <a:r>
              <a:rPr lang="en-US" sz="1800" dirty="0">
                <a:latin typeface="+mj-lt"/>
                <a:ea typeface="+mj-ea"/>
                <a:cs typeface="+mj-cs"/>
              </a:rPr>
              <a:t>Use the previous slides to confirm that all relevant data management requirements are satisfied.</a:t>
            </a:r>
          </a:p>
        </p:txBody>
      </p:sp>
    </p:spTree>
    <p:extLst>
      <p:ext uri="{BB962C8B-B14F-4D97-AF65-F5344CB8AC3E}">
        <p14:creationId xmlns:p14="http://schemas.microsoft.com/office/powerpoint/2010/main" val="37492605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98878-E907-4617-416B-F4B61956668E}"/>
              </a:ext>
            </a:extLst>
          </p:cNvPr>
          <p:cNvSpPr>
            <a:spLocks noGrp="1"/>
          </p:cNvSpPr>
          <p:nvPr>
            <p:ph type="title"/>
          </p:nvPr>
        </p:nvSpPr>
        <p:spPr/>
        <p:txBody>
          <a:bodyPr/>
          <a:lstStyle/>
          <a:p>
            <a:r>
              <a:rPr lang="en-US" dirty="0"/>
              <a:t>Data Engineering Leadership</a:t>
            </a:r>
          </a:p>
        </p:txBody>
      </p:sp>
      <p:sp>
        <p:nvSpPr>
          <p:cNvPr id="3" name="Content Placeholder 2">
            <a:extLst>
              <a:ext uri="{FF2B5EF4-FFF2-40B4-BE49-F238E27FC236}">
                <a16:creationId xmlns:a16="http://schemas.microsoft.com/office/drawing/2014/main" id="{6B7BDF51-7002-4776-D104-5AE9EAE0B52F}"/>
              </a:ext>
            </a:extLst>
          </p:cNvPr>
          <p:cNvSpPr>
            <a:spLocks noGrp="1"/>
          </p:cNvSpPr>
          <p:nvPr>
            <p:ph idx="1"/>
          </p:nvPr>
        </p:nvSpPr>
        <p:spPr/>
        <p:txBody>
          <a:bodyPr/>
          <a:lstStyle/>
          <a:p>
            <a:r>
              <a:rPr lang="en-US" sz="1800" dirty="0">
                <a:latin typeface="+mj-lt"/>
                <a:ea typeface="+mj-ea"/>
                <a:cs typeface="+mj-cs"/>
              </a:rPr>
              <a:t>Work closely with data engineers and developers to design and implement data pipelines using Azure Data Factory (ADF). Ensure the pipelines efficiently extract, transform, and load (ETL) data from Oracle to Azure SQL Database.</a:t>
            </a:r>
          </a:p>
          <a:p>
            <a:r>
              <a:rPr lang="en-US" sz="1800" dirty="0">
                <a:latin typeface="+mj-lt"/>
                <a:ea typeface="+mj-ea"/>
                <a:cs typeface="+mj-cs"/>
              </a:rPr>
              <a:t>This is a dynamic process, and follows the normal ‘storming, forming, norming’ pattern teams naturally go through</a:t>
            </a:r>
          </a:p>
        </p:txBody>
      </p:sp>
    </p:spTree>
    <p:extLst>
      <p:ext uri="{BB962C8B-B14F-4D97-AF65-F5344CB8AC3E}">
        <p14:creationId xmlns:p14="http://schemas.microsoft.com/office/powerpoint/2010/main" val="22456904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7DF8A-4BB5-858E-F05F-FFEF15936794}"/>
              </a:ext>
            </a:extLst>
          </p:cNvPr>
          <p:cNvSpPr>
            <a:spLocks noGrp="1"/>
          </p:cNvSpPr>
          <p:nvPr>
            <p:ph type="title"/>
          </p:nvPr>
        </p:nvSpPr>
        <p:spPr/>
        <p:txBody>
          <a:bodyPr/>
          <a:lstStyle/>
          <a:p>
            <a:r>
              <a:rPr lang="en-US" dirty="0"/>
              <a:t>Develop Flows for Oracle to Azure</a:t>
            </a:r>
          </a:p>
        </p:txBody>
      </p:sp>
      <p:sp>
        <p:nvSpPr>
          <p:cNvPr id="3" name="Content Placeholder 2">
            <a:extLst>
              <a:ext uri="{FF2B5EF4-FFF2-40B4-BE49-F238E27FC236}">
                <a16:creationId xmlns:a16="http://schemas.microsoft.com/office/drawing/2014/main" id="{EF6A6C26-37A9-0D6A-86E9-691E84E1786B}"/>
              </a:ext>
            </a:extLst>
          </p:cNvPr>
          <p:cNvSpPr>
            <a:spLocks noGrp="1"/>
          </p:cNvSpPr>
          <p:nvPr>
            <p:ph idx="1"/>
          </p:nvPr>
        </p:nvSpPr>
        <p:spPr/>
        <p:txBody>
          <a:bodyPr/>
          <a:lstStyle/>
          <a:p>
            <a:pPr lvl="1"/>
            <a:r>
              <a:rPr lang="en-US" sz="1800" dirty="0">
                <a:latin typeface="+mj-lt"/>
                <a:ea typeface="+mj-ea"/>
                <a:cs typeface="+mj-cs"/>
              </a:rPr>
              <a:t>Implement data transformation logic, leveraging ADF Data Flows or Azure Databricks, to accommodate any data structure differences between Oracle and Azure SQL Database.</a:t>
            </a:r>
          </a:p>
          <a:p>
            <a:pPr lvl="1"/>
            <a:r>
              <a:rPr lang="en-US" sz="1800" dirty="0">
                <a:latin typeface="+mj-lt"/>
                <a:ea typeface="+mj-ea"/>
                <a:cs typeface="+mj-cs"/>
              </a:rPr>
              <a:t>Best approach is to use Azure temples, like Bicep code for Azure development</a:t>
            </a:r>
          </a:p>
          <a:p>
            <a:pPr lvl="1"/>
            <a:r>
              <a:rPr lang="en-US" sz="1800" dirty="0">
                <a:latin typeface="+mj-lt"/>
                <a:ea typeface="+mj-ea"/>
                <a:cs typeface="+mj-cs"/>
              </a:rPr>
              <a:t>Using Oracle Data Pump for extraction is best practice on Oracle databases.</a:t>
            </a:r>
          </a:p>
          <a:p>
            <a:pPr lvl="2"/>
            <a:r>
              <a:rPr lang="en-US" sz="1400" dirty="0">
                <a:latin typeface="+mj-lt"/>
                <a:ea typeface="+mj-ea"/>
                <a:cs typeface="+mj-cs"/>
              </a:rPr>
              <a:t>Entire database or object level</a:t>
            </a:r>
          </a:p>
          <a:p>
            <a:pPr marL="0" indent="0">
              <a:buNone/>
            </a:pPr>
            <a:br>
              <a:rPr lang="en-US" dirty="0"/>
            </a:br>
            <a:endParaRPr lang="en-US" dirty="0"/>
          </a:p>
        </p:txBody>
      </p:sp>
    </p:spTree>
    <p:extLst>
      <p:ext uri="{BB962C8B-B14F-4D97-AF65-F5344CB8AC3E}">
        <p14:creationId xmlns:p14="http://schemas.microsoft.com/office/powerpoint/2010/main" val="36864876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B4BAB-838C-F653-438A-997A82D02B40}"/>
              </a:ext>
            </a:extLst>
          </p:cNvPr>
          <p:cNvSpPr>
            <a:spLocks noGrp="1"/>
          </p:cNvSpPr>
          <p:nvPr>
            <p:ph type="title"/>
          </p:nvPr>
        </p:nvSpPr>
        <p:spPr>
          <a:xfrm>
            <a:off x="838200" y="365126"/>
            <a:ext cx="10515600" cy="1325130"/>
          </a:xfrm>
        </p:spPr>
        <p:txBody>
          <a:bodyPr>
            <a:normAutofit/>
          </a:bodyPr>
          <a:lstStyle/>
          <a:p>
            <a:r>
              <a:rPr lang="en-US" dirty="0"/>
              <a:t>Review the Schema Recommendations</a:t>
            </a:r>
          </a:p>
        </p:txBody>
      </p:sp>
      <p:sp>
        <p:nvSpPr>
          <p:cNvPr id="3" name="Content Placeholder 2">
            <a:extLst>
              <a:ext uri="{FF2B5EF4-FFF2-40B4-BE49-F238E27FC236}">
                <a16:creationId xmlns:a16="http://schemas.microsoft.com/office/drawing/2014/main" id="{74AA9223-A1FF-9206-2B7F-5AE8DF85A2D3}"/>
              </a:ext>
            </a:extLst>
          </p:cNvPr>
          <p:cNvSpPr>
            <a:spLocks noGrp="1"/>
          </p:cNvSpPr>
          <p:nvPr>
            <p:ph idx="1"/>
          </p:nvPr>
        </p:nvSpPr>
        <p:spPr/>
        <p:txBody>
          <a:bodyPr>
            <a:normAutofit fontScale="40000" lnSpcReduction="20000"/>
          </a:bodyPr>
          <a:lstStyle/>
          <a:p>
            <a:pPr>
              <a:lnSpc>
                <a:spcPct val="110000"/>
              </a:lnSpc>
            </a:pPr>
            <a:r>
              <a:rPr lang="en-US" sz="3300" dirty="0">
                <a:latin typeface="+mj-lt"/>
                <a:ea typeface="+mj-ea"/>
                <a:cs typeface="+mj-cs"/>
              </a:rPr>
              <a:t>Understand the Source Schema: Before reviewing the schema conversion recommendations, ensure you have a good understanding of the source Oracle database schema, including tables, views, stored procedures, triggers, constraints, and data types used.</a:t>
            </a:r>
          </a:p>
          <a:p>
            <a:pPr>
              <a:lnSpc>
                <a:spcPct val="110000"/>
              </a:lnSpc>
            </a:pPr>
            <a:r>
              <a:rPr lang="en-US" sz="3300" dirty="0">
                <a:latin typeface="+mj-lt"/>
                <a:ea typeface="+mj-ea"/>
                <a:cs typeface="+mj-cs"/>
              </a:rPr>
              <a:t>Evaluate Azure SQL Database Capabilities: Familiarize yourself with the capabilities and limitations of Azure SQL Database. Different features and data types are supported in Azure SQL Database compared to Oracle. Understand any differences that might affect the migration process.</a:t>
            </a:r>
          </a:p>
          <a:p>
            <a:pPr>
              <a:lnSpc>
                <a:spcPct val="110000"/>
              </a:lnSpc>
            </a:pPr>
            <a:r>
              <a:rPr lang="en-US" sz="3300" dirty="0">
                <a:latin typeface="+mj-lt"/>
                <a:ea typeface="+mj-ea"/>
                <a:cs typeface="+mj-cs"/>
              </a:rPr>
              <a:t>Inspect and Analyze Recommendations: Use the Azure Data Migration Assistant to generate the schema conversion recommendations. Review these recommendations carefully to understand how Oracle objects will be mapped to Azure SQL Database objects. Pay attention to any unsupported or partially supported features and conversions that require manual intervention.</a:t>
            </a:r>
          </a:p>
          <a:p>
            <a:pPr>
              <a:lnSpc>
                <a:spcPct val="110000"/>
              </a:lnSpc>
            </a:pPr>
            <a:r>
              <a:rPr lang="en-US" sz="3300" dirty="0">
                <a:latin typeface="+mj-lt"/>
                <a:ea typeface="+mj-ea"/>
                <a:cs typeface="+mj-cs"/>
              </a:rPr>
              <a:t>Resolve Mapping Conflicts: The recommendations might suggest automatic mapping for most objects, but there could be some cases where manual intervention is required. For example, if a specific Oracle data type is not directly compatible with an Azure SQL Database data type, you'll need to decide on an appropriate mapping or data type conversion.</a:t>
            </a:r>
          </a:p>
          <a:p>
            <a:pPr>
              <a:lnSpc>
                <a:spcPct val="110000"/>
              </a:lnSpc>
            </a:pPr>
            <a:r>
              <a:rPr lang="en-US" sz="3300" dirty="0">
                <a:latin typeface="+mj-lt"/>
                <a:ea typeface="+mj-ea"/>
                <a:cs typeface="+mj-cs"/>
              </a:rPr>
              <a:t>Consider Target Database Design Best Practices: Take the opportunity to review and optimize the design of your target Azure SQL Database schema. Ensure the schema adheres to Azure SQL Database best practices, including appropriate use of indexes, partitioning, and </a:t>
            </a:r>
            <a:r>
              <a:rPr lang="en-US" sz="3300" dirty="0" err="1">
                <a:latin typeface="+mj-lt"/>
                <a:ea typeface="+mj-ea"/>
                <a:cs typeface="+mj-cs"/>
              </a:rPr>
              <a:t>columnstore</a:t>
            </a:r>
            <a:r>
              <a:rPr lang="en-US" sz="3300" dirty="0">
                <a:latin typeface="+mj-lt"/>
                <a:ea typeface="+mj-ea"/>
                <a:cs typeface="+mj-cs"/>
              </a:rPr>
              <a:t> indexes, depending on your workload.</a:t>
            </a:r>
          </a:p>
          <a:p>
            <a:pPr>
              <a:lnSpc>
                <a:spcPct val="110000"/>
              </a:lnSpc>
            </a:pPr>
            <a:r>
              <a:rPr lang="en-US" sz="3300" dirty="0">
                <a:latin typeface="+mj-lt"/>
                <a:ea typeface="+mj-ea"/>
                <a:cs typeface="+mj-cs"/>
              </a:rPr>
              <a:t>Test and Validate: Create a test environment where you can apply the schema conversion recommendations and perform a trial migration. Test the migrated schema with representative data to ensure that the converted objects function correctly and data integrity is maintained.</a:t>
            </a:r>
          </a:p>
          <a:p>
            <a:endParaRPr lang="en-US" dirty="0"/>
          </a:p>
        </p:txBody>
      </p:sp>
    </p:spTree>
    <p:extLst>
      <p:ext uri="{BB962C8B-B14F-4D97-AF65-F5344CB8AC3E}">
        <p14:creationId xmlns:p14="http://schemas.microsoft.com/office/powerpoint/2010/main" val="11401655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311</TotalTime>
  <Words>3012</Words>
  <Application>Microsoft Macintosh PowerPoint</Application>
  <PresentationFormat>Widescreen</PresentationFormat>
  <Paragraphs>274</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Calibri Light</vt:lpstr>
      <vt:lpstr>Söhne</vt:lpstr>
      <vt:lpstr>Office Theme</vt:lpstr>
      <vt:lpstr>Oracle to Azure Migration</vt:lpstr>
      <vt:lpstr>Overview</vt:lpstr>
      <vt:lpstr>Analysis of Source Databases</vt:lpstr>
      <vt:lpstr>Azure Data Migration Assistant (DMA)</vt:lpstr>
      <vt:lpstr>Measure the Complexity of the Migration</vt:lpstr>
      <vt:lpstr>Adopt a Migration Strategy Framework</vt:lpstr>
      <vt:lpstr>Data Engineering Leadership</vt:lpstr>
      <vt:lpstr>Develop Flows for Oracle to Azure</vt:lpstr>
      <vt:lpstr>Review the Schema Recommendations</vt:lpstr>
      <vt:lpstr>Apply Changes</vt:lpstr>
      <vt:lpstr>Oracle Performance Tuning Techniques</vt:lpstr>
      <vt:lpstr>Azure Query Performance</vt:lpstr>
      <vt:lpstr>Active Directory and RBAC</vt:lpstr>
      <vt:lpstr>Address security gaps for Oracle and Azure</vt:lpstr>
      <vt:lpstr>Backup Before we Move</vt:lpstr>
      <vt:lpstr>Create an Azure Backup Strategy</vt:lpstr>
      <vt:lpstr>Monitor the Source</vt:lpstr>
      <vt:lpstr>Monitor the Destination using IaaC</vt:lpstr>
      <vt:lpstr>Develop a Robust Testing Strategy</vt:lpstr>
      <vt:lpstr>Azure Side Testing Procedure</vt:lpstr>
      <vt:lpstr>Risk Management Framework</vt:lpstr>
      <vt:lpstr>Rollback Strategy </vt:lpstr>
      <vt:lpstr>Post Migration Life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travis Dayton</dc:creator>
  <cp:lastModifiedBy>travis Dayton</cp:lastModifiedBy>
  <cp:revision>7</cp:revision>
  <dcterms:created xsi:type="dcterms:W3CDTF">2023-08-03T21:13:52Z</dcterms:created>
  <dcterms:modified xsi:type="dcterms:W3CDTF">2023-08-04T02:27:42Z</dcterms:modified>
</cp:coreProperties>
</file>