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4" r:id="rId2"/>
    <p:sldId id="262" r:id="rId3"/>
    <p:sldId id="266" r:id="rId4"/>
    <p:sldId id="268" r:id="rId5"/>
    <p:sldId id="272" r:id="rId6"/>
    <p:sldId id="269" r:id="rId7"/>
    <p:sldId id="270" r:id="rId8"/>
    <p:sldId id="271" r:id="rId9"/>
    <p:sldId id="273" r:id="rId10"/>
  </p:sldIdLst>
  <p:sldSz cx="16459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47DDB6-EB19-BA4A-940F-5CBC87CE9BCD}">
          <p14:sldIdLst>
            <p14:sldId id="264"/>
          </p14:sldIdLst>
        </p14:section>
        <p14:section name="Technical Overview" id="{16AD4566-D030-6140-8688-0DDEBE0312F6}">
          <p14:sldIdLst>
            <p14:sldId id="262"/>
          </p14:sldIdLst>
        </p14:section>
        <p14:section name="Sources" id="{815ABBEA-AD59-5240-9ED8-DB85D00EE788}">
          <p14:sldIdLst>
            <p14:sldId id="266"/>
          </p14:sldIdLst>
        </p14:section>
        <p14:section name="Ingestion" id="{2411E18F-AC10-194E-B039-FC611DE9EEC5}">
          <p14:sldIdLst>
            <p14:sldId id="268"/>
            <p14:sldId id="272"/>
          </p14:sldIdLst>
        </p14:section>
        <p14:section name="Data Storage" id="{F478FBF9-778E-A24D-BAFB-60C5DB3BD70B}">
          <p14:sldIdLst>
            <p14:sldId id="269"/>
          </p14:sldIdLst>
        </p14:section>
        <p14:section name="Processing" id="{C9AB9F99-8778-8D46-A05D-51005D838EF2}">
          <p14:sldIdLst>
            <p14:sldId id="270"/>
          </p14:sldIdLst>
        </p14:section>
        <p14:section name="Delivery" id="{7C9AD49C-B726-EB45-95FC-86FDB61A0294}">
          <p14:sldIdLst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07C1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3"/>
  </p:normalViewPr>
  <p:slideViewPr>
    <p:cSldViewPr snapToGrid="0">
      <p:cViewPr varScale="1">
        <p:scale>
          <a:sx n="118" d="100"/>
          <a:sy n="118" d="100"/>
        </p:scale>
        <p:origin x="26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8E22-6085-4E99-BB5E-90667EFFCF0A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08AB-698D-4F9B-844B-0CDEEC88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08AB-698D-4F9B-844B-0CDEEC88E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97187"/>
            <a:ext cx="123444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42174"/>
            <a:ext cx="123444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89467"/>
            <a:ext cx="354901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89467"/>
            <a:ext cx="1044130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823721"/>
            <a:ext cx="1419606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895428"/>
            <a:ext cx="1419606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947333"/>
            <a:ext cx="69951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9467"/>
            <a:ext cx="1419606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793241"/>
            <a:ext cx="696301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672080"/>
            <a:ext cx="696301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793241"/>
            <a:ext cx="699730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672080"/>
            <a:ext cx="69973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053254"/>
            <a:ext cx="833247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7680"/>
            <a:ext cx="530852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053254"/>
            <a:ext cx="833247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194560"/>
            <a:ext cx="530852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89467"/>
            <a:ext cx="141960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947333"/>
            <a:ext cx="141960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4377-06A8-461A-93AA-250400FE680C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780107"/>
            <a:ext cx="55549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DA1A-93B7-419D-B503-F9BDBEB3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614E-41FF-DF1A-8209-CB90D41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C02C-7292-2179-F2FE-14DB0245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contain a logical depiction of Bayer’s information supply chain.</a:t>
            </a:r>
          </a:p>
          <a:p>
            <a:r>
              <a:rPr lang="en-US" dirty="0"/>
              <a:t>The slides are not exhaustive of the entire architecture, however, gives a good idea how it logically fits together.</a:t>
            </a:r>
          </a:p>
          <a:p>
            <a:r>
              <a:rPr lang="en-US" dirty="0"/>
              <a:t>Git has code examples that provide some insight into my work. </a:t>
            </a:r>
          </a:p>
          <a:p>
            <a:pPr lvl="1"/>
            <a:r>
              <a:rPr lang="en-US" dirty="0"/>
              <a:t>Databricks is all Scala – I like the static typing and case classes it supports. Plus is a little more scalable (hence the name)</a:t>
            </a:r>
          </a:p>
          <a:p>
            <a:pPr lvl="1"/>
            <a:r>
              <a:rPr lang="en-US" dirty="0"/>
              <a:t>Snowflake code examples shows how semi-structured data </a:t>
            </a:r>
            <a:r>
              <a:rPr lang="en-US"/>
              <a:t>was handled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diagram of data storage&#10;&#10;Description automatically generated">
            <a:extLst>
              <a:ext uri="{FF2B5EF4-FFF2-40B4-BE49-F238E27FC236}">
                <a16:creationId xmlns:a16="http://schemas.microsoft.com/office/drawing/2014/main" id="{E2537713-F8A5-C15C-4C4D-AA101DCF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35" y="361352"/>
            <a:ext cx="13750045" cy="68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5627-A13F-9005-8AFF-37C8ACA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System Types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5FD9EF0-CDDE-4CA6-A2DA-4AD761BA5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" y="1526963"/>
            <a:ext cx="1770380" cy="49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483A5-581B-186E-CB78-D125667CE65B}"/>
              </a:ext>
            </a:extLst>
          </p:cNvPr>
          <p:cNvSpPr txBox="1"/>
          <p:nvPr/>
        </p:nvSpPr>
        <p:spPr>
          <a:xfrm>
            <a:off x="4928870" y="1840929"/>
            <a:ext cx="827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diagram does not contain a mutually exclusive, nor complete exhaustive list of apps. Below are the categories of systems Bayer is currently ingesting into Snowflake: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Clinical trial management systems (CTMS)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Enterprise resource planning (ERP) systems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Customer relationship management (CRM)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Supply chain management (SCM)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Healthcare information systems (HIS)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Data analytics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Machine learning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Robotic process automation (RPA)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Cloud-based applications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673B-5E82-AFE5-D0FB-E807C9C6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AEA536E5-9EE6-63CB-AA40-601165C18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0" y="1803401"/>
            <a:ext cx="1703070" cy="3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FC64B-6389-3A02-7DD5-73FA64917F8B}"/>
              </a:ext>
            </a:extLst>
          </p:cNvPr>
          <p:cNvSpPr txBox="1"/>
          <p:nvPr/>
        </p:nvSpPr>
        <p:spPr>
          <a:xfrm>
            <a:off x="3373120" y="2194560"/>
            <a:ext cx="751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 is used to two ways:</a:t>
            </a:r>
          </a:p>
          <a:p>
            <a:pPr marL="342900" indent="-342900">
              <a:buAutoNum type="arabicPeriod"/>
            </a:pPr>
            <a:r>
              <a:rPr lang="en-US" dirty="0"/>
              <a:t>Workflow activities are used/developed to perform ETL</a:t>
            </a:r>
          </a:p>
          <a:p>
            <a:pPr marL="342900" indent="-342900">
              <a:buAutoNum type="arabicPeriod"/>
            </a:pPr>
            <a:r>
              <a:rPr lang="en-US" dirty="0"/>
              <a:t>Scheduling and orchestration of workspaces in Databricks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Security:</a:t>
            </a:r>
          </a:p>
          <a:p>
            <a:pPr marL="342900" indent="-342900">
              <a:buAutoNum type="arabicPeriod"/>
            </a:pPr>
            <a:r>
              <a:rPr lang="en-US" dirty="0"/>
              <a:t>ADF uses Key Vault to integrate with AZ registered applications and data services.</a:t>
            </a:r>
          </a:p>
          <a:p>
            <a:pPr marL="342900" indent="-342900">
              <a:buAutoNum type="arabicPeriod"/>
            </a:pPr>
            <a:r>
              <a:rPr lang="en-US" dirty="0"/>
              <a:t>Active directory is leveraged to ensure role mapping</a:t>
            </a:r>
          </a:p>
          <a:p>
            <a:endParaRPr lang="en-US" dirty="0"/>
          </a:p>
          <a:p>
            <a:r>
              <a:rPr lang="en-US" dirty="0"/>
              <a:t>Interfaces:</a:t>
            </a:r>
          </a:p>
          <a:p>
            <a:r>
              <a:rPr lang="en-US" dirty="0"/>
              <a:t>1. ADF connects to Collibra for metadata management needs. This may include referencing which hierarchies need to be used for product development. </a:t>
            </a:r>
          </a:p>
          <a:p>
            <a:r>
              <a:rPr lang="en-US" dirty="0"/>
              <a:t>2. ADF lands data onto ADLS v2 </a:t>
            </a:r>
            <a:r>
              <a:rPr lang="en-US" dirty="0" err="1"/>
              <a:t>datalake</a:t>
            </a:r>
            <a:r>
              <a:rPr lang="en-US" dirty="0"/>
              <a:t>, using a medallion data enrichment pattern.</a:t>
            </a:r>
          </a:p>
        </p:txBody>
      </p:sp>
    </p:spTree>
    <p:extLst>
      <p:ext uri="{BB962C8B-B14F-4D97-AF65-F5344CB8AC3E}">
        <p14:creationId xmlns:p14="http://schemas.microsoft.com/office/powerpoint/2010/main" val="249653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54B8-C233-3F95-4932-44BE8754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Callibra</a:t>
            </a:r>
            <a:r>
              <a:rPr lang="en-US" dirty="0"/>
              <a:t> and Data Governance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54EB5-469B-CD81-DD4E-E75433B07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2152174"/>
            <a:ext cx="6411692" cy="3547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6FEDA-E9FF-0463-1684-841A00B92CD4}"/>
              </a:ext>
            </a:extLst>
          </p:cNvPr>
          <p:cNvSpPr txBox="1"/>
          <p:nvPr/>
        </p:nvSpPr>
        <p:spPr>
          <a:xfrm>
            <a:off x="7772400" y="1518921"/>
            <a:ext cx="4744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management integral with the entire data pipeline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lineage: ADF integrates and pushes notifications describing the processes and transformations taking place</a:t>
            </a:r>
          </a:p>
          <a:p>
            <a:pPr marL="342900" indent="-342900">
              <a:buAutoNum type="arabicPeriod"/>
            </a:pPr>
            <a:r>
              <a:rPr lang="en-US" dirty="0"/>
              <a:t>Data Catalog: During ETL, metadata descriptions are being validated, compared, and generated. This allows hierarchies to be be updated as needed and applied consistently across datasets.</a:t>
            </a:r>
          </a:p>
          <a:p>
            <a:pPr marL="342900" indent="-342900">
              <a:buAutoNum type="arabicPeriod"/>
            </a:pPr>
            <a:r>
              <a:rPr lang="en-US" dirty="0"/>
              <a:t>Data Governance: Integration with Active Directory, business rules and glossaries are used to qualify data</a:t>
            </a:r>
          </a:p>
          <a:p>
            <a:pPr marL="342900" indent="-342900">
              <a:buAutoNum type="arabicPeriod"/>
            </a:pPr>
            <a:r>
              <a:rPr lang="en-US" dirty="0"/>
              <a:t>Data Quality: Rules and business logic are stored and maintained to inform data upon arrival.</a:t>
            </a:r>
          </a:p>
          <a:p>
            <a:pPr marL="342900" indent="-342900">
              <a:buAutoNum type="arabicPeriod"/>
            </a:pPr>
            <a:r>
              <a:rPr lang="en-US" dirty="0"/>
              <a:t>Data Stewardship: Security and roles are inherited from AD that ensure people have access to data they are authorized to.</a:t>
            </a:r>
          </a:p>
        </p:txBody>
      </p:sp>
    </p:spTree>
    <p:extLst>
      <p:ext uri="{BB962C8B-B14F-4D97-AF65-F5344CB8AC3E}">
        <p14:creationId xmlns:p14="http://schemas.microsoft.com/office/powerpoint/2010/main" val="252388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894-6E4F-1DEB-AEB8-D5E8B4D8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Data Storage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EE42D8-6526-EDC8-AC93-511A85C9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70" y="1947333"/>
            <a:ext cx="7312660" cy="4641427"/>
          </a:xfrm>
        </p:spPr>
        <p:txBody>
          <a:bodyPr/>
          <a:lstStyle/>
          <a:p>
            <a:r>
              <a:rPr lang="en-US" dirty="0"/>
              <a:t>Medallion architecture</a:t>
            </a:r>
          </a:p>
          <a:p>
            <a:pPr lvl="1"/>
            <a:r>
              <a:rPr lang="en-US" dirty="0"/>
              <a:t>Bronze</a:t>
            </a:r>
          </a:p>
          <a:p>
            <a:pPr lvl="1"/>
            <a:r>
              <a:rPr lang="en-US" dirty="0"/>
              <a:t>Silver</a:t>
            </a:r>
          </a:p>
          <a:p>
            <a:pPr lvl="1"/>
            <a:r>
              <a:rPr lang="en-US" dirty="0"/>
              <a:t>Gold</a:t>
            </a:r>
          </a:p>
          <a:p>
            <a:r>
              <a:rPr lang="en-US" dirty="0"/>
              <a:t>Populated with Parquet files, grouped by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28FF48-8B1A-5B56-B07C-3DD9EA24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947333"/>
            <a:ext cx="6883400" cy="37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2B64-AC8E-2138-4E7D-8BD18AFE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2B40C-CA16-EA9E-B524-B40BC1EF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69" y="2042160"/>
            <a:ext cx="2887901" cy="2852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FEA3E-A6D4-63FE-460A-605787EEB5EA}"/>
              </a:ext>
            </a:extLst>
          </p:cNvPr>
          <p:cNvSpPr txBox="1"/>
          <p:nvPr/>
        </p:nvSpPr>
        <p:spPr>
          <a:xfrm>
            <a:off x="4876800" y="204216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layer is broken down into 4 tools:</a:t>
            </a:r>
          </a:p>
          <a:p>
            <a:pPr marL="342900" indent="-342900">
              <a:buAutoNum type="arabicPeriod"/>
            </a:pPr>
            <a:r>
              <a:rPr lang="en-US" dirty="0"/>
              <a:t>Databricks</a:t>
            </a:r>
          </a:p>
          <a:p>
            <a:pPr marL="800100" lvl="1" indent="-342900">
              <a:buAutoNum type="arabicPeriod"/>
            </a:pPr>
            <a:r>
              <a:rPr lang="en-US" dirty="0"/>
              <a:t>Processes data on the </a:t>
            </a:r>
            <a:r>
              <a:rPr lang="en-US" dirty="0" err="1"/>
              <a:t>datalake</a:t>
            </a:r>
            <a:r>
              <a:rPr lang="en-US" dirty="0"/>
              <a:t> through </a:t>
            </a:r>
            <a:r>
              <a:rPr lang="en-US" dirty="0" err="1"/>
              <a:t>Callibra</a:t>
            </a:r>
            <a:r>
              <a:rPr lang="en-US" dirty="0"/>
              <a:t>, using datasets in the catalog.</a:t>
            </a:r>
          </a:p>
          <a:p>
            <a:pPr marL="800100" lvl="1" indent="-342900">
              <a:buAutoNum type="arabicPeriod"/>
            </a:pPr>
            <a:r>
              <a:rPr lang="en-US" dirty="0"/>
              <a:t>Data Engineering / and AI/ML Research is conducted</a:t>
            </a:r>
          </a:p>
          <a:p>
            <a:pPr marL="342900" indent="-342900">
              <a:buAutoNum type="arabicPeriod"/>
            </a:pPr>
            <a:r>
              <a:rPr lang="en-US" dirty="0"/>
              <a:t>Unity Catalog – Integration point with </a:t>
            </a:r>
            <a:r>
              <a:rPr lang="en-US" dirty="0" err="1"/>
              <a:t>Callibra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DevTest Labs</a:t>
            </a:r>
          </a:p>
          <a:p>
            <a:pPr marL="342900" indent="-342900">
              <a:buAutoNum type="arabicPeriod"/>
            </a:pPr>
            <a:r>
              <a:rPr lang="en-US" dirty="0"/>
              <a:t>AI/ML Services</a:t>
            </a:r>
          </a:p>
        </p:txBody>
      </p:sp>
    </p:spTree>
    <p:extLst>
      <p:ext uri="{BB962C8B-B14F-4D97-AF65-F5344CB8AC3E}">
        <p14:creationId xmlns:p14="http://schemas.microsoft.com/office/powerpoint/2010/main" val="227577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8540-0A38-EB14-2426-B687A6A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Serving and Delivery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E3C5F-69C1-31C1-F354-06F95E40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942624"/>
            <a:ext cx="3124448" cy="308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22F13-8001-5FA2-E527-4C756AA1BAE7}"/>
              </a:ext>
            </a:extLst>
          </p:cNvPr>
          <p:cNvSpPr txBox="1"/>
          <p:nvPr/>
        </p:nvSpPr>
        <p:spPr>
          <a:xfrm>
            <a:off x="4988560" y="2062480"/>
            <a:ext cx="619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Snowflake operates as a serving layer for BI applications</a:t>
            </a:r>
          </a:p>
          <a:p>
            <a:pPr marL="342900" indent="-342900">
              <a:buAutoNum type="arabicPeriod"/>
            </a:pPr>
            <a:r>
              <a:rPr lang="en-US" dirty="0"/>
              <a:t>Data shares are leveraged to deliver data to select groups with common data needs. This can be viewed as data marts.</a:t>
            </a:r>
          </a:p>
          <a:p>
            <a:pPr marL="342900" indent="-342900">
              <a:buAutoNum type="arabicPeriod"/>
            </a:pPr>
            <a:r>
              <a:rPr lang="en-US" dirty="0" err="1"/>
              <a:t>Snowpark</a:t>
            </a:r>
            <a:r>
              <a:rPr lang="en-US" dirty="0"/>
              <a:t> is used along side Databricks for EDA, and ETL work within the Snowflake platform. </a:t>
            </a:r>
          </a:p>
          <a:p>
            <a:pPr marL="342900" indent="-342900">
              <a:buAutoNum type="arabicPeriod"/>
            </a:pPr>
            <a:r>
              <a:rPr lang="en-US" dirty="0"/>
              <a:t>Snowflake platform allows Databricks to get/put data as needed for Data Science applications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2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9A5-5EE6-2369-148C-2FD193BF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Data Delivery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22FF5-F30B-F307-3839-8B56B5CD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937703"/>
            <a:ext cx="2383459" cy="4640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DCDD7-2B9A-8A04-AA91-B277CB4C2E7A}"/>
              </a:ext>
            </a:extLst>
          </p:cNvPr>
          <p:cNvSpPr txBox="1"/>
          <p:nvPr/>
        </p:nvSpPr>
        <p:spPr>
          <a:xfrm>
            <a:off x="6177280" y="2214880"/>
            <a:ext cx="586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Consumers include decision makers and sales teams on the ground.</a:t>
            </a:r>
          </a:p>
          <a:p>
            <a:pPr marL="342900" indent="-342900">
              <a:buAutoNum type="arabicPeriod"/>
            </a:pPr>
            <a:r>
              <a:rPr lang="en-US" dirty="0"/>
              <a:t>Sales teams use predictions to help match providers with Bayer’s products.</a:t>
            </a:r>
          </a:p>
          <a:p>
            <a:pPr marL="342900" indent="-342900">
              <a:buAutoNum type="arabicPeriod"/>
            </a:pPr>
            <a:r>
              <a:rPr lang="en-US" dirty="0"/>
              <a:t>Dashboards are consumed by decision makers along with reporting teams</a:t>
            </a:r>
          </a:p>
        </p:txBody>
      </p:sp>
    </p:spTree>
    <p:extLst>
      <p:ext uri="{BB962C8B-B14F-4D97-AF65-F5344CB8AC3E}">
        <p14:creationId xmlns:p14="http://schemas.microsoft.com/office/powerpoint/2010/main" val="3917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1856</TotalTime>
  <Words>559</Words>
  <Application>Microsoft Macintosh PowerPoint</Application>
  <PresentationFormat>Custom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PowerPoint Presentation</vt:lpstr>
      <vt:lpstr>Source System Types</vt:lpstr>
      <vt:lpstr>Data Ingestion</vt:lpstr>
      <vt:lpstr>Callibra and Data Governance</vt:lpstr>
      <vt:lpstr>Breakdown of Data Storage</vt:lpstr>
      <vt:lpstr>Data Processing Layer</vt:lpstr>
      <vt:lpstr>Data Serving and Delivery</vt:lpstr>
      <vt:lpstr>Reporting and Data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Shimabukuro</dc:creator>
  <cp:lastModifiedBy>travis Dayton</cp:lastModifiedBy>
  <cp:revision>10</cp:revision>
  <dcterms:created xsi:type="dcterms:W3CDTF">2023-03-10T18:39:22Z</dcterms:created>
  <dcterms:modified xsi:type="dcterms:W3CDTF">2023-07-30T22:17:18Z</dcterms:modified>
</cp:coreProperties>
</file>