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89" r:id="rId2"/>
    <p:sldId id="256" r:id="rId3"/>
    <p:sldId id="259" r:id="rId4"/>
    <p:sldId id="261" r:id="rId5"/>
    <p:sldId id="282" r:id="rId6"/>
    <p:sldId id="283" r:id="rId7"/>
    <p:sldId id="286" r:id="rId8"/>
    <p:sldId id="288" r:id="rId9"/>
    <p:sldId id="277" r:id="rId10"/>
    <p:sldId id="264" r:id="rId11"/>
    <p:sldId id="278" r:id="rId12"/>
    <p:sldId id="267" r:id="rId13"/>
    <p:sldId id="300" r:id="rId14"/>
    <p:sldId id="268" r:id="rId15"/>
    <p:sldId id="274" r:id="rId16"/>
    <p:sldId id="302" r:id="rId17"/>
    <p:sldId id="273" r:id="rId18"/>
    <p:sldId id="298" r:id="rId19"/>
    <p:sldId id="295" r:id="rId20"/>
    <p:sldId id="301" r:id="rId21"/>
    <p:sldId id="292" r:id="rId22"/>
    <p:sldId id="263" r:id="rId23"/>
    <p:sldId id="306" r:id="rId24"/>
    <p:sldId id="265" r:id="rId25"/>
    <p:sldId id="308" r:id="rId26"/>
    <p:sldId id="309" r:id="rId27"/>
    <p:sldId id="305" r:id="rId28"/>
    <p:sldId id="311" r:id="rId29"/>
    <p:sldId id="304" r:id="rId30"/>
    <p:sldId id="310" r:id="rId31"/>
    <p:sldId id="303" r:id="rId32"/>
    <p:sldId id="266" r:id="rId33"/>
    <p:sldId id="307" r:id="rId34"/>
    <p:sldId id="271" r:id="rId35"/>
    <p:sldId id="279" r:id="rId36"/>
  </p:sldIdLst>
  <p:sldSz cx="9144000" cy="5143500" type="screen16x9"/>
  <p:notesSz cx="6858000" cy="9144000"/>
  <p:embeddedFontLst>
    <p:embeddedFont>
      <p:font typeface="Amatic SC" panose="020B0604020202020204" charset="-79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erriweather" panose="020B0604020202020204" charset="0"/>
      <p:regular r:id="rId44"/>
      <p:bold r:id="rId45"/>
      <p:italic r:id="rId46"/>
      <p:boldItalic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d2b3a775d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d2b3a775d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723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8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4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7085f372ae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7085f372ae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224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353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53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526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095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798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60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22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44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857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2b3a775d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2b3a775d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d2b3a775d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d2b3a775d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d2b3a775d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d2b3a775d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Nhóm</a:t>
            </a:r>
            <a:endParaRPr/>
          </a:p>
        </p:txBody>
      </p:sp>
      <p:sp>
        <p:nvSpPr>
          <p:cNvPr id="2322" name="Google Shape;2322;p4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323" name="Google Shape;2323;p46"/>
          <p:cNvPicPr preferRelativeResize="0"/>
          <p:nvPr/>
        </p:nvPicPr>
        <p:blipFill>
          <a:blip r:embed="rId3"/>
          <a:srcRect l="12583" r="12583"/>
          <a:stretch/>
        </p:blipFill>
        <p:spPr>
          <a:xfrm>
            <a:off x="685224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24" name="Google Shape;2324;p46"/>
          <p:cNvSpPr txBox="1"/>
          <p:nvPr/>
        </p:nvSpPr>
        <p:spPr>
          <a:xfrm>
            <a:off x="685224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Lê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Thùy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Trinh</a:t>
            </a: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Thành</a:t>
            </a:r>
            <a:r>
              <a:rPr lang="en-US" sz="9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viên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5" name="Google Shape;2325;p46"/>
          <p:cNvPicPr preferRelativeResize="0"/>
          <p:nvPr/>
        </p:nvPicPr>
        <p:blipFill>
          <a:blip r:embed="rId4"/>
          <a:srcRect t="10000" b="10000"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26" name="Google Shape;2326;p46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Văn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Huy</a:t>
            </a: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Thành</a:t>
            </a:r>
            <a:r>
              <a:rPr lang="en-US" sz="9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Viên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7" name="Google Shape;2327;p46"/>
          <p:cNvPicPr preferRelativeResize="0"/>
          <p:nvPr/>
        </p:nvPicPr>
        <p:blipFill>
          <a:blip r:embed="rId5"/>
          <a:srcRect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28" name="Google Shape;2328;p46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Đinh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Đức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Mạnh</a:t>
            </a: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Thành</a:t>
            </a:r>
            <a:r>
              <a:rPr lang="en-US" sz="9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Viên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9" name="Google Shape;2329;p46"/>
          <p:cNvPicPr preferRelativeResize="0"/>
          <p:nvPr/>
        </p:nvPicPr>
        <p:blipFill>
          <a:blip r:embed="rId6"/>
          <a:srcRect/>
          <a:stretch/>
        </p:blipFill>
        <p:spPr>
          <a:xfrm>
            <a:off x="802560" y="17374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0" name="Google Shape;2330;p46"/>
          <p:cNvSpPr txBox="1"/>
          <p:nvPr/>
        </p:nvSpPr>
        <p:spPr>
          <a:xfrm>
            <a:off x="80256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Vũ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Hoàng</a:t>
            </a:r>
            <a:r>
              <a:rPr lang="en-US" sz="12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Hiếu</a:t>
            </a: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Thành</a:t>
            </a:r>
            <a:r>
              <a:rPr lang="en-US" sz="9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Viên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phím tắt chế độ phổ biến</a:t>
            </a:r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1376151" y="1362463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Phím 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Thay đổi sang chế độ “Xóa”</a:t>
            </a:r>
            <a:endParaRPr dirty="0"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5128254" y="1351448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Phím 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Thay đổi sang chế độ “Quan sát”</a:t>
            </a:r>
            <a:endParaRPr/>
          </a:p>
        </p:txBody>
      </p:sp>
      <p:sp>
        <p:nvSpPr>
          <p:cNvPr id="1954" name="Google Shape;1954;p21"/>
          <p:cNvSpPr txBox="1">
            <a:spLocks noGrp="1"/>
          </p:cNvSpPr>
          <p:nvPr>
            <p:ph type="body" idx="3"/>
          </p:nvPr>
        </p:nvSpPr>
        <p:spPr>
          <a:xfrm>
            <a:off x="5128254" y="304531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Phím 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Thay đổi sang chế độ “Chọn”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952;p21">
            <a:extLst>
              <a:ext uri="{FF2B5EF4-FFF2-40B4-BE49-F238E27FC236}">
                <a16:creationId xmlns:a16="http://schemas.microsoft.com/office/drawing/2014/main" id="{C666E59B-A23E-4869-8664-5E3E19DFB873}"/>
              </a:ext>
            </a:extLst>
          </p:cNvPr>
          <p:cNvSpPr txBox="1">
            <a:spLocks/>
          </p:cNvSpPr>
          <p:nvPr/>
        </p:nvSpPr>
        <p:spPr>
          <a:xfrm>
            <a:off x="1376151" y="304531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✖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b="1"/>
              <a:t>Phím M</a:t>
            </a:r>
          </a:p>
          <a:p>
            <a:pPr marL="0" indent="0">
              <a:buFont typeface="Merriweather"/>
              <a:buNone/>
            </a:pPr>
            <a:r>
              <a:rPr lang="en-US"/>
              <a:t>Thay đổi sang chế độ “Di chuyển”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35"/>
          <p:cNvPicPr preferRelativeResize="0"/>
          <p:nvPr/>
        </p:nvPicPr>
        <p:blipFill>
          <a:blip r:embed="rId3"/>
          <a:srcRect t="3993" b="3993"/>
          <a:stretch/>
        </p:blipFill>
        <p:spPr>
          <a:xfrm>
            <a:off x="1928036" y="581246"/>
            <a:ext cx="5231219" cy="26528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35"/>
          <p:cNvSpPr txBox="1">
            <a:spLocks noGrp="1"/>
          </p:cNvSpPr>
          <p:nvPr>
            <p:ph type="body" idx="4294967295"/>
          </p:nvPr>
        </p:nvSpPr>
        <p:spPr>
          <a:xfrm>
            <a:off x="1234600" y="3741500"/>
            <a:ext cx="66747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Mô tả phím tắt chế độ phổ biến</a:t>
            </a:r>
          </a:p>
        </p:txBody>
      </p:sp>
      <p:sp>
        <p:nvSpPr>
          <p:cNvPr id="2132" name="Google Shape;2132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133" name="Google Shape;2133;p35"/>
          <p:cNvGrpSpPr/>
          <p:nvPr/>
        </p:nvGrpSpPr>
        <p:grpSpPr>
          <a:xfrm>
            <a:off x="1155405" y="321600"/>
            <a:ext cx="6753895" cy="3208403"/>
            <a:chOff x="1177450" y="241631"/>
            <a:chExt cx="6173152" cy="3616776"/>
          </a:xfrm>
        </p:grpSpPr>
        <p:sp>
          <p:nvSpPr>
            <p:cNvPr id="2134" name="Google Shape;213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608848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phím tắt chế độ Mạng</a:t>
            </a:r>
            <a:endParaRPr/>
          </a:p>
        </p:txBody>
      </p:sp>
      <p:sp>
        <p:nvSpPr>
          <p:cNvPr id="1975" name="Google Shape;1975;p24"/>
          <p:cNvSpPr/>
          <p:nvPr/>
        </p:nvSpPr>
        <p:spPr>
          <a:xfrm>
            <a:off x="3706478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“Kết nối”</a:t>
            </a:r>
          </a:p>
        </p:txBody>
      </p:sp>
      <p:sp>
        <p:nvSpPr>
          <p:cNvPr id="1976" name="Google Shape;1976;p24"/>
          <p:cNvSpPr/>
          <p:nvPr/>
        </p:nvSpPr>
        <p:spPr>
          <a:xfrm>
            <a:off x="2166525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“Tạo cạnh”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7" name="Google Shape;1977;p24"/>
          <p:cNvSpPr/>
          <p:nvPr/>
        </p:nvSpPr>
        <p:spPr>
          <a:xfrm>
            <a:off x="5270306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“cấm”</a:t>
            </a:r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975;p24">
            <a:extLst>
              <a:ext uri="{FF2B5EF4-FFF2-40B4-BE49-F238E27FC236}">
                <a16:creationId xmlns:a16="http://schemas.microsoft.com/office/drawing/2014/main" id="{2F85B2C1-80B1-4B88-90F2-D5813DD62DE6}"/>
              </a:ext>
            </a:extLst>
          </p:cNvPr>
          <p:cNvSpPr/>
          <p:nvPr/>
        </p:nvSpPr>
        <p:spPr>
          <a:xfrm>
            <a:off x="1387730" y="3009886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“Đèn giao thông”</a:t>
            </a:r>
          </a:p>
        </p:txBody>
      </p:sp>
      <p:sp>
        <p:nvSpPr>
          <p:cNvPr id="8" name="Google Shape;1975;p24">
            <a:extLst>
              <a:ext uri="{FF2B5EF4-FFF2-40B4-BE49-F238E27FC236}">
                <a16:creationId xmlns:a16="http://schemas.microsoft.com/office/drawing/2014/main" id="{CECF26A1-A2E2-4742-80D4-AF2B042CBA27}"/>
              </a:ext>
            </a:extLst>
          </p:cNvPr>
          <p:cNvSpPr/>
          <p:nvPr/>
        </p:nvSpPr>
        <p:spPr>
          <a:xfrm>
            <a:off x="6031464" y="2967242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“POI-Poly”</a:t>
            </a:r>
          </a:p>
        </p:txBody>
      </p:sp>
      <p:sp>
        <p:nvSpPr>
          <p:cNvPr id="9" name="Google Shape;1975;p24">
            <a:extLst>
              <a:ext uri="{FF2B5EF4-FFF2-40B4-BE49-F238E27FC236}">
                <a16:creationId xmlns:a16="http://schemas.microsoft.com/office/drawing/2014/main" id="{D317CD75-7A6F-4F98-BBCD-C5ED50F0896B}"/>
              </a:ext>
            </a:extLst>
          </p:cNvPr>
          <p:cNvSpPr/>
          <p:nvPr/>
        </p:nvSpPr>
        <p:spPr>
          <a:xfrm>
            <a:off x="2927683" y="2981647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“Bổ sung”</a:t>
            </a:r>
          </a:p>
        </p:txBody>
      </p:sp>
      <p:sp>
        <p:nvSpPr>
          <p:cNvPr id="10" name="Google Shape;1975;p24">
            <a:extLst>
              <a:ext uri="{FF2B5EF4-FFF2-40B4-BE49-F238E27FC236}">
                <a16:creationId xmlns:a16="http://schemas.microsoft.com/office/drawing/2014/main" id="{43CF5E57-998C-4DD0-B838-8439682EFAF0}"/>
              </a:ext>
            </a:extLst>
          </p:cNvPr>
          <p:cNvSpPr/>
          <p:nvPr/>
        </p:nvSpPr>
        <p:spPr>
          <a:xfrm>
            <a:off x="4467636" y="3038125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Thay đổi sang chế độ “Giao nhau”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8" name="Google Shape;2118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1360967" y="633443"/>
            <a:ext cx="6025117" cy="28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34"/>
          <p:cNvSpPr txBox="1">
            <a:spLocks noGrp="1"/>
          </p:cNvSpPr>
          <p:nvPr>
            <p:ph type="body" idx="4294967295"/>
          </p:nvPr>
        </p:nvSpPr>
        <p:spPr>
          <a:xfrm>
            <a:off x="1101300" y="3741500"/>
            <a:ext cx="6497435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Mô tả phím tắt chế độ mạng</a:t>
            </a:r>
            <a:endParaRPr sz="1200"/>
          </a:p>
        </p:txBody>
      </p:sp>
      <p:sp>
        <p:nvSpPr>
          <p:cNvPr id="2120" name="Google Shape;2120;p3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121" name="Google Shape;2121;p34"/>
          <p:cNvGrpSpPr/>
          <p:nvPr/>
        </p:nvGrpSpPr>
        <p:grpSpPr>
          <a:xfrm>
            <a:off x="1197935" y="321600"/>
            <a:ext cx="6337005" cy="3473870"/>
            <a:chOff x="2112475" y="238125"/>
            <a:chExt cx="3395050" cy="5238750"/>
          </a:xfrm>
        </p:grpSpPr>
        <p:sp>
          <p:nvSpPr>
            <p:cNvPr id="2122" name="Google Shape;212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38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Phím tắt chế độ nhu cầu</a:t>
            </a:r>
            <a:endParaRPr/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2661829" y="1053643"/>
            <a:ext cx="4839717" cy="4025036"/>
            <a:chOff x="2661829" y="698429"/>
            <a:chExt cx="4839717" cy="4025036"/>
          </a:xfrm>
        </p:grpSpPr>
        <p:sp>
          <p:nvSpPr>
            <p:cNvPr id="1986" name="Google Shape;1986;p25"/>
            <p:cNvSpPr/>
            <p:nvPr/>
          </p:nvSpPr>
          <p:spPr>
            <a:xfrm>
              <a:off x="3572006" y="3475701"/>
              <a:ext cx="1247768" cy="12477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erriweather"/>
                  <a:ea typeface="Merriweather"/>
                  <a:cs typeface="Merriweather"/>
                  <a:sym typeface="Merriweather"/>
                </a:rPr>
                <a:t>  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W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latin typeface="Merriweather"/>
                  <a:ea typeface="Merriweather"/>
                  <a:cs typeface="Merriweather"/>
                  <a:sym typeface="Merriweather"/>
                </a:rPr>
                <a:t>Tạo</a:t>
              </a:r>
              <a:r>
                <a:rPr lang="en-US" dirty="0"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latin typeface="Merriweather"/>
                  <a:ea typeface="Merriweather"/>
                  <a:cs typeface="Merriweather"/>
                  <a:sym typeface="Merriweather"/>
                </a:rPr>
                <a:t>kiểu</a:t>
              </a:r>
              <a:r>
                <a:rPr lang="en-US" dirty="0"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latin typeface="Merriweather"/>
                  <a:ea typeface="Merriweather"/>
                  <a:cs typeface="Merriweather"/>
                  <a:sym typeface="Merriweather"/>
                </a:rPr>
                <a:t>người</a:t>
              </a:r>
              <a:endParaRPr lang="en-US" dirty="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895014" y="1512998"/>
              <a:ext cx="440541" cy="440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C</a:t>
              </a:r>
              <a:endPara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922394" y="2507240"/>
              <a:ext cx="1199287" cy="1199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Tạo</a:t>
              </a:r>
              <a:r>
                <a:rPr lang="en-US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điểm</a:t>
              </a:r>
              <a:r>
                <a:rPr lang="en-US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dừng</a:t>
              </a:r>
              <a:endPara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5819965" y="698429"/>
              <a:ext cx="1681581" cy="16815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Tạo</a:t>
              </a:r>
              <a:r>
                <a:rPr lang="en-US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loại</a:t>
              </a:r>
              <a:r>
                <a:rPr lang="en-US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dirty="0" err="1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xe</a:t>
              </a:r>
              <a:endPara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661829" y="2208216"/>
              <a:ext cx="629106" cy="629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P</a:t>
              </a:r>
              <a:endPara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2" name="Google Shape;1992;p25"/>
          <p:cNvGrpSpPr/>
          <p:nvPr/>
        </p:nvGrpSpPr>
        <p:grpSpPr>
          <a:xfrm>
            <a:off x="4447194" y="2196766"/>
            <a:ext cx="2440200" cy="2440200"/>
            <a:chOff x="4447194" y="1815766"/>
            <a:chExt cx="2440200" cy="2440200"/>
          </a:xfrm>
        </p:grpSpPr>
        <p:sp>
          <p:nvSpPr>
            <p:cNvPr id="1993" name="Google Shape;1993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4" name="Google Shape;1994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Tạo</a:t>
              </a:r>
              <a:r>
                <a:rPr lang="en-US" sz="1200" dirty="0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tuyến</a:t>
              </a:r>
              <a:r>
                <a:rPr lang="en-US" sz="1200" dirty="0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đường</a:t>
              </a:r>
              <a:endParaRPr lang="en-US" sz="1200" dirty="0">
                <a:solidFill>
                  <a:schemeClr val="tx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95" name="Google Shape;1995;p25"/>
          <p:cNvGrpSpPr/>
          <p:nvPr/>
        </p:nvGrpSpPr>
        <p:grpSpPr>
          <a:xfrm>
            <a:off x="3566937" y="1755053"/>
            <a:ext cx="1423800" cy="1423800"/>
            <a:chOff x="3490737" y="1374053"/>
            <a:chExt cx="1423800" cy="1423800"/>
          </a:xfrm>
        </p:grpSpPr>
        <p:sp>
          <p:nvSpPr>
            <p:cNvPr id="1996" name="Google Shape;1996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97" name="Google Shape;1997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rriweather"/>
                  <a:ea typeface="Merriweather"/>
                  <a:cs typeface="Merriweather"/>
                  <a:sym typeface="Merriweather"/>
                </a:rPr>
                <a:t>V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Tạo</a:t>
              </a:r>
              <a:r>
                <a:rPr lang="en-US" sz="1000" dirty="0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phương</a:t>
              </a:r>
              <a:r>
                <a:rPr lang="en-US" sz="1000" dirty="0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tx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tiện</a:t>
              </a:r>
              <a:endParaRPr lang="en-US" sz="1000" dirty="0">
                <a:solidFill>
                  <a:schemeClr val="tx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977300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Tạo dữ liệu cạnh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065" name="Google Shape;2065;p31"/>
          <p:cNvSpPr txBox="1">
            <a:spLocks noGrp="1"/>
          </p:cNvSpPr>
          <p:nvPr>
            <p:ph type="body" idx="2"/>
          </p:nvPr>
        </p:nvSpPr>
        <p:spPr>
          <a:xfrm>
            <a:off x="3391601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</a:rPr>
              <a:t>F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Tạo dữ liệu quan hệ cạnh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6" name="Google Shape;2066;p31"/>
          <p:cNvSpPr txBox="1">
            <a:spLocks noGrp="1"/>
          </p:cNvSpPr>
          <p:nvPr>
            <p:ph type="body" idx="3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</a:rPr>
              <a:t>F5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Tính toán các điểm nối của mạng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67" name="Google Shape;2067;p31"/>
          <p:cNvSpPr txBox="1">
            <a:spLocks noGrp="1"/>
          </p:cNvSpPr>
          <p:nvPr>
            <p:ph type="body" idx="1"/>
          </p:nvPr>
        </p:nvSpPr>
        <p:spPr>
          <a:xfrm>
            <a:off x="977300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F6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Làm sạch các mối nối của mạng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3391601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F7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Tham gia các điểm giao nhau đã chọn của mạng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9" name="Google Shape;2069;p31"/>
          <p:cNvSpPr txBox="1">
            <a:spLocks noGrp="1"/>
          </p:cNvSpPr>
          <p:nvPr>
            <p:ph type="body" idx="3"/>
          </p:nvPr>
        </p:nvSpPr>
        <p:spPr>
          <a:xfrm>
            <a:off x="5805902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</a:rPr>
              <a:t>F10</a:t>
            </a:r>
            <a:endParaRPr sz="3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Mở hộp thoại tùy chọn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Phím tắt chế độ dữ liệu và Xử lí các phím tắt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35"/>
          <p:cNvPicPr preferRelativeResize="0"/>
          <p:nvPr/>
        </p:nvPicPr>
        <p:blipFill>
          <a:blip r:embed="rId3"/>
          <a:srcRect t="5139" b="5139"/>
          <a:stretch/>
        </p:blipFill>
        <p:spPr>
          <a:xfrm>
            <a:off x="1935126" y="531628"/>
            <a:ext cx="5224130" cy="26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35"/>
          <p:cNvSpPr txBox="1">
            <a:spLocks noGrp="1"/>
          </p:cNvSpPr>
          <p:nvPr>
            <p:ph type="body" idx="4294967295"/>
          </p:nvPr>
        </p:nvSpPr>
        <p:spPr>
          <a:xfrm>
            <a:off x="1234600" y="3741500"/>
            <a:ext cx="66747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Phím tắt chế độ nhu cầu</a:t>
            </a:r>
            <a:endParaRPr sz="1200"/>
          </a:p>
        </p:txBody>
      </p:sp>
      <p:sp>
        <p:nvSpPr>
          <p:cNvPr id="2132" name="Google Shape;2132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133" name="Google Shape;2133;p35"/>
          <p:cNvGrpSpPr/>
          <p:nvPr/>
        </p:nvGrpSpPr>
        <p:grpSpPr>
          <a:xfrm>
            <a:off x="1155405" y="321600"/>
            <a:ext cx="6753895" cy="3208403"/>
            <a:chOff x="1177450" y="241631"/>
            <a:chExt cx="6173152" cy="3616776"/>
          </a:xfrm>
        </p:grpSpPr>
        <p:sp>
          <p:nvSpPr>
            <p:cNvPr id="2134" name="Google Shape;213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124349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Xác định vị trí của các phím tắt</a:t>
            </a:r>
            <a:endParaRPr/>
          </a:p>
        </p:txBody>
      </p:sp>
      <p:sp>
        <p:nvSpPr>
          <p:cNvPr id="2054" name="Google Shape;2054;p30"/>
          <p:cNvSpPr/>
          <p:nvPr/>
        </p:nvSpPr>
        <p:spPr>
          <a:xfrm>
            <a:off x="905075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Mở phần mềm NETEDIT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449687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Chọn vào “Locate”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677075" y="1669831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Tìm đến thanh công cụ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endCxn id="2056" idx="2"/>
          </p:cNvCxnSpPr>
          <p:nvPr/>
        </p:nvCxnSpPr>
        <p:spPr>
          <a:xfrm>
            <a:off x="2693975" y="2549281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endCxn id="2055" idx="2"/>
          </p:cNvCxnSpPr>
          <p:nvPr/>
        </p:nvCxnSpPr>
        <p:spPr>
          <a:xfrm>
            <a:off x="5466587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8" name="Google Shape;2118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1382233" y="633443"/>
            <a:ext cx="5968409" cy="28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34"/>
          <p:cNvSpPr txBox="1">
            <a:spLocks noGrp="1"/>
          </p:cNvSpPr>
          <p:nvPr>
            <p:ph type="body" idx="4294967295"/>
          </p:nvPr>
        </p:nvSpPr>
        <p:spPr>
          <a:xfrm>
            <a:off x="1101300" y="3741500"/>
            <a:ext cx="6497435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Mô tả xử lí phím tắt</a:t>
            </a:r>
            <a:endParaRPr sz="1200"/>
          </a:p>
        </p:txBody>
      </p:sp>
      <p:sp>
        <p:nvSpPr>
          <p:cNvPr id="2120" name="Google Shape;2120;p3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121" name="Google Shape;2121;p34"/>
          <p:cNvGrpSpPr/>
          <p:nvPr/>
        </p:nvGrpSpPr>
        <p:grpSpPr>
          <a:xfrm>
            <a:off x="1197935" y="321600"/>
            <a:ext cx="6337005" cy="3473870"/>
            <a:chOff x="2112475" y="238125"/>
            <a:chExt cx="3395050" cy="5238750"/>
          </a:xfrm>
        </p:grpSpPr>
        <p:sp>
          <p:nvSpPr>
            <p:cNvPr id="2122" name="Google Shape;212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90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/>
          <p:nvPr/>
        </p:nvSpPr>
        <p:spPr>
          <a:xfrm>
            <a:off x="1106100" y="96095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Một số phím tắt trong văn bản và phím tắt trợ giúp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81" name="Google Shape;2981;p52"/>
          <p:cNvGrpSpPr/>
          <p:nvPr/>
        </p:nvGrpSpPr>
        <p:grpSpPr>
          <a:xfrm>
            <a:off x="690574" y="2163416"/>
            <a:ext cx="7762851" cy="636900"/>
            <a:chOff x="801125" y="3469450"/>
            <a:chExt cx="7762851" cy="636900"/>
          </a:xfrm>
        </p:grpSpPr>
        <p:sp>
          <p:nvSpPr>
            <p:cNvPr id="2983" name="Google Shape;2983;p52"/>
            <p:cNvSpPr txBox="1"/>
            <p:nvPr/>
          </p:nvSpPr>
          <p:spPr>
            <a:xfrm>
              <a:off x="4845759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Montserrat"/>
                  <a:cs typeface="Montserrat"/>
                  <a:sym typeface="Montserrat"/>
                </a:rPr>
                <a:t>Ctrl+X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Cắt văn bản đã chọn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6" name="Google Shape;2986;p52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Montserrat"/>
                  <a:cs typeface="Montserrat"/>
                  <a:sym typeface="Montserrat"/>
                </a:rPr>
                <a:t>F12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Mở hộp thoại giới thiệu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9" name="Google Shape;2989;p52"/>
            <p:cNvSpPr txBox="1"/>
            <p:nvPr/>
          </p:nvSpPr>
          <p:spPr>
            <a:xfrm>
              <a:off x="6868076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Montserrat"/>
                  <a:cs typeface="Montserrat"/>
                  <a:sym typeface="Montserrat"/>
                </a:rPr>
                <a:t>Ctrl+C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Sao chép đoạn văn bản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2" name="Google Shape;2992;p52"/>
            <p:cNvSpPr txBox="1"/>
            <p:nvPr/>
          </p:nvSpPr>
          <p:spPr>
            <a:xfrm>
              <a:off x="801125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Mở tài liệu trực tuyến trong trình duyệt web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" name="Google Shape;2989;p52">
            <a:extLst>
              <a:ext uri="{FF2B5EF4-FFF2-40B4-BE49-F238E27FC236}">
                <a16:creationId xmlns:a16="http://schemas.microsoft.com/office/drawing/2014/main" id="{CB86BC57-D996-45A5-AF54-E66BD192E356}"/>
              </a:ext>
            </a:extLst>
          </p:cNvPr>
          <p:cNvSpPr txBox="1"/>
          <p:nvPr/>
        </p:nvSpPr>
        <p:spPr>
          <a:xfrm>
            <a:off x="5061625" y="3240849"/>
            <a:ext cx="169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Ctrl+A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Chọn tất cả văn bản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2989;p52">
            <a:extLst>
              <a:ext uri="{FF2B5EF4-FFF2-40B4-BE49-F238E27FC236}">
                <a16:creationId xmlns:a16="http://schemas.microsoft.com/office/drawing/2014/main" id="{7B577876-558A-4BE3-8E56-160F77AB542E}"/>
              </a:ext>
            </a:extLst>
          </p:cNvPr>
          <p:cNvSpPr txBox="1"/>
          <p:nvPr/>
        </p:nvSpPr>
        <p:spPr>
          <a:xfrm>
            <a:off x="2131293" y="3240849"/>
            <a:ext cx="169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Ctrl+V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Dán đoạn văn bản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về Phần Mềm Netedit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35"/>
          <p:cNvPicPr preferRelativeResize="0"/>
          <p:nvPr/>
        </p:nvPicPr>
        <p:blipFill>
          <a:blip r:embed="rId3"/>
          <a:srcRect t="5139" b="5139"/>
          <a:stretch/>
        </p:blipFill>
        <p:spPr>
          <a:xfrm>
            <a:off x="1935126" y="531628"/>
            <a:ext cx="5224130" cy="26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35"/>
          <p:cNvSpPr txBox="1">
            <a:spLocks noGrp="1"/>
          </p:cNvSpPr>
          <p:nvPr>
            <p:ph type="body" idx="4294967295"/>
          </p:nvPr>
        </p:nvSpPr>
        <p:spPr>
          <a:xfrm>
            <a:off x="1234600" y="3741500"/>
            <a:ext cx="66747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Mô tả xác định vị trí</a:t>
            </a:r>
            <a:endParaRPr sz="1200"/>
          </a:p>
        </p:txBody>
      </p:sp>
      <p:sp>
        <p:nvSpPr>
          <p:cNvPr id="2132" name="Google Shape;2132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133" name="Google Shape;2133;p35"/>
          <p:cNvGrpSpPr/>
          <p:nvPr/>
        </p:nvGrpSpPr>
        <p:grpSpPr>
          <a:xfrm>
            <a:off x="1155405" y="321600"/>
            <a:ext cx="6753895" cy="3208403"/>
            <a:chOff x="1177450" y="241631"/>
            <a:chExt cx="6173152" cy="3616776"/>
          </a:xfrm>
        </p:grpSpPr>
        <p:sp>
          <p:nvSpPr>
            <p:cNvPr id="2134" name="Google Shape;2134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16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49"/>
          <p:cNvSpPr txBox="1"/>
          <p:nvPr/>
        </p:nvSpPr>
        <p:spPr>
          <a:xfrm>
            <a:off x="1566530" y="871870"/>
            <a:ext cx="5131982" cy="52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>
                <a:solidFill>
                  <a:schemeClr val="tx2">
                    <a:lumMod val="10000"/>
                  </a:schemeClr>
                </a:solidFill>
                <a:effectLst/>
                <a:latin typeface="Merriweather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Ngoài ra, tất cả các phím tắt để di chuyển và phóng to trong sumo-gui đều được hỗ trợ</a:t>
            </a:r>
            <a:r>
              <a:rPr lang="en-US">
                <a:solidFill>
                  <a:schemeClr val="tx2">
                    <a:lumMod val="10000"/>
                  </a:schemeClr>
                </a:solidFill>
                <a:effectLst/>
                <a:latin typeface="Merriweather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>
              <a:solidFill>
                <a:schemeClr val="tx2">
                  <a:lumMod val="1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3" name="Google Shape;2433;p4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515" name="Google Shape;2515;p49"/>
          <p:cNvSpPr/>
          <p:nvPr/>
        </p:nvSpPr>
        <p:spPr>
          <a:xfrm>
            <a:off x="6803927" y="2607493"/>
            <a:ext cx="865009" cy="85208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9"/>
          <p:cNvSpPr/>
          <p:nvPr/>
        </p:nvSpPr>
        <p:spPr>
          <a:xfrm>
            <a:off x="7152500" y="3005410"/>
            <a:ext cx="823893" cy="5038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2432;p49">
            <a:extLst>
              <a:ext uri="{FF2B5EF4-FFF2-40B4-BE49-F238E27FC236}">
                <a16:creationId xmlns:a16="http://schemas.microsoft.com/office/drawing/2014/main" id="{80501023-7413-4E6D-A993-633F1242BF02}"/>
              </a:ext>
            </a:extLst>
          </p:cNvPr>
          <p:cNvSpPr txBox="1"/>
          <p:nvPr/>
        </p:nvSpPr>
        <p:spPr>
          <a:xfrm>
            <a:off x="1566530" y="1690577"/>
            <a:ext cx="5131982" cy="52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&lt;Button-Left&gt;: Thực hiện hành động cụ thể của chế độ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&lt;Button-Right&gt;: Mở menu ngữ cảnh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&lt;Button-Right-Drag&gt;: Thay đổi thu phóng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&lt;Button-Left-Drag&gt;: Di chuyển chế độ xem xung quang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135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Compute junctions(F5)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Tính toán lại hình học và logic của các mối nối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lí menu tùy chọn</a:t>
            </a:r>
            <a:endParaRPr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135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Clean junctions(F6)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Loại bỏ tất cả các mối nối mà không có bất kì cạnh nào liền kề</a:t>
            </a: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1943;p20">
            <a:extLst>
              <a:ext uri="{FF2B5EF4-FFF2-40B4-BE49-F238E27FC236}">
                <a16:creationId xmlns:a16="http://schemas.microsoft.com/office/drawing/2014/main" id="{E41E1CA1-9C03-47B9-82EE-456C1889DF94}"/>
              </a:ext>
            </a:extLst>
          </p:cNvPr>
          <p:cNvSpPr txBox="1">
            <a:spLocks/>
          </p:cNvSpPr>
          <p:nvPr/>
        </p:nvSpPr>
        <p:spPr>
          <a:xfrm>
            <a:off x="1131725" y="2931835"/>
            <a:ext cx="3339600" cy="13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b="1"/>
              <a:t>Join Select junctions(F7)</a:t>
            </a:r>
          </a:p>
          <a:p>
            <a:pPr marL="0" indent="0">
              <a:buFont typeface="Merriweather"/>
              <a:buNone/>
            </a:pPr>
            <a:r>
              <a:rPr lang="en-US"/>
              <a:t>Nối các đường nối đã chọn thành một đường giao nhau</a:t>
            </a:r>
          </a:p>
        </p:txBody>
      </p:sp>
      <p:sp>
        <p:nvSpPr>
          <p:cNvPr id="7" name="Google Shape;1943;p20">
            <a:extLst>
              <a:ext uri="{FF2B5EF4-FFF2-40B4-BE49-F238E27FC236}">
                <a16:creationId xmlns:a16="http://schemas.microsoft.com/office/drawing/2014/main" id="{D081CD06-0073-4F4A-8A52-39DFE12328A4}"/>
              </a:ext>
            </a:extLst>
          </p:cNvPr>
          <p:cNvSpPr txBox="1">
            <a:spLocks/>
          </p:cNvSpPr>
          <p:nvPr/>
        </p:nvSpPr>
        <p:spPr>
          <a:xfrm>
            <a:off x="4672553" y="2931835"/>
            <a:ext cx="3339600" cy="13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b="1"/>
              <a:t>Options(F10)</a:t>
            </a:r>
          </a:p>
          <a:p>
            <a:pPr marL="0" indent="0">
              <a:buFont typeface="Merriweather"/>
              <a:buNone/>
            </a:pPr>
            <a:r>
              <a:rPr lang="en-US"/>
              <a:t>Kiểm tra và thiết lập tất cả các tùy chọn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Chế độ chỉnh sửa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52727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510362" y="715935"/>
            <a:ext cx="3059906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tx1">
                    <a:lumMod val="75000"/>
                  </a:schemeClr>
                </a:solidFill>
              </a:rPr>
              <a:t>Các chế độ phổ biến</a:t>
            </a:r>
            <a:endParaRPr b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350" y="1484237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 độ này có mặt trong tất cả các supermodes và có các con trỏ tùy chỉnh: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 sát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bỏ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chuyể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(ngoại trừ trong Data Supermode)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616688" y="800996"/>
            <a:ext cx="3244203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tx1">
                    <a:lumMod val="75000"/>
                  </a:schemeClr>
                </a:solidFill>
              </a:rPr>
              <a:t>Các chế độ mạng cụ thể</a:t>
            </a:r>
            <a:endParaRPr b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350" y="1484237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chế độ có sẵn trong Network Supermode: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cạnh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nối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 điều cấm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Đèn giao thông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tính năng bổ sung( điểm dừng xe bus, máy dò,..)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lộ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TAZ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dạng(POI, Poly)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307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985283" y="800996"/>
            <a:ext cx="2705487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tx1">
                    <a:lumMod val="75000"/>
                  </a:schemeClr>
                </a:solidFill>
              </a:rPr>
              <a:t>Yêu cầu các chế độ cụ thể</a:t>
            </a:r>
            <a:endParaRPr b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350" y="1484237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 độ này có mặt trong tất cả các supermodes và có các con trỏ tùy chỉnh: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 sát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bỏ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chuyểm(ngoại trừ trong Data Supermode)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47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thành phần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9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616688" y="1006559"/>
            <a:ext cx="8132312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Netedit được sử dụng để tạo và chỉnh sửa nhiều đối tượng khác nhau. Mỗi đối tượng có thể hỗ trợ chức năng bổ sung: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350" y="1484237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phần tử mạng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yếu tố bổ sung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 tố hình dạng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 tố TAZ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 tố nhu cầu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yếu tố dữ liệu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9433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 POPUP-Menu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6887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về phần mềm Netedit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623777" y="1006559"/>
            <a:ext cx="8201247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 chuột phải vào một phần tử sẽ mở ra popup-menu với các chức năng và hoạt động có liên quan đến thiết lập phần tử. Bạn có thể nhấp chuột phải vào: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2" name="Google Shape;1962;p22"/>
          <p:cNvSpPr txBox="1">
            <a:spLocks noGrp="1"/>
          </p:cNvSpPr>
          <p:nvPr>
            <p:ph type="body" idx="1"/>
          </p:nvPr>
        </p:nvSpPr>
        <p:spPr>
          <a:xfrm>
            <a:off x="1051350" y="1484237"/>
            <a:ext cx="70413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 và làn đường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lộ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 liên quan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 qua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sửa đổi nhiều(Modifiable Poly)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Bổ sung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 đường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79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ví dụ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81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</a:rPr>
              <a:t>- Giảm phạm vi của mạng</a:t>
            </a:r>
            <a:br>
              <a:rPr lang="en-US" sz="2400" b="0">
                <a:solidFill>
                  <a:schemeClr val="lt1"/>
                </a:solidFill>
              </a:rPr>
            </a:br>
            <a:r>
              <a:rPr lang="en-US" sz="2400" b="0">
                <a:solidFill>
                  <a:schemeClr val="lt1"/>
                </a:solidFill>
              </a:rPr>
              <a:t>- Chỉ định hình dạng hoàn chỉnh của một cạnh</a:t>
            </a:r>
            <a:br>
              <a:rPr lang="en-US" sz="2400" b="0">
                <a:solidFill>
                  <a:schemeClr val="lt1"/>
                </a:solidFill>
              </a:rPr>
            </a:br>
            <a:r>
              <a:rPr lang="en-US" sz="2400" b="0">
                <a:solidFill>
                  <a:schemeClr val="lt1"/>
                </a:solidFill>
              </a:rPr>
              <a:t>- chuyển giao lộ thành vòng xuyến </a:t>
            </a:r>
            <a:br>
              <a:rPr lang="en-US" sz="2400" b="0">
                <a:solidFill>
                  <a:schemeClr val="lt1"/>
                </a:solidFill>
              </a:rPr>
            </a:br>
            <a:r>
              <a:rPr lang="en-US" sz="2400" b="0">
                <a:solidFill>
                  <a:schemeClr val="lt1"/>
                </a:solidFill>
              </a:rPr>
              <a:t>- điều khiển quyền đi đường …</a:t>
            </a:r>
            <a:endParaRPr lang="en-US" sz="240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213326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"/>
              <a:t>ác tính năng được lập kế hoạch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49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8"/>
          <p:cNvSpPr txBox="1">
            <a:spLocks noGrp="1"/>
          </p:cNvSpPr>
          <p:nvPr>
            <p:ph type="subTitle" idx="4294967295"/>
          </p:nvPr>
        </p:nvSpPr>
        <p:spPr>
          <a:xfrm>
            <a:off x="1660200" y="841139"/>
            <a:ext cx="5823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 trợ chỉnh sửa các tính năng đã được Netconvent hỗ trợ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 sửa &lt;neigh&gt; thông tin cho Mô phỏng/Đối diện DirectionDriving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 chú: hiện tại có thể bật –opposites.gues thông qua menu F10 hoặc đặt thuộc tính làn”oppositesID”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 sửa hình dạng đường đi bộ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 hợp netgenerate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 hợp netdiff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Thêm/ hợp nhất các mạng con vào mạng hiện tại</a:t>
            </a:r>
            <a:endParaRPr lang="en-US" sz="18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7" name="Google Shape;2037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625406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2446481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" grpId="0"/>
      <p:bldP spid="21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mềm Netedit</a:t>
            </a:r>
            <a:endParaRPr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Là một trình soạn thảo mạng đồ họa có trong ứng dụng SUMO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Chức năng: tạo và sửa đổi mạng SUMO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Đầu vào: định nghĩa mạng đường bộ để nhập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Đầu ra: tạo ra một mạng lưới giao thông SUMO</a:t>
            </a:r>
            <a:endParaRPr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Mô tả sử dụng phần mềm</a:t>
            </a:r>
            <a:endParaRPr/>
          </a:p>
        </p:txBody>
      </p:sp>
      <p:sp>
        <p:nvSpPr>
          <p:cNvPr id="2166" name="Google Shape;2166;p39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Netedit</a:t>
            </a:r>
            <a:endParaRPr/>
          </a:p>
        </p:txBody>
      </p:sp>
      <p:sp>
        <p:nvSpPr>
          <p:cNvPr id="2172" name="Google Shape;2172;p4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01603-ED3A-412F-99EA-C1782984FB43}"/>
              </a:ext>
            </a:extLst>
          </p:cNvPr>
          <p:cNvGrpSpPr/>
          <p:nvPr/>
        </p:nvGrpSpPr>
        <p:grpSpPr>
          <a:xfrm>
            <a:off x="1329362" y="2460534"/>
            <a:ext cx="5421937" cy="534201"/>
            <a:chOff x="145604" y="2615349"/>
            <a:chExt cx="5421937" cy="534201"/>
          </a:xfrm>
        </p:grpSpPr>
        <p:sp>
          <p:nvSpPr>
            <p:cNvPr id="2178" name="Google Shape;2178;p40"/>
            <p:cNvSpPr/>
            <p:nvPr/>
          </p:nvSpPr>
          <p:spPr>
            <a:xfrm>
              <a:off x="4417342" y="2615349"/>
              <a:ext cx="1150199" cy="533400"/>
            </a:xfrm>
            <a:prstGeom prst="homePlate">
              <a:avLst>
                <a:gd name="adj" fmla="val 32030"/>
              </a:avLst>
            </a:prstGeom>
            <a:solidFill>
              <a:schemeClr val="accent3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Thuật ngữ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3695646" y="2616150"/>
              <a:ext cx="1012349" cy="5334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</a:t>
              </a:r>
              <a:r>
                <a:rPr lang="en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ình ảnh hóa </a:t>
              </a:r>
              <a:endParaRPr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2965390" y="2615349"/>
              <a:ext cx="974915" cy="5334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Xử lí Menu 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2259380" y="2616150"/>
              <a:ext cx="946768" cy="533400"/>
            </a:xfrm>
            <a:prstGeom prst="homePlate">
              <a:avLst>
                <a:gd name="adj" fmla="val 3203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Phím nóng</a:t>
              </a:r>
              <a:endParaRPr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1569487" y="2616150"/>
              <a:ext cx="974914" cy="5334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Đầu ra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877009" y="2616150"/>
              <a:ext cx="974911" cy="5334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Đầu  vào</a:t>
              </a:r>
              <a:endParaRPr sz="1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145604" y="2616150"/>
              <a:ext cx="974909" cy="533400"/>
            </a:xfrm>
            <a:prstGeom prst="homePlate">
              <a:avLst>
                <a:gd name="adj" fmla="val 320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2743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Khái quát</a:t>
              </a:r>
              <a:endParaRPr sz="10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185" name="Google Shape;2185;p40"/>
          <p:cNvSpPr/>
          <p:nvPr/>
        </p:nvSpPr>
        <p:spPr>
          <a:xfrm>
            <a:off x="0" y="2755950"/>
            <a:ext cx="5865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2201" name="Google Shape;2201;p40"/>
          <p:cNvSpPr txBox="1"/>
          <p:nvPr/>
        </p:nvSpPr>
        <p:spPr>
          <a:xfrm>
            <a:off x="2460578" y="3451350"/>
            <a:ext cx="115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Là một ứng GUI với đầu vào được chọn qua menu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E3F47-4812-4D7E-8724-61F689264CE7}"/>
              </a:ext>
            </a:extLst>
          </p:cNvPr>
          <p:cNvGrpSpPr/>
          <p:nvPr/>
        </p:nvGrpSpPr>
        <p:grpSpPr>
          <a:xfrm>
            <a:off x="1948379" y="1482534"/>
            <a:ext cx="4802920" cy="1956000"/>
            <a:chOff x="670026" y="1727200"/>
            <a:chExt cx="4802920" cy="1956000"/>
          </a:xfrm>
        </p:grpSpPr>
        <p:cxnSp>
          <p:nvCxnSpPr>
            <p:cNvPr id="2186" name="Google Shape;2186;p40"/>
            <p:cNvCxnSpPr/>
            <p:nvPr/>
          </p:nvCxnSpPr>
          <p:spPr>
            <a:xfrm rot="10800000">
              <a:off x="707787" y="2281931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187" name="Google Shape;2187;p40"/>
            <p:cNvSpPr txBox="1"/>
            <p:nvPr/>
          </p:nvSpPr>
          <p:spPr>
            <a:xfrm>
              <a:off x="670026" y="1727200"/>
              <a:ext cx="1150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NetEdit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là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một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trình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biên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tập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mạng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trực</a:t>
              </a:r>
              <a:r>
                <a:rPr lang="en-US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1000" dirty="0" err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quan</a:t>
              </a:r>
              <a:endPara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188" name="Google Shape;2188;p40"/>
            <p:cNvCxnSpPr/>
            <p:nvPr/>
          </p:nvCxnSpPr>
          <p:spPr>
            <a:xfrm rot="10800000">
              <a:off x="1923973" y="2281931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189" name="Google Shape;2189;p40"/>
            <p:cNvSpPr txBox="1"/>
            <p:nvPr/>
          </p:nvSpPr>
          <p:spPr>
            <a:xfrm>
              <a:off x="1887112" y="1727200"/>
              <a:ext cx="111095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Có thể là tệp xml hoặc là tệp SUMO-net</a:t>
              </a:r>
              <a:endParaRPr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190" name="Google Shape;2190;p40"/>
            <p:cNvCxnSpPr/>
            <p:nvPr/>
          </p:nvCxnSpPr>
          <p:spPr>
            <a:xfrm rot="10800000">
              <a:off x="3140159" y="2281931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191" name="Google Shape;2191;p40"/>
            <p:cNvSpPr txBox="1"/>
            <p:nvPr/>
          </p:nvSpPr>
          <p:spPr>
            <a:xfrm>
              <a:off x="3105173" y="1727200"/>
              <a:ext cx="1150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Các chức năng phục vụ cho việc xử lí</a:t>
              </a:r>
              <a:endParaRPr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192" name="Google Shape;2192;p40"/>
            <p:cNvCxnSpPr/>
            <p:nvPr/>
          </p:nvCxnSpPr>
          <p:spPr>
            <a:xfrm rot="10800000">
              <a:off x="4356346" y="2281931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193" name="Google Shape;2193;p40"/>
            <p:cNvSpPr txBox="1"/>
            <p:nvPr/>
          </p:nvSpPr>
          <p:spPr>
            <a:xfrm>
              <a:off x="4322746" y="1727200"/>
              <a:ext cx="1150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Tùy chỉnh hình ảnh trong giao diện phần mềm</a:t>
              </a:r>
              <a:endParaRPr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198" name="Google Shape;2198;p40"/>
            <p:cNvCxnSpPr/>
            <p:nvPr/>
          </p:nvCxnSpPr>
          <p:spPr>
            <a:xfrm rot="10800000">
              <a:off x="1325220" y="3124969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200" name="Google Shape;2200;p40"/>
            <p:cNvCxnSpPr/>
            <p:nvPr/>
          </p:nvCxnSpPr>
          <p:spPr>
            <a:xfrm rot="10800000">
              <a:off x="2541406" y="3124969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202" name="Google Shape;2202;p40"/>
            <p:cNvCxnSpPr/>
            <p:nvPr/>
          </p:nvCxnSpPr>
          <p:spPr>
            <a:xfrm rot="10800000">
              <a:off x="5224885" y="3184600"/>
              <a:ext cx="0" cy="49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203" name="Google Shape;2203;p40"/>
          <p:cNvSpPr txBox="1"/>
          <p:nvPr/>
        </p:nvSpPr>
        <p:spPr>
          <a:xfrm>
            <a:off x="3689497" y="3451350"/>
            <a:ext cx="115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Tổng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hợp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các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phím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tắt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được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tích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hợp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trong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-US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mềm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" name="Google Shape;2193;p40">
            <a:extLst>
              <a:ext uri="{FF2B5EF4-FFF2-40B4-BE49-F238E27FC236}">
                <a16:creationId xmlns:a16="http://schemas.microsoft.com/office/drawing/2014/main" id="{158060F3-8459-4662-8C69-9311A541E0B4}"/>
              </a:ext>
            </a:extLst>
          </p:cNvPr>
          <p:cNvSpPr txBox="1"/>
          <p:nvPr/>
        </p:nvSpPr>
        <p:spPr>
          <a:xfrm>
            <a:off x="5454504" y="3283359"/>
            <a:ext cx="115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Khái quát về thuật ngữ </a:t>
            </a:r>
            <a:endParaRPr sz="10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43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Khái quát</a:t>
            </a:r>
            <a:endParaRPr dirty="0"/>
          </a:p>
        </p:txBody>
      </p:sp>
      <p:sp>
        <p:nvSpPr>
          <p:cNvPr id="2254" name="Google Shape;2254;p4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55" name="Google Shape;2255;p43"/>
          <p:cNvSpPr/>
          <p:nvPr/>
        </p:nvSpPr>
        <p:spPr>
          <a:xfrm>
            <a:off x="1035000" y="1449675"/>
            <a:ext cx="3473100" cy="13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CHỨC NĂNG</a:t>
            </a:r>
            <a:endParaRPr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Merriweather" panose="00000500000000000000" pitchFamily="2" charset="0"/>
                <a:ea typeface="Calibri" panose="020F0502020204030204" pitchFamily="34" charset="0"/>
              </a:rPr>
              <a:t>C</a:t>
            </a:r>
            <a:r>
              <a:rPr lang="vi-VN" dirty="0">
                <a:effectLst/>
                <a:latin typeface="Merriweather" panose="00000500000000000000" pitchFamily="2" charset="0"/>
                <a:ea typeface="Calibri" panose="020F0502020204030204" pitchFamily="34" charset="0"/>
              </a:rPr>
              <a:t>ó thể sử dụng để tạo mạng từ đầu và sửa đổi tất cả các khía cạnh của mạng hiện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endParaRPr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6" name="Google Shape;2256;p43"/>
          <p:cNvSpPr/>
          <p:nvPr/>
        </p:nvSpPr>
        <p:spPr>
          <a:xfrm>
            <a:off x="4651913" y="1449675"/>
            <a:ext cx="3473100" cy="13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GIAO DIỆN</a:t>
            </a:r>
            <a:endParaRPr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Merriweather" panose="00000500000000000000" pitchFamily="2" charset="0"/>
                <a:ea typeface="Calibri" panose="020F0502020204030204" pitchFamily="34" charset="0"/>
              </a:rPr>
              <a:t>V</a:t>
            </a:r>
            <a:r>
              <a:rPr lang="vi-VN" dirty="0">
                <a:effectLst/>
                <a:latin typeface="Merriweather" panose="00000500000000000000" pitchFamily="2" charset="0"/>
                <a:ea typeface="Calibri" panose="020F0502020204030204" pitchFamily="34" charset="0"/>
              </a:rPr>
              <a:t>ới giao diện lựa chọn và làm nổi bật mạnh mẽ, nó có thể sửa lỗi các thuộc tính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endParaRPr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7" name="Google Shape;2257;p43"/>
          <p:cNvSpPr/>
          <p:nvPr/>
        </p:nvSpPr>
        <p:spPr>
          <a:xfrm>
            <a:off x="1035000" y="2901696"/>
            <a:ext cx="3473100" cy="13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Được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xây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dựng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hoàn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toàn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dựa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trên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mềm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NETCONVERT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NGUỒN GỐC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8" name="Google Shape;2258;p43"/>
          <p:cNvSpPr/>
          <p:nvPr/>
        </p:nvSpPr>
        <p:spPr>
          <a:xfrm>
            <a:off x="4665622" y="2899286"/>
            <a:ext cx="3473100" cy="13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Được sử dụng và chỉnh sửa: cơ sở hạ tầng, mô phỏng bổ sung, giao thông, dữ liệu mạng</a:t>
            </a:r>
            <a:endParaRPr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KHÁC</a:t>
            </a:r>
            <a:endParaRPr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9" name="Google Shape;2259;p43"/>
          <p:cNvSpPr/>
          <p:nvPr/>
        </p:nvSpPr>
        <p:spPr>
          <a:xfrm>
            <a:off x="3511218" y="1759309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3"/>
          <p:cNvSpPr/>
          <p:nvPr/>
        </p:nvSpPr>
        <p:spPr>
          <a:xfrm rot="5400000">
            <a:off x="3655058" y="1759309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43"/>
          <p:cNvSpPr/>
          <p:nvPr/>
        </p:nvSpPr>
        <p:spPr>
          <a:xfrm rot="10800000">
            <a:off x="3668740" y="1904256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43"/>
          <p:cNvSpPr/>
          <p:nvPr/>
        </p:nvSpPr>
        <p:spPr>
          <a:xfrm rot="-5400000">
            <a:off x="3511218" y="1904256"/>
            <a:ext cx="1995900" cy="1995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43"/>
          <p:cNvSpPr/>
          <p:nvPr/>
        </p:nvSpPr>
        <p:spPr>
          <a:xfrm>
            <a:off x="4123112" y="2175625"/>
            <a:ext cx="109135" cy="403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Amatic SC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2264" name="Google Shape;2264;p43"/>
          <p:cNvSpPr/>
          <p:nvPr/>
        </p:nvSpPr>
        <p:spPr>
          <a:xfrm>
            <a:off x="4961733" y="2181999"/>
            <a:ext cx="211131" cy="403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lt1"/>
                </a:solidFill>
                <a:latin typeface="Amatic SC"/>
              </a:rPr>
              <a:t>G</a:t>
            </a:r>
            <a:endParaRPr b="1" i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2265" name="Google Shape;2265;p43"/>
          <p:cNvSpPr/>
          <p:nvPr/>
        </p:nvSpPr>
        <p:spPr>
          <a:xfrm>
            <a:off x="4094553" y="3089177"/>
            <a:ext cx="131574" cy="4089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N</a:t>
            </a:r>
            <a:endParaRPr b="1" i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2266" name="Google Shape;2266;p43"/>
          <p:cNvSpPr/>
          <p:nvPr/>
        </p:nvSpPr>
        <p:spPr>
          <a:xfrm>
            <a:off x="5056079" y="3095551"/>
            <a:ext cx="110155" cy="389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K</a:t>
            </a:r>
            <a:endParaRPr b="1" i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" grpId="0"/>
      <p:bldP spid="2255" grpId="0" animBg="1"/>
      <p:bldP spid="2256" grpId="0" animBg="1"/>
      <p:bldP spid="2257" grpId="0" animBg="1"/>
      <p:bldP spid="22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4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phím Tắt </a:t>
            </a:r>
            <a:endParaRPr/>
          </a:p>
        </p:txBody>
      </p:sp>
      <p:sp>
        <p:nvSpPr>
          <p:cNvPr id="2296" name="Google Shape;2296;p4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97" name="Google Shape;2297;p45"/>
          <p:cNvGrpSpPr/>
          <p:nvPr/>
        </p:nvGrpSpPr>
        <p:grpSpPr>
          <a:xfrm>
            <a:off x="1561743" y="1383183"/>
            <a:ext cx="3318570" cy="2983523"/>
            <a:chOff x="3778727" y="4460423"/>
            <a:chExt cx="720160" cy="647438"/>
          </a:xfrm>
        </p:grpSpPr>
        <p:sp>
          <p:nvSpPr>
            <p:cNvPr id="2298" name="Google Shape;2298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Ctrl+D</a:t>
              </a: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Ctrl+K</a:t>
              </a:r>
              <a:endParaRPr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Ctrl+Shift+N</a:t>
              </a: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Ctrl+O</a:t>
              </a:r>
              <a:endParaRPr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Ctrl+N</a:t>
              </a: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Ctrl+</a:t>
              </a:r>
              <a:r>
                <a:rPr lang="en" sz="1200" b="1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</a:t>
              </a: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2305" name="Google Shape;2305;p45"/>
          <p:cNvCxnSpPr/>
          <p:nvPr/>
        </p:nvCxnSpPr>
        <p:spPr>
          <a:xfrm>
            <a:off x="4806943" y="1876954"/>
            <a:ext cx="97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06" name="Google Shape;2306;p45"/>
          <p:cNvSpPr txBox="1"/>
          <p:nvPr/>
        </p:nvSpPr>
        <p:spPr>
          <a:xfrm>
            <a:off x="5835664" y="1718713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Mở một cửa sổ NETEDIT mới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07" name="Google Shape;2307;p45"/>
          <p:cNvCxnSpPr/>
          <p:nvPr/>
        </p:nvCxnSpPr>
        <p:spPr>
          <a:xfrm>
            <a:off x="4663763" y="2319923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08" name="Google Shape;2308;p45"/>
          <p:cNvSpPr txBox="1"/>
          <p:nvPr/>
        </p:nvSpPr>
        <p:spPr>
          <a:xfrm>
            <a:off x="5835664" y="2161672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Tạo một mạng mới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09" name="Google Shape;2309;p45"/>
          <p:cNvCxnSpPr/>
          <p:nvPr/>
        </p:nvCxnSpPr>
        <p:spPr>
          <a:xfrm>
            <a:off x="4460295" y="2762892"/>
            <a:ext cx="1318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0" name="Google Shape;2310;p45"/>
          <p:cNvSpPr txBox="1"/>
          <p:nvPr/>
        </p:nvSpPr>
        <p:spPr>
          <a:xfrm>
            <a:off x="5835664" y="2604642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Mở một mạng hiện có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11" name="Google Shape;2311;p45"/>
          <p:cNvCxnSpPr/>
          <p:nvPr/>
        </p:nvCxnSpPr>
        <p:spPr>
          <a:xfrm>
            <a:off x="4286972" y="3205838"/>
            <a:ext cx="149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2" name="Google Shape;2312;p45"/>
          <p:cNvSpPr txBox="1"/>
          <p:nvPr/>
        </p:nvSpPr>
        <p:spPr>
          <a:xfrm>
            <a:off x="5835664" y="3047592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Tải một tệp với các thành phần bổ sung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13" name="Google Shape;2313;p45"/>
          <p:cNvCxnSpPr/>
          <p:nvPr/>
        </p:nvCxnSpPr>
        <p:spPr>
          <a:xfrm>
            <a:off x="4098565" y="3648806"/>
            <a:ext cx="16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4" name="Google Shape;2314;p45"/>
          <p:cNvSpPr txBox="1"/>
          <p:nvPr/>
        </p:nvSpPr>
        <p:spPr>
          <a:xfrm>
            <a:off x="5835664" y="3490552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Tải tệp với các thành phần nhu cầu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15" name="Google Shape;2315;p45"/>
          <p:cNvCxnSpPr/>
          <p:nvPr/>
        </p:nvCxnSpPr>
        <p:spPr>
          <a:xfrm>
            <a:off x="3902638" y="4091752"/>
            <a:ext cx="1868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6" name="Google Shape;2316;p45"/>
          <p:cNvSpPr txBox="1"/>
          <p:nvPr/>
        </p:nvSpPr>
        <p:spPr>
          <a:xfrm>
            <a:off x="5835664" y="3933511"/>
            <a:ext cx="1746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Tải các chương trình TLS</a:t>
            </a:r>
            <a:endParaRPr sz="10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8" name="Google Shape;2118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1389321" y="633443"/>
            <a:ext cx="5982586" cy="28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34"/>
          <p:cNvSpPr txBox="1">
            <a:spLocks noGrp="1"/>
          </p:cNvSpPr>
          <p:nvPr>
            <p:ph type="body" idx="4294967295"/>
          </p:nvPr>
        </p:nvSpPr>
        <p:spPr>
          <a:xfrm>
            <a:off x="1101300" y="3741500"/>
            <a:ext cx="6497435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Mô tả các phím tắt</a:t>
            </a:r>
            <a:endParaRPr sz="1200"/>
          </a:p>
        </p:txBody>
      </p:sp>
      <p:sp>
        <p:nvSpPr>
          <p:cNvPr id="2120" name="Google Shape;2120;p3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21" name="Google Shape;2121;p34"/>
          <p:cNvGrpSpPr/>
          <p:nvPr/>
        </p:nvGrpSpPr>
        <p:grpSpPr>
          <a:xfrm>
            <a:off x="1197935" y="321600"/>
            <a:ext cx="6337005" cy="3473870"/>
            <a:chOff x="2112475" y="238125"/>
            <a:chExt cx="3395050" cy="5238750"/>
          </a:xfrm>
        </p:grpSpPr>
        <p:sp>
          <p:nvSpPr>
            <p:cNvPr id="2122" name="Google Shape;212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1205</Words>
  <Application>Microsoft Office PowerPoint</Application>
  <PresentationFormat>On-screen Show (16:9)</PresentationFormat>
  <Paragraphs>246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Merriweather</vt:lpstr>
      <vt:lpstr>Times New Roman</vt:lpstr>
      <vt:lpstr>Calibri</vt:lpstr>
      <vt:lpstr>Montserrat</vt:lpstr>
      <vt:lpstr>Symbol</vt:lpstr>
      <vt:lpstr>Amatic SC</vt:lpstr>
      <vt:lpstr>Nathaniel template</vt:lpstr>
      <vt:lpstr>Thành Viên Nhóm</vt:lpstr>
      <vt:lpstr>Tìm Hiểu về Phần Mềm Netedit</vt:lpstr>
      <vt:lpstr>1. Giới Thiệu về phần mềm Netedit</vt:lpstr>
      <vt:lpstr>Phần mềm Netedit</vt:lpstr>
      <vt:lpstr>2. Mô tả sử dụng phần mềm</vt:lpstr>
      <vt:lpstr>Netedit</vt:lpstr>
      <vt:lpstr>Khái quát</vt:lpstr>
      <vt:lpstr> phím Tắt </vt:lpstr>
      <vt:lpstr>PowerPoint Presentation</vt:lpstr>
      <vt:lpstr>Các phím tắt chế độ phổ biến</vt:lpstr>
      <vt:lpstr>PowerPoint Presentation</vt:lpstr>
      <vt:lpstr>Các phím tắt chế độ Mạng</vt:lpstr>
      <vt:lpstr>PowerPoint Presentation</vt:lpstr>
      <vt:lpstr>Phím tắt chế độ nhu cầu</vt:lpstr>
      <vt:lpstr>Phím tắt chế độ dữ liệu và Xử lí các phím tắt</vt:lpstr>
      <vt:lpstr>PowerPoint Presentation</vt:lpstr>
      <vt:lpstr>Xác định vị trí của các phím tắt</vt:lpstr>
      <vt:lpstr>PowerPoint Presentation</vt:lpstr>
      <vt:lpstr>PowerPoint Presentation</vt:lpstr>
      <vt:lpstr>PowerPoint Presentation</vt:lpstr>
      <vt:lpstr>PowerPoint Presentation</vt:lpstr>
      <vt:lpstr>Xử lí menu tùy chọn</vt:lpstr>
      <vt:lpstr>3. Chế độ chỉnh sửa</vt:lpstr>
      <vt:lpstr>Các chế độ phổ biến</vt:lpstr>
      <vt:lpstr>Các chế độ mạng cụ thể</vt:lpstr>
      <vt:lpstr>Yêu cầu các chế độ cụ thể</vt:lpstr>
      <vt:lpstr>4. Các thành phần</vt:lpstr>
      <vt:lpstr>Netedit được sử dụng để tạo và chỉnh sửa nhiều đối tượng khác nhau. Mỗi đối tượng có thể hỗ trợ chức năng bổ sung:</vt:lpstr>
      <vt:lpstr>5. Chức năng POPUP-Menu</vt:lpstr>
      <vt:lpstr>Nhấp chuột phải vào một phần tử sẽ mở ra popup-menu với các chức năng và hoạt động có liên quan đến thiết lập phần tử. Bạn có thể nhấp chuột phải vào:</vt:lpstr>
      <vt:lpstr>6. Các ví dụ</vt:lpstr>
      <vt:lpstr>- Giảm phạm vi của mạng - Chỉ định hình dạng hoàn chỉnh của một cạnh - chuyển giao lộ thành vòng xuyến  - điều khiển quyền đi đường …</vt:lpstr>
      <vt:lpstr>7. Các tính năng được lập kế hoạch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Thành Viên Nhóm</dc:title>
  <dc:creator>PC</dc:creator>
  <cp:lastModifiedBy>Tử</cp:lastModifiedBy>
  <cp:revision>3</cp:revision>
  <dcterms:modified xsi:type="dcterms:W3CDTF">2021-10-23T16:01:05Z</dcterms:modified>
</cp:coreProperties>
</file>