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7" r:id="rId2"/>
    <p:sldId id="258" r:id="rId3"/>
    <p:sldId id="259" r:id="rId4"/>
    <p:sldId id="260" r:id="rId5"/>
    <p:sldId id="261" r:id="rId6"/>
    <p:sldId id="297" r:id="rId7"/>
    <p:sldId id="299" r:id="rId8"/>
    <p:sldId id="300" r:id="rId9"/>
    <p:sldId id="301" r:id="rId10"/>
    <p:sldId id="302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AA93A-A72E-4900-AA5D-398CCF321F92}" type="datetimeFigureOut">
              <a:rPr lang="en-US" smtClean="0"/>
              <a:t>11/07/2021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6DCEC-EB15-4F04-A9A7-1457A440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962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41836-199F-4F1E-BC65-79DCFF6B5B25}" type="datetimeFigureOut">
              <a:rPr lang="en-US" smtClean="0"/>
              <a:t>11/07/2021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23E9F-93C8-4B0A-9A86-FD8556BE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145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7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23E9F-93C8-4B0A-9A86-FD8556BE8BDA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4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123E9F-93C8-4B0A-9A86-FD8556BE8B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6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5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31904" y="3525012"/>
            <a:ext cx="6960096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48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4965171"/>
            <a:ext cx="6959899" cy="67207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992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66039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696900" y="2857400"/>
            <a:ext cx="8798000" cy="1143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48667" y="4970101"/>
            <a:ext cx="8894800" cy="1597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363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3791744" y="502830"/>
            <a:ext cx="4608512" cy="4620329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72131" y="5106393"/>
            <a:ext cx="4608512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71933" y="5925277"/>
            <a:ext cx="4608512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6266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1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5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2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8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4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4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8" r:id="rId15"/>
    <p:sldLayoutId id="2147483670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umo.dlr.de/docs/Basics/Using_the_Command_Line_Applications.html#reporting_options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umo.dlr.de/docs/Basics/Using_the_Command_Line_Applications.html#random_number_options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963682" y="5379932"/>
            <a:ext cx="4608512" cy="768084"/>
          </a:xfrm>
        </p:spPr>
        <p:txBody>
          <a:bodyPr>
            <a:noAutofit/>
          </a:bodyPr>
          <a:lstStyle/>
          <a:p>
            <a:r>
              <a:rPr lang="en-US" altLang="ko-KR" sz="72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Welcome!!</a:t>
            </a:r>
            <a:endParaRPr lang="ko-KR" altLang="en-US" sz="72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0" name="Oval 32"/>
          <p:cNvSpPr/>
          <p:nvPr/>
        </p:nvSpPr>
        <p:spPr>
          <a:xfrm>
            <a:off x="5657056" y="2319040"/>
            <a:ext cx="877889" cy="1056117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09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6594" y="987430"/>
            <a:ext cx="68167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2.5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endParaRPr lang="en-US" sz="1600" dirty="0"/>
          </a:p>
          <a:p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75599"/>
              </p:ext>
            </p:extLst>
          </p:nvPr>
        </p:nvGraphicFramePr>
        <p:xfrm>
          <a:off x="1514765" y="1459344"/>
          <a:ext cx="8645236" cy="4763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7284">
                  <a:extLst>
                    <a:ext uri="{9D8B030D-6E8A-4147-A177-3AD203B41FA5}">
                      <a16:colId xmlns:a16="http://schemas.microsoft.com/office/drawing/2014/main" val="1259038437"/>
                    </a:ext>
                  </a:extLst>
                </a:gridCol>
                <a:gridCol w="5267952">
                  <a:extLst>
                    <a:ext uri="{9D8B030D-6E8A-4147-A177-3AD203B41FA5}">
                      <a16:colId xmlns:a16="http://schemas.microsoft.com/office/drawing/2014/main" val="2929269127"/>
                    </a:ext>
                  </a:extLst>
                </a:gridCol>
              </a:tblGrid>
              <a:tr h="313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Lựa chọn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38" marR="5513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Mô</a:t>
                      </a:r>
                      <a:r>
                        <a:rPr lang="vi-VN" sz="1000">
                          <a:effectLst/>
                        </a:rPr>
                        <a:t> tả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38" marR="55138" marT="0" marB="0" anchor="b"/>
                </a:tc>
                <a:extLst>
                  <a:ext uri="{0D108BD9-81ED-4DB2-BD59-A6C34878D82A}">
                    <a16:rowId xmlns:a16="http://schemas.microsoft.com/office/drawing/2014/main" val="1214856004"/>
                  </a:ext>
                </a:extLst>
              </a:tr>
              <a:tr h="5180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-o &lt;FILE&gt;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--output-file &lt;FILE&gt;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38" marR="551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Viết các tuyến đường đã tạo vào file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38" marR="55138" marT="0" marB="0"/>
                </a:tc>
                <a:extLst>
                  <a:ext uri="{0D108BD9-81ED-4DB2-BD59-A6C34878D82A}">
                    <a16:rowId xmlns:a16="http://schemas.microsoft.com/office/drawing/2014/main" val="3417378980"/>
                  </a:ext>
                </a:extLst>
              </a:tr>
              <a:tr h="25904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--</a:t>
                      </a:r>
                      <a:r>
                        <a:rPr lang="en-US" sz="1200" dirty="0" err="1">
                          <a:effectLst/>
                        </a:rPr>
                        <a:t>vtype</a:t>
                      </a:r>
                      <a:r>
                        <a:rPr lang="en-US" sz="1200" dirty="0">
                          <a:effectLst/>
                        </a:rPr>
                        <a:t>-output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38" marR="551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Viết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loại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đã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dụng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thành</a:t>
                      </a:r>
                      <a:r>
                        <a:rPr lang="en-US" sz="1200" dirty="0">
                          <a:effectLst/>
                        </a:rPr>
                        <a:t> file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38" marR="55138" marT="0" marB="0"/>
                </a:tc>
                <a:extLst>
                  <a:ext uri="{0D108BD9-81ED-4DB2-BD59-A6C34878D82A}">
                    <a16:rowId xmlns:a16="http://schemas.microsoft.com/office/drawing/2014/main" val="620021853"/>
                  </a:ext>
                </a:extLst>
              </a:tr>
              <a:tr h="5180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--keep-vtype-Distributions &lt;FILE&gt;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38" marR="551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Giữ</a:t>
                      </a:r>
                      <a:r>
                        <a:rPr lang="en-US" sz="1200" dirty="0">
                          <a:effectLst/>
                        </a:rPr>
                        <a:t> id </a:t>
                      </a:r>
                      <a:r>
                        <a:rPr lang="en-US" sz="1200" dirty="0" err="1">
                          <a:effectLst/>
                        </a:rPr>
                        <a:t>vTyeDistribution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khi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viết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phương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tiện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loại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chúng</a:t>
                      </a:r>
                      <a:r>
                        <a:rPr lang="en-US" sz="1200" dirty="0">
                          <a:effectLst/>
                        </a:rPr>
                        <a:t>; default: </a:t>
                      </a:r>
                      <a:r>
                        <a:rPr lang="en-US" sz="1200" dirty="0" err="1">
                          <a:effectLst/>
                        </a:rPr>
                        <a:t>fales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38" marR="55138" marT="0" marB="0"/>
                </a:tc>
                <a:extLst>
                  <a:ext uri="{0D108BD9-81ED-4DB2-BD59-A6C34878D82A}">
                    <a16:rowId xmlns:a16="http://schemas.microsoft.com/office/drawing/2014/main" val="543586051"/>
                  </a:ext>
                </a:extLst>
              </a:tr>
              <a:tr h="5180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--write-license &lt;BOOL&gt;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38" marR="551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Bao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gồm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thông</a:t>
                      </a:r>
                      <a:r>
                        <a:rPr lang="en-US" sz="1200" dirty="0">
                          <a:effectLst/>
                        </a:rPr>
                        <a:t> tin </a:t>
                      </a:r>
                      <a:r>
                        <a:rPr lang="en-US" sz="1200" dirty="0" err="1">
                          <a:effectLst/>
                        </a:rPr>
                        <a:t>giấy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phép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mỗi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tệp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đầu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ra</a:t>
                      </a:r>
                      <a:r>
                        <a:rPr lang="en-US" sz="1200" dirty="0">
                          <a:effectLst/>
                        </a:rPr>
                        <a:t>; default: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38" marR="55138" marT="0" marB="0"/>
                </a:tc>
                <a:extLst>
                  <a:ext uri="{0D108BD9-81ED-4DB2-BD59-A6C34878D82A}">
                    <a16:rowId xmlns:a16="http://schemas.microsoft.com/office/drawing/2014/main" val="2636098800"/>
                  </a:ext>
                </a:extLst>
              </a:tr>
              <a:tr h="77713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--output-prefix &lt;STRING&gt;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38" marR="551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Tiền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áp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dụng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tất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cả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tệp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đầu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ra.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Chuỗi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đặc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biệt</a:t>
                      </a:r>
                      <a:r>
                        <a:rPr lang="en-US" sz="1200" dirty="0">
                          <a:effectLst/>
                        </a:rPr>
                        <a:t> ‘TIME’ </a:t>
                      </a:r>
                      <a:r>
                        <a:rPr lang="en-US" sz="1200" dirty="0" err="1">
                          <a:effectLst/>
                        </a:rPr>
                        <a:t>được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thay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thế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bằng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thời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hiện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38" marR="55138" marT="0" marB="0"/>
                </a:tc>
                <a:extLst>
                  <a:ext uri="{0D108BD9-81ED-4DB2-BD59-A6C34878D82A}">
                    <a16:rowId xmlns:a16="http://schemas.microsoft.com/office/drawing/2014/main" val="885543969"/>
                  </a:ext>
                </a:extLst>
              </a:tr>
              <a:tr h="5180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--precision &lt;INT&gt;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38" marR="551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Xác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định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chữ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dấu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phẩy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đầu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dấu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phẩy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; default: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38" marR="55138" marT="0" marB="0"/>
                </a:tc>
                <a:extLst>
                  <a:ext uri="{0D108BD9-81ED-4DB2-BD59-A6C34878D82A}">
                    <a16:rowId xmlns:a16="http://schemas.microsoft.com/office/drawing/2014/main" val="2099602813"/>
                  </a:ext>
                </a:extLst>
              </a:tr>
              <a:tr h="5180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--precision.geo &lt;INT&gt;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38" marR="551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Xác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định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chữ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dấu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phẩy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đầu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lon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vĩ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</a:t>
                      </a:r>
                      <a:r>
                        <a:rPr lang="en-US" sz="1200" dirty="0">
                          <a:effectLst/>
                        </a:rPr>
                        <a:t>; default: 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38" marR="55138" marT="0" marB="0"/>
                </a:tc>
                <a:extLst>
                  <a:ext uri="{0D108BD9-81ED-4DB2-BD59-A6C34878D82A}">
                    <a16:rowId xmlns:a16="http://schemas.microsoft.com/office/drawing/2014/main" val="1937325269"/>
                  </a:ext>
                </a:extLst>
              </a:tr>
              <a:tr h="77713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-H &lt;BOOL&gt;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--human-readable-time &lt;BOOL&gt;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38" marR="551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Viết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giá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trị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thời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dưới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dạng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giờ</a:t>
                      </a:r>
                      <a:r>
                        <a:rPr lang="en-US" sz="1200" dirty="0">
                          <a:effectLst/>
                        </a:rPr>
                        <a:t>: </a:t>
                      </a:r>
                      <a:r>
                        <a:rPr lang="en-US" sz="1200" dirty="0" err="1">
                          <a:effectLst/>
                        </a:rPr>
                        <a:t>phút</a:t>
                      </a:r>
                      <a:r>
                        <a:rPr lang="en-US" sz="1200" dirty="0">
                          <a:effectLst/>
                        </a:rPr>
                        <a:t>: </a:t>
                      </a:r>
                      <a:r>
                        <a:rPr lang="en-US" sz="1200" dirty="0" err="1">
                          <a:effectLst/>
                        </a:rPr>
                        <a:t>giây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hoặc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ngày</a:t>
                      </a:r>
                      <a:r>
                        <a:rPr lang="en-US" sz="1200" dirty="0">
                          <a:effectLst/>
                        </a:rPr>
                        <a:t>: </a:t>
                      </a:r>
                      <a:r>
                        <a:rPr lang="en-US" sz="1200" dirty="0" err="1">
                          <a:effectLst/>
                        </a:rPr>
                        <a:t>giờ</a:t>
                      </a:r>
                      <a:r>
                        <a:rPr lang="en-US" sz="1200" dirty="0">
                          <a:effectLst/>
                        </a:rPr>
                        <a:t>: </a:t>
                      </a:r>
                      <a:r>
                        <a:rPr lang="en-US" sz="1200" dirty="0" err="1">
                          <a:effectLst/>
                        </a:rPr>
                        <a:t>phút</a:t>
                      </a:r>
                      <a:r>
                        <a:rPr lang="en-US" sz="1200" dirty="0">
                          <a:effectLst/>
                        </a:rPr>
                        <a:t>: </a:t>
                      </a:r>
                      <a:r>
                        <a:rPr lang="en-US" sz="1200" dirty="0" err="1">
                          <a:effectLst/>
                        </a:rPr>
                        <a:t>giây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chứ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phải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là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giây</a:t>
                      </a:r>
                      <a:r>
                        <a:rPr lang="en-US" sz="1200" dirty="0">
                          <a:effectLst/>
                        </a:rPr>
                        <a:t>: default: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38" marR="55138" marT="0" marB="0"/>
                </a:tc>
                <a:extLst>
                  <a:ext uri="{0D108BD9-81ED-4DB2-BD59-A6C34878D82A}">
                    <a16:rowId xmlns:a16="http://schemas.microsoft.com/office/drawing/2014/main" val="223091982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723324" y="6278509"/>
            <a:ext cx="202491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2.2.3.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ra.</a:t>
            </a:r>
            <a:endParaRPr lang="en-US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210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6594" y="987430"/>
            <a:ext cx="68167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2.5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endParaRPr lang="en-US" sz="1600" dirty="0"/>
          </a:p>
          <a:p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114107"/>
              </p:ext>
            </p:extLst>
          </p:nvPr>
        </p:nvGraphicFramePr>
        <p:xfrm>
          <a:off x="2050473" y="1625598"/>
          <a:ext cx="8571345" cy="4272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8417">
                  <a:extLst>
                    <a:ext uri="{9D8B030D-6E8A-4147-A177-3AD203B41FA5}">
                      <a16:colId xmlns:a16="http://schemas.microsoft.com/office/drawing/2014/main" val="1757058515"/>
                    </a:ext>
                  </a:extLst>
                </a:gridCol>
                <a:gridCol w="5222928">
                  <a:extLst>
                    <a:ext uri="{9D8B030D-6E8A-4147-A177-3AD203B41FA5}">
                      <a16:colId xmlns:a16="http://schemas.microsoft.com/office/drawing/2014/main" val="3314294071"/>
                    </a:ext>
                  </a:extLst>
                </a:gridCol>
              </a:tblGrid>
              <a:tr h="298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Lựa chọn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Mô tả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2060058"/>
                  </a:ext>
                </a:extLst>
              </a:tr>
              <a:tr h="59863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--alternatives-output &lt;FILE&gt;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Viết các lựa chọn thay thế tuyến đường đã tạo vào file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4915176"/>
                  </a:ext>
                </a:extLst>
              </a:tr>
              <a:tr h="59863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--intermodal-network-output &lt;FILE&gt;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Viết các phần tách cạnh và kết nối tới file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950792"/>
                  </a:ext>
                </a:extLst>
              </a:tr>
              <a:tr h="59863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--intermodal-weight-output &lt;FILE&gt;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Viết các cạnh liên phương thức với độ dài và thời gian di chuyển vào file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351566"/>
                  </a:ext>
                </a:extLst>
              </a:tr>
              <a:tr h="59863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--write-trips &lt;BOOL&gt;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Viết chuyến đi thay vì phương tiện( để xác thực đầu vào chuyến đi); default: 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5419370"/>
                  </a:ext>
                </a:extLst>
              </a:tr>
              <a:tr h="3824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--write-trips.geo &lt;BOOL&gt;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Viết các chuyến đi với toạ độ địa lý; default: 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7234386"/>
                  </a:ext>
                </a:extLst>
              </a:tr>
              <a:tr h="59863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--write-trips.junctions &lt;BOOL&gt;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Viết các chuyến đi với fromJuncton và toJunction; default: 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0121943"/>
                  </a:ext>
                </a:extLst>
              </a:tr>
              <a:tr h="59863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--exit-times &lt;BOOL&gt;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Viết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thời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gian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thoát</a:t>
                      </a:r>
                      <a:r>
                        <a:rPr lang="en-US" sz="1300" dirty="0">
                          <a:effectLst/>
                        </a:rPr>
                        <a:t>(</a:t>
                      </a:r>
                      <a:r>
                        <a:rPr lang="en-US" sz="1300" dirty="0" err="1">
                          <a:effectLst/>
                        </a:rPr>
                        <a:t>trọng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số</a:t>
                      </a:r>
                      <a:r>
                        <a:rPr lang="en-US" sz="1300" dirty="0">
                          <a:effectLst/>
                        </a:rPr>
                        <a:t>) </a:t>
                      </a:r>
                      <a:r>
                        <a:rPr lang="en-US" sz="1300" dirty="0" err="1">
                          <a:effectLst/>
                        </a:rPr>
                        <a:t>cho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mỗi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cạnh</a:t>
                      </a:r>
                      <a:r>
                        <a:rPr lang="en-US" sz="1300" dirty="0">
                          <a:effectLst/>
                        </a:rPr>
                        <a:t>; default: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65807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74307" y="5899813"/>
            <a:ext cx="202491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2.2.3.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ra.</a:t>
            </a:r>
            <a:endParaRPr lang="en-US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622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1939" y="987430"/>
            <a:ext cx="68167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2.6 </a:t>
            </a:r>
            <a:r>
              <a:rPr lang="en-US" b="1" dirty="0" err="1" smtClean="0"/>
              <a:t>Xử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endParaRPr lang="en-US" sz="1600" dirty="0"/>
          </a:p>
          <a:p>
            <a:endParaRPr lang="en-US" sz="4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87891"/>
              </p:ext>
            </p:extLst>
          </p:nvPr>
        </p:nvGraphicFramePr>
        <p:xfrm>
          <a:off x="1958109" y="1570184"/>
          <a:ext cx="8700655" cy="4424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8933">
                  <a:extLst>
                    <a:ext uri="{9D8B030D-6E8A-4147-A177-3AD203B41FA5}">
                      <a16:colId xmlns:a16="http://schemas.microsoft.com/office/drawing/2014/main" val="4265495386"/>
                    </a:ext>
                  </a:extLst>
                </a:gridCol>
                <a:gridCol w="5301722">
                  <a:extLst>
                    <a:ext uri="{9D8B030D-6E8A-4147-A177-3AD203B41FA5}">
                      <a16:colId xmlns:a16="http://schemas.microsoft.com/office/drawing/2014/main" val="3955053379"/>
                    </a:ext>
                  </a:extLst>
                </a:gridCol>
              </a:tblGrid>
              <a:tr h="3428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Lựa chọn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6" marR="6422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Mô tả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6" marR="64226" marT="0" marB="0" anchor="b"/>
                </a:tc>
                <a:extLst>
                  <a:ext uri="{0D108BD9-81ED-4DB2-BD59-A6C34878D82A}">
                    <a16:rowId xmlns:a16="http://schemas.microsoft.com/office/drawing/2014/main" val="307738438"/>
                  </a:ext>
                </a:extLst>
              </a:tr>
              <a:tr h="34283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--unsorted-input &lt;BOOL&gt;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6" marR="64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Giả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đầu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sắp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xếp</a:t>
                      </a:r>
                      <a:r>
                        <a:rPr lang="en-US" sz="1200" dirty="0">
                          <a:effectLst/>
                        </a:rPr>
                        <a:t>; default: false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6" marR="64226" marT="0" marB="0"/>
                </a:tc>
                <a:extLst>
                  <a:ext uri="{0D108BD9-81ED-4DB2-BD59-A6C34878D82A}">
                    <a16:rowId xmlns:a16="http://schemas.microsoft.com/office/drawing/2014/main" val="1359557298"/>
                  </a:ext>
                </a:extLst>
              </a:tr>
              <a:tr h="5659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-s &lt;TIME&gt;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--route-steps &lt;TIME&gt;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6" marR="64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Tải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tuyến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đường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giây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tiếp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theo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phía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trước</a:t>
                      </a:r>
                      <a:r>
                        <a:rPr lang="en-US" sz="1200" dirty="0">
                          <a:effectLst/>
                        </a:rPr>
                        <a:t>; default: 200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6" marR="64226" marT="0" marB="0"/>
                </a:tc>
                <a:extLst>
                  <a:ext uri="{0D108BD9-81ED-4DB2-BD59-A6C34878D82A}">
                    <a16:rowId xmlns:a16="http://schemas.microsoft.com/office/drawing/2014/main" val="2639785512"/>
                  </a:ext>
                </a:extLst>
              </a:tr>
              <a:tr h="8489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--no-internal-links&lt;BOOL&gt;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6" marR="64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Vô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hiệu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hóa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đường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nhau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  <a:r>
                        <a:rPr lang="en-US" sz="1200" dirty="0" err="1">
                          <a:effectLst/>
                        </a:rPr>
                        <a:t>liên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kết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nội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bộ</a:t>
                      </a:r>
                      <a:r>
                        <a:rPr lang="en-US" sz="1200" dirty="0">
                          <a:effectLst/>
                        </a:rPr>
                        <a:t>; default: false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6" marR="64226" marT="0" marB="0"/>
                </a:tc>
                <a:extLst>
                  <a:ext uri="{0D108BD9-81ED-4DB2-BD59-A6C34878D82A}">
                    <a16:rowId xmlns:a16="http://schemas.microsoft.com/office/drawing/2014/main" val="2502177955"/>
                  </a:ext>
                </a:extLst>
              </a:tr>
              <a:tr h="5659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--randomize-flow &lt;BOOL&gt;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6" marR="64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tạo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thời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khởi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hành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ngẫu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đầu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luồng</a:t>
                      </a:r>
                      <a:r>
                        <a:rPr lang="en-US" sz="1200" dirty="0">
                          <a:effectLst/>
                        </a:rPr>
                        <a:t>; default: false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6" marR="64226" marT="0" marB="0"/>
                </a:tc>
                <a:extLst>
                  <a:ext uri="{0D108BD9-81ED-4DB2-BD59-A6C34878D82A}">
                    <a16:rowId xmlns:a16="http://schemas.microsoft.com/office/drawing/2014/main" val="3797368372"/>
                  </a:ext>
                </a:extLst>
              </a:tr>
              <a:tr h="5659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--max-Alternatives &lt;INT&gt;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6" marR="64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Cắt tỉa số lượng các lựa chọn thay thế cho INT; default: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6" marR="64226" marT="0" marB="0"/>
                </a:tc>
                <a:extLst>
                  <a:ext uri="{0D108BD9-81ED-4DB2-BD59-A6C34878D82A}">
                    <a16:rowId xmlns:a16="http://schemas.microsoft.com/office/drawing/2014/main" val="3356364264"/>
                  </a:ext>
                </a:extLst>
              </a:tr>
              <a:tr h="848927">
                <a:tc>
                  <a:txBody>
                    <a:bodyPr/>
                    <a:lstStyle/>
                    <a:p>
                      <a:pPr marL="457200" marR="0" indent="-4572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--remove-loops &lt;BOOL&gt;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6" marR="64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Loại bỏ các vòng lặp trong tuyến đường; Loại bỏ các điểm quay đầu khi bắt đầu và kết thúc tuyến đường; default: false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6" marR="64226" marT="0" marB="0"/>
                </a:tc>
                <a:extLst>
                  <a:ext uri="{0D108BD9-81ED-4DB2-BD59-A6C34878D82A}">
                    <a16:rowId xmlns:a16="http://schemas.microsoft.com/office/drawing/2014/main" val="3521974228"/>
                  </a:ext>
                </a:extLst>
              </a:tr>
              <a:tr h="34283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--repair &lt;BOOL&gt;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6" marR="64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gắng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sửa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một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tuyến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đường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sai</a:t>
                      </a:r>
                      <a:r>
                        <a:rPr lang="en-US" sz="1200" dirty="0">
                          <a:effectLst/>
                        </a:rPr>
                        <a:t>; default: false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6" marR="64226" marT="0" marB="0"/>
                </a:tc>
                <a:extLst>
                  <a:ext uri="{0D108BD9-81ED-4DB2-BD59-A6C34878D82A}">
                    <a16:rowId xmlns:a16="http://schemas.microsoft.com/office/drawing/2014/main" val="25701475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167701" y="5973704"/>
            <a:ext cx="18565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2.2.4.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93458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1939" y="987430"/>
            <a:ext cx="68167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2.6 </a:t>
            </a:r>
            <a:r>
              <a:rPr lang="en-US" b="1" dirty="0" err="1" smtClean="0"/>
              <a:t>Xử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endParaRPr lang="en-US" sz="1600" dirty="0"/>
          </a:p>
          <a:p>
            <a:endParaRPr 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03526"/>
              </p:ext>
            </p:extLst>
          </p:nvPr>
        </p:nvGraphicFramePr>
        <p:xfrm>
          <a:off x="1653309" y="1616811"/>
          <a:ext cx="9310254" cy="4512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5818">
                  <a:extLst>
                    <a:ext uri="{9D8B030D-6E8A-4147-A177-3AD203B41FA5}">
                      <a16:colId xmlns:a16="http://schemas.microsoft.com/office/drawing/2014/main" val="4156163332"/>
                    </a:ext>
                  </a:extLst>
                </a:gridCol>
                <a:gridCol w="5684436">
                  <a:extLst>
                    <a:ext uri="{9D8B030D-6E8A-4147-A177-3AD203B41FA5}">
                      <a16:colId xmlns:a16="http://schemas.microsoft.com/office/drawing/2014/main" val="2424742507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Lựa chọn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43" marR="456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Mô Tả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43" marR="45643" marT="0" marB="0"/>
                </a:tc>
                <a:extLst>
                  <a:ext uri="{0D108BD9-81ED-4DB2-BD59-A6C34878D82A}">
                    <a16:rowId xmlns:a16="http://schemas.microsoft.com/office/drawing/2014/main" val="1538702155"/>
                  </a:ext>
                </a:extLst>
              </a:tr>
              <a:tr h="5933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--</a:t>
                      </a:r>
                      <a:r>
                        <a:rPr lang="en-US" sz="1200" dirty="0" err="1">
                          <a:effectLst/>
                        </a:rPr>
                        <a:t>repair.from</a:t>
                      </a:r>
                      <a:r>
                        <a:rPr lang="en-US" sz="1200" dirty="0">
                          <a:effectLst/>
                        </a:rPr>
                        <a:t> &lt;BOOL&gt;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43" marR="4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Cố gắng sửa một cạnh bắt đầu không hợp lệ bằng cách sử dụng cạnh có thể sử dụng đầu tiên để thay thế; default: 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43" marR="45643" marT="0" marB="0"/>
                </a:tc>
                <a:extLst>
                  <a:ext uri="{0D108BD9-81ED-4DB2-BD59-A6C34878D82A}">
                    <a16:rowId xmlns:a16="http://schemas.microsoft.com/office/drawing/2014/main" val="789543011"/>
                  </a:ext>
                </a:extLst>
              </a:tr>
              <a:tr h="5933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--repair.to &lt;BOOL&gt;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43" marR="4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gắng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sửa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một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cạnh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đích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hợp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lệ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bằng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dụng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cạnh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thể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dụng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cuối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cùng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để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thay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thế</a:t>
                      </a:r>
                      <a:r>
                        <a:rPr lang="en-US" sz="1200" dirty="0">
                          <a:effectLst/>
                        </a:rPr>
                        <a:t>; default: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43" marR="45643" marT="0" marB="0"/>
                </a:tc>
                <a:extLst>
                  <a:ext uri="{0D108BD9-81ED-4DB2-BD59-A6C34878D82A}">
                    <a16:rowId xmlns:a16="http://schemas.microsoft.com/office/drawing/2014/main" val="270264833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--weights.interpolate &lt;BOOL&gt;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43" marR="4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Nội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suy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trọng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cạnh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ranh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giới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khoảng</a:t>
                      </a:r>
                      <a:r>
                        <a:rPr lang="en-US" sz="1200" dirty="0">
                          <a:effectLst/>
                        </a:rPr>
                        <a:t>; default: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43" marR="45643" marT="0" marB="0"/>
                </a:tc>
                <a:extLst>
                  <a:ext uri="{0D108BD9-81ED-4DB2-BD59-A6C34878D82A}">
                    <a16:rowId xmlns:a16="http://schemas.microsoft.com/office/drawing/2014/main" val="2965764262"/>
                  </a:ext>
                </a:extLst>
              </a:tr>
              <a:tr h="5933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--weights.minor-penalty &lt;FLOAT&gt;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43" marR="4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Áp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dụng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hình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phạt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thời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nhất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định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khi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tính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toán</a:t>
                      </a:r>
                      <a:r>
                        <a:rPr lang="en-US" sz="1200" dirty="0">
                          <a:effectLst/>
                        </a:rPr>
                        <a:t> chi </a:t>
                      </a:r>
                      <a:r>
                        <a:rPr lang="en-US" sz="1200" dirty="0" err="1">
                          <a:effectLst/>
                        </a:rPr>
                        <a:t>phí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định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tuyến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làn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đường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nội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bộ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kết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nhỏ</a:t>
                      </a:r>
                      <a:r>
                        <a:rPr lang="en-US" sz="1200" dirty="0">
                          <a:effectLst/>
                        </a:rPr>
                        <a:t>; default: 1.5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43" marR="45643" marT="0" marB="0"/>
                </a:tc>
                <a:extLst>
                  <a:ext uri="{0D108BD9-81ED-4DB2-BD59-A6C34878D82A}">
                    <a16:rowId xmlns:a16="http://schemas.microsoft.com/office/drawing/2014/main" val="3597297389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--with-taz &lt;BOOL&gt;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43" marR="4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dụng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khu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vực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xuất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phát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điểm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đến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huyện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  <a:r>
                        <a:rPr lang="en-US" sz="1200" dirty="0" err="1">
                          <a:effectLst/>
                        </a:rPr>
                        <a:t>cho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đầu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đầu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ra</a:t>
                      </a:r>
                      <a:r>
                        <a:rPr lang="en-US" sz="1200" dirty="0">
                          <a:effectLst/>
                        </a:rPr>
                        <a:t>; default: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43" marR="45643" marT="0" marB="0"/>
                </a:tc>
                <a:extLst>
                  <a:ext uri="{0D108BD9-81ED-4DB2-BD59-A6C34878D82A}">
                    <a16:rowId xmlns:a16="http://schemas.microsoft.com/office/drawing/2014/main" val="309644314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--mapmatch.distance &lt;FLOAT&gt;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43" marR="4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Khoảng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tối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khi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ánh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xạ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tọa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đầu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vào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fromXY</a:t>
                      </a:r>
                      <a:r>
                        <a:rPr lang="en-US" sz="1200" dirty="0">
                          <a:effectLst/>
                        </a:rPr>
                        <a:t>, v.v.) </a:t>
                      </a:r>
                      <a:r>
                        <a:rPr lang="en-US" sz="1200" dirty="0" err="1">
                          <a:effectLst/>
                        </a:rPr>
                        <a:t>với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mạng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lưới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đường</a:t>
                      </a:r>
                      <a:r>
                        <a:rPr lang="en-US" sz="1200" dirty="0">
                          <a:effectLst/>
                        </a:rPr>
                        <a:t>; default: 100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43" marR="45643" marT="0" marB="0"/>
                </a:tc>
                <a:extLst>
                  <a:ext uri="{0D108BD9-81ED-4DB2-BD59-A6C34878D82A}">
                    <a16:rowId xmlns:a16="http://schemas.microsoft.com/office/drawing/2014/main" val="3222582796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--mapmatch.junctions &lt;BOOL&gt;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43" marR="4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Khớp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vị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với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điểm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nối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thay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vì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cạnh</a:t>
                      </a:r>
                      <a:r>
                        <a:rPr lang="en-US" sz="1200" dirty="0">
                          <a:effectLst/>
                        </a:rPr>
                        <a:t>; default: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43" marR="45643" marT="0" marB="0"/>
                </a:tc>
                <a:extLst>
                  <a:ext uri="{0D108BD9-81ED-4DB2-BD59-A6C34878D82A}">
                    <a16:rowId xmlns:a16="http://schemas.microsoft.com/office/drawing/2014/main" val="1263113319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--bulk-routing &lt;BOOL&gt;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43" marR="4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Tổng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hợp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truy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vấn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định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tuyến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cùng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nguồn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gốc</a:t>
                      </a:r>
                      <a:r>
                        <a:rPr lang="en-US" sz="1200" dirty="0">
                          <a:effectLst/>
                        </a:rPr>
                        <a:t>; default: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43" marR="45643" marT="0" marB="0"/>
                </a:tc>
                <a:extLst>
                  <a:ext uri="{0D108BD9-81ED-4DB2-BD59-A6C34878D82A}">
                    <a16:rowId xmlns:a16="http://schemas.microsoft.com/office/drawing/2014/main" val="372610711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--routing-thread &lt;INT&gt;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43" marR="4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luồng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thực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thi</a:t>
                      </a:r>
                      <a:r>
                        <a:rPr lang="en-US" sz="1200" dirty="0">
                          <a:effectLst/>
                        </a:rPr>
                        <a:t> song </a:t>
                      </a:r>
                      <a:r>
                        <a:rPr lang="en-US" sz="1200" dirty="0" err="1">
                          <a:effectLst/>
                        </a:rPr>
                        <a:t>song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dụng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để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định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tuyến</a:t>
                      </a:r>
                      <a:r>
                        <a:rPr lang="en-US" sz="1200" dirty="0">
                          <a:effectLst/>
                        </a:rPr>
                        <a:t>; default: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43" marR="45643" marT="0" marB="0"/>
                </a:tc>
                <a:extLst>
                  <a:ext uri="{0D108BD9-81ED-4DB2-BD59-A6C34878D82A}">
                    <a16:rowId xmlns:a16="http://schemas.microsoft.com/office/drawing/2014/main" val="172324184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167701" y="6103008"/>
            <a:ext cx="18565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2.2.4.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0295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1939" y="987430"/>
            <a:ext cx="68167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2.6 </a:t>
            </a:r>
            <a:r>
              <a:rPr lang="en-US" b="1" dirty="0" err="1" smtClean="0"/>
              <a:t>Xử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endParaRPr lang="en-US" sz="1600" dirty="0"/>
          </a:p>
          <a:p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986845"/>
              </p:ext>
            </p:extLst>
          </p:nvPr>
        </p:nvGraphicFramePr>
        <p:xfrm>
          <a:off x="1681018" y="1623854"/>
          <a:ext cx="8774546" cy="4400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7799">
                  <a:extLst>
                    <a:ext uri="{9D8B030D-6E8A-4147-A177-3AD203B41FA5}">
                      <a16:colId xmlns:a16="http://schemas.microsoft.com/office/drawing/2014/main" val="1549614579"/>
                    </a:ext>
                  </a:extLst>
                </a:gridCol>
                <a:gridCol w="5346747">
                  <a:extLst>
                    <a:ext uri="{9D8B030D-6E8A-4147-A177-3AD203B41FA5}">
                      <a16:colId xmlns:a16="http://schemas.microsoft.com/office/drawing/2014/main" val="4199031936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Lựa chọn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Mô tả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extLst>
                  <a:ext uri="{0D108BD9-81ED-4DB2-BD59-A6C34878D82A}">
                    <a16:rowId xmlns:a16="http://schemas.microsoft.com/office/drawing/2014/main" val="1543259684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--restriction-params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Danh sách các khóa tham số được phân tách bằng dấu phẩy để so sánh với các hạn chế bổ sung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extLst>
                  <a:ext uri="{0D108BD9-81ED-4DB2-BD59-A6C34878D82A}">
                    <a16:rowId xmlns:a16="http://schemas.microsoft.com/office/drawing/2014/main" val="3041744621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--weights.expand &lt;BOOL&gt;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Mở rộng trọng số phía sau phần cuối của mô phỏng; default: 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extLst>
                  <a:ext uri="{0D108BD9-81ED-4DB2-BD59-A6C34878D82A}">
                    <a16:rowId xmlns:a16="http://schemas.microsoft.com/office/drawing/2014/main" val="418129979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--weights.random-factor &lt;FLOAT&gt;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Trọng số cạnh cho định tuyến bị xáo trộn động bởi một yếu tố ngẫu nhiên được rút ra đồng nhất từ ​​[1, FLOAT); default: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extLst>
                  <a:ext uri="{0D108BD9-81ED-4DB2-BD59-A6C34878D82A}">
                    <a16:rowId xmlns:a16="http://schemas.microsoft.com/office/drawing/2014/main" val="3490583004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--weight-period &lt;TIME&gt;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Thời gian tổng hợp cho các tệp trọng lượng đã cho; kích hoạt xây dựng lại Hệ thống phân cấp co lại; default: 3600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extLst>
                  <a:ext uri="{0D108BD9-81ED-4DB2-BD59-A6C34878D82A}">
                    <a16:rowId xmlns:a16="http://schemas.microsoft.com/office/drawing/2014/main" val="4075986884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--routing-algorithm &lt;STRING&gt;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Chọn trong số các thuật toán định tuyến ['dijkstra', 'astar', 'CH', 'CHWrapper']; default: dijkstra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extLst>
                  <a:ext uri="{0D108BD9-81ED-4DB2-BD59-A6C34878D82A}">
                    <a16:rowId xmlns:a16="http://schemas.microsoft.com/office/drawing/2014/main" val="1908574807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--weights.priority-factor &lt;FLOAT&gt;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Xem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xét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ưu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tiên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cạnh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ngoài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thời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gian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lại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được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tính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theo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yếu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tố</a:t>
                      </a:r>
                      <a:r>
                        <a:rPr lang="en-US" sz="1300" dirty="0">
                          <a:effectLst/>
                        </a:rPr>
                        <a:t>; default: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extLst>
                  <a:ext uri="{0D108BD9-81ED-4DB2-BD59-A6C34878D82A}">
                    <a16:rowId xmlns:a16="http://schemas.microsoft.com/office/drawing/2014/main" val="291462563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176937" y="6038371"/>
            <a:ext cx="18565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2.2.4.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65995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1939" y="987430"/>
            <a:ext cx="68167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2.6 </a:t>
            </a:r>
            <a:r>
              <a:rPr lang="en-US" b="1" dirty="0" err="1" smtClean="0"/>
              <a:t>Xử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endParaRPr lang="en-US" sz="1600" dirty="0"/>
          </a:p>
          <a:p>
            <a:endParaRPr 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19724"/>
              </p:ext>
            </p:extLst>
          </p:nvPr>
        </p:nvGraphicFramePr>
        <p:xfrm>
          <a:off x="1754909" y="1505525"/>
          <a:ext cx="8183418" cy="4817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6873">
                  <a:extLst>
                    <a:ext uri="{9D8B030D-6E8A-4147-A177-3AD203B41FA5}">
                      <a16:colId xmlns:a16="http://schemas.microsoft.com/office/drawing/2014/main" val="3358449078"/>
                    </a:ext>
                  </a:extLst>
                </a:gridCol>
                <a:gridCol w="4986545">
                  <a:extLst>
                    <a:ext uri="{9D8B030D-6E8A-4147-A177-3AD203B41FA5}">
                      <a16:colId xmlns:a16="http://schemas.microsoft.com/office/drawing/2014/main" val="2151489611"/>
                    </a:ext>
                  </a:extLst>
                </a:gridCol>
              </a:tblGrid>
              <a:tr h="3417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Lựa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chọn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Mô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tả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1882943892"/>
                  </a:ext>
                </a:extLst>
              </a:tr>
              <a:tr h="5595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--astar.all-distance &lt;FILE&gt;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Khởi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bảng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cứu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astar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từ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tệp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đã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cho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được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bởi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marouter</a:t>
                      </a:r>
                      <a:r>
                        <a:rPr lang="en-US" sz="1200" dirty="0">
                          <a:effectLst/>
                        </a:rPr>
                        <a:t> --all-pair-output)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1111568994"/>
                  </a:ext>
                </a:extLst>
              </a:tr>
              <a:tr h="5595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--astar.landmark-distance &lt;FILE&gt;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Khởi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bảng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cứu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biến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thể</a:t>
                      </a:r>
                      <a:r>
                        <a:rPr lang="en-US" sz="1200" dirty="0">
                          <a:effectLst/>
                        </a:rPr>
                        <a:t> ALT </a:t>
                      </a:r>
                      <a:r>
                        <a:rPr lang="en-US" sz="1200" dirty="0" err="1">
                          <a:effectLst/>
                        </a:rPr>
                        <a:t>astar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từ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tệp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đã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2897831111"/>
                  </a:ext>
                </a:extLst>
              </a:tr>
              <a:tr h="5595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astar.save-landmark-distances &lt;FILE&gt;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Lưu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bảng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cứu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biến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thể</a:t>
                      </a:r>
                      <a:r>
                        <a:rPr lang="en-US" sz="1200" dirty="0">
                          <a:effectLst/>
                        </a:rPr>
                        <a:t> ALT </a:t>
                      </a:r>
                      <a:r>
                        <a:rPr lang="en-US" sz="1200" dirty="0" err="1">
                          <a:effectLst/>
                        </a:rPr>
                        <a:t>astar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tệp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đã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3488635549"/>
                  </a:ext>
                </a:extLst>
              </a:tr>
              <a:tr h="5595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--gawron.beta &lt;FLOAT&gt;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3820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Sử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dụng</a:t>
                      </a:r>
                      <a:r>
                        <a:rPr lang="en-US" sz="1200" dirty="0">
                          <a:effectLst/>
                        </a:rPr>
                        <a:t> FLOAT </a:t>
                      </a:r>
                      <a:r>
                        <a:rPr lang="en-US" sz="1200" dirty="0" err="1">
                          <a:effectLst/>
                        </a:rPr>
                        <a:t>làm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bản</a:t>
                      </a:r>
                      <a:r>
                        <a:rPr lang="en-US" sz="1200" dirty="0">
                          <a:effectLst/>
                        </a:rPr>
                        <a:t> beta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Gawron</a:t>
                      </a:r>
                      <a:r>
                        <a:rPr lang="en-US" sz="1200" dirty="0">
                          <a:effectLst/>
                        </a:rPr>
                        <a:t>; default: 0,3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3935692536"/>
                  </a:ext>
                </a:extLst>
              </a:tr>
              <a:tr h="5595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--gawron.a &lt;FLOAT&gt;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8582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Sử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dụng</a:t>
                      </a:r>
                      <a:r>
                        <a:rPr lang="en-US" sz="1200" dirty="0">
                          <a:effectLst/>
                        </a:rPr>
                        <a:t> FLOAT </a:t>
                      </a:r>
                      <a:r>
                        <a:rPr lang="en-US" sz="1200" dirty="0" err="1">
                          <a:effectLst/>
                        </a:rPr>
                        <a:t>như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là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một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Gawron</a:t>
                      </a:r>
                      <a:r>
                        <a:rPr lang="en-US" sz="1200" dirty="0">
                          <a:effectLst/>
                        </a:rPr>
                        <a:t>; default</a:t>
                      </a:r>
                      <a:r>
                        <a:rPr lang="vi-VN" sz="1200" dirty="0">
                          <a:effectLst/>
                        </a:rPr>
                        <a:t>: </a:t>
                      </a:r>
                      <a:r>
                        <a:rPr lang="en-US" sz="1200" dirty="0">
                          <a:effectLst/>
                        </a:rPr>
                        <a:t>0,05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2632969271"/>
                  </a:ext>
                </a:extLst>
              </a:tr>
              <a:tr h="5595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--keep-all-route &lt;BOOL&gt;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Lưu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tuyến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đường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với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suất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gần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bằng</a:t>
                      </a:r>
                      <a:r>
                        <a:rPr lang="en-US" sz="1200" dirty="0">
                          <a:effectLst/>
                        </a:rPr>
                        <a:t> 0; default: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1830467740"/>
                  </a:ext>
                </a:extLst>
              </a:tr>
              <a:tr h="5595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--skip-new-route &lt;BOOL&gt;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5727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Chỉ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dụng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lại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tuyến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từ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đầu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vào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tính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toán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tuyến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mới</a:t>
                      </a:r>
                      <a:r>
                        <a:rPr lang="en-US" sz="1200" dirty="0">
                          <a:effectLst/>
                        </a:rPr>
                        <a:t>; default: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898336028"/>
                  </a:ext>
                </a:extLst>
              </a:tr>
              <a:tr h="5595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--keep-route-probability &lt;FLOAT&gt;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Xác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suất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giữ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nguyên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lộ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trình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cũ</a:t>
                      </a:r>
                      <a:r>
                        <a:rPr lang="en-US" sz="1200" dirty="0">
                          <a:effectLst/>
                        </a:rPr>
                        <a:t>; default: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294981678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167701" y="6324693"/>
            <a:ext cx="18565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2.2.4.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93393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1939" y="987430"/>
            <a:ext cx="68167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2.6 </a:t>
            </a:r>
            <a:r>
              <a:rPr lang="en-US" b="1" dirty="0" err="1" smtClean="0"/>
              <a:t>Xử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endParaRPr lang="en-US" sz="1600" dirty="0"/>
          </a:p>
          <a:p>
            <a:endParaRPr 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532155"/>
              </p:ext>
            </p:extLst>
          </p:nvPr>
        </p:nvGraphicFramePr>
        <p:xfrm>
          <a:off x="1644073" y="1514767"/>
          <a:ext cx="8636000" cy="4525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3675">
                  <a:extLst>
                    <a:ext uri="{9D8B030D-6E8A-4147-A177-3AD203B41FA5}">
                      <a16:colId xmlns:a16="http://schemas.microsoft.com/office/drawing/2014/main" val="664049076"/>
                    </a:ext>
                  </a:extLst>
                </a:gridCol>
                <a:gridCol w="5262325">
                  <a:extLst>
                    <a:ext uri="{9D8B030D-6E8A-4147-A177-3AD203B41FA5}">
                      <a16:colId xmlns:a16="http://schemas.microsoft.com/office/drawing/2014/main" val="3409393928"/>
                    </a:ext>
                  </a:extLst>
                </a:gridCol>
              </a:tblGrid>
              <a:tr h="273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Lựa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chọn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Mô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tả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2048059782"/>
                  </a:ext>
                </a:extLst>
              </a:tr>
              <a:tr h="51089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--</a:t>
                      </a:r>
                      <a:r>
                        <a:rPr lang="en-US" sz="1200" dirty="0" err="1">
                          <a:effectLst/>
                        </a:rPr>
                        <a:t>ptline</a:t>
                      </a:r>
                      <a:r>
                        <a:rPr lang="en-US" sz="1200" dirty="0">
                          <a:effectLst/>
                        </a:rPr>
                        <a:t>-routing &lt;BOOL&gt;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Định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tuyến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tất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cả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đầu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cộng</a:t>
                      </a:r>
                      <a:r>
                        <a:rPr lang="en-US" sz="1200" dirty="0">
                          <a:effectLst/>
                        </a:rPr>
                        <a:t>; default: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2206304704"/>
                  </a:ext>
                </a:extLst>
              </a:tr>
              <a:tr h="5475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--logit &lt;BOOL&gt;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dụng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mô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hình</a:t>
                      </a:r>
                      <a:r>
                        <a:rPr lang="en-US" sz="1200" dirty="0">
                          <a:effectLst/>
                        </a:rPr>
                        <a:t> c-logit (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dùng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nữa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vì</a:t>
                      </a:r>
                      <a:r>
                        <a:rPr lang="en-US" sz="1200" dirty="0">
                          <a:effectLst/>
                        </a:rPr>
                        <a:t> --route-choice-method logit); default: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300235859"/>
                  </a:ext>
                </a:extLst>
              </a:tr>
              <a:tr h="5475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--route-choice-method &lt;STRING&gt;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Chọn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một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phương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pháp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lựa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chọn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tuyến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đường</a:t>
                      </a:r>
                      <a:r>
                        <a:rPr lang="en-US" sz="1200" dirty="0">
                          <a:effectLst/>
                        </a:rPr>
                        <a:t>: </a:t>
                      </a:r>
                      <a:r>
                        <a:rPr lang="en-US" sz="1200" dirty="0" err="1">
                          <a:effectLst/>
                        </a:rPr>
                        <a:t>gawron</a:t>
                      </a:r>
                      <a:r>
                        <a:rPr lang="en-US" sz="1200" dirty="0">
                          <a:effectLst/>
                        </a:rPr>
                        <a:t>, logit </a:t>
                      </a:r>
                      <a:r>
                        <a:rPr lang="en-US" sz="1200" dirty="0" err="1">
                          <a:effectLst/>
                        </a:rPr>
                        <a:t>hoặc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lohse</a:t>
                      </a:r>
                      <a:r>
                        <a:rPr lang="en-US" sz="1200" dirty="0">
                          <a:effectLst/>
                        </a:rPr>
                        <a:t>; default: </a:t>
                      </a:r>
                      <a:r>
                        <a:rPr lang="en-US" sz="1200" dirty="0" err="1">
                          <a:effectLst/>
                        </a:rPr>
                        <a:t>gawron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3565916662"/>
                  </a:ext>
                </a:extLst>
              </a:tr>
              <a:tr h="51089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--logit.beta &lt;FLOAT&gt;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dụng</a:t>
                      </a:r>
                      <a:r>
                        <a:rPr lang="en-US" sz="1200" dirty="0">
                          <a:effectLst/>
                        </a:rPr>
                        <a:t> FLOAT </a:t>
                      </a:r>
                      <a:r>
                        <a:rPr lang="en-US" sz="1200" dirty="0" err="1">
                          <a:effectLst/>
                        </a:rPr>
                        <a:t>làm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bản</a:t>
                      </a:r>
                      <a:r>
                        <a:rPr lang="en-US" sz="1200" dirty="0">
                          <a:effectLst/>
                        </a:rPr>
                        <a:t> beta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logit; default: -1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1628401851"/>
                  </a:ext>
                </a:extLst>
              </a:tr>
              <a:tr h="2737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--logit.gamma &lt;FLOAT&gt;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dụng</a:t>
                      </a:r>
                      <a:r>
                        <a:rPr lang="en-US" sz="1200" dirty="0">
                          <a:effectLst/>
                        </a:rPr>
                        <a:t> FLOAT </a:t>
                      </a:r>
                      <a:r>
                        <a:rPr lang="en-US" sz="1200" dirty="0" err="1">
                          <a:effectLst/>
                        </a:rPr>
                        <a:t>làm</a:t>
                      </a:r>
                      <a:r>
                        <a:rPr lang="en-US" sz="1200" dirty="0">
                          <a:effectLst/>
                        </a:rPr>
                        <a:t> gamma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logit; default: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1619401356"/>
                  </a:ext>
                </a:extLst>
              </a:tr>
              <a:tr h="5475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--logit.theta &lt;FLOAT&gt;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dụng</a:t>
                      </a:r>
                      <a:r>
                        <a:rPr lang="en-US" sz="1200" dirty="0">
                          <a:effectLst/>
                        </a:rPr>
                        <a:t> FLOAT </a:t>
                      </a:r>
                      <a:r>
                        <a:rPr lang="en-US" sz="1200" dirty="0" err="1">
                          <a:effectLst/>
                        </a:rPr>
                        <a:t>làm</a:t>
                      </a:r>
                      <a:r>
                        <a:rPr lang="en-US" sz="1200" dirty="0">
                          <a:effectLst/>
                        </a:rPr>
                        <a:t> theta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logit (</a:t>
                      </a:r>
                      <a:r>
                        <a:rPr lang="en-US" sz="1200" dirty="0" err="1">
                          <a:effectLst/>
                        </a:rPr>
                        <a:t>giá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trị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âm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nghĩa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là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ước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tính</a:t>
                      </a:r>
                      <a:r>
                        <a:rPr lang="en-US" sz="1200" dirty="0">
                          <a:effectLst/>
                        </a:rPr>
                        <a:t>); default: -1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164153799"/>
                  </a:ext>
                </a:extLst>
              </a:tr>
              <a:tr h="7663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--persontrip.walkfactor &lt;FLOAT&gt;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912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Sử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dụng</a:t>
                      </a:r>
                      <a:r>
                        <a:rPr lang="en-US" sz="1200" dirty="0">
                          <a:effectLst/>
                        </a:rPr>
                        <a:t> FLOAT </a:t>
                      </a:r>
                      <a:r>
                        <a:rPr lang="en-US" sz="1200" dirty="0" err="1">
                          <a:effectLst/>
                        </a:rPr>
                        <a:t>làm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hệ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về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tốc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tối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người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bộ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trong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quá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trình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định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tuyến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phương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thức</a:t>
                      </a:r>
                      <a:r>
                        <a:rPr lang="en-US" sz="1200" dirty="0">
                          <a:effectLst/>
                        </a:rPr>
                        <a:t>; default: 0,75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1448625244"/>
                  </a:ext>
                </a:extLst>
              </a:tr>
              <a:tr h="5475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---persontrip.walk-opposite-factor &lt;FLOAT&gt;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dụng</a:t>
                      </a:r>
                      <a:r>
                        <a:rPr lang="en-US" sz="1200" dirty="0">
                          <a:effectLst/>
                        </a:rPr>
                        <a:t> FLOAT </a:t>
                      </a:r>
                      <a:r>
                        <a:rPr lang="en-US" sz="1200" dirty="0" err="1">
                          <a:effectLst/>
                        </a:rPr>
                        <a:t>như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một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hệ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về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tốc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bộ</a:t>
                      </a:r>
                      <a:r>
                        <a:rPr lang="en-US" sz="1200" dirty="0">
                          <a:effectLst/>
                        </a:rPr>
                        <a:t> so </a:t>
                      </a:r>
                      <a:r>
                        <a:rPr lang="en-US" sz="1200" dirty="0" err="1">
                          <a:effectLst/>
                        </a:rPr>
                        <a:t>với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hướng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lưu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xe</a:t>
                      </a:r>
                      <a:r>
                        <a:rPr lang="en-US" sz="1200" dirty="0">
                          <a:effectLst/>
                        </a:rPr>
                        <a:t>; default: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111810852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167701" y="6029129"/>
            <a:ext cx="18565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2.2.4.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04391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1939" y="987430"/>
            <a:ext cx="68167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2.6 </a:t>
            </a:r>
            <a:r>
              <a:rPr lang="en-US" b="1" dirty="0" err="1" smtClean="0"/>
              <a:t>Xử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endParaRPr lang="en-US" sz="1600" dirty="0"/>
          </a:p>
          <a:p>
            <a:endParaRPr 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28990"/>
              </p:ext>
            </p:extLst>
          </p:nvPr>
        </p:nvGraphicFramePr>
        <p:xfrm>
          <a:off x="1865745" y="1634835"/>
          <a:ext cx="7915564" cy="431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2235">
                  <a:extLst>
                    <a:ext uri="{9D8B030D-6E8A-4147-A177-3AD203B41FA5}">
                      <a16:colId xmlns:a16="http://schemas.microsoft.com/office/drawing/2014/main" val="4170250524"/>
                    </a:ext>
                  </a:extLst>
                </a:gridCol>
                <a:gridCol w="4823329">
                  <a:extLst>
                    <a:ext uri="{9D8B030D-6E8A-4147-A177-3AD203B41FA5}">
                      <a16:colId xmlns:a16="http://schemas.microsoft.com/office/drawing/2014/main" val="2432427942"/>
                    </a:ext>
                  </a:extLst>
                </a:gridCol>
              </a:tblGrid>
              <a:tr h="32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Lựa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chọn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Mô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tả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91629380"/>
                  </a:ext>
                </a:extLst>
              </a:tr>
              <a:tr h="14942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--persontrip.transfer.car-walk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thay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đổi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chế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từ</a:t>
                      </a:r>
                      <a:r>
                        <a:rPr lang="en-US" sz="1200" dirty="0">
                          <a:effectLst/>
                        </a:rPr>
                        <a:t> ô </a:t>
                      </a:r>
                      <a:r>
                        <a:rPr lang="en-US" sz="1200" dirty="0" err="1">
                          <a:effectLst/>
                        </a:rPr>
                        <a:t>tô</a:t>
                      </a:r>
                      <a:r>
                        <a:rPr lang="en-US" sz="1200" dirty="0">
                          <a:effectLst/>
                        </a:rPr>
                        <a:t> sang </a:t>
                      </a:r>
                      <a:r>
                        <a:rPr lang="en-US" sz="1200" dirty="0" err="1">
                          <a:effectLst/>
                        </a:rPr>
                        <a:t>đi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bộ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phép</a:t>
                      </a:r>
                      <a:r>
                        <a:rPr lang="en-US" sz="1200" dirty="0">
                          <a:effectLst/>
                        </a:rPr>
                        <a:t> ở </a:t>
                      </a:r>
                      <a:r>
                        <a:rPr lang="en-US" sz="1200" dirty="0" err="1">
                          <a:effectLst/>
                        </a:rPr>
                        <a:t>đâu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giá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trị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thể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: '</a:t>
                      </a:r>
                      <a:r>
                        <a:rPr lang="en-US" sz="1200" dirty="0" err="1">
                          <a:effectLst/>
                        </a:rPr>
                        <a:t>ParkingAreas</a:t>
                      </a:r>
                      <a:r>
                        <a:rPr lang="en-US" sz="1200" dirty="0">
                          <a:effectLst/>
                        </a:rPr>
                        <a:t>', '</a:t>
                      </a:r>
                      <a:r>
                        <a:rPr lang="en-US" sz="1200" dirty="0" err="1">
                          <a:effectLst/>
                        </a:rPr>
                        <a:t>ptStops</a:t>
                      </a:r>
                      <a:r>
                        <a:rPr lang="en-US" sz="1200" dirty="0">
                          <a:effectLst/>
                        </a:rPr>
                        <a:t>', '</a:t>
                      </a:r>
                      <a:r>
                        <a:rPr lang="en-US" sz="1200" dirty="0" err="1">
                          <a:effectLst/>
                        </a:rPr>
                        <a:t>allJunctions</a:t>
                      </a:r>
                      <a:r>
                        <a:rPr lang="en-US" sz="1200" dirty="0">
                          <a:effectLst/>
                        </a:rPr>
                        <a:t>' </a:t>
                      </a:r>
                      <a:r>
                        <a:rPr lang="en-US" sz="1200" dirty="0" err="1">
                          <a:effectLst/>
                        </a:rPr>
                        <a:t>và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kết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hợp</a:t>
                      </a:r>
                      <a:r>
                        <a:rPr lang="en-US" sz="1200" dirty="0">
                          <a:effectLst/>
                        </a:rPr>
                        <a:t>); default: </a:t>
                      </a:r>
                      <a:r>
                        <a:rPr lang="en-US" sz="1200" dirty="0" err="1">
                          <a:effectLst/>
                        </a:rPr>
                        <a:t>parkingAreas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5748278"/>
                  </a:ext>
                </a:extLst>
              </a:tr>
              <a:tr h="4980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--persontrip.transfer.taxi-walk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Nơi</a:t>
                      </a:r>
                      <a:r>
                        <a:rPr lang="en-US" sz="1200" dirty="0">
                          <a:effectLst/>
                        </a:rPr>
                        <a:t> taxi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thể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trả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khách</a:t>
                      </a:r>
                      <a:r>
                        <a:rPr lang="en-US" sz="1200" dirty="0">
                          <a:effectLst/>
                        </a:rPr>
                        <a:t> ('</a:t>
                      </a:r>
                      <a:r>
                        <a:rPr lang="en-US" sz="1200" dirty="0" err="1">
                          <a:effectLst/>
                        </a:rPr>
                        <a:t>allJunctions</a:t>
                      </a:r>
                      <a:r>
                        <a:rPr lang="en-US" sz="1200" dirty="0">
                          <a:effectLst/>
                        </a:rPr>
                        <a:t>,' </a:t>
                      </a:r>
                      <a:r>
                        <a:rPr lang="en-US" sz="1200" dirty="0" err="1">
                          <a:effectLst/>
                        </a:rPr>
                        <a:t>ptStops</a:t>
                      </a:r>
                      <a:r>
                        <a:rPr lang="en-US" sz="1200" dirty="0">
                          <a:effectLst/>
                        </a:rPr>
                        <a:t> ')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010509"/>
                  </a:ext>
                </a:extLst>
              </a:tr>
              <a:tr h="4980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--persontrip.transfer.walk-taxi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Nơi</a:t>
                      </a:r>
                      <a:r>
                        <a:rPr lang="en-US" sz="1200" dirty="0">
                          <a:effectLst/>
                        </a:rPr>
                        <a:t> taxi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thể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đón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khách</a:t>
                      </a:r>
                      <a:r>
                        <a:rPr lang="en-US" sz="1200" dirty="0">
                          <a:effectLst/>
                        </a:rPr>
                        <a:t> ('</a:t>
                      </a:r>
                      <a:r>
                        <a:rPr lang="en-US" sz="1200" dirty="0" err="1">
                          <a:effectLst/>
                        </a:rPr>
                        <a:t>allJunctions</a:t>
                      </a:r>
                      <a:r>
                        <a:rPr lang="en-US" sz="1200" dirty="0">
                          <a:effectLst/>
                        </a:rPr>
                        <a:t>,' </a:t>
                      </a:r>
                      <a:r>
                        <a:rPr lang="en-US" sz="1200" dirty="0" err="1">
                          <a:effectLst/>
                        </a:rPr>
                        <a:t>ptStops</a:t>
                      </a:r>
                      <a:r>
                        <a:rPr lang="en-US" sz="1200" dirty="0">
                          <a:effectLst/>
                        </a:rPr>
                        <a:t> ')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390701"/>
                  </a:ext>
                </a:extLst>
              </a:tr>
              <a:tr h="4980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--persontrip.taxi.waiting-time &lt;TIME&gt;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Thời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kiến</a:t>
                      </a:r>
                      <a:r>
                        <a:rPr lang="en-US" sz="1200" dirty="0">
                          <a:effectLst/>
                        </a:rPr>
                        <a:t> ​​</a:t>
                      </a:r>
                      <a:r>
                        <a:rPr lang="en-US" sz="1200" dirty="0" err="1">
                          <a:effectLst/>
                        </a:rPr>
                        <a:t>đón</a:t>
                      </a:r>
                      <a:r>
                        <a:rPr lang="en-US" sz="1200" dirty="0">
                          <a:effectLst/>
                        </a:rPr>
                        <a:t> taxi; default: 300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7519052"/>
                  </a:ext>
                </a:extLst>
              </a:tr>
              <a:tr h="9961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--railway.max-train-length &lt;FLOAT&gt;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dụng</a:t>
                      </a:r>
                      <a:r>
                        <a:rPr lang="en-US" sz="1200" dirty="0">
                          <a:effectLst/>
                        </a:rPr>
                        <a:t> FLOAT </a:t>
                      </a:r>
                      <a:r>
                        <a:rPr lang="en-US" sz="1200" dirty="0" err="1">
                          <a:effectLst/>
                        </a:rPr>
                        <a:t>làm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chiều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dài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tàu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tối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khi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khởi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bộ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định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tuyến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đường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sắt</a:t>
                      </a:r>
                      <a:r>
                        <a:rPr lang="en-US" sz="1200" dirty="0">
                          <a:effectLst/>
                        </a:rPr>
                        <a:t>; default: 1000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0254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167701" y="5927519"/>
            <a:ext cx="18565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2.2.4.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03185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4993" y="987430"/>
            <a:ext cx="68167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2.7 </a:t>
            </a:r>
            <a:r>
              <a:rPr lang="en-US" b="1" dirty="0" err="1" smtClean="0"/>
              <a:t>Mặc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endParaRPr lang="en-US" sz="1600" dirty="0"/>
          </a:p>
          <a:p>
            <a:endParaRPr 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01731"/>
              </p:ext>
            </p:extLst>
          </p:nvPr>
        </p:nvGraphicFramePr>
        <p:xfrm>
          <a:off x="1838036" y="1755516"/>
          <a:ext cx="8515928" cy="4248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6770">
                  <a:extLst>
                    <a:ext uri="{9D8B030D-6E8A-4147-A177-3AD203B41FA5}">
                      <a16:colId xmlns:a16="http://schemas.microsoft.com/office/drawing/2014/main" val="3536499221"/>
                    </a:ext>
                  </a:extLst>
                </a:gridCol>
                <a:gridCol w="5189158">
                  <a:extLst>
                    <a:ext uri="{9D8B030D-6E8A-4147-A177-3AD203B41FA5}">
                      <a16:colId xmlns:a16="http://schemas.microsoft.com/office/drawing/2014/main" val="1027351551"/>
                    </a:ext>
                  </a:extLst>
                </a:gridCol>
              </a:tblGrid>
              <a:tr h="531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Lựa chọn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Mô tả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2859754"/>
                  </a:ext>
                </a:extLst>
              </a:tr>
              <a:tr h="5310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--departlane &lt;STRING&gt;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Chỉ định làn đường khởi hành mặc định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7569867"/>
                  </a:ext>
                </a:extLst>
              </a:tr>
              <a:tr h="5310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--departpos &lt;STRING&gt;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Chỉ định vị trí khởi hành mặc định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292137"/>
                  </a:ext>
                </a:extLst>
              </a:tr>
              <a:tr h="5310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--tốc độ &lt;STRING&gt;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Chỉ định tốc độ khởi hành mặc định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46849"/>
                  </a:ext>
                </a:extLst>
              </a:tr>
              <a:tr h="5310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--arrivallane &lt;STRING&gt;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Chỉ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định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đường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đến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mặc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định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984462"/>
                  </a:ext>
                </a:extLst>
              </a:tr>
              <a:tr h="5310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--arrivalpos &lt;STRING&gt;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Chỉ định một vị trí đến mặc định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817265"/>
                  </a:ext>
                </a:extLst>
              </a:tr>
              <a:tr h="5310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--arrivalspeed &lt;STRING&gt;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Chỉ định tốc độ đến mặc định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7149968"/>
                  </a:ext>
                </a:extLst>
              </a:tr>
              <a:tr h="5310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--defaults-override &lt;BOOL&gt;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trị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mặc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định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sẽ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ghi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đè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trị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đã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cho</a:t>
                      </a:r>
                      <a:r>
                        <a:rPr lang="en-US" sz="1300" dirty="0">
                          <a:effectLst/>
                        </a:rPr>
                        <a:t>; default: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25648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429596" y="6010662"/>
            <a:ext cx="224292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2.2.5.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7679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1939" y="987430"/>
            <a:ext cx="1007947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2.8 </a:t>
            </a:r>
            <a:r>
              <a:rPr lang="en-US" b="1" dirty="0" err="1" smtClean="0"/>
              <a:t>Thời</a:t>
            </a:r>
            <a:r>
              <a:rPr lang="en-US" b="1" dirty="0" smtClean="0"/>
              <a:t> </a:t>
            </a:r>
            <a:r>
              <a:rPr lang="en-US" b="1" dirty="0" err="1" smtClean="0"/>
              <a:t>gian</a:t>
            </a:r>
            <a:endParaRPr lang="en-US" sz="1600" dirty="0"/>
          </a:p>
          <a:p>
            <a:endParaRPr 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40058"/>
              </p:ext>
            </p:extLst>
          </p:nvPr>
        </p:nvGraphicFramePr>
        <p:xfrm>
          <a:off x="1911927" y="1755516"/>
          <a:ext cx="7813964" cy="285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2545">
                  <a:extLst>
                    <a:ext uri="{9D8B030D-6E8A-4147-A177-3AD203B41FA5}">
                      <a16:colId xmlns:a16="http://schemas.microsoft.com/office/drawing/2014/main" val="619949317"/>
                    </a:ext>
                  </a:extLst>
                </a:gridCol>
                <a:gridCol w="4761419">
                  <a:extLst>
                    <a:ext uri="{9D8B030D-6E8A-4147-A177-3AD203B41FA5}">
                      <a16:colId xmlns:a16="http://schemas.microsoft.com/office/drawing/2014/main" val="354018004"/>
                    </a:ext>
                  </a:extLst>
                </a:gridCol>
              </a:tblGrid>
              <a:tr h="442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Lựa chọn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Mô tả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28561598"/>
                  </a:ext>
                </a:extLst>
              </a:tr>
              <a:tr h="94249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-b &lt;TIME&gt;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--begin &lt;TIME&gt;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Xác định thời gian bắt đầu; Các chuyến đi trước đó sẽ bị hủy bỏ; default: 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6960945"/>
                  </a:ext>
                </a:extLst>
              </a:tr>
              <a:tr h="1465883">
                <a:tc>
                  <a:txBody>
                    <a:bodyPr/>
                    <a:lstStyle/>
                    <a:p>
                      <a:pPr marL="457200" marR="0" indent="-4572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-e &lt;TIME&gt;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108585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--end &lt;TIME&gt;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Xác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định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thời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gian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kết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thúc</a:t>
                      </a:r>
                      <a:r>
                        <a:rPr lang="en-US" sz="1300" dirty="0">
                          <a:effectLst/>
                        </a:rPr>
                        <a:t>; </a:t>
                      </a:r>
                      <a:r>
                        <a:rPr lang="en-US" sz="1300" dirty="0" err="1">
                          <a:effectLst/>
                        </a:rPr>
                        <a:t>Những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chuyến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sau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này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sẽ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bị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bỏ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</a:t>
                      </a:r>
                      <a:r>
                        <a:rPr lang="en-US" sz="1300" dirty="0">
                          <a:effectLst/>
                        </a:rPr>
                        <a:t>; </a:t>
                      </a:r>
                      <a:r>
                        <a:rPr lang="en-US" sz="1300" dirty="0" err="1">
                          <a:effectLst/>
                        </a:rPr>
                        <a:t>Mặc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định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thời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gian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tối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mà</a:t>
                      </a:r>
                      <a:r>
                        <a:rPr lang="en-US" sz="1300" dirty="0">
                          <a:effectLst/>
                        </a:rPr>
                        <a:t> SUMO </a:t>
                      </a:r>
                      <a:r>
                        <a:rPr lang="en-US" sz="1300" dirty="0" err="1">
                          <a:effectLst/>
                        </a:rPr>
                        <a:t>có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thể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đại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diện</a:t>
                      </a:r>
                      <a:r>
                        <a:rPr lang="en-US" sz="1300" dirty="0">
                          <a:effectLst/>
                        </a:rPr>
                        <a:t>; default: 9223372036854774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3069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021827" y="6070666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2.2.6.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006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94864" y="2184997"/>
            <a:ext cx="7721600" cy="861775"/>
          </a:xfrm>
        </p:spPr>
        <p:txBody>
          <a:bodyPr>
            <a:noAutofit/>
          </a:bodyPr>
          <a:lstStyle/>
          <a:p>
            <a:pPr lvl="0" algn="ctr"/>
            <a:r>
              <a:rPr lang="en-US" sz="6000">
                <a:solidFill>
                  <a:schemeClr val="tx1"/>
                </a:solidFill>
                <a:latin typeface="Arial" panose="020B0604020202020204" pitchFamily="34" charset="0"/>
              </a:rPr>
              <a:t>BÀI </a:t>
            </a:r>
            <a:r>
              <a:rPr lang="en-US" sz="6000" smtClean="0">
                <a:solidFill>
                  <a:schemeClr val="tx1"/>
                </a:solidFill>
                <a:latin typeface="Arial" panose="020B0604020202020204" pitchFamily="34" charset="0"/>
              </a:rPr>
              <a:t>BÁO CÁO</a:t>
            </a:r>
            <a:endParaRPr lang="en-US" altLang="ko-KR" sz="6000" dirty="0">
              <a:latin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82169" y="3215498"/>
            <a:ext cx="6164101" cy="672075"/>
          </a:xfrm>
        </p:spPr>
        <p:txBody>
          <a:bodyPr/>
          <a:lstStyle/>
          <a:p>
            <a:pPr algn="ctr"/>
            <a:r>
              <a:rPr lang="en-US" sz="2667" b="1" i="1" dirty="0" err="1">
                <a:latin typeface="+mj-lt"/>
                <a:cs typeface="Times New Roman" panose="02020603050405020304" pitchFamily="18" charset="0"/>
              </a:rPr>
              <a:t>Môn</a:t>
            </a:r>
            <a:r>
              <a:rPr lang="en-US" sz="2667" b="1" i="1"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2667" b="1" i="1" smtClean="0">
                <a:latin typeface="+mj-lt"/>
                <a:cs typeface="Times New Roman" panose="02020603050405020304" pitchFamily="18" charset="0"/>
              </a:rPr>
              <a:t>Giao thông thông minh</a:t>
            </a:r>
            <a:endParaRPr lang="en-US" sz="2667" b="1" i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4" t="19741" r="11917" b="25976"/>
          <a:stretch/>
        </p:blipFill>
        <p:spPr>
          <a:xfrm>
            <a:off x="4436028" y="384090"/>
            <a:ext cx="3456384" cy="163218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14643" y="4056299"/>
            <a:ext cx="10282042" cy="1449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spcBef>
                <a:spcPts val="1333"/>
              </a:spcBef>
              <a:buClr>
                <a:srgbClr val="90C226"/>
              </a:buClr>
              <a:buSzPct val="80000"/>
            </a:pPr>
            <a:r>
              <a:rPr lang="en-US" sz="3733" dirty="0" err="1">
                <a:solidFill>
                  <a:prstClr val="black"/>
                </a:solidFill>
                <a:latin typeface="Trebuchet MS" panose="020B0603020202020204"/>
              </a:rPr>
              <a:t>Lớp</a:t>
            </a:r>
            <a:r>
              <a:rPr lang="en-US" sz="3733" dirty="0">
                <a:solidFill>
                  <a:prstClr val="black"/>
                </a:solidFill>
                <a:latin typeface="Trebuchet MS" panose="020B0603020202020204"/>
              </a:rPr>
              <a:t> </a:t>
            </a:r>
            <a:r>
              <a:rPr lang="en-US" sz="3733" dirty="0" smtClean="0">
                <a:solidFill>
                  <a:prstClr val="black"/>
                </a:solidFill>
                <a:latin typeface="Trebuchet MS" panose="020B0603020202020204"/>
              </a:rPr>
              <a:t>70DCTT21 - </a:t>
            </a:r>
            <a:r>
              <a:rPr lang="en-US" sz="3733" dirty="0" err="1" smtClean="0">
                <a:solidFill>
                  <a:prstClr val="black"/>
                </a:solidFill>
                <a:latin typeface="Trebuchet MS" panose="020B0603020202020204"/>
              </a:rPr>
              <a:t>Nhóm</a:t>
            </a:r>
            <a:r>
              <a:rPr lang="en-US" sz="3733" dirty="0" smtClean="0">
                <a:solidFill>
                  <a:prstClr val="black"/>
                </a:solidFill>
                <a:latin typeface="Trebuchet MS" panose="020B0603020202020204"/>
              </a:rPr>
              <a:t> 5 </a:t>
            </a:r>
            <a:endParaRPr lang="en-US" sz="3733" dirty="0">
              <a:solidFill>
                <a:prstClr val="black"/>
              </a:solidFill>
              <a:latin typeface="Trebuchet MS" panose="020B0603020202020204"/>
            </a:endParaRPr>
          </a:p>
          <a:p>
            <a:pPr algn="ctr" defTabSz="609585">
              <a:spcBef>
                <a:spcPts val="1333"/>
              </a:spcBef>
              <a:buClr>
                <a:srgbClr val="90C226"/>
              </a:buClr>
              <a:buSzPct val="80000"/>
            </a:pPr>
            <a:r>
              <a:rPr lang="en-US" sz="4000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4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4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000" b="1" dirty="0"/>
              <a:t>TÌM HIỂU DUAROUTER</a:t>
            </a:r>
            <a:endParaRPr lang="en-US" sz="40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40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1939" y="987430"/>
            <a:ext cx="10430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2.9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cáo</a:t>
            </a:r>
            <a:endParaRPr lang="en-US" sz="1600" dirty="0"/>
          </a:p>
          <a:p>
            <a:r>
              <a:rPr lang="en-US" dirty="0" smtClean="0"/>
              <a:t>       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SUMO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. 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Basics/Using the Command Line </a:t>
            </a:r>
            <a:r>
              <a:rPr lang="en-US" u="sng" dirty="0" err="1">
                <a:hlinkClick r:id="rId2"/>
              </a:rPr>
              <a:t>Applications#Reporting</a:t>
            </a:r>
            <a:r>
              <a:rPr lang="en-US" u="sng" dirty="0">
                <a:hlinkClick r:id="rId2"/>
              </a:rPr>
              <a:t> Options</a:t>
            </a:r>
            <a:endParaRPr 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20417"/>
              </p:ext>
            </p:extLst>
          </p:nvPr>
        </p:nvGraphicFramePr>
        <p:xfrm>
          <a:off x="2327565" y="2142836"/>
          <a:ext cx="7804726" cy="3746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412">
                  <a:extLst>
                    <a:ext uri="{9D8B030D-6E8A-4147-A177-3AD203B41FA5}">
                      <a16:colId xmlns:a16="http://schemas.microsoft.com/office/drawing/2014/main" val="2057368816"/>
                    </a:ext>
                  </a:extLst>
                </a:gridCol>
                <a:gridCol w="4756314">
                  <a:extLst>
                    <a:ext uri="{9D8B030D-6E8A-4147-A177-3AD203B41FA5}">
                      <a16:colId xmlns:a16="http://schemas.microsoft.com/office/drawing/2014/main" val="1270080198"/>
                    </a:ext>
                  </a:extLst>
                </a:gridCol>
              </a:tblGrid>
              <a:tr h="272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Lựa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chọn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Mô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tả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66512"/>
                  </a:ext>
                </a:extLst>
              </a:tr>
              <a:tr h="27244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-v &lt;BOOL&gt;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Chuyển</a:t>
                      </a:r>
                      <a:r>
                        <a:rPr lang="en-US" sz="1200" dirty="0">
                          <a:effectLst/>
                        </a:rPr>
                        <a:t> sang </a:t>
                      </a:r>
                      <a:r>
                        <a:rPr lang="en-US" sz="1200" dirty="0" err="1">
                          <a:effectLst/>
                        </a:rPr>
                        <a:t>đầu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phức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tạp</a:t>
                      </a:r>
                      <a:r>
                        <a:rPr lang="en-US" sz="1200" dirty="0">
                          <a:effectLst/>
                        </a:rPr>
                        <a:t>; default: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877378321"/>
                  </a:ext>
                </a:extLst>
              </a:tr>
              <a:tr h="4497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--verbose &lt;BOOL&gt;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 </a:t>
                      </a:r>
                      <a:r>
                        <a:rPr lang="en-US" sz="1200" dirty="0" err="1">
                          <a:effectLst/>
                        </a:rPr>
                        <a:t>ra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giá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trị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tùy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chọn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trước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khi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lý</a:t>
                      </a:r>
                      <a:r>
                        <a:rPr lang="en-US" sz="1200" dirty="0">
                          <a:effectLst/>
                        </a:rPr>
                        <a:t>; default: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101944021"/>
                  </a:ext>
                </a:extLst>
              </a:tr>
              <a:tr h="4497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--print-options &lt;BOOL&gt;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 </a:t>
                      </a:r>
                      <a:r>
                        <a:rPr lang="en-US" sz="1200" dirty="0" err="1">
                          <a:effectLst/>
                        </a:rPr>
                        <a:t>ra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màn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hình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hiện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hoặc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chủ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đề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chọn</a:t>
                      </a:r>
                      <a:r>
                        <a:rPr lang="en-US" sz="1200" dirty="0">
                          <a:effectLst/>
                        </a:rPr>
                        <a:t>; default: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1104766960"/>
                  </a:ext>
                </a:extLst>
              </a:tr>
              <a:tr h="27244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-? &lt;BOOL&gt;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 </a:t>
                      </a:r>
                      <a:r>
                        <a:rPr lang="en-US" sz="1200" dirty="0" err="1">
                          <a:effectLst/>
                        </a:rPr>
                        <a:t>ra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bản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hiện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tại</a:t>
                      </a:r>
                      <a:r>
                        <a:rPr lang="en-US" sz="1200" dirty="0">
                          <a:effectLst/>
                        </a:rPr>
                        <a:t>; default: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2985721002"/>
                  </a:ext>
                </a:extLst>
              </a:tr>
              <a:tr h="67462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--help &lt;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BOOL&gt;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Đặt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đồ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thực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đồ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đầu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vào</a:t>
                      </a:r>
                      <a:r>
                        <a:rPr lang="en-US" sz="1200" dirty="0">
                          <a:effectLst/>
                        </a:rPr>
                        <a:t> XML (“never”, “auto” </a:t>
                      </a:r>
                      <a:r>
                        <a:rPr lang="en-US" sz="1200" dirty="0" err="1">
                          <a:effectLst/>
                        </a:rPr>
                        <a:t>hoặc</a:t>
                      </a:r>
                      <a:r>
                        <a:rPr lang="en-US" sz="1200" dirty="0">
                          <a:effectLst/>
                        </a:rPr>
                        <a:t> “always”); default: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950795235"/>
                  </a:ext>
                </a:extLst>
              </a:tr>
              <a:tr h="67462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-V &lt;BOOL&gt;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Đặt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đồ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thực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đồ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đầu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mạng</a:t>
                      </a:r>
                      <a:r>
                        <a:rPr lang="en-US" sz="1200" dirty="0">
                          <a:effectLst/>
                        </a:rPr>
                        <a:t> SUMO (“never”, “auto” </a:t>
                      </a:r>
                      <a:r>
                        <a:rPr lang="en-US" sz="1200" dirty="0" err="1">
                          <a:effectLst/>
                        </a:rPr>
                        <a:t>hoặc</a:t>
                      </a:r>
                      <a:r>
                        <a:rPr lang="en-US" sz="1200" dirty="0">
                          <a:effectLst/>
                        </a:rPr>
                        <a:t> “always”); default: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1312445750"/>
                  </a:ext>
                </a:extLst>
              </a:tr>
              <a:tr h="67462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--version &lt;BOOL&gt;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Đặt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đồ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thực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đồ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đầu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định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tuyến</a:t>
                      </a:r>
                      <a:r>
                        <a:rPr lang="en-US" sz="1200" dirty="0">
                          <a:effectLst/>
                        </a:rPr>
                        <a:t> SUMO (“never”, “auto” </a:t>
                      </a:r>
                      <a:r>
                        <a:rPr lang="en-US" sz="1200" dirty="0" err="1">
                          <a:effectLst/>
                        </a:rPr>
                        <a:t>hoặc</a:t>
                      </a:r>
                      <a:r>
                        <a:rPr lang="en-US" sz="1200" dirty="0">
                          <a:effectLst/>
                        </a:rPr>
                        <a:t> “always”); default: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168870869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086108" y="6153794"/>
            <a:ext cx="201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2.2.7.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24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dirty="0" smtClean="0">
                <a:solidFill>
                  <a:schemeClr val="accent2"/>
                </a:solidFill>
                <a:latin typeface="+mn-lt"/>
              </a:rPr>
              <a:t>II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8048" y="987430"/>
            <a:ext cx="68167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2.9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cáo</a:t>
            </a:r>
            <a:endParaRPr lang="en-US" sz="1600" dirty="0"/>
          </a:p>
          <a:p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207889"/>
              </p:ext>
            </p:extLst>
          </p:nvPr>
        </p:nvGraphicFramePr>
        <p:xfrm>
          <a:off x="1819564" y="1514766"/>
          <a:ext cx="8285018" cy="4662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6007">
                  <a:extLst>
                    <a:ext uri="{9D8B030D-6E8A-4147-A177-3AD203B41FA5}">
                      <a16:colId xmlns:a16="http://schemas.microsoft.com/office/drawing/2014/main" val="3985484946"/>
                    </a:ext>
                  </a:extLst>
                </a:gridCol>
                <a:gridCol w="5049011">
                  <a:extLst>
                    <a:ext uri="{9D8B030D-6E8A-4147-A177-3AD203B41FA5}">
                      <a16:colId xmlns:a16="http://schemas.microsoft.com/office/drawing/2014/main" val="580580816"/>
                    </a:ext>
                  </a:extLst>
                </a:gridCol>
              </a:tblGrid>
              <a:tr h="30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Lựa chọn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07" marR="6510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Mô tả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07" marR="65107" marT="0" marB="0" anchor="b"/>
                </a:tc>
                <a:extLst>
                  <a:ext uri="{0D108BD9-81ED-4DB2-BD59-A6C34878D82A}">
                    <a16:rowId xmlns:a16="http://schemas.microsoft.com/office/drawing/2014/main" val="1905614924"/>
                  </a:ext>
                </a:extLst>
              </a:tr>
              <a:tr h="36623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-X &lt;STRING&gt;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07" marR="651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Ngắt hoạt động đầu ra của cảnh báo; default: false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07" marR="65107" marT="0" marB="0"/>
                </a:tc>
                <a:extLst>
                  <a:ext uri="{0D108BD9-81ED-4DB2-BD59-A6C34878D82A}">
                    <a16:rowId xmlns:a16="http://schemas.microsoft.com/office/drawing/2014/main" val="3512237902"/>
                  </a:ext>
                </a:extLst>
              </a:tr>
              <a:tr h="6045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--xml-validation &lt;STRING&gt;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07" marR="651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Tổng hợp các cảnh báo cùng loại bất cứ khi nào nhiều hơn INT xảy ra; default: 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07" marR="65107" marT="0" marB="0"/>
                </a:tc>
                <a:extLst>
                  <a:ext uri="{0D108BD9-81ED-4DB2-BD59-A6C34878D82A}">
                    <a16:rowId xmlns:a16="http://schemas.microsoft.com/office/drawing/2014/main" val="3648473248"/>
                  </a:ext>
                </a:extLst>
              </a:tr>
              <a:tr h="6045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--xml-validation.net &lt;STRING&gt;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07" marR="651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Ghi tất cả tin nhắn vào FILE (kể cả phức tạp)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07" marR="65107" marT="0" marB="0"/>
                </a:tc>
                <a:extLst>
                  <a:ext uri="{0D108BD9-81ED-4DB2-BD59-A6C34878D82A}">
                    <a16:rowId xmlns:a16="http://schemas.microsoft.com/office/drawing/2014/main" val="1162081003"/>
                  </a:ext>
                </a:extLst>
              </a:tr>
              <a:tr h="6045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--xml-validation.routes &lt;STRING&gt;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07" marR="651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Ghi tất cả tin nhắn không gặp lỗi vào FILE (kể cả phức tạp)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07" marR="65107" marT="0" marB="0"/>
                </a:tc>
                <a:extLst>
                  <a:ext uri="{0D108BD9-81ED-4DB2-BD59-A6C34878D82A}">
                    <a16:rowId xmlns:a16="http://schemas.microsoft.com/office/drawing/2014/main" val="310405044"/>
                  </a:ext>
                </a:extLst>
              </a:tr>
              <a:tr h="36623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-W &lt;BOOL&gt;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07" marR="651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Ghi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tất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cả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cảnh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báo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lỗi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vào</a:t>
                      </a:r>
                      <a:r>
                        <a:rPr lang="en-US" sz="1200" dirty="0">
                          <a:effectLst/>
                        </a:rPr>
                        <a:t> FIL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07" marR="65107" marT="0" marB="0"/>
                </a:tc>
                <a:extLst>
                  <a:ext uri="{0D108BD9-81ED-4DB2-BD59-A6C34878D82A}">
                    <a16:rowId xmlns:a16="http://schemas.microsoft.com/office/drawing/2014/main" val="2236732061"/>
                  </a:ext>
                </a:extLst>
              </a:tr>
              <a:tr h="6045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--no-warnings &lt;BOOL&gt;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07" marR="651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Tiếp tục nếu tuyến đường không thể xây; default: false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07" marR="65107" marT="0" marB="0"/>
                </a:tc>
                <a:extLst>
                  <a:ext uri="{0D108BD9-81ED-4DB2-BD59-A6C34878D82A}">
                    <a16:rowId xmlns:a16="http://schemas.microsoft.com/office/drawing/2014/main" val="1169598618"/>
                  </a:ext>
                </a:extLst>
              </a:tr>
              <a:tr h="6045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--aggregate-warnings &lt;INT&gt;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07" marR="651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Xác định tần suất số liệu thống kê sẽ được in; default: 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07" marR="65107" marT="0" marB="0"/>
                </a:tc>
                <a:extLst>
                  <a:ext uri="{0D108BD9-81ED-4DB2-BD59-A6C34878D82A}">
                    <a16:rowId xmlns:a16="http://schemas.microsoft.com/office/drawing/2014/main" val="2889344959"/>
                  </a:ext>
                </a:extLst>
              </a:tr>
              <a:tr h="6045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-l &lt;FILE&gt;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07" marR="651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Tắt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đầu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bảng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điều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khiển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bước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phân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tích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cú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pháp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tuyến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đường</a:t>
                      </a:r>
                      <a:r>
                        <a:rPr lang="en-US" sz="1200" dirty="0">
                          <a:effectLst/>
                        </a:rPr>
                        <a:t>; default: false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07" marR="65107" marT="0" marB="0"/>
                </a:tc>
                <a:extLst>
                  <a:ext uri="{0D108BD9-81ED-4DB2-BD59-A6C34878D82A}">
                    <a16:rowId xmlns:a16="http://schemas.microsoft.com/office/drawing/2014/main" val="850069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086108" y="6356996"/>
            <a:ext cx="201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2.2.7.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382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dirty="0" smtClean="0">
                <a:solidFill>
                  <a:schemeClr val="accent2"/>
                </a:solidFill>
                <a:latin typeface="+mn-lt"/>
              </a:rPr>
              <a:t>II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6521" y="987430"/>
            <a:ext cx="10664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2.10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ngẫu</a:t>
            </a:r>
            <a:r>
              <a:rPr lang="en-US" b="1" dirty="0" smtClean="0"/>
              <a:t> </a:t>
            </a:r>
            <a:r>
              <a:rPr lang="en-US" b="1" dirty="0" err="1" smtClean="0"/>
              <a:t>nhiên</a:t>
            </a:r>
            <a:endParaRPr lang="en-US" sz="1600" dirty="0"/>
          </a:p>
          <a:p>
            <a:r>
              <a:rPr lang="en-US" dirty="0" smtClean="0"/>
              <a:t>      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 SUMO -suite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. 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 </a:t>
            </a:r>
            <a:r>
              <a:rPr lang="en-US" u="sng" dirty="0" err="1">
                <a:hlinkClick r:id="rId2"/>
              </a:rPr>
              <a:t>Khái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niệm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cơ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bản</a:t>
            </a:r>
            <a:r>
              <a:rPr lang="en-US" u="sng" dirty="0">
                <a:hlinkClick r:id="rId2"/>
              </a:rPr>
              <a:t> / </a:t>
            </a:r>
            <a:r>
              <a:rPr lang="en-US" u="sng" dirty="0" err="1">
                <a:hlinkClick r:id="rId2"/>
              </a:rPr>
              <a:t>Sử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dụng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ứng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dụng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dòng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lệnh</a:t>
            </a:r>
            <a:r>
              <a:rPr lang="en-US" u="sng" dirty="0">
                <a:hlinkClick r:id="rId2"/>
              </a:rPr>
              <a:t> # </a:t>
            </a:r>
            <a:r>
              <a:rPr lang="en-US" u="sng" dirty="0" err="1">
                <a:hlinkClick r:id="rId2"/>
              </a:rPr>
              <a:t>Tùy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chọn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số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ngẫu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nhiên</a:t>
            </a:r>
            <a:endParaRPr 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7510"/>
              </p:ext>
            </p:extLst>
          </p:nvPr>
        </p:nvGraphicFramePr>
        <p:xfrm>
          <a:off x="2475345" y="2512290"/>
          <a:ext cx="8100291" cy="1854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4399">
                  <a:extLst>
                    <a:ext uri="{9D8B030D-6E8A-4147-A177-3AD203B41FA5}">
                      <a16:colId xmlns:a16="http://schemas.microsoft.com/office/drawing/2014/main" val="1707156881"/>
                    </a:ext>
                  </a:extLst>
                </a:gridCol>
                <a:gridCol w="4935892">
                  <a:extLst>
                    <a:ext uri="{9D8B030D-6E8A-4147-A177-3AD203B41FA5}">
                      <a16:colId xmlns:a16="http://schemas.microsoft.com/office/drawing/2014/main" val="3064540801"/>
                    </a:ext>
                  </a:extLst>
                </a:gridCol>
              </a:tblGrid>
              <a:tr h="4341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Lựa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chọn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Mô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tả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628050"/>
                  </a:ext>
                </a:extLst>
              </a:tr>
              <a:tr h="71004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--random &lt;BOOL&gt;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Khởi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trình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ngẫu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với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thời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hiện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hệ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thống</a:t>
                      </a:r>
                      <a:r>
                        <a:rPr lang="en-US" sz="1200" dirty="0">
                          <a:effectLst/>
                        </a:rPr>
                        <a:t>; default: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730888"/>
                  </a:ext>
                </a:extLst>
              </a:tr>
              <a:tr h="71004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--seed &lt;INT&gt;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Khởi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trình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ngẫu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với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giá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trị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đã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cho</a:t>
                      </a:r>
                      <a:r>
                        <a:rPr lang="en-US" sz="1200" dirty="0">
                          <a:effectLst/>
                        </a:rPr>
                        <a:t>; default: 23423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207109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753324" y="5890577"/>
            <a:ext cx="268535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2.2.8.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ngẫu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95859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060638" y="2578257"/>
            <a:ext cx="10626705" cy="11432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for watching</a:t>
            </a:r>
            <a:endParaRPr lang="en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50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84574" y="244454"/>
            <a:ext cx="7983935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5400" b="1" i="1" dirty="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Dung </a:t>
            </a:r>
            <a:r>
              <a:rPr lang="en-US" sz="5400" b="1" i="1" smtClean="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</a:t>
            </a:r>
            <a:endParaRPr lang="en-US" sz="5400" b="1" i="1" dirty="0">
              <a:solidFill>
                <a:srgbClr val="FF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807999" y="1889397"/>
            <a:ext cx="8736971" cy="12192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3148808" y="2122026"/>
            <a:ext cx="53757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3733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4027196" y="2270753"/>
            <a:ext cx="6842427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3600" b="1" dirty="0" err="1"/>
              <a:t>Về</a:t>
            </a:r>
            <a:r>
              <a:rPr lang="en-US" sz="3600" b="1" dirty="0"/>
              <a:t> 30.000 feet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07999" y="3726255"/>
            <a:ext cx="8736971" cy="12192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3345917" y="2932019"/>
            <a:ext cx="53757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3733" dirty="0">
              <a:solidFill>
                <a:schemeClr val="bg1"/>
              </a:solidFill>
            </a:endParaRPr>
          </a:p>
        </p:txBody>
      </p:sp>
      <p:sp>
        <p:nvSpPr>
          <p:cNvPr id="27" name="TextBox 12"/>
          <p:cNvSpPr txBox="1"/>
          <p:nvPr/>
        </p:nvSpPr>
        <p:spPr bwMode="auto">
          <a:xfrm>
            <a:off x="4135687" y="4043467"/>
            <a:ext cx="6839157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3200" b="1"/>
              <a:t>MÔ TẢ SỬ DỤNG</a:t>
            </a:r>
            <a:endParaRPr lang="en-US" sz="3200" dirty="0"/>
          </a:p>
        </p:txBody>
      </p:sp>
      <p:sp>
        <p:nvSpPr>
          <p:cNvPr id="28" name="직사각형 39"/>
          <p:cNvSpPr/>
          <p:nvPr/>
        </p:nvSpPr>
        <p:spPr>
          <a:xfrm>
            <a:off x="3148808" y="4002462"/>
            <a:ext cx="53757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altLang="ko-KR" sz="3733" b="1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3733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3345917" y="5397411"/>
            <a:ext cx="53757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86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24" grpId="0"/>
      <p:bldP spid="27" grpId="0"/>
      <p:bldP spid="28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1311215" y="2037690"/>
            <a:ext cx="10446589" cy="677800"/>
          </a:xfrm>
          <a:prstGeom prst="roundRect">
            <a:avLst>
              <a:gd name="adj" fmla="val 10250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lang="en-US" altLang="en-US" sz="3200" b="1" dirty="0" err="1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Thành</a:t>
            </a:r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Viên</a:t>
            </a:r>
            <a:endParaRPr lang="en-US" altLang="en-US" sz="3200" b="1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418711" y="3600332"/>
            <a:ext cx="2657999" cy="2266951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r>
              <a:rPr lang="en-US" altLang="zh-CN" sz="2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Trần</a:t>
            </a:r>
            <a:r>
              <a:rPr lang="en-US" altLang="zh-CN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Hùng</a:t>
            </a:r>
            <a:r>
              <a:rPr lang="en-US" altLang="zh-CN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Mạnh</a:t>
            </a:r>
            <a:endParaRPr lang="zh-CN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1297327" y="3922910"/>
            <a:ext cx="1226593" cy="1204935"/>
            <a:chOff x="0" y="0"/>
            <a:chExt cx="1134269" cy="1130696"/>
          </a:xfrm>
        </p:grpSpPr>
        <p:pic>
          <p:nvPicPr>
            <p:cNvPr id="7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1" r="7729" b="73111"/>
            <a:stretch>
              <a:fillRect/>
            </a:stretch>
          </p:blipFill>
          <p:spPr bwMode="auto">
            <a:xfrm>
              <a:off x="0" y="41083"/>
              <a:ext cx="1134269" cy="108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130697" cy="113069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bg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bg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bg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352961" y="3600333"/>
            <a:ext cx="2733804" cy="2266950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r>
              <a:rPr lang="en-US" altLang="zh-CN" sz="2400" b="1" dirty="0" err="1" smtClean="0">
                <a:solidFill>
                  <a:srgbClr val="00206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Lê</a:t>
            </a:r>
            <a:r>
              <a:rPr lang="en-US" altLang="zh-CN" sz="2400" b="1" dirty="0" smtClean="0">
                <a:solidFill>
                  <a:srgbClr val="00206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Đức</a:t>
            </a:r>
            <a:r>
              <a:rPr lang="en-US" altLang="zh-CN" sz="2400" b="1" dirty="0" smtClean="0">
                <a:solidFill>
                  <a:srgbClr val="00206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Cường</a:t>
            </a:r>
            <a:endParaRPr lang="zh-CN" altLang="en-US" sz="2400" b="1" dirty="0">
              <a:solidFill>
                <a:srgbClr val="00206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89825" y="3615770"/>
            <a:ext cx="2531889" cy="2266951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r>
              <a:rPr lang="en-US" altLang="zh-CN" sz="2400" b="1" dirty="0" err="1" smtClean="0">
                <a:solidFill>
                  <a:srgbClr val="00206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Trần</a:t>
            </a:r>
            <a:r>
              <a:rPr lang="en-US" altLang="zh-CN" sz="2400" b="1" dirty="0" smtClean="0">
                <a:solidFill>
                  <a:srgbClr val="00206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Quang</a:t>
            </a:r>
            <a:r>
              <a:rPr lang="en-US" altLang="zh-CN" sz="2400" b="1" dirty="0" smtClean="0">
                <a:solidFill>
                  <a:srgbClr val="00206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Huy</a:t>
            </a:r>
            <a:endParaRPr lang="zh-CN" altLang="en-US" sz="2400" b="1" dirty="0">
              <a:solidFill>
                <a:srgbClr val="00206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3895719" y="3876822"/>
            <a:ext cx="1731690" cy="1224192"/>
            <a:chOff x="0" y="0"/>
            <a:chExt cx="1111048" cy="1111048"/>
          </a:xfrm>
        </p:grpSpPr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0" r="2945" b="74030"/>
            <a:stretch>
              <a:fillRect/>
            </a:stretch>
          </p:blipFill>
          <p:spPr bwMode="auto">
            <a:xfrm>
              <a:off x="1785" y="58948"/>
              <a:ext cx="1105689" cy="105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111048" cy="1111048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bg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bg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bg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6967613" y="3922910"/>
            <a:ext cx="1445485" cy="1240067"/>
            <a:chOff x="0" y="0"/>
            <a:chExt cx="1111048" cy="1111048"/>
          </a:xfrm>
        </p:grpSpPr>
        <p:pic>
          <p:nvPicPr>
            <p:cNvPr id="15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6" r="15500" b="73853"/>
            <a:stretch>
              <a:fillRect/>
            </a:stretch>
          </p:blipFill>
          <p:spPr bwMode="auto">
            <a:xfrm>
              <a:off x="0" y="51802"/>
              <a:ext cx="1111048" cy="1059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111048" cy="1111048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bg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bg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bg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4329159" y="527798"/>
            <a:ext cx="4551151" cy="1019648"/>
          </a:xfrm>
          <a:prstGeom prst="roundRect">
            <a:avLst>
              <a:gd name="adj" fmla="val 10250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lang="en-US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NHÓM 11</a:t>
            </a:r>
          </a:p>
        </p:txBody>
      </p:sp>
      <p:sp>
        <p:nvSpPr>
          <p:cNvPr id="19" name="Down Arrow 18"/>
          <p:cNvSpPr/>
          <p:nvPr/>
        </p:nvSpPr>
        <p:spPr>
          <a:xfrm flipH="1">
            <a:off x="4494900" y="2708678"/>
            <a:ext cx="393459" cy="898465"/>
          </a:xfrm>
          <a:prstGeom prst="downArrow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1" name="Down Arrow 20"/>
          <p:cNvSpPr/>
          <p:nvPr/>
        </p:nvSpPr>
        <p:spPr>
          <a:xfrm flipH="1">
            <a:off x="1742965" y="2708679"/>
            <a:ext cx="393459" cy="898465"/>
          </a:xfrm>
          <a:prstGeom prst="downArrow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2" name="Down Arrow 21"/>
          <p:cNvSpPr/>
          <p:nvPr/>
        </p:nvSpPr>
        <p:spPr>
          <a:xfrm>
            <a:off x="7497184" y="2712054"/>
            <a:ext cx="341391" cy="891712"/>
          </a:xfrm>
          <a:prstGeom prst="downArrow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0" name="Down Arrow 19"/>
          <p:cNvSpPr/>
          <p:nvPr/>
        </p:nvSpPr>
        <p:spPr>
          <a:xfrm>
            <a:off x="10106009" y="2724058"/>
            <a:ext cx="341391" cy="891712"/>
          </a:xfrm>
          <a:prstGeom prst="downArrow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5" name="AutoShape 2"/>
          <p:cNvSpPr>
            <a:spLocks noChangeArrowheads="1"/>
          </p:cNvSpPr>
          <p:nvPr/>
        </p:nvSpPr>
        <p:spPr bwMode="auto">
          <a:xfrm>
            <a:off x="9081085" y="3600332"/>
            <a:ext cx="2540751" cy="2266951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r>
              <a:rPr lang="en-US" altLang="zh-CN" sz="2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Bùi</a:t>
            </a:r>
            <a:r>
              <a:rPr lang="en-US" altLang="zh-CN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Anh</a:t>
            </a:r>
            <a:r>
              <a:rPr lang="en-US" altLang="zh-CN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Quang</a:t>
            </a:r>
            <a:endParaRPr lang="zh-CN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6" name="Group 13"/>
          <p:cNvGrpSpPr>
            <a:grpSpLocks/>
          </p:cNvGrpSpPr>
          <p:nvPr/>
        </p:nvGrpSpPr>
        <p:grpSpPr bwMode="auto">
          <a:xfrm>
            <a:off x="9663407" y="3896079"/>
            <a:ext cx="1226593" cy="1204935"/>
            <a:chOff x="0" y="0"/>
            <a:chExt cx="1134269" cy="1130696"/>
          </a:xfrm>
        </p:grpSpPr>
        <p:pic>
          <p:nvPicPr>
            <p:cNvPr id="27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1" r="7729" b="73111"/>
            <a:stretch>
              <a:fillRect/>
            </a:stretch>
          </p:blipFill>
          <p:spPr bwMode="auto">
            <a:xfrm>
              <a:off x="0" y="41083"/>
              <a:ext cx="1134269" cy="108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130697" cy="113069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bg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bg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bg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7826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9" grpId="0" animBg="1"/>
      <p:bldP spid="21" grpId="0" animBg="1"/>
      <p:bldP spid="22" grpId="0" animBg="1"/>
      <p:bldP spid="20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dirty="0" smtClean="0">
                <a:solidFill>
                  <a:schemeClr val="accent2"/>
                </a:solidFill>
                <a:latin typeface="+mn-lt"/>
              </a:rPr>
              <a:t>I - </a:t>
            </a:r>
            <a:r>
              <a:rPr lang="en-US" b="1" dirty="0" err="1">
                <a:solidFill>
                  <a:srgbClr val="FF0000"/>
                </a:solidFill>
              </a:rPr>
              <a:t>Về</a:t>
            </a:r>
            <a:r>
              <a:rPr lang="en-US" b="1" dirty="0">
                <a:solidFill>
                  <a:srgbClr val="FF0000"/>
                </a:solidFill>
              </a:rPr>
              <a:t> 30.000 feet</a:t>
            </a:r>
            <a:endParaRPr lang="ko-KR" alt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2849" y="1029908"/>
            <a:ext cx="68167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 smtClean="0"/>
              <a:t>1.1 </a:t>
            </a:r>
            <a:r>
              <a:rPr lang="en-US" b="1" dirty="0" err="1" smtClean="0"/>
              <a:t>Tổng</a:t>
            </a:r>
            <a:r>
              <a:rPr lang="en-US" b="1" dirty="0" smtClean="0"/>
              <a:t> </a:t>
            </a:r>
            <a:r>
              <a:rPr lang="en-US" b="1" dirty="0" err="1"/>
              <a:t>quát</a:t>
            </a:r>
            <a:endParaRPr lang="en-US" sz="1400" dirty="0"/>
          </a:p>
          <a:p>
            <a:r>
              <a:rPr lang="en-US" dirty="0" err="1"/>
              <a:t>Daurouter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sumo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;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duarouter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(DUA).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duaiterate.py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(DUE)</a:t>
            </a:r>
          </a:p>
          <a:p>
            <a:r>
              <a:rPr lang="en-US" b="1" dirty="0" smtClean="0"/>
              <a:t>          1.2 </a:t>
            </a: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đích</a:t>
            </a:r>
            <a:endParaRPr lang="en-US" b="1" dirty="0" smtClean="0"/>
          </a:p>
          <a:p>
            <a:r>
              <a:rPr lang="en-US" b="1" dirty="0" smtClean="0"/>
              <a:t>-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chữa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b="1" dirty="0" smtClean="0"/>
              <a:t>1.3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endParaRPr lang="en-US" b="1" dirty="0" smtClean="0"/>
          </a:p>
          <a:p>
            <a:r>
              <a:rPr lang="en-US" dirty="0" smtClean="0"/>
              <a:t>- Di </a:t>
            </a:r>
            <a:r>
              <a:rPr lang="en-US" dirty="0" err="1"/>
              <a:t>động</a:t>
            </a:r>
            <a:r>
              <a:rPr lang="en-US" dirty="0"/>
              <a:t>(Linux / Windows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);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r>
              <a:rPr lang="en-US" b="1" dirty="0" smtClean="0"/>
              <a:t>           1.4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(</a:t>
            </a:r>
            <a:r>
              <a:rPr lang="en-US" b="1" dirty="0" err="1"/>
              <a:t>bắt</a:t>
            </a:r>
            <a:r>
              <a:rPr lang="en-US" b="1" dirty="0"/>
              <a:t> </a:t>
            </a:r>
            <a:r>
              <a:rPr lang="en-US" b="1" dirty="0" err="1"/>
              <a:t>buộc</a:t>
            </a:r>
            <a:r>
              <a:rPr lang="en-US" b="1" dirty="0" smtClean="0"/>
              <a:t>):</a:t>
            </a:r>
          </a:p>
          <a:p>
            <a:r>
              <a:rPr lang="en-US" b="1" dirty="0" smtClean="0"/>
              <a:t>-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netconvert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netgenerate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endParaRPr lang="en-US" dirty="0"/>
          </a:p>
          <a:p>
            <a:r>
              <a:rPr lang="en-US" b="1" dirty="0" smtClean="0"/>
              <a:t>-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r>
              <a:rPr lang="en-US" b="1" dirty="0" smtClean="0"/>
              <a:t>           1.5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 smtClean="0"/>
              <a:t>ra</a:t>
            </a:r>
            <a:endParaRPr lang="en-US" b="1" dirty="0" smtClean="0"/>
          </a:p>
          <a:p>
            <a:r>
              <a:rPr lang="en-US" b="1" dirty="0" smtClean="0"/>
              <a:t>-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,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sumo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b="1" dirty="0" smtClean="0"/>
              <a:t>           1.6 </a:t>
            </a:r>
            <a:r>
              <a:rPr lang="en-US" b="1" dirty="0" err="1" smtClean="0"/>
              <a:t>Ngôn</a:t>
            </a:r>
            <a:r>
              <a:rPr lang="en-US" b="1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</a:t>
            </a:r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: C++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7268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2849" y="1029908"/>
            <a:ext cx="68167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2</a:t>
            </a:r>
            <a:r>
              <a:rPr lang="en-US" b="1" dirty="0" smtClean="0"/>
              <a:t>.1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 smtClean="0"/>
              <a:t>ra</a:t>
            </a:r>
            <a:endParaRPr lang="en-US" b="1" dirty="0" smtClean="0"/>
          </a:p>
          <a:p>
            <a:pPr lvl="0"/>
            <a:endParaRPr lang="en-US" sz="1600" dirty="0"/>
          </a:p>
          <a:p>
            <a:r>
              <a:rPr lang="en-US" dirty="0" smtClean="0"/>
              <a:t>-  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daurouter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i="1" dirty="0"/>
              <a:t>.rou.xml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tuỳ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–o).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i="1" dirty="0"/>
              <a:t>.rou.alt.xml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i="1" dirty="0"/>
              <a:t>.rou.xml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routeDistribution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routeDistribution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(DUA)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sumo.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046561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2849" y="1029908"/>
            <a:ext cx="6816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 smtClean="0"/>
              <a:t>2.2 </a:t>
            </a:r>
            <a:r>
              <a:rPr lang="en-US" b="1" dirty="0" err="1"/>
              <a:t>Tuỳ</a:t>
            </a:r>
            <a:r>
              <a:rPr lang="en-US" b="1" dirty="0"/>
              <a:t> </a:t>
            </a:r>
            <a:r>
              <a:rPr lang="en-US" b="1" dirty="0" err="1" smtClean="0"/>
              <a:t>chọn</a:t>
            </a:r>
            <a:endParaRPr lang="en-US" b="1" dirty="0" smtClean="0"/>
          </a:p>
          <a:p>
            <a:pPr lvl="1"/>
            <a:endParaRPr lang="en-US" sz="1400" dirty="0"/>
          </a:p>
          <a:p>
            <a:r>
              <a:rPr lang="en-US" dirty="0" smtClean="0"/>
              <a:t>- 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XML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duarouter</a:t>
            </a:r>
            <a:r>
              <a:rPr lang="en-US" dirty="0"/>
              <a:t>: </a:t>
            </a:r>
            <a:r>
              <a:rPr lang="en-US" i="1" dirty="0"/>
              <a:t>duarouterConfiguration.xsd</a:t>
            </a:r>
            <a:r>
              <a:rPr lang="en-US" dirty="0"/>
              <a:t>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581594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2849" y="1029908"/>
            <a:ext cx="68167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endParaRPr lang="en-US" sz="1600" dirty="0"/>
          </a:p>
          <a:p>
            <a:endParaRPr 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50751"/>
              </p:ext>
            </p:extLst>
          </p:nvPr>
        </p:nvGraphicFramePr>
        <p:xfrm>
          <a:off x="2926715" y="1745673"/>
          <a:ext cx="6338570" cy="3860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0440">
                  <a:extLst>
                    <a:ext uri="{9D8B030D-6E8A-4147-A177-3AD203B41FA5}">
                      <a16:colId xmlns:a16="http://schemas.microsoft.com/office/drawing/2014/main" val="3895583015"/>
                    </a:ext>
                  </a:extLst>
                </a:gridCol>
                <a:gridCol w="4088130">
                  <a:extLst>
                    <a:ext uri="{9D8B030D-6E8A-4147-A177-3AD203B41FA5}">
                      <a16:colId xmlns:a16="http://schemas.microsoft.com/office/drawing/2014/main" val="3017609718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Lựa chọn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Mô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tả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2773889"/>
                  </a:ext>
                </a:extLst>
              </a:tr>
              <a:tr h="7224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-c &lt;FILE&gt;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--confguration-file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Tải cấu hình được đặt tên khi khởi động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6372054"/>
                  </a:ext>
                </a:extLst>
              </a:tr>
              <a:tr h="10837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 C &lt;FILE&gt;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--save-configuration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&lt;FILE&gt;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Lưu cấu hình hiện tại vào file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058431"/>
                  </a:ext>
                </a:extLst>
              </a:tr>
              <a:tr h="3612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--save-template &lt;FILE&gt;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Lưu cấu hình (trống) vào file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5597668"/>
                  </a:ext>
                </a:extLst>
              </a:tr>
              <a:tr h="3612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--save-schema &lt;FILE&gt;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Lưu lược đồ cấu hình vào file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3822575"/>
                  </a:ext>
                </a:extLst>
              </a:tr>
              <a:tr h="7224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--save-conment </a:t>
                      </a:r>
                      <a:r>
                        <a:rPr lang="vi-VN" sz="1400">
                          <a:effectLst/>
                        </a:rPr>
                        <a:t>&lt;BOOL&gt;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Thêm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nhận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xét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mẫu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cấu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hình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hoặc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Lược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đồ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lưu</a:t>
                      </a:r>
                      <a:r>
                        <a:rPr lang="en-US" sz="1400" dirty="0">
                          <a:effectLst/>
                        </a:rPr>
                        <a:t>; </a:t>
                      </a:r>
                      <a:r>
                        <a:rPr lang="en-US" sz="1400" dirty="0" err="1">
                          <a:effectLst/>
                        </a:rPr>
                        <a:t>dèault</a:t>
                      </a:r>
                      <a:r>
                        <a:rPr lang="en-US" sz="1400" dirty="0">
                          <a:effectLst/>
                        </a:rPr>
                        <a:t>: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24500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968891" y="5816689"/>
            <a:ext cx="221727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2.2.1.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60269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2849" y="1029908"/>
            <a:ext cx="68167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2.4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endParaRPr lang="en-US" sz="1600" dirty="0"/>
          </a:p>
          <a:p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7488"/>
              </p:ext>
            </p:extLst>
          </p:nvPr>
        </p:nvGraphicFramePr>
        <p:xfrm>
          <a:off x="2179782" y="1607126"/>
          <a:ext cx="8645236" cy="45948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6880">
                  <a:extLst>
                    <a:ext uri="{9D8B030D-6E8A-4147-A177-3AD203B41FA5}">
                      <a16:colId xmlns:a16="http://schemas.microsoft.com/office/drawing/2014/main" val="1959407537"/>
                    </a:ext>
                  </a:extLst>
                </a:gridCol>
                <a:gridCol w="5408356">
                  <a:extLst>
                    <a:ext uri="{9D8B030D-6E8A-4147-A177-3AD203B41FA5}">
                      <a16:colId xmlns:a16="http://schemas.microsoft.com/office/drawing/2014/main" val="1800504717"/>
                    </a:ext>
                  </a:extLst>
                </a:gridCol>
              </a:tblGrid>
              <a:tr h="3660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Lựa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chọn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82" marR="66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82" marR="66782" marT="0" marB="0" anchor="ctr"/>
                </a:tc>
                <a:extLst>
                  <a:ext uri="{0D108BD9-81ED-4DB2-BD59-A6C34878D82A}">
                    <a16:rowId xmlns:a16="http://schemas.microsoft.com/office/drawing/2014/main" val="1294231038"/>
                  </a:ext>
                </a:extLst>
              </a:tr>
              <a:tr h="448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-n &lt;FILE&gt;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--net-file &lt;FILE&gt;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82" marR="667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Sử dụng file làm mạng sumo để dịnh tuyến trên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82" marR="66782" marT="0" marB="0"/>
                </a:tc>
                <a:extLst>
                  <a:ext uri="{0D108BD9-81ED-4DB2-BD59-A6C34878D82A}">
                    <a16:rowId xmlns:a16="http://schemas.microsoft.com/office/drawing/2014/main" val="1467930737"/>
                  </a:ext>
                </a:extLst>
              </a:tr>
              <a:tr h="668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-d &lt;FILE&gt;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--additional-files &lt;FILE&gt;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82" marR="667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Đọc dữ liêụ mạng bổ xung (các quận, điểm dừng xe buýt) từ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các file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82" marR="66782" marT="0" marB="0"/>
                </a:tc>
                <a:extLst>
                  <a:ext uri="{0D108BD9-81ED-4DB2-BD59-A6C34878D82A}">
                    <a16:rowId xmlns:a16="http://schemas.microsoft.com/office/drawing/2014/main" val="345123297"/>
                  </a:ext>
                </a:extLst>
              </a:tr>
              <a:tr h="448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-t &lt;FILE&gt;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--router-files &lt;FILE&gt;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82" marR="667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Đọc các tuyến đường thay thế, luồng và chuyến đi của sumo từ (các) file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82" marR="66782" marT="0" marB="0"/>
                </a:tc>
                <a:extLst>
                  <a:ext uri="{0D108BD9-81ED-4DB2-BD59-A6C34878D82A}">
                    <a16:rowId xmlns:a16="http://schemas.microsoft.com/office/drawing/2014/main" val="3384204589"/>
                  </a:ext>
                </a:extLst>
              </a:tr>
              <a:tr h="448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--phemlight-path &lt;FILE&gt;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82" marR="667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Xác định nơi tải các định nghĩa PHEMlight: ./PHElight/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82" marR="66782" marT="0" marB="0"/>
                </a:tc>
                <a:extLst>
                  <a:ext uri="{0D108BD9-81ED-4DB2-BD59-A6C34878D82A}">
                    <a16:rowId xmlns:a16="http://schemas.microsoft.com/office/drawing/2014/main" val="1005411662"/>
                  </a:ext>
                </a:extLst>
              </a:tr>
              <a:tr h="668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--junction-taz </a:t>
                      </a:r>
                      <a:r>
                        <a:rPr lang="vi-VN" sz="1400">
                          <a:effectLst/>
                        </a:rPr>
                        <a:t>&lt;BOOL&gt;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82" marR="667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Khởi tạo TAZ cho mọi đường giao nhau để sử dụng các thuộc tính tojunction và fromJunction; default: 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82" marR="66782" marT="0" marB="0"/>
                </a:tc>
                <a:extLst>
                  <a:ext uri="{0D108BD9-81ED-4DB2-BD59-A6C34878D82A}">
                    <a16:rowId xmlns:a16="http://schemas.microsoft.com/office/drawing/2014/main" val="142701709"/>
                  </a:ext>
                </a:extLst>
              </a:tr>
              <a:tr h="448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-w &lt;FILE&gt;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-weight-files &lt;FILE&gt;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82" marR="667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Đọc trọng số mạnh từ các file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82" marR="66782" marT="0" marB="0"/>
                </a:tc>
                <a:extLst>
                  <a:ext uri="{0D108BD9-81ED-4DB2-BD59-A6C34878D82A}">
                    <a16:rowId xmlns:a16="http://schemas.microsoft.com/office/drawing/2014/main" val="2561602942"/>
                  </a:ext>
                </a:extLst>
              </a:tr>
              <a:tr h="448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--lane-weight-file &lt;FILE&gt;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82" marR="667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Đọc trọng số mạng dựa trên làn đường từ các file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82" marR="66782" marT="0" marB="0"/>
                </a:tc>
                <a:extLst>
                  <a:ext uri="{0D108BD9-81ED-4DB2-BD59-A6C34878D82A}">
                    <a16:rowId xmlns:a16="http://schemas.microsoft.com/office/drawing/2014/main" val="3157256590"/>
                  </a:ext>
                </a:extLst>
              </a:tr>
              <a:tr h="6523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-x </a:t>
                      </a:r>
                      <a:r>
                        <a:rPr lang="vi-VN" sz="1400">
                          <a:effectLst/>
                        </a:rPr>
                        <a:t>&lt;STRING&gt;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--weight-attribute </a:t>
                      </a:r>
                      <a:r>
                        <a:rPr lang="en-US" sz="1300">
                          <a:effectLst/>
                        </a:rPr>
                        <a:t>&lt;STRING&gt;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82" marR="667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Tên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của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thuộc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tính</a:t>
                      </a:r>
                      <a:r>
                        <a:rPr lang="en-US" sz="1400" dirty="0">
                          <a:effectLst/>
                        </a:rPr>
                        <a:t> xml </a:t>
                      </a:r>
                      <a:r>
                        <a:rPr lang="en-US" sz="1400" dirty="0" err="1">
                          <a:effectLst/>
                        </a:rPr>
                        <a:t>cung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cấp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trọng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lượng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cạnh</a:t>
                      </a:r>
                      <a:r>
                        <a:rPr lang="en-US" sz="1400" dirty="0">
                          <a:effectLst/>
                        </a:rPr>
                        <a:t>; default: </a:t>
                      </a:r>
                      <a:r>
                        <a:rPr lang="en-US" sz="1400" dirty="0" err="1">
                          <a:effectLst/>
                        </a:rPr>
                        <a:t>traveltime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82" marR="66782" marT="0" marB="0"/>
                </a:tc>
                <a:extLst>
                  <a:ext uri="{0D108BD9-81ED-4DB2-BD59-A6C34878D82A}">
                    <a16:rowId xmlns:a16="http://schemas.microsoft.com/office/drawing/2014/main" val="421256968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046313" y="6329291"/>
            <a:ext cx="204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2.2.2.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689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2891</Words>
  <Application>Microsoft Office PowerPoint</Application>
  <PresentationFormat>Widescreen</PresentationFormat>
  <Paragraphs>348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Malgun Gothic</vt:lpstr>
      <vt:lpstr>Microsoft YaHei</vt:lpstr>
      <vt:lpstr>Arial</vt:lpstr>
      <vt:lpstr>Calibri</vt:lpstr>
      <vt:lpstr>Calibri Light</vt:lpstr>
      <vt:lpstr>等线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for watching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65</cp:revision>
  <dcterms:created xsi:type="dcterms:W3CDTF">2020-12-02T15:08:22Z</dcterms:created>
  <dcterms:modified xsi:type="dcterms:W3CDTF">2021-11-07T18:11:58Z</dcterms:modified>
</cp:coreProperties>
</file>