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7" r:id="rId2"/>
    <p:sldId id="258" r:id="rId3"/>
    <p:sldId id="259" r:id="rId4"/>
    <p:sldId id="260" r:id="rId5"/>
    <p:sldId id="261" r:id="rId6"/>
    <p:sldId id="297" r:id="rId7"/>
    <p:sldId id="299" r:id="rId8"/>
    <p:sldId id="300" r:id="rId9"/>
    <p:sldId id="301" r:id="rId10"/>
    <p:sldId id="302" r:id="rId11"/>
    <p:sldId id="304" r:id="rId12"/>
    <p:sldId id="305" r:id="rId13"/>
    <p:sldId id="30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A93A-A72E-4900-AA5D-398CCF321F9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6DCEC-EB15-4F04-A9A7-1457A440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62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41836-199F-4F1E-BC65-79DCFF6B5B2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23E9F-93C8-4B0A-9A86-FD8556BE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14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23E9F-93C8-4B0A-9A86-FD8556BE8BD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123E9F-93C8-4B0A-9A86-FD8556BE8B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5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99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6603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6900" y="2857400"/>
            <a:ext cx="87980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48667" y="4970101"/>
            <a:ext cx="8894800" cy="1597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63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626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AB75-3693-497F-B298-4911FA1B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8" r:id="rId15"/>
    <p:sldLayoutId id="2147483670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963682" y="5379932"/>
            <a:ext cx="4608512" cy="768084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Welcome!!</a:t>
            </a:r>
            <a:endParaRPr lang="ko-KR" altLang="en-US" sz="72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Oval 32"/>
          <p:cNvSpPr/>
          <p:nvPr/>
        </p:nvSpPr>
        <p:spPr>
          <a:xfrm>
            <a:off x="5657056" y="2319040"/>
            <a:ext cx="877889" cy="1056117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09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2.5 Mặc định</a:t>
            </a:r>
            <a:endParaRPr lang="en-US" sz="1400"/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74" y="1952175"/>
            <a:ext cx="7877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1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2.6 </a:t>
            </a:r>
            <a:r>
              <a:rPr lang="en-US" b="1"/>
              <a:t>Thời gian</a:t>
            </a:r>
            <a:endParaRPr lang="en-US" sz="1400"/>
          </a:p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85" y="2135126"/>
            <a:ext cx="7896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03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2.7 Báo cáo</a:t>
            </a:r>
            <a:endParaRPr lang="en-US" sz="1400"/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06" y="1363019"/>
            <a:ext cx="6564702" cy="54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832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2.8 Số ngẫu nhiên</a:t>
            </a:r>
            <a:endParaRPr lang="en-US" sz="1400"/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23" y="2014793"/>
            <a:ext cx="7800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8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060638" y="2578257"/>
            <a:ext cx="10626705" cy="11432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for watching</a:t>
            </a:r>
            <a:endParaRPr lang="e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50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94864" y="2184997"/>
            <a:ext cx="7721600" cy="861775"/>
          </a:xfrm>
        </p:spPr>
        <p:txBody>
          <a:bodyPr>
            <a:noAutofit/>
          </a:bodyPr>
          <a:lstStyle/>
          <a:p>
            <a:pPr lvl="0" algn="ctr"/>
            <a:r>
              <a:rPr lang="en-US" sz="6000">
                <a:solidFill>
                  <a:schemeClr val="tx1"/>
                </a:solidFill>
                <a:latin typeface="Arial" panose="020B0604020202020204" pitchFamily="34" charset="0"/>
              </a:rPr>
              <a:t>BÀI </a:t>
            </a:r>
            <a:r>
              <a:rPr lang="en-US" sz="6000" smtClean="0">
                <a:solidFill>
                  <a:schemeClr val="tx1"/>
                </a:solidFill>
                <a:latin typeface="Arial" panose="020B0604020202020204" pitchFamily="34" charset="0"/>
              </a:rPr>
              <a:t>BÁO CÁO</a:t>
            </a:r>
            <a:endParaRPr lang="en-US" altLang="ko-KR" sz="60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82169" y="3215498"/>
            <a:ext cx="6164101" cy="672075"/>
          </a:xfrm>
        </p:spPr>
        <p:txBody>
          <a:bodyPr/>
          <a:lstStyle/>
          <a:p>
            <a:pPr algn="ctr"/>
            <a:r>
              <a:rPr lang="en-US" sz="2667" b="1" i="1" dirty="0" err="1">
                <a:latin typeface="+mj-lt"/>
                <a:cs typeface="Times New Roman" panose="02020603050405020304" pitchFamily="18" charset="0"/>
              </a:rPr>
              <a:t>Môn</a:t>
            </a:r>
            <a:r>
              <a:rPr lang="en-US" sz="2667" b="1" i="1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667" b="1" i="1" smtClean="0">
                <a:latin typeface="+mj-lt"/>
                <a:cs typeface="Times New Roman" panose="02020603050405020304" pitchFamily="18" charset="0"/>
              </a:rPr>
              <a:t>Giao thông thông minh</a:t>
            </a:r>
            <a:endParaRPr lang="en-US" sz="2667" b="1" i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19741" r="11917" b="25976"/>
          <a:stretch/>
        </p:blipFill>
        <p:spPr>
          <a:xfrm>
            <a:off x="4436028" y="384090"/>
            <a:ext cx="3456384" cy="16321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4643" y="4056299"/>
            <a:ext cx="10282042" cy="1449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spcBef>
                <a:spcPts val="1333"/>
              </a:spcBef>
              <a:buClr>
                <a:srgbClr val="90C226"/>
              </a:buClr>
              <a:buSzPct val="80000"/>
            </a:pPr>
            <a:r>
              <a:rPr lang="en-US" sz="3733" dirty="0" err="1">
                <a:solidFill>
                  <a:prstClr val="black"/>
                </a:solidFill>
                <a:latin typeface="Trebuchet MS" panose="020B0603020202020204"/>
              </a:rPr>
              <a:t>Lớp</a:t>
            </a:r>
            <a:r>
              <a:rPr lang="en-US" sz="3733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r>
              <a:rPr lang="en-US" sz="3733" dirty="0" smtClean="0">
                <a:solidFill>
                  <a:prstClr val="black"/>
                </a:solidFill>
                <a:latin typeface="Trebuchet MS" panose="020B0603020202020204"/>
              </a:rPr>
              <a:t>70DCTT21 - </a:t>
            </a:r>
            <a:r>
              <a:rPr lang="en-US" sz="3733" err="1" smtClean="0">
                <a:solidFill>
                  <a:prstClr val="black"/>
                </a:solidFill>
                <a:latin typeface="Trebuchet MS" panose="020B0603020202020204"/>
              </a:rPr>
              <a:t>Nhóm</a:t>
            </a:r>
            <a:r>
              <a:rPr lang="en-US" sz="3733" smtClean="0">
                <a:solidFill>
                  <a:prstClr val="black"/>
                </a:solidFill>
                <a:latin typeface="Trebuchet MS" panose="020B0603020202020204"/>
              </a:rPr>
              <a:t> </a:t>
            </a:r>
            <a:r>
              <a:rPr lang="en-US" sz="3733" smtClean="0">
                <a:solidFill>
                  <a:prstClr val="black"/>
                </a:solidFill>
                <a:latin typeface="Trebuchet MS" panose="020B0603020202020204"/>
              </a:rPr>
              <a:t>1 </a:t>
            </a:r>
            <a:endParaRPr lang="en-US" sz="3733" dirty="0">
              <a:solidFill>
                <a:prstClr val="black"/>
              </a:solidFill>
              <a:latin typeface="Trebuchet MS" panose="020B0603020202020204"/>
            </a:endParaRPr>
          </a:p>
          <a:p>
            <a:pPr algn="ctr" defTabSz="609585">
              <a:spcBef>
                <a:spcPts val="1333"/>
              </a:spcBef>
              <a:buClr>
                <a:srgbClr val="90C226"/>
              </a:buClr>
              <a:buSzPct val="80000"/>
            </a:pPr>
            <a:r>
              <a:rPr lang="en-US" sz="4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i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dfrouter trong SUMO</a:t>
            </a:r>
            <a:endParaRPr lang="en-US" sz="40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40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84574" y="244454"/>
            <a:ext cx="7983935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400" b="1" i="1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5400" b="1" i="1" smtClean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  <a:endParaRPr lang="en-US" sz="5400" b="1" i="1" dirty="0">
              <a:solidFill>
                <a:srgbClr val="FF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07999" y="1889397"/>
            <a:ext cx="8736971" cy="12192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3148808" y="2122026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4132417" y="2208187"/>
            <a:ext cx="684242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b="1" dirty="0"/>
              <a:t>GIỚI THIỆU </a:t>
            </a:r>
            <a:r>
              <a:rPr lang="en-US" sz="3200" b="1"/>
              <a:t>VỀ </a:t>
            </a:r>
            <a:r>
              <a:rPr lang="en-US" sz="3200" b="1" smtClean="0"/>
              <a:t>SUMO 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07999" y="3726255"/>
            <a:ext cx="8736971" cy="12192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3345917" y="2932019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27" name="TextBox 12"/>
          <p:cNvSpPr txBox="1"/>
          <p:nvPr/>
        </p:nvSpPr>
        <p:spPr bwMode="auto">
          <a:xfrm>
            <a:off x="4135687" y="4043467"/>
            <a:ext cx="683915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200" b="1"/>
              <a:t>MÔ TẢ SỬ DỤNG</a:t>
            </a:r>
            <a:endParaRPr lang="en-US" sz="3200" dirty="0"/>
          </a:p>
        </p:txBody>
      </p:sp>
      <p:sp>
        <p:nvSpPr>
          <p:cNvPr id="28" name="직사각형 39"/>
          <p:cNvSpPr/>
          <p:nvPr/>
        </p:nvSpPr>
        <p:spPr>
          <a:xfrm>
            <a:off x="3148808" y="4002462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3733" b="1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3345917" y="5397411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24" grpId="0"/>
      <p:bldP spid="27" grpId="0"/>
      <p:bldP spid="28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1311215" y="2037690"/>
            <a:ext cx="10446589" cy="677800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en-US" altLang="en-US" sz="3200" b="1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Thành</a:t>
            </a: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Viên</a:t>
            </a:r>
            <a:endParaRPr lang="en-US" altLang="en-US" sz="32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18711" y="3600332"/>
            <a:ext cx="2657999" cy="2266951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Lại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Quang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Nam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297327" y="3922910"/>
            <a:ext cx="1226593" cy="1204935"/>
            <a:chOff x="0" y="0"/>
            <a:chExt cx="1134269" cy="1130696"/>
          </a:xfrm>
        </p:grpSpPr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352960" y="3600333"/>
            <a:ext cx="3070797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Mai Thị Thanh Huyền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708242" y="3615770"/>
            <a:ext cx="2113472" cy="2266951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smtClean="0">
                <a:solidFill>
                  <a:srgbClr val="00206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Bùi Đức Dũng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895719" y="3876822"/>
            <a:ext cx="1731690" cy="1224192"/>
            <a:chOff x="0" y="0"/>
            <a:chExt cx="1111048" cy="1111048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0" r="2945" b="74030"/>
            <a:stretch>
              <a:fillRect/>
            </a:stretch>
          </p:blipFill>
          <p:spPr bwMode="auto">
            <a:xfrm>
              <a:off x="1785" y="58948"/>
              <a:ext cx="1105689" cy="105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6967613" y="3922910"/>
            <a:ext cx="1445485" cy="1240067"/>
            <a:chOff x="0" y="0"/>
            <a:chExt cx="1111048" cy="1111048"/>
          </a:xfrm>
        </p:grpSpPr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6" r="15500" b="73853"/>
            <a:stretch>
              <a:fillRect/>
            </a:stretch>
          </p:blipFill>
          <p:spPr bwMode="auto">
            <a:xfrm>
              <a:off x="0" y="51802"/>
              <a:ext cx="1111048" cy="1059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4329159" y="527798"/>
            <a:ext cx="4551151" cy="1019648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NHÓM 11</a:t>
            </a:r>
          </a:p>
        </p:txBody>
      </p:sp>
      <p:sp>
        <p:nvSpPr>
          <p:cNvPr id="19" name="Down Arrow 18"/>
          <p:cNvSpPr/>
          <p:nvPr/>
        </p:nvSpPr>
        <p:spPr>
          <a:xfrm flipH="1">
            <a:off x="4494900" y="2708678"/>
            <a:ext cx="393459" cy="898465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Down Arrow 20"/>
          <p:cNvSpPr/>
          <p:nvPr/>
        </p:nvSpPr>
        <p:spPr>
          <a:xfrm flipH="1">
            <a:off x="1742965" y="2708679"/>
            <a:ext cx="393459" cy="898465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2" name="Down Arrow 21"/>
          <p:cNvSpPr/>
          <p:nvPr/>
        </p:nvSpPr>
        <p:spPr>
          <a:xfrm>
            <a:off x="7497184" y="2712054"/>
            <a:ext cx="341391" cy="891712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" name="Down Arrow 19"/>
          <p:cNvSpPr/>
          <p:nvPr/>
        </p:nvSpPr>
        <p:spPr>
          <a:xfrm>
            <a:off x="10106009" y="2724058"/>
            <a:ext cx="341391" cy="891712"/>
          </a:xfrm>
          <a:prstGeom prst="down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9081085" y="3600332"/>
            <a:ext cx="2540751" cy="2266951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Phạm Tiến Chiến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9663407" y="3896079"/>
            <a:ext cx="1226593" cy="1204935"/>
            <a:chOff x="0" y="0"/>
            <a:chExt cx="1134269" cy="1130696"/>
          </a:xfrm>
        </p:grpSpPr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bg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bg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782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9" grpId="0" animBg="1"/>
      <p:bldP spid="21" grpId="0" animBg="1"/>
      <p:bldP spid="22" grpId="0" animBg="1"/>
      <p:bldP spid="20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latin typeface="+mn-lt"/>
              </a:rPr>
              <a:t>I - GIỚI THIỆU 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VỀ 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SUMO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1.1 Tổng </a:t>
            </a:r>
            <a:r>
              <a:rPr lang="en-US" b="1"/>
              <a:t>quát</a:t>
            </a:r>
            <a:endParaRPr lang="en-US" sz="1400"/>
          </a:p>
          <a:p>
            <a:r>
              <a:rPr lang="en-US"/>
              <a:t>dfrouter sử dụng các giá trị vòng lặp cảm ứng để tính toán các tuyến đường xe có thể được sử dụng bởi sumo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279333" y="2039961"/>
            <a:ext cx="681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1.2 </a:t>
            </a:r>
            <a:r>
              <a:rPr lang="en-US" b="1"/>
              <a:t>Mục </a:t>
            </a:r>
            <a:r>
              <a:rPr lang="en-US" b="1" smtClean="0"/>
              <a:t>đích</a:t>
            </a:r>
            <a:endParaRPr lang="en-US" sz="1400"/>
          </a:p>
          <a:p>
            <a:r>
              <a:rPr lang="en-US"/>
              <a:t>Xây dựng các tuyến đường cho xe từ số lượng vòng lặp cảm ứng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9332" y="2686292"/>
            <a:ext cx="681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1.3 </a:t>
            </a:r>
            <a:r>
              <a:rPr lang="en-US" b="1"/>
              <a:t>Hê </a:t>
            </a:r>
            <a:r>
              <a:rPr lang="en-US" b="1" smtClean="0"/>
              <a:t>thống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Portable (Linux / Windows được thử nghiệm)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Chạy trên </a:t>
            </a:r>
            <a:r>
              <a:rPr lang="en-US"/>
              <a:t>command </a:t>
            </a:r>
            <a:r>
              <a:rPr lang="en-US" smtClean="0"/>
              <a:t>line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8769" y="3609622"/>
            <a:ext cx="6816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1.4 </a:t>
            </a:r>
            <a:r>
              <a:rPr lang="en-US" b="1"/>
              <a:t>Đầu vào (bắt </a:t>
            </a:r>
            <a:r>
              <a:rPr lang="en-US" b="1"/>
              <a:t>buộc</a:t>
            </a:r>
            <a:r>
              <a:rPr lang="en-US" b="1" smtClean="0"/>
              <a:t>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Định nghĩa vòng lặp cảm ứng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Đo vòng lặp cảm ứng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Một mạng lưới đường tạo qua netconvert hoặc netgenerate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79332" y="4846819"/>
            <a:ext cx="736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1.5 </a:t>
            </a:r>
            <a:r>
              <a:rPr lang="en-US" b="1"/>
              <a:t>Đầu </a:t>
            </a:r>
            <a:r>
              <a:rPr lang="en-US" b="1" smtClean="0"/>
              <a:t>ra</a:t>
            </a:r>
            <a:endParaRPr lang="en-US" sz="1400"/>
          </a:p>
          <a:p>
            <a:r>
              <a:rPr lang="en-US"/>
              <a:t>Định nghĩa về Vehicles, Vehicle Types và Routes sử dụng được bởi sumo</a:t>
            </a:r>
          </a:p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8769" y="5593013"/>
            <a:ext cx="681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1.6 </a:t>
            </a:r>
            <a:r>
              <a:rPr lang="en-US" b="1"/>
              <a:t>Ngôn ngữ </a:t>
            </a:r>
            <a:r>
              <a:rPr lang="en-US" b="1"/>
              <a:t>lập </a:t>
            </a:r>
            <a:r>
              <a:rPr lang="en-US" b="1" smtClean="0"/>
              <a:t>trình</a:t>
            </a:r>
            <a:endParaRPr lang="en-US" sz="1400"/>
          </a:p>
          <a:p>
            <a:r>
              <a:rPr lang="en-US"/>
              <a:t> C++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/>
              <a:t>2</a:t>
            </a:r>
            <a:r>
              <a:rPr lang="en-US" b="1" smtClean="0"/>
              <a:t>.1 </a:t>
            </a:r>
            <a:r>
              <a:rPr lang="en-US" b="1"/>
              <a:t>Cấu hình</a:t>
            </a:r>
            <a:endParaRPr lang="en-US" sz="1400"/>
          </a:p>
          <a:p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42" y="1656900"/>
            <a:ext cx="7648575" cy="26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56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2.2 Đầu vào</a:t>
            </a:r>
            <a:endParaRPr lang="en-US" sz="1400"/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66" y="1723575"/>
            <a:ext cx="7810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59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2.3 Đầu ra</a:t>
            </a:r>
            <a:endParaRPr lang="en-US" sz="1400"/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310650"/>
            <a:ext cx="5154055" cy="54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2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31370" y="219345"/>
            <a:ext cx="12192000" cy="768085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II</a:t>
            </a:r>
            <a:r>
              <a:rPr lang="en-US" altLang="ko-KR" sz="5400" b="1" smtClean="0">
                <a:solidFill>
                  <a:schemeClr val="accent2"/>
                </a:solidFill>
                <a:latin typeface="+mn-lt"/>
              </a:rPr>
              <a:t> – MÔ TẢ SỬ DỤNG</a:t>
            </a:r>
            <a:endParaRPr lang="ko-KR" altLang="en-US" sz="5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849" y="1029908"/>
            <a:ext cx="68167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smtClean="0"/>
              <a:t>2.4 Xử </a:t>
            </a:r>
            <a:r>
              <a:rPr lang="en-US" b="1"/>
              <a:t>lý</a:t>
            </a:r>
            <a:endParaRPr lang="en-US" sz="1400"/>
          </a:p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98" y="1203414"/>
            <a:ext cx="4615132" cy="55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68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255</Words>
  <Application>Microsoft Office PowerPoint</Application>
  <PresentationFormat>Widescreen</PresentationFormat>
  <Paragraphs>70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Malgun Gothic</vt:lpstr>
      <vt:lpstr>Microsoft YaHei</vt:lpstr>
      <vt:lpstr>Arial</vt:lpstr>
      <vt:lpstr>Calibri</vt:lpstr>
      <vt:lpstr>Calibri Light</vt:lpstr>
      <vt:lpstr>等线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for watching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nam lại</cp:lastModifiedBy>
  <cp:revision>54</cp:revision>
  <dcterms:created xsi:type="dcterms:W3CDTF">2020-12-02T15:08:22Z</dcterms:created>
  <dcterms:modified xsi:type="dcterms:W3CDTF">2021-10-11T00:43:43Z</dcterms:modified>
</cp:coreProperties>
</file>