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70" r:id="rId2"/>
    <p:sldId id="271" r:id="rId3"/>
    <p:sldId id="274" r:id="rId4"/>
    <p:sldId id="273"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3"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1A772B-0526-40ED-9E11-CE9F1ECF6C30}" type="datetimeFigureOut">
              <a:rPr lang="en-US" smtClean="0"/>
              <a:t>10/17/2021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7EEA0D-793B-4047-97D9-A09AB91C5534}" type="slidenum">
              <a:rPr lang="en-US" smtClean="0"/>
              <a:t>‹#›</a:t>
            </a:fld>
            <a:endParaRPr lang="en-US"/>
          </a:p>
        </p:txBody>
      </p:sp>
    </p:spTree>
    <p:extLst>
      <p:ext uri="{BB962C8B-B14F-4D97-AF65-F5344CB8AC3E}">
        <p14:creationId xmlns:p14="http://schemas.microsoft.com/office/powerpoint/2010/main" val="33244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3480FF5A-CA78-4768-91F3-59ABF40E008F}" type="datetime1">
              <a:rPr lang="en-US" smtClean="0"/>
              <a:t>10/17/2021</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C2432E-1304-4BBE-A6F7-E84ADE4D7761}" type="datetime1">
              <a:rPr lang="en-US" smtClean="0"/>
              <a:t>10/17/2021</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9671CD-C411-41D0-99D9-77DCE9F75786}" type="datetime1">
              <a:rPr lang="en-US" smtClean="0"/>
              <a:t>10/17/2021</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9A6BD0-E24D-47A6-82ED-C167E377FE7F}" type="datetime1">
              <a:rPr lang="en-US" smtClean="0"/>
              <a:t>10/17/2021</a:t>
            </a:fld>
            <a:endParaRPr lang="en-US"/>
          </a:p>
        </p:txBody>
      </p:sp>
      <p:sp>
        <p:nvSpPr>
          <p:cNvPr id="5" name="Footer Placeholder 4"/>
          <p:cNvSpPr>
            <a:spLocks noGrp="1"/>
          </p:cNvSpPr>
          <p:nvPr>
            <p:ph type="ftr" sz="quarter" idx="11"/>
          </p:nvPr>
        </p:nvSpPr>
        <p:spPr/>
        <p:txBody>
          <a:bodyPr/>
          <a:lstStyle/>
          <a:p>
            <a:r>
              <a:rPr lang="en-US"/>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8B7CA-0B90-4A09-96C4-2A2BE5B3CEE7}" type="datetime1">
              <a:rPr lang="en-US" smtClean="0"/>
              <a:t>10/17/2021</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BEA4C7E-0C5D-4412-836B-84E6EBD5AEFA}" type="datetime1">
              <a:rPr lang="en-US" smtClean="0"/>
              <a:t>10/17/2021</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B97FE2-1DE3-432C-AFA2-220F24B011CF}" type="datetime1">
              <a:rPr lang="en-US" smtClean="0"/>
              <a:t>10/17/2021</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25BBF3-3EF8-4A35-93C2-B785F88F0017}" type="datetime1">
              <a:rPr lang="en-US" smtClean="0"/>
              <a:t>10/17/2021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D2D72-A02E-4856-AAB6-B6B40DEFF854}" type="datetime1">
              <a:rPr lang="en-US" smtClean="0"/>
              <a:t>10/17/2021</a:t>
            </a:fld>
            <a:endParaRPr lang="en-US"/>
          </a:p>
        </p:txBody>
      </p:sp>
      <p:sp>
        <p:nvSpPr>
          <p:cNvPr id="5" name="Footer Placeholder 4"/>
          <p:cNvSpPr>
            <a:spLocks noGrp="1"/>
          </p:cNvSpPr>
          <p:nvPr>
            <p:ph type="ftr" sz="quarter" idx="11"/>
          </p:nvPr>
        </p:nvSpPr>
        <p:spPr/>
        <p:txBody>
          <a:bodyPr/>
          <a:lstStyle/>
          <a:p>
            <a:r>
              <a:rPr lang="en-US"/>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6D66B-CCA5-43FF-8041-3AB858E00ED9}" type="datetime1">
              <a:rPr lang="en-US" smtClean="0"/>
              <a:t>10/17/2021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0C392-48AB-48FE-8E96-DFEEEE07F8C4}" type="datetime1">
              <a:rPr lang="en-US" smtClean="0"/>
              <a:t>10/17/2021</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F235B0-8ED3-4C94-A907-5ECE073DE00A}" type="datetime1">
              <a:rPr lang="en-US" smtClean="0"/>
              <a:t>10/17/2021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0BEA82-2301-47DA-9234-DB0FA78F13E3}" type="datetime1">
              <a:rPr lang="en-US" smtClean="0"/>
              <a:t>10/17/2021</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F83261-97F6-46CE-8570-C3DBA3305DDC}" type="datetime1">
              <a:rPr lang="en-US" smtClean="0"/>
              <a:t>10/17/2021</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6DD39-6F25-4F0A-80B8-3419A272572C}" type="datetime1">
              <a:rPr lang="en-US" smtClean="0"/>
              <a:t>10/17/2021</a:t>
            </a:fld>
            <a:endParaRPr lang="en-US"/>
          </a:p>
        </p:txBody>
      </p:sp>
      <p:sp>
        <p:nvSpPr>
          <p:cNvPr id="3" name="Footer Placeholder 2"/>
          <p:cNvSpPr>
            <a:spLocks noGrp="1"/>
          </p:cNvSpPr>
          <p:nvPr>
            <p:ph type="ftr" sz="quarter" idx="11"/>
          </p:nvPr>
        </p:nvSpPr>
        <p:spPr/>
        <p:txBody>
          <a:bodyPr/>
          <a:lstStyle/>
          <a:p>
            <a:r>
              <a:rPr lang="en-US"/>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1E8BCF-6A44-422D-943C-F28CE04D8021}" type="datetime1">
              <a:rPr lang="en-US" smtClean="0"/>
              <a:t>10/17/2021</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EDF4B5-1CDD-4545-AF8B-D401431CAAAB}" type="datetime1">
              <a:rPr lang="en-US" smtClean="0"/>
              <a:t>10/17/2021</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56E456C-6129-4BA8-9515-FA8B64981DE3}" type="datetime1">
              <a:rPr lang="en-US" smtClean="0"/>
              <a:t>10/17/2021</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a:latin typeface="Times New Roman" panose="02020603050405020304" pitchFamily="18" charset="0"/>
                <a:cs typeface="Times New Roman" panose="02020603050405020304" pitchFamily="18" charset="0"/>
              </a:rPr>
              <a:t>				Giao thông thông minh</a:t>
            </a:r>
          </a:p>
        </p:txBody>
      </p:sp>
      <p:sp>
        <p:nvSpPr>
          <p:cNvPr id="3" name="Content Placeholder 2"/>
          <p:cNvSpPr>
            <a:spLocks noGrp="1"/>
          </p:cNvSpPr>
          <p:nvPr>
            <p:ph idx="1"/>
          </p:nvPr>
        </p:nvSpPr>
        <p:spPr>
          <a:xfrm>
            <a:off x="111095" y="2321488"/>
            <a:ext cx="11579551" cy="4369869"/>
          </a:xfrm>
        </p:spPr>
        <p:txBody>
          <a:bodyPr/>
          <a:lstStyle/>
          <a:p>
            <a:pPr marL="0" indent="0" algn="ctr">
              <a:buNone/>
            </a:pPr>
            <a:r>
              <a:rPr lang="en-US">
                <a:latin typeface="Times New Roman" panose="02020603050405020304" pitchFamily="18" charset="0"/>
                <a:cs typeface="Times New Roman" panose="02020603050405020304" pitchFamily="18" charset="0"/>
              </a:rPr>
              <a:t>Thầy giáo: Đỗ Bảo Sơn</a:t>
            </a:r>
          </a:p>
          <a:p>
            <a:pPr marL="0" indent="0" algn="ctr">
              <a:buNone/>
            </a:pPr>
            <a:r>
              <a:rPr lang="en-US">
                <a:latin typeface="Times New Roman" panose="02020603050405020304" pitchFamily="18" charset="0"/>
                <a:cs typeface="Times New Roman" panose="02020603050405020304" pitchFamily="18" charset="0"/>
              </a:rPr>
              <a:t>Tập thể: Nhóm 6 </a:t>
            </a:r>
          </a:p>
          <a:p>
            <a:pPr marL="0" indent="0" algn="ctr">
              <a:buNone/>
            </a:pPr>
            <a:r>
              <a:rPr lang="en-US">
                <a:latin typeface="Times New Roman" panose="02020603050405020304" pitchFamily="18" charset="0"/>
                <a:cs typeface="Times New Roman" panose="02020603050405020304" pitchFamily="18" charset="0"/>
              </a:rPr>
              <a:t>Lớp 70DCTT21</a:t>
            </a: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436913" y="5725414"/>
            <a:ext cx="2136449"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Nguyễn Trung Nam</a:t>
            </a:r>
          </a:p>
        </p:txBody>
      </p:sp>
      <p:sp>
        <p:nvSpPr>
          <p:cNvPr id="9" name="TextBox 8"/>
          <p:cNvSpPr txBox="1"/>
          <p:nvPr/>
        </p:nvSpPr>
        <p:spPr>
          <a:xfrm>
            <a:off x="3816444" y="5725414"/>
            <a:ext cx="1653612"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Nguyễn Sỹ Đức</a:t>
            </a:r>
          </a:p>
        </p:txBody>
      </p:sp>
      <p:sp>
        <p:nvSpPr>
          <p:cNvPr id="10" name="TextBox 9"/>
          <p:cNvSpPr txBox="1"/>
          <p:nvPr/>
        </p:nvSpPr>
        <p:spPr>
          <a:xfrm>
            <a:off x="9916367" y="5725414"/>
            <a:ext cx="243697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Nguyễn Đoàn Đăng</a:t>
            </a:r>
          </a:p>
        </p:txBody>
      </p:sp>
      <p:sp>
        <p:nvSpPr>
          <p:cNvPr id="11" name="TextBox 10"/>
          <p:cNvSpPr txBox="1"/>
          <p:nvPr/>
        </p:nvSpPr>
        <p:spPr>
          <a:xfrm>
            <a:off x="6990168" y="5725414"/>
            <a:ext cx="1653613"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Phạm Trần Anh</a:t>
            </a:r>
          </a:p>
        </p:txBody>
      </p:sp>
      <p:pic>
        <p:nvPicPr>
          <p:cNvPr id="13" name="Picture 12" descr="A doll with a hat&#10;&#10;Description automatically generated with low confidence">
            <a:extLst>
              <a:ext uri="{FF2B5EF4-FFF2-40B4-BE49-F238E27FC236}">
                <a16:creationId xmlns:a16="http://schemas.microsoft.com/office/drawing/2014/main" id="{35075C14-9F46-4283-A44C-20A83EC1BE24}"/>
              </a:ext>
            </a:extLst>
          </p:cNvPr>
          <p:cNvPicPr>
            <a:picLocks noChangeAspect="1"/>
          </p:cNvPicPr>
          <p:nvPr/>
        </p:nvPicPr>
        <p:blipFill>
          <a:blip r:embed="rId2"/>
          <a:stretch>
            <a:fillRect/>
          </a:stretch>
        </p:blipFill>
        <p:spPr>
          <a:xfrm>
            <a:off x="706736" y="4065973"/>
            <a:ext cx="1241695" cy="1594375"/>
          </a:xfrm>
          <a:prstGeom prst="rect">
            <a:avLst/>
          </a:prstGeom>
        </p:spPr>
      </p:pic>
      <p:pic>
        <p:nvPicPr>
          <p:cNvPr id="14" name="Picture 13" descr="A doll with a hat&#10;&#10;Description automatically generated with low confidence">
            <a:extLst>
              <a:ext uri="{FF2B5EF4-FFF2-40B4-BE49-F238E27FC236}">
                <a16:creationId xmlns:a16="http://schemas.microsoft.com/office/drawing/2014/main" id="{228A6229-BA41-4AAF-9B5C-1EA09CE5F94C}"/>
              </a:ext>
            </a:extLst>
          </p:cNvPr>
          <p:cNvPicPr>
            <a:picLocks noChangeAspect="1"/>
          </p:cNvPicPr>
          <p:nvPr/>
        </p:nvPicPr>
        <p:blipFill>
          <a:blip r:embed="rId2"/>
          <a:stretch>
            <a:fillRect/>
          </a:stretch>
        </p:blipFill>
        <p:spPr>
          <a:xfrm>
            <a:off x="3903221" y="4065972"/>
            <a:ext cx="1241695" cy="1594375"/>
          </a:xfrm>
          <a:prstGeom prst="rect">
            <a:avLst/>
          </a:prstGeom>
        </p:spPr>
      </p:pic>
      <p:pic>
        <p:nvPicPr>
          <p:cNvPr id="15" name="Picture 14" descr="A doll with a hat&#10;&#10;Description automatically generated with low confidence">
            <a:extLst>
              <a:ext uri="{FF2B5EF4-FFF2-40B4-BE49-F238E27FC236}">
                <a16:creationId xmlns:a16="http://schemas.microsoft.com/office/drawing/2014/main" id="{99A120F2-03F1-4273-B8BF-8F0CB1A4B047}"/>
              </a:ext>
            </a:extLst>
          </p:cNvPr>
          <p:cNvPicPr>
            <a:picLocks noChangeAspect="1"/>
          </p:cNvPicPr>
          <p:nvPr/>
        </p:nvPicPr>
        <p:blipFill>
          <a:blip r:embed="rId2"/>
          <a:stretch>
            <a:fillRect/>
          </a:stretch>
        </p:blipFill>
        <p:spPr>
          <a:xfrm>
            <a:off x="7079726" y="4131039"/>
            <a:ext cx="1241695" cy="1594375"/>
          </a:xfrm>
          <a:prstGeom prst="rect">
            <a:avLst/>
          </a:prstGeom>
        </p:spPr>
      </p:pic>
      <p:pic>
        <p:nvPicPr>
          <p:cNvPr id="16" name="Picture 15" descr="A doll with a hat&#10;&#10;Description automatically generated with low confidence">
            <a:extLst>
              <a:ext uri="{FF2B5EF4-FFF2-40B4-BE49-F238E27FC236}">
                <a16:creationId xmlns:a16="http://schemas.microsoft.com/office/drawing/2014/main" id="{2EC569EA-4575-48EC-AE5F-D909F81AAF49}"/>
              </a:ext>
            </a:extLst>
          </p:cNvPr>
          <p:cNvPicPr>
            <a:picLocks noChangeAspect="1"/>
          </p:cNvPicPr>
          <p:nvPr/>
        </p:nvPicPr>
        <p:blipFill>
          <a:blip r:embed="rId2"/>
          <a:stretch>
            <a:fillRect/>
          </a:stretch>
        </p:blipFill>
        <p:spPr>
          <a:xfrm>
            <a:off x="10448951" y="4131039"/>
            <a:ext cx="1241695" cy="1594375"/>
          </a:xfrm>
          <a:prstGeom prst="rect">
            <a:avLst/>
          </a:prstGeom>
        </p:spPr>
      </p:pic>
      <p:sp>
        <p:nvSpPr>
          <p:cNvPr id="17" name="Slide Number Placeholder 16">
            <a:extLst>
              <a:ext uri="{FF2B5EF4-FFF2-40B4-BE49-F238E27FC236}">
                <a16:creationId xmlns:a16="http://schemas.microsoft.com/office/drawing/2014/main" id="{B542F07F-BEA4-40A4-A6E4-307EF65E61DF}"/>
              </a:ext>
            </a:extLst>
          </p:cNvPr>
          <p:cNvSpPr>
            <a:spLocks noGrp="1"/>
          </p:cNvSpPr>
          <p:nvPr>
            <p:ph type="sldNum" sz="quarter" idx="12"/>
          </p:nvPr>
        </p:nvSpPr>
        <p:spPr/>
        <p:txBody>
          <a:bodyPr/>
          <a:lstStyle/>
          <a:p>
            <a:fld id="{D57F1E4F-1CFF-5643-939E-217C01CDF565}" type="slidenum">
              <a:rPr lang="en-US" smtClean="0"/>
              <a:pPr/>
              <a:t>1</a:t>
            </a:fld>
            <a:endParaRPr lang="en-US"/>
          </a:p>
        </p:txBody>
      </p:sp>
    </p:spTree>
    <p:extLst>
      <p:ext uri="{BB962C8B-B14F-4D97-AF65-F5344CB8AC3E}">
        <p14:creationId xmlns:p14="http://schemas.microsoft.com/office/powerpoint/2010/main" val="23227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4. ĐA CỬA SỔ XEM</a:t>
            </a:r>
          </a:p>
        </p:txBody>
      </p:sp>
      <p:sp>
        <p:nvSpPr>
          <p:cNvPr id="3" name="Content Placeholder 2"/>
          <p:cNvSpPr>
            <a:spLocks noGrp="1"/>
          </p:cNvSpPr>
          <p:nvPr>
            <p:ph idx="1"/>
          </p:nvPr>
        </p:nvSpPr>
        <p:spPr>
          <a:xfrm>
            <a:off x="514020" y="2552224"/>
            <a:ext cx="11193718" cy="4130587"/>
          </a:xfrm>
        </p:spPr>
        <p:txBody>
          <a:bodyPr/>
          <a:lstStyle/>
          <a:p>
            <a:r>
              <a:rPr lang="en-US"/>
              <a:t>Sử dụng nút     để mở nhiều cửa sổ xem trên cùng một mô phỏng. Các cài đặt hiển thị có thể được cài đặt độc lập cho mỗi chế độ xem. Có thể quản lý các cửa sổ xem bằng menu Windows trên thanh menu chính.</a:t>
            </a:r>
          </a:p>
          <a:p>
            <a:r>
              <a:rPr lang="en-US"/>
              <a:t>Khi chuyển nhiều tệp sang tệp sumo –option ==gui settings</a:t>
            </a:r>
            <a:r>
              <a:rPr lang="en-US" b="1"/>
              <a:t>-</a:t>
            </a:r>
            <a:r>
              <a:rPr lang="en-US"/>
              <a:t>, một cửa sổ xem sẽ được mở cho mỗi tệp khi bắt đầu mô phỏng. </a:t>
            </a:r>
          </a:p>
        </p:txBody>
      </p:sp>
      <p:pic>
        <p:nvPicPr>
          <p:cNvPr id="7" name="Picture 6" descr="NewView.gif"/>
          <p:cNvPicPr/>
          <p:nvPr/>
        </p:nvPicPr>
        <p:blipFill>
          <a:blip r:embed="rId2">
            <a:extLst>
              <a:ext uri="{28A0092B-C50C-407E-A947-70E740481C1C}">
                <a14:useLocalDpi xmlns:a14="http://schemas.microsoft.com/office/drawing/2010/main" val="0"/>
              </a:ext>
            </a:extLst>
          </a:blip>
          <a:srcRect/>
          <a:stretch>
            <a:fillRect/>
          </a:stretch>
        </p:blipFill>
        <p:spPr bwMode="auto">
          <a:xfrm>
            <a:off x="2345109" y="2660591"/>
            <a:ext cx="152400" cy="152400"/>
          </a:xfrm>
          <a:prstGeom prst="rect">
            <a:avLst/>
          </a:prstGeom>
          <a:noFill/>
          <a:ln>
            <a:noFill/>
          </a:ln>
        </p:spPr>
      </p:pic>
      <p:pic>
        <p:nvPicPr>
          <p:cNvPr id="8" name="Picture 7" descr="Chart&#10;&#10;Description automatically generated with low confidence"/>
          <p:cNvPicPr/>
          <p:nvPr/>
        </p:nvPicPr>
        <p:blipFill>
          <a:blip r:embed="rId3" cstate="print">
            <a:extLst>
              <a:ext uri="{28A0092B-C50C-407E-A947-70E740481C1C}">
                <a14:useLocalDpi xmlns:a14="http://schemas.microsoft.com/office/drawing/2010/main" val="0"/>
              </a:ext>
            </a:extLst>
          </a:blip>
          <a:stretch>
            <a:fillRect/>
          </a:stretch>
        </p:blipFill>
        <p:spPr>
          <a:xfrm>
            <a:off x="4264351" y="4084891"/>
            <a:ext cx="5831508" cy="2597920"/>
          </a:xfrm>
          <a:prstGeom prst="rect">
            <a:avLst/>
          </a:prstGeom>
        </p:spPr>
      </p:pic>
      <p:sp>
        <p:nvSpPr>
          <p:cNvPr id="4" name="Slide Number Placeholder 3">
            <a:extLst>
              <a:ext uri="{FF2B5EF4-FFF2-40B4-BE49-F238E27FC236}">
                <a16:creationId xmlns:a16="http://schemas.microsoft.com/office/drawing/2014/main" id="{63605E0D-DA21-4EF2-8176-0ADF0EA8211B}"/>
              </a:ext>
            </a:extLst>
          </p:cNvPr>
          <p:cNvSpPr>
            <a:spLocks noGrp="1"/>
          </p:cNvSpPr>
          <p:nvPr>
            <p:ph type="sldNum" sz="quarter" idx="12"/>
          </p:nvPr>
        </p:nvSpPr>
        <p:spPr/>
        <p:txBody>
          <a:bodyPr/>
          <a:lstStyle/>
          <a:p>
            <a:fld id="{D57F1E4F-1CFF-5643-939E-217C01CDF565}" type="slidenum">
              <a:rPr lang="en-US" smtClean="0"/>
              <a:pPr/>
              <a:t>10</a:t>
            </a:fld>
            <a:endParaRPr lang="en-US"/>
          </a:p>
        </p:txBody>
      </p:sp>
    </p:spTree>
    <p:extLst>
      <p:ext uri="{BB962C8B-B14F-4D97-AF65-F5344CB8AC3E}">
        <p14:creationId xmlns:p14="http://schemas.microsoft.com/office/powerpoint/2010/main" val="1578940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867" y="1247023"/>
            <a:ext cx="8761413" cy="728480"/>
          </a:xfrm>
        </p:spPr>
        <p:txBody>
          <a:bodyPr/>
          <a:lstStyle/>
          <a:p>
            <a:r>
              <a:rPr lang="en-US" b="1">
                <a:latin typeface="Times New Roman" panose="02020603050405020304" pitchFamily="18" charset="0"/>
                <a:cs typeface="Times New Roman" panose="02020603050405020304" pitchFamily="18" charset="0"/>
              </a:rPr>
              <a:t>5. TRỰC QUAN HÓA EDGE-RELATED DATA</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10527147" cy="3416300"/>
          </a:xfrm>
        </p:spPr>
        <p:txBody>
          <a:bodyPr/>
          <a:lstStyle/>
          <a:p>
            <a:r>
              <a:rPr lang="en-US">
                <a:latin typeface="Times New Roman" panose="02020603050405020304" pitchFamily="18" charset="0"/>
                <a:cs typeface="Times New Roman" panose="02020603050405020304" pitchFamily="18" charset="0"/>
              </a:rPr>
              <a:t>Một số ứng dụng đã tạo ra các biện pháp đo edge-related cho một hoặc nhiều khoảng thời gian.</a:t>
            </a:r>
          </a:p>
          <a:p>
            <a:pPr lvl="0"/>
            <a:r>
              <a:rPr lang="en-US">
                <a:latin typeface="Times New Roman" panose="02020603050405020304" pitchFamily="18" charset="0"/>
                <a:cs typeface="Times New Roman" panose="02020603050405020304" pitchFamily="18" charset="0"/>
              </a:rPr>
              <a:t>- Các tệp đầu ra edge data.</a:t>
            </a:r>
          </a:p>
          <a:p>
            <a:pPr lvl="0"/>
            <a:r>
              <a:rPr lang="en-US">
                <a:latin typeface="Times New Roman" panose="02020603050405020304" pitchFamily="18" charset="0"/>
                <a:cs typeface="Times New Roman" panose="02020603050405020304" pitchFamily="18" charset="0"/>
              </a:rPr>
              <a:t>- Tệp edge-probability tạo ra bởi randomTrips.py.</a:t>
            </a:r>
          </a:p>
          <a:p>
            <a:pPr lvl="0"/>
            <a:r>
              <a:rPr lang="en-US">
                <a:latin typeface="Times New Roman" panose="02020603050405020304" pitchFamily="18" charset="0"/>
                <a:cs typeface="Times New Roman" panose="02020603050405020304" pitchFamily="18" charset="0"/>
              </a:rPr>
              <a:t>- Marouter netload-output.</a:t>
            </a:r>
          </a:p>
          <a:p>
            <a:pPr lvl="0"/>
            <a:r>
              <a:rPr lang="en-US">
                <a:latin typeface="Times New Roman" panose="02020603050405020304" pitchFamily="18" charset="0"/>
                <a:cs typeface="Times New Roman" panose="02020603050405020304" pitchFamily="18" charset="0"/>
              </a:rPr>
              <a:t>- Làm mượt thời gian di chuyển từ device.rerouting khi chạy sumo với option –device.rerouting.output.</a:t>
            </a:r>
          </a:p>
          <a:p>
            <a:r>
              <a:rPr lang="en-US">
                <a:latin typeface="Times New Roman" panose="02020603050405020304" pitchFamily="18" charset="0"/>
                <a:cs typeface="Times New Roman" panose="02020603050405020304" pitchFamily="18" charset="0"/>
              </a:rPr>
              <a:t>- Netedit có thể được dùng để tạo và chỉnh sửa các tệp edgeData</a:t>
            </a:r>
          </a:p>
        </p:txBody>
      </p:sp>
      <p:sp>
        <p:nvSpPr>
          <p:cNvPr id="4" name="Slide Number Placeholder 3">
            <a:extLst>
              <a:ext uri="{FF2B5EF4-FFF2-40B4-BE49-F238E27FC236}">
                <a16:creationId xmlns:a16="http://schemas.microsoft.com/office/drawing/2014/main" id="{8961FE83-711C-425E-ABB7-2374C3FB9A15}"/>
              </a:ext>
            </a:extLst>
          </p:cNvPr>
          <p:cNvSpPr>
            <a:spLocks noGrp="1"/>
          </p:cNvSpPr>
          <p:nvPr>
            <p:ph type="sldNum" sz="quarter" idx="12"/>
          </p:nvPr>
        </p:nvSpPr>
        <p:spPr/>
        <p:txBody>
          <a:bodyPr/>
          <a:lstStyle/>
          <a:p>
            <a:fld id="{D57F1E4F-1CFF-5643-939E-217C01CDF565}" type="slidenum">
              <a:rPr lang="en-US" smtClean="0"/>
              <a:pPr/>
              <a:t>11</a:t>
            </a:fld>
            <a:endParaRPr lang="en-US"/>
          </a:p>
        </p:txBody>
      </p:sp>
    </p:spTree>
    <p:extLst>
      <p:ext uri="{BB962C8B-B14F-4D97-AF65-F5344CB8AC3E}">
        <p14:creationId xmlns:p14="http://schemas.microsoft.com/office/powerpoint/2010/main" val="304494693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1264115"/>
            <a:ext cx="8761413" cy="728480"/>
          </a:xfrm>
        </p:spPr>
        <p:txBody>
          <a:bodyPr/>
          <a:lstStyle/>
          <a:p>
            <a:r>
              <a:rPr lang="en-US" b="1">
                <a:latin typeface="Times New Roman" panose="02020603050405020304" pitchFamily="18" charset="0"/>
                <a:cs typeface="Times New Roman" panose="02020603050405020304" pitchFamily="18" charset="0"/>
              </a:rPr>
              <a:t>5. TRỰC QUAN HÓA EDGE-RELATED DATA</a:t>
            </a:r>
            <a:br>
              <a:rPr lang="en-US" b="1">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538386" y="2603500"/>
            <a:ext cx="11152262" cy="3416300"/>
          </a:xfrm>
        </p:spPr>
        <p:txBody>
          <a:bodyPr/>
          <a:lstStyle/>
          <a:p>
            <a:r>
              <a:rPr lang="en-US">
                <a:latin typeface="Times New Roman" panose="02020603050405020304" pitchFamily="18" charset="0"/>
                <a:cs typeface="Times New Roman" panose="02020603050405020304" pitchFamily="18" charset="0"/>
              </a:rPr>
              <a:t> Các tệp dữ liệu biên tập để trực quan hóa có thể được tải bằng tùy chọn cài đặt </a:t>
            </a:r>
            <a:r>
              <a:rPr lang="en-US" b="1">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edgedata-files. Tất cả các thuộc tính sẽ được tải và có thể được chọn trong cài đặt hiển thị cạnh. Chúng cũng có thể được tải trong sumo-gui từ menu bằng cách sử dụng Files-&gt; Open EdgeData. Thời gian kết thúc mô phỏng sẽ được tự động điều chỉnh đến cuối khoảng dữ liệu.</a:t>
            </a:r>
          </a:p>
          <a:p>
            <a:r>
              <a:rPr lang="en-US">
                <a:latin typeface="Times New Roman" panose="02020603050405020304" pitchFamily="18" charset="0"/>
                <a:cs typeface="Times New Roman" panose="02020603050405020304" pitchFamily="18" charset="0"/>
              </a:rPr>
              <a:t> 	Để sử dụng dữ liệu đã tải, màu của edge phải được đặt thành màu của edgeData. Nút </a:t>
            </a:r>
            <a:r>
              <a:rPr lang="en-US" i="1">
                <a:latin typeface="Times New Roman" panose="02020603050405020304" pitchFamily="18" charset="0"/>
                <a:cs typeface="Times New Roman" panose="02020603050405020304" pitchFamily="18" charset="0"/>
              </a:rPr>
              <a:t>Recalibrate Rainbow</a:t>
            </a:r>
            <a:r>
              <a:rPr lang="en-US">
                <a:latin typeface="Times New Roman" panose="02020603050405020304" pitchFamily="18" charset="0"/>
                <a:cs typeface="Times New Roman" panose="02020603050405020304" pitchFamily="18" charset="0"/>
              </a:rPr>
              <a:t> có thể được sử dụng để tạo bảng màu để hiển thị toàn bộ khoảng dữ liệu.</a:t>
            </a:r>
          </a:p>
          <a:p>
            <a:r>
              <a:rPr lang="en-US"/>
              <a:t>  </a:t>
            </a:r>
            <a:r>
              <a:rPr lang="en-US">
                <a:latin typeface="Times New Roman" panose="02020603050405020304" pitchFamily="18" charset="0"/>
                <a:cs typeface="Times New Roman" panose="02020603050405020304" pitchFamily="18" charset="0"/>
              </a:rPr>
              <a:t>Khi xác định bảng phối màu, luôn có thể chỉnh cấu hình màu dành riêng cho dữ liệu bị thiếu (‘No Data’).</a:t>
            </a:r>
          </a:p>
        </p:txBody>
      </p:sp>
      <p:sp>
        <p:nvSpPr>
          <p:cNvPr id="4" name="Slide Number Placeholder 3">
            <a:extLst>
              <a:ext uri="{FF2B5EF4-FFF2-40B4-BE49-F238E27FC236}">
                <a16:creationId xmlns:a16="http://schemas.microsoft.com/office/drawing/2014/main" id="{1E5FE274-4562-4FA8-A2D5-675330DF0EEE}"/>
              </a:ext>
            </a:extLst>
          </p:cNvPr>
          <p:cNvSpPr>
            <a:spLocks noGrp="1"/>
          </p:cNvSpPr>
          <p:nvPr>
            <p:ph type="sldNum" sz="quarter" idx="12"/>
          </p:nvPr>
        </p:nvSpPr>
        <p:spPr/>
        <p:txBody>
          <a:bodyPr/>
          <a:lstStyle/>
          <a:p>
            <a:fld id="{D57F1E4F-1CFF-5643-939E-217C01CDF565}" type="slidenum">
              <a:rPr lang="en-US" smtClean="0"/>
              <a:pPr/>
              <a:t>12</a:t>
            </a:fld>
            <a:endParaRPr lang="en-US"/>
          </a:p>
        </p:txBody>
      </p:sp>
    </p:spTree>
    <p:extLst>
      <p:ext uri="{BB962C8B-B14F-4D97-AF65-F5344CB8AC3E}">
        <p14:creationId xmlns:p14="http://schemas.microsoft.com/office/powerpoint/2010/main" val="188194532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6. VÍ DỤ SỬ DỤNG</a:t>
            </a:r>
          </a:p>
        </p:txBody>
      </p:sp>
      <p:sp>
        <p:nvSpPr>
          <p:cNvPr id="3" name="Content Placeholder 2"/>
          <p:cNvSpPr>
            <a:spLocks noGrp="1"/>
          </p:cNvSpPr>
          <p:nvPr>
            <p:ph idx="1"/>
          </p:nvPr>
        </p:nvSpPr>
        <p:spPr>
          <a:xfrm>
            <a:off x="488382" y="2620592"/>
            <a:ext cx="11202265" cy="3416300"/>
          </a:xfrm>
        </p:spPr>
        <p:txBody>
          <a:bodyPr/>
          <a:lstStyle/>
          <a:p>
            <a:r>
              <a:rPr lang="en-US" b="1">
                <a:latin typeface="Times New Roman" panose="02020603050405020304" pitchFamily="18" charset="0"/>
                <a:cs typeface="Times New Roman" panose="02020603050405020304" pitchFamily="18" charset="0"/>
              </a:rPr>
              <a:t>6.1. HIỂN THỊ VĂN BẢN TÙY TRONG CHẾ ĐỘ XEM MÔ PHỎNG</a:t>
            </a:r>
          </a:p>
          <a:p>
            <a:r>
              <a:rPr lang="en-US">
                <a:latin typeface="Times New Roman" panose="02020603050405020304" pitchFamily="18" charset="0"/>
                <a:cs typeface="Times New Roman" panose="02020603050405020304" pitchFamily="18" charset="0"/>
              </a:rPr>
              <a:t>-  Để hiển thị văn bản tùy ý trong chế độ xem mô phỏng, cách dễ nhất là đặt một phần tử poi với kênh alpha 0 (ẩn), đặt thuộc tính loại của nó thành văn bản bạn muốn hiển thị và tải cài đặt gui hiển thị các loại poi theo màu và kích thước mong muốn.</a:t>
            </a:r>
          </a:p>
          <a:p>
            <a:r>
              <a:rPr lang="en-US">
                <a:latin typeface="Times New Roman" panose="02020603050405020304" pitchFamily="18" charset="0"/>
                <a:cs typeface="Times New Roman" panose="02020603050405020304" pitchFamily="18" charset="0"/>
              </a:rPr>
              <a:t>-  Để sử dụng kích thước hoặc màu văn bản khác, sử dụng tham số poi và chọn tham số đó bên cạnh hộp "show poi text param".</a:t>
            </a:r>
          </a:p>
          <a:p>
            <a:r>
              <a:rPr lang="en-US">
                <a:latin typeface="Times New Roman" panose="02020603050405020304" pitchFamily="18" charset="0"/>
                <a:cs typeface="Times New Roman" panose="02020603050405020304" pitchFamily="18" charset="0"/>
              </a:rPr>
              <a:t>-  Bạn cũng có thể sử dụng traci.simulation.writeMessage để đặt các tin nhắn tùy chỉnh ở dưới cùng của cửa sổ tin nhắn.</a:t>
            </a:r>
          </a:p>
        </p:txBody>
      </p:sp>
      <p:sp>
        <p:nvSpPr>
          <p:cNvPr id="4" name="Slide Number Placeholder 3">
            <a:extLst>
              <a:ext uri="{FF2B5EF4-FFF2-40B4-BE49-F238E27FC236}">
                <a16:creationId xmlns:a16="http://schemas.microsoft.com/office/drawing/2014/main" id="{FC46F1D6-B703-4002-A8CD-7E9B21A08C30}"/>
              </a:ext>
            </a:extLst>
          </p:cNvPr>
          <p:cNvSpPr>
            <a:spLocks noGrp="1"/>
          </p:cNvSpPr>
          <p:nvPr>
            <p:ph type="sldNum" sz="quarter" idx="12"/>
          </p:nvPr>
        </p:nvSpPr>
        <p:spPr/>
        <p:txBody>
          <a:bodyPr/>
          <a:lstStyle/>
          <a:p>
            <a:fld id="{D57F1E4F-1CFF-5643-939E-217C01CDF565}" type="slidenum">
              <a:rPr lang="en-US" smtClean="0"/>
              <a:pPr/>
              <a:t>13</a:t>
            </a:fld>
            <a:endParaRPr lang="en-US"/>
          </a:p>
        </p:txBody>
      </p:sp>
    </p:spTree>
    <p:extLst>
      <p:ext uri="{BB962C8B-B14F-4D97-AF65-F5344CB8AC3E}">
        <p14:creationId xmlns:p14="http://schemas.microsoft.com/office/powerpoint/2010/main" val="27106205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233" y="1135928"/>
            <a:ext cx="8761413" cy="728480"/>
          </a:xfrm>
        </p:spPr>
        <p:txBody>
          <a:bodyPr/>
          <a:lstStyle/>
          <a:p>
            <a:r>
              <a:rPr lang="en-US" b="1">
                <a:latin typeface="Times New Roman" panose="02020603050405020304" pitchFamily="18" charset="0"/>
                <a:cs typeface="Times New Roman" panose="02020603050405020304" pitchFamily="18" charset="0"/>
              </a:rPr>
              <a:t>6.2. HIỂN THỊ LOGO TRONG CHẾ ĐỘ MÔ PHỎNG</a:t>
            </a:r>
          </a:p>
        </p:txBody>
      </p:sp>
      <p:sp>
        <p:nvSpPr>
          <p:cNvPr id="3" name="Content Placeholder 2"/>
          <p:cNvSpPr>
            <a:spLocks noGrp="1"/>
          </p:cNvSpPr>
          <p:nvPr>
            <p:ph idx="1"/>
          </p:nvPr>
        </p:nvSpPr>
        <p:spPr>
          <a:xfrm>
            <a:off x="504202" y="2603500"/>
            <a:ext cx="11177899" cy="1011371"/>
          </a:xfrm>
        </p:spPr>
        <p:txBody>
          <a:bodyPr/>
          <a:lstStyle/>
          <a:p>
            <a:r>
              <a:rPr lang="en-US">
                <a:latin typeface="Times New Roman" panose="02020603050405020304" pitchFamily="18" charset="0"/>
                <a:cs typeface="Times New Roman" panose="02020603050405020304" pitchFamily="18" charset="0"/>
              </a:rPr>
              <a:t>-  Các hình ảnh nền (decal) hỗ trợ thuộc tính </a:t>
            </a:r>
            <a:r>
              <a:rPr lang="en-US" b="1">
                <a:latin typeface="Times New Roman" panose="02020603050405020304" pitchFamily="18" charset="0"/>
                <a:cs typeface="Times New Roman" panose="02020603050405020304" pitchFamily="18" charset="0"/>
              </a:rPr>
              <a:t>screenRelative</a:t>
            </a:r>
            <a:r>
              <a:rPr lang="en-US">
                <a:latin typeface="Times New Roman" panose="02020603050405020304" pitchFamily="18" charset="0"/>
                <a:cs typeface="Times New Roman" panose="02020603050405020304" pitchFamily="18" charset="0"/>
              </a:rPr>
              <a:t> để đặt một đối tượng liên quan đến màn hình chứ không phải mạng. Điều này cho phép đặt logo ở một vị trí cố định.</a:t>
            </a:r>
          </a:p>
        </p:txBody>
      </p:sp>
      <p:sp>
        <p:nvSpPr>
          <p:cNvPr id="4" name="Slide Number Placeholder 3">
            <a:extLst>
              <a:ext uri="{FF2B5EF4-FFF2-40B4-BE49-F238E27FC236}">
                <a16:creationId xmlns:a16="http://schemas.microsoft.com/office/drawing/2014/main" id="{3B128303-8D47-42EB-8C41-AE7442A3A92B}"/>
              </a:ext>
            </a:extLst>
          </p:cNvPr>
          <p:cNvSpPr>
            <a:spLocks noGrp="1"/>
          </p:cNvSpPr>
          <p:nvPr>
            <p:ph type="sldNum" sz="quarter" idx="12"/>
          </p:nvPr>
        </p:nvSpPr>
        <p:spPr/>
        <p:txBody>
          <a:bodyPr/>
          <a:lstStyle/>
          <a:p>
            <a:fld id="{D57F1E4F-1CFF-5643-939E-217C01CDF565}" type="slidenum">
              <a:rPr lang="en-US" smtClean="0"/>
              <a:pPr/>
              <a:t>14</a:t>
            </a:fld>
            <a:endParaRPr lang="en-US"/>
          </a:p>
        </p:txBody>
      </p:sp>
    </p:spTree>
    <p:extLst>
      <p:ext uri="{BB962C8B-B14F-4D97-AF65-F5344CB8AC3E}">
        <p14:creationId xmlns:p14="http://schemas.microsoft.com/office/powerpoint/2010/main" val="216159847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a:t>
            </a:r>
            <a:r>
              <a:rPr lang="en-US" b="1">
                <a:latin typeface="Times New Roman" panose="02020603050405020304" pitchFamily="18" charset="0"/>
                <a:cs typeface="Times New Roman" panose="02020603050405020304" pitchFamily="18" charset="0"/>
              </a:rPr>
              <a:t>3. HIỂN THỊ CÁC TUYẾN ĐƯỜNG VÀO CÁC THÔNG TIN TUYẾN  ĐƯỜNG</a:t>
            </a:r>
          </a:p>
        </p:txBody>
      </p:sp>
      <p:sp>
        <p:nvSpPr>
          <p:cNvPr id="3" name="Content Placeholder 2"/>
          <p:cNvSpPr>
            <a:spLocks noGrp="1"/>
          </p:cNvSpPr>
          <p:nvPr>
            <p:ph idx="1"/>
          </p:nvPr>
        </p:nvSpPr>
        <p:spPr>
          <a:xfrm>
            <a:off x="454199" y="2330034"/>
            <a:ext cx="11227902" cy="4147678"/>
          </a:xfrm>
        </p:spPr>
        <p:txBody>
          <a:bodyPr>
            <a:normAutofit fontScale="92500" lnSpcReduction="20000"/>
          </a:bodyPr>
          <a:lstStyle/>
          <a:p>
            <a:r>
              <a:rPr lang="en-US">
                <a:latin typeface="Times New Roman" panose="02020603050405020304" pitchFamily="18" charset="0"/>
                <a:cs typeface="Times New Roman" panose="02020603050405020304" pitchFamily="18" charset="0"/>
              </a:rPr>
              <a:t>Để hiển thị các tuyến đường của một chiếc xe trong mô phỏng, nhấp chuột phải và chọn </a:t>
            </a:r>
            <a:r>
              <a:rPr lang="en-US" i="1">
                <a:latin typeface="Times New Roman" panose="02020603050405020304" pitchFamily="18" charset="0"/>
                <a:cs typeface="Times New Roman" panose="02020603050405020304" pitchFamily="18" charset="0"/>
              </a:rPr>
              <a:t>Show Current Route or show all Routes.</a:t>
            </a:r>
            <a:endParaRPr lang="en-US">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Để hiển thị duy nhất phần còn lại của tuyến đường hiện tại, chọn </a:t>
            </a:r>
            <a:r>
              <a:rPr lang="en-US" i="1">
                <a:latin typeface="Times New Roman" panose="02020603050405020304" pitchFamily="18" charset="0"/>
                <a:cs typeface="Times New Roman" panose="02020603050405020304" pitchFamily="18" charset="0"/>
              </a:rPr>
              <a:t>Show Future Route.</a:t>
            </a:r>
            <a:endParaRPr lang="en-US">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Các điểm dừng sắp tới và thời gian dự kiến ​​(hoặc điều kiện kích hoạt) sẽ tự động hiển thị dọc theo tuyến đường. Để hiển thị duy nhất vòng tiếp theo của tuyến đường tắt phần </a:t>
            </a:r>
            <a:r>
              <a:rPr lang="en-US" i="1">
                <a:latin typeface="Times New Roman" panose="02020603050405020304" pitchFamily="18" charset="0"/>
                <a:cs typeface="Times New Roman" panose="02020603050405020304" pitchFamily="18" charset="0"/>
              </a:rPr>
              <a:t>show looped route.</a:t>
            </a:r>
            <a:endParaRPr lang="en-US">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Việc lùi hướng của các phương tiện đường sắt sẽ được hiển thị dọc theo tuyến đường với dòng text 'reverse' cùng một chỉ số.</a:t>
            </a:r>
          </a:p>
          <a:p>
            <a:pPr lvl="0"/>
            <a:r>
              <a:rPr lang="en-US">
                <a:latin typeface="Times New Roman" panose="02020603050405020304" pitchFamily="18" charset="0"/>
                <a:cs typeface="Times New Roman" panose="02020603050405020304" pitchFamily="18" charset="0"/>
              </a:rPr>
              <a:t>Để hiển thị chỉ số của từng edge dọc theo tuyến đường, có thể kích hoạt </a:t>
            </a:r>
            <a:r>
              <a:rPr lang="en-US" i="1">
                <a:latin typeface="Times New Roman" panose="02020603050405020304" pitchFamily="18" charset="0"/>
                <a:cs typeface="Times New Roman" panose="02020603050405020304" pitchFamily="18" charset="0"/>
              </a:rPr>
              <a:t>show route index.</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Để hiển thị tuyến đường của một người, nhấp chuột phải và chọn </a:t>
            </a:r>
            <a:r>
              <a:rPr lang="en-US" i="1">
                <a:latin typeface="Times New Roman" panose="02020603050405020304" pitchFamily="18" charset="0"/>
                <a:cs typeface="Times New Roman" panose="02020603050405020304" pitchFamily="18" charset="0"/>
              </a:rPr>
              <a:t>Show Current Route</a:t>
            </a:r>
            <a:r>
              <a:rPr lang="en-US">
                <a:latin typeface="Times New Roman" panose="02020603050405020304" pitchFamily="18" charset="0"/>
                <a:cs typeface="Times New Roman" panose="02020603050405020304" pitchFamily="18" charset="0"/>
              </a:rPr>
              <a:t>. Để hiển thị quỹ đạo trên đường đi bộ, hãy chọn </a:t>
            </a:r>
            <a:r>
              <a:rPr lang="en-US" i="1">
                <a:latin typeface="Times New Roman" panose="02020603050405020304" pitchFamily="18" charset="0"/>
                <a:cs typeface="Times New Roman" panose="02020603050405020304" pitchFamily="18" charset="0"/>
              </a:rPr>
              <a:t>Show Walkingarea Path.</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Để đánh dấu một tập hợp các edge trong mô phỏng, tạo một tệp </a:t>
            </a:r>
            <a:r>
              <a:rPr lang="en-US" i="1">
                <a:latin typeface="Times New Roman" panose="02020603050405020304" pitchFamily="18" charset="0"/>
                <a:cs typeface="Times New Roman" panose="02020603050405020304" pitchFamily="18" charset="0"/>
              </a:rPr>
              <a:t>selection </a:t>
            </a:r>
            <a:r>
              <a:rPr lang="en-US">
                <a:latin typeface="Times New Roman" panose="02020603050405020304" pitchFamily="18" charset="0"/>
                <a:cs typeface="Times New Roman" panose="02020603050405020304" pitchFamily="18" charset="0"/>
              </a:rPr>
              <a:t>và </a:t>
            </a:r>
            <a:r>
              <a:rPr lang="en-US" i="1">
                <a:latin typeface="Times New Roman" panose="02020603050405020304" pitchFamily="18" charset="0"/>
                <a:cs typeface="Times New Roman" panose="02020603050405020304" pitchFamily="18" charset="0"/>
              </a:rPr>
              <a:t>color edges by selection.</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Để trực quan hóa tất cả các tuyến đường trong tệp tuyến đường, sử dụng công cụ </a:t>
            </a:r>
            <a:r>
              <a:rPr lang="en-US" i="1">
                <a:solidFill>
                  <a:srgbClr val="00B0F0"/>
                </a:solidFill>
                <a:latin typeface="Times New Roman" panose="02020603050405020304" pitchFamily="18" charset="0"/>
                <a:cs typeface="Times New Roman" panose="02020603050405020304" pitchFamily="18" charset="0"/>
              </a:rPr>
              <a:t>Tools/Routes#route2poly.py</a:t>
            </a:r>
            <a:r>
              <a:rPr lang="en-US">
                <a:latin typeface="Times New Roman" panose="02020603050405020304" pitchFamily="18" charset="0"/>
                <a:cs typeface="Times New Roman" panose="02020603050405020304" pitchFamily="18" charset="0"/>
              </a:rPr>
              <a:t> hoặc </a:t>
            </a:r>
            <a:r>
              <a:rPr lang="en-US" i="1">
                <a:solidFill>
                  <a:srgbClr val="00B0F0"/>
                </a:solidFill>
                <a:latin typeface="Times New Roman" panose="02020603050405020304" pitchFamily="18" charset="0"/>
                <a:cs typeface="Times New Roman" panose="02020603050405020304" pitchFamily="18" charset="0"/>
              </a:rPr>
              <a:t>Tools/Routes#route2sel.py.</a:t>
            </a:r>
          </a:p>
          <a:p>
            <a:r>
              <a:rPr lang="en-US">
                <a:latin typeface="Times New Roman" panose="02020603050405020304" pitchFamily="18" charset="0"/>
                <a:cs typeface="Times New Roman" panose="02020603050405020304" pitchFamily="18" charset="0"/>
              </a:rPr>
              <a:t>Để trực quan hóa số lượng xe đến hoặc khởi hành, sử dụng công cụ </a:t>
            </a:r>
            <a:r>
              <a:rPr lang="en-US" i="1">
                <a:solidFill>
                  <a:srgbClr val="00B0F0"/>
                </a:solidFill>
                <a:latin typeface="Times New Roman" panose="02020603050405020304" pitchFamily="18" charset="0"/>
                <a:cs typeface="Times New Roman" panose="02020603050405020304" pitchFamily="18" charset="0"/>
              </a:rPr>
              <a:t>Tools/Routes\countEdgeUsage.</a:t>
            </a:r>
          </a:p>
        </p:txBody>
      </p:sp>
      <p:sp>
        <p:nvSpPr>
          <p:cNvPr id="4" name="Slide Number Placeholder 3">
            <a:extLst>
              <a:ext uri="{FF2B5EF4-FFF2-40B4-BE49-F238E27FC236}">
                <a16:creationId xmlns:a16="http://schemas.microsoft.com/office/drawing/2014/main" id="{73A977B5-3E97-496A-A5C4-A0080E39B952}"/>
              </a:ext>
            </a:extLst>
          </p:cNvPr>
          <p:cNvSpPr>
            <a:spLocks noGrp="1"/>
          </p:cNvSpPr>
          <p:nvPr>
            <p:ph type="sldNum" sz="quarter" idx="12"/>
          </p:nvPr>
        </p:nvSpPr>
        <p:spPr/>
        <p:txBody>
          <a:bodyPr/>
          <a:lstStyle/>
          <a:p>
            <a:fld id="{D57F1E4F-1CFF-5643-939E-217C01CDF565}" type="slidenum">
              <a:rPr lang="en-US" smtClean="0"/>
              <a:pPr/>
              <a:t>15</a:t>
            </a:fld>
            <a:endParaRPr lang="en-US"/>
          </a:p>
        </p:txBody>
      </p:sp>
    </p:spTree>
    <p:extLst>
      <p:ext uri="{BB962C8B-B14F-4D97-AF65-F5344CB8AC3E}">
        <p14:creationId xmlns:p14="http://schemas.microsoft.com/office/powerpoint/2010/main" val="185734705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236" y="1050469"/>
            <a:ext cx="8761413" cy="728480"/>
          </a:xfrm>
        </p:spPr>
        <p:txBody>
          <a:bodyPr/>
          <a:lstStyle/>
          <a:p>
            <a:r>
              <a:rPr lang="en-US" b="1">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a:t>
            </a:r>
            <a:r>
              <a:rPr lang="en-US" b="1">
                <a:latin typeface="Times New Roman" panose="02020603050405020304" pitchFamily="18" charset="0"/>
                <a:cs typeface="Times New Roman" panose="02020603050405020304" pitchFamily="18" charset="0"/>
              </a:rPr>
              <a:t>4. ĐIỀU TRA CÁC INTERNAL LANE VÀ INTERNAL EDGE</a:t>
            </a:r>
          </a:p>
        </p:txBody>
      </p:sp>
      <p:sp>
        <p:nvSpPr>
          <p:cNvPr id="3" name="Content Placeholder 2"/>
          <p:cNvSpPr>
            <a:spLocks noGrp="1"/>
          </p:cNvSpPr>
          <p:nvPr>
            <p:ph idx="1"/>
          </p:nvPr>
        </p:nvSpPr>
        <p:spPr>
          <a:xfrm>
            <a:off x="490003" y="2526588"/>
            <a:ext cx="11200643" cy="3416300"/>
          </a:xfrm>
        </p:spPr>
        <p:txBody>
          <a:bodyPr/>
          <a:lstStyle/>
          <a:p>
            <a:r>
              <a:rPr lang="en-US">
                <a:latin typeface="Times New Roman" panose="02020603050405020304" pitchFamily="18" charset="0"/>
                <a:cs typeface="Times New Roman" panose="02020603050405020304" pitchFamily="18" charset="0"/>
              </a:rPr>
              <a:t>6.4.1. Các cài đặt mối nối</a:t>
            </a:r>
            <a:endParaRPr lang="en-US" b="1">
              <a:latin typeface="Times New Roman" panose="02020603050405020304" pitchFamily="18" charset="0"/>
              <a:cs typeface="Times New Roman" panose="02020603050405020304" pitchFamily="18" charset="0"/>
            </a:endParaRPr>
          </a:p>
          <a:p>
            <a:r>
              <a:rPr lang="en-US" i="1">
                <a:latin typeface="Times New Roman" panose="02020603050405020304" pitchFamily="18" charset="0"/>
                <a:cs typeface="Times New Roman" panose="02020603050405020304" pitchFamily="18" charset="0"/>
              </a:rPr>
              <a:t>- Disable draw junction shape </a:t>
            </a:r>
            <a:r>
              <a:rPr lang="en-US">
                <a:latin typeface="Times New Roman" panose="02020603050405020304" pitchFamily="18" charset="0"/>
                <a:cs typeface="Times New Roman" panose="02020603050405020304" pitchFamily="18" charset="0"/>
              </a:rPr>
              <a:t>(vô hiệu hóa hình dạng đường giao nhau).</a:t>
            </a:r>
          </a:p>
          <a:p>
            <a:r>
              <a:rPr lang="en-US" i="1">
                <a:latin typeface="Times New Roman" panose="02020603050405020304" pitchFamily="18" charset="0"/>
                <a:cs typeface="Times New Roman" panose="02020603050405020304" pitchFamily="18" charset="0"/>
              </a:rPr>
              <a:t>- Show internal edge name </a:t>
            </a:r>
            <a:r>
              <a:rPr lang="en-US">
                <a:latin typeface="Times New Roman" panose="02020603050405020304" pitchFamily="18" charset="0"/>
                <a:cs typeface="Times New Roman" panose="02020603050405020304" pitchFamily="18" charset="0"/>
              </a:rPr>
              <a:t>(hiển thị tên cạnh bên trong).</a:t>
            </a:r>
          </a:p>
          <a:p>
            <a:r>
              <a:rPr lang="en-US" i="1">
                <a:latin typeface="Times New Roman" panose="02020603050405020304" pitchFamily="18" charset="0"/>
                <a:cs typeface="Times New Roman" panose="02020603050405020304" pitchFamily="18" charset="0"/>
              </a:rPr>
              <a:t>- Show internal junction name </a:t>
            </a:r>
            <a:r>
              <a:rPr lang="en-US">
                <a:latin typeface="Times New Roman" panose="02020603050405020304" pitchFamily="18" charset="0"/>
                <a:cs typeface="Times New Roman" panose="02020603050405020304" pitchFamily="18" charset="0"/>
              </a:rPr>
              <a:t>(hiển thị tên đường giao nhau bên trong).</a:t>
            </a:r>
          </a:p>
          <a:p>
            <a:r>
              <a:rPr lang="en-US" i="1">
                <a:latin typeface="Times New Roman" panose="02020603050405020304" pitchFamily="18" charset="0"/>
                <a:cs typeface="Times New Roman" panose="02020603050405020304" pitchFamily="18" charset="0"/>
              </a:rPr>
              <a:t>- Show link junction index </a:t>
            </a:r>
            <a:r>
              <a:rPr lang="en-US">
                <a:latin typeface="Times New Roman" panose="02020603050405020304" pitchFamily="18" charset="0"/>
                <a:cs typeface="Times New Roman" panose="02020603050405020304" pitchFamily="18" charset="0"/>
              </a:rPr>
              <a:t>( hiển thị chỉ số mối nối liên kết).</a:t>
            </a:r>
          </a:p>
          <a:p>
            <a:r>
              <a:rPr lang="en-US">
                <a:latin typeface="Times New Roman" panose="02020603050405020304" pitchFamily="18" charset="0"/>
                <a:cs typeface="Times New Roman" panose="02020603050405020304" pitchFamily="18" charset="0"/>
              </a:rPr>
              <a:t>6.4.2. Cài đặt cạnh</a:t>
            </a:r>
            <a:endParaRPr lang="en-US" b="1">
              <a:latin typeface="Times New Roman" panose="02020603050405020304" pitchFamily="18" charset="0"/>
              <a:cs typeface="Times New Roman" panose="02020603050405020304" pitchFamily="18" charset="0"/>
            </a:endParaRPr>
          </a:p>
          <a:p>
            <a:r>
              <a:rPr lang="en-US" i="1">
                <a:latin typeface="Times New Roman" panose="02020603050405020304" pitchFamily="18" charset="0"/>
                <a:cs typeface="Times New Roman" panose="02020603050405020304" pitchFamily="18" charset="0"/>
              </a:rPr>
              <a:t>- Exaggerate width by 0.1 </a:t>
            </a:r>
            <a:r>
              <a:rPr lang="en-US">
                <a:latin typeface="Times New Roman" panose="02020603050405020304" pitchFamily="18" charset="0"/>
                <a:cs typeface="Times New Roman" panose="02020603050405020304" pitchFamily="18" charset="0"/>
              </a:rPr>
              <a:t>(phóng to chiều rộng thêm 0.1).</a:t>
            </a:r>
          </a:p>
          <a:p>
            <a:r>
              <a:rPr lang="en-US" i="1">
                <a:latin typeface="Times New Roman" panose="02020603050405020304" pitchFamily="18" charset="0"/>
                <a:cs typeface="Times New Roman" panose="02020603050405020304" pitchFamily="18" charset="0"/>
              </a:rPr>
              <a:t>- Color by selection </a:t>
            </a:r>
            <a:r>
              <a:rPr lang="en-US">
                <a:latin typeface="Times New Roman" panose="02020603050405020304" pitchFamily="18" charset="0"/>
                <a:cs typeface="Times New Roman" panose="02020603050405020304" pitchFamily="18" charset="0"/>
              </a:rPr>
              <a:t>(tô màu theo lựa chọn).</a:t>
            </a:r>
          </a:p>
        </p:txBody>
      </p:sp>
      <p:sp>
        <p:nvSpPr>
          <p:cNvPr id="4" name="Slide Number Placeholder 3">
            <a:extLst>
              <a:ext uri="{FF2B5EF4-FFF2-40B4-BE49-F238E27FC236}">
                <a16:creationId xmlns:a16="http://schemas.microsoft.com/office/drawing/2014/main" id="{BBBB5543-7BD8-4D6F-91FE-62F03450B239}"/>
              </a:ext>
            </a:extLst>
          </p:cNvPr>
          <p:cNvSpPr>
            <a:spLocks noGrp="1"/>
          </p:cNvSpPr>
          <p:nvPr>
            <p:ph type="sldNum" sz="quarter" idx="12"/>
          </p:nvPr>
        </p:nvSpPr>
        <p:spPr/>
        <p:txBody>
          <a:bodyPr/>
          <a:lstStyle/>
          <a:p>
            <a:fld id="{D57F1E4F-1CFF-5643-939E-217C01CDF565}" type="slidenum">
              <a:rPr lang="en-US" smtClean="0"/>
              <a:pPr/>
              <a:t>16</a:t>
            </a:fld>
            <a:endParaRPr lang="en-US"/>
          </a:p>
        </p:txBody>
      </p:sp>
    </p:spTree>
    <p:extLst>
      <p:ext uri="{BB962C8B-B14F-4D97-AF65-F5344CB8AC3E}">
        <p14:creationId xmlns:p14="http://schemas.microsoft.com/office/powerpoint/2010/main" val="107573590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4595" y="1195748"/>
            <a:ext cx="8761413" cy="728480"/>
          </a:xfrm>
        </p:spPr>
        <p:txBody>
          <a:bodyPr/>
          <a:lstStyle/>
          <a:p>
            <a:r>
              <a:rPr lang="en-US" b="1">
                <a:latin typeface="Times New Roman" panose="02020603050405020304" pitchFamily="18" charset="0"/>
                <a:cs typeface="Times New Roman" panose="02020603050405020304" pitchFamily="18" charset="0"/>
              </a:rPr>
              <a:t>6.5. ĐIỀU TRA ĐIỂM DỪNG TẠI CÁC GIAO LỘ</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2927" y="2603500"/>
            <a:ext cx="11194991" cy="3416300"/>
          </a:xfrm>
        </p:spPr>
        <p:txBody>
          <a:bodyPr/>
          <a:lstStyle/>
          <a:p>
            <a:r>
              <a:rPr lang="en-US"/>
              <a:t>6.5.1. Chọn cài đặt trực quan hóa phương tiện </a:t>
            </a:r>
            <a:r>
              <a:rPr lang="en-US" i="1"/>
              <a:t>color by selection.</a:t>
            </a:r>
            <a:endParaRPr lang="en-US"/>
          </a:p>
          <a:p>
            <a:r>
              <a:rPr lang="en-US"/>
              <a:t>6.5.2. Nhấp chuột phải vào một phương tiện rồi kích hoạt </a:t>
            </a:r>
            <a:r>
              <a:rPr lang="en-US" i="1"/>
              <a:t>select foes</a:t>
            </a:r>
            <a:r>
              <a:rPr lang="en-US" b="1" i="1"/>
              <a:t>.</a:t>
            </a:r>
            <a:r>
              <a:rPr lang="en-US" b="1"/>
              <a:t> </a:t>
            </a:r>
          </a:p>
          <a:p>
            <a:r>
              <a:rPr lang="en-US"/>
              <a:t>- Các phương tiện khiến một phương tiện khác dừng lại hoặc giảm tốc độ sẽ được đánh dấu.</a:t>
            </a:r>
          </a:p>
        </p:txBody>
      </p:sp>
      <p:sp>
        <p:nvSpPr>
          <p:cNvPr id="4" name="Slide Number Placeholder 3">
            <a:extLst>
              <a:ext uri="{FF2B5EF4-FFF2-40B4-BE49-F238E27FC236}">
                <a16:creationId xmlns:a16="http://schemas.microsoft.com/office/drawing/2014/main" id="{B35C9FB4-4BE6-4616-9413-1C31FFC7D599}"/>
              </a:ext>
            </a:extLst>
          </p:cNvPr>
          <p:cNvSpPr>
            <a:spLocks noGrp="1"/>
          </p:cNvSpPr>
          <p:nvPr>
            <p:ph type="sldNum" sz="quarter" idx="12"/>
          </p:nvPr>
        </p:nvSpPr>
        <p:spPr/>
        <p:txBody>
          <a:bodyPr/>
          <a:lstStyle/>
          <a:p>
            <a:fld id="{D57F1E4F-1CFF-5643-939E-217C01CDF565}" type="slidenum">
              <a:rPr lang="en-US" smtClean="0"/>
              <a:pPr/>
              <a:t>17</a:t>
            </a:fld>
            <a:endParaRPr lang="en-US"/>
          </a:p>
        </p:txBody>
      </p:sp>
    </p:spTree>
    <p:extLst>
      <p:ext uri="{BB962C8B-B14F-4D97-AF65-F5344CB8AC3E}">
        <p14:creationId xmlns:p14="http://schemas.microsoft.com/office/powerpoint/2010/main" val="74757152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564" y="0"/>
            <a:ext cx="11237720" cy="68580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784" y="5048250"/>
            <a:ext cx="2095500" cy="1809750"/>
          </a:xfrm>
          <a:prstGeom prst="rect">
            <a:avLst/>
          </a:prstGeom>
        </p:spPr>
      </p:pic>
      <p:sp>
        <p:nvSpPr>
          <p:cNvPr id="3" name="Slide Number Placeholder 2">
            <a:extLst>
              <a:ext uri="{FF2B5EF4-FFF2-40B4-BE49-F238E27FC236}">
                <a16:creationId xmlns:a16="http://schemas.microsoft.com/office/drawing/2014/main" id="{5B6D8E20-09FC-46D7-B669-482594B57472}"/>
              </a:ext>
            </a:extLst>
          </p:cNvPr>
          <p:cNvSpPr>
            <a:spLocks noGrp="1"/>
          </p:cNvSpPr>
          <p:nvPr>
            <p:ph type="sldNum" sz="quarter" idx="12"/>
          </p:nvPr>
        </p:nvSpPr>
        <p:spPr/>
        <p:txBody>
          <a:bodyPr/>
          <a:lstStyle/>
          <a:p>
            <a:fld id="{D57F1E4F-1CFF-5643-939E-217C01CDF565}" type="slidenum">
              <a:rPr lang="en-US" smtClean="0"/>
              <a:pPr/>
              <a:t>18</a:t>
            </a:fld>
            <a:endParaRPr lang="en-US"/>
          </a:p>
        </p:txBody>
      </p:sp>
    </p:spTree>
    <p:extLst>
      <p:ext uri="{BB962C8B-B14F-4D97-AF65-F5344CB8AC3E}">
        <p14:creationId xmlns:p14="http://schemas.microsoft.com/office/powerpoint/2010/main" val="293335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Giao thông thông minh</a:t>
            </a:r>
          </a:p>
        </p:txBody>
      </p:sp>
      <p:sp>
        <p:nvSpPr>
          <p:cNvPr id="3" name="Content Placeholder 2"/>
          <p:cNvSpPr>
            <a:spLocks noGrp="1"/>
          </p:cNvSpPr>
          <p:nvPr>
            <p:ph idx="1"/>
          </p:nvPr>
        </p:nvSpPr>
        <p:spPr>
          <a:xfrm>
            <a:off x="1154954" y="2603500"/>
            <a:ext cx="10501510" cy="3416300"/>
          </a:xfrm>
        </p:spPr>
        <p:txBody>
          <a:bodyPr>
            <a:normAutofit/>
          </a:bodyPr>
          <a:lstStyle/>
          <a:p>
            <a:pPr marL="0" indent="0" algn="ctr">
              <a:buNone/>
            </a:pPr>
            <a:r>
              <a:rPr lang="en-US" sz="3000">
                <a:latin typeface="Times New Roman" panose="02020603050405020304" pitchFamily="18" charset="0"/>
                <a:cs typeface="Times New Roman" panose="02020603050405020304" pitchFamily="18" charset="0"/>
              </a:rPr>
              <a:t>ĐỀ TÀI</a:t>
            </a:r>
          </a:p>
          <a:p>
            <a:pPr marL="0" indent="0" algn="ctr">
              <a:buNone/>
            </a:pPr>
            <a:r>
              <a:rPr lang="en-US" sz="3000">
                <a:latin typeface="Times New Roman" panose="02020603050405020304" pitchFamily="18" charset="0"/>
                <a:cs typeface="Times New Roman" panose="02020603050405020304" pitchFamily="18" charset="0"/>
              </a:rPr>
              <a:t>GIỚI THIỆU VỀ SUMO-GUI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0" y="4311650"/>
            <a:ext cx="2286000" cy="2286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390" y="4175006"/>
            <a:ext cx="2047430" cy="2559288"/>
          </a:xfrm>
          <a:prstGeom prst="rect">
            <a:avLst/>
          </a:prstGeom>
        </p:spPr>
      </p:pic>
      <p:sp>
        <p:nvSpPr>
          <p:cNvPr id="6" name="Slide Number Placeholder 5">
            <a:extLst>
              <a:ext uri="{FF2B5EF4-FFF2-40B4-BE49-F238E27FC236}">
                <a16:creationId xmlns:a16="http://schemas.microsoft.com/office/drawing/2014/main" id="{0B2B3069-E731-4B9B-8233-BA001557778A}"/>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355813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12A7-3311-4FF1-A80A-869A2B2965D4}"/>
              </a:ext>
            </a:extLst>
          </p:cNvPr>
          <p:cNvSpPr>
            <a:spLocks noGrp="1"/>
          </p:cNvSpPr>
          <p:nvPr>
            <p:ph type="title"/>
          </p:nvPr>
        </p:nvSpPr>
        <p:spPr/>
        <p:txBody>
          <a:bodyPr/>
          <a:lstStyle/>
          <a:p>
            <a:pPr algn="ctr"/>
            <a:r>
              <a:rPr lang="en-US" b="1">
                <a:latin typeface="Times New Roman" panose="02020603050405020304" pitchFamily="18" charset="0"/>
                <a:cs typeface="Times New Roman" panose="02020603050405020304" pitchFamily="18" charset="0"/>
              </a:rPr>
              <a:t>Nội dung chính</a:t>
            </a:r>
          </a:p>
        </p:txBody>
      </p:sp>
      <p:sp>
        <p:nvSpPr>
          <p:cNvPr id="3" name="Content Placeholder 2">
            <a:extLst>
              <a:ext uri="{FF2B5EF4-FFF2-40B4-BE49-F238E27FC236}">
                <a16:creationId xmlns:a16="http://schemas.microsoft.com/office/drawing/2014/main" id="{30A6D960-1ADC-4C82-8B2D-401E2F5F6AA6}"/>
              </a:ext>
            </a:extLst>
          </p:cNvPr>
          <p:cNvSpPr>
            <a:spLocks noGrp="1"/>
          </p:cNvSpPr>
          <p:nvPr>
            <p:ph idx="1"/>
          </p:nvPr>
        </p:nvSpPr>
        <p:spPr/>
        <p:txBody>
          <a:bodyPr/>
          <a:lstStyle/>
          <a:p>
            <a:r>
              <a:rPr lang="en-US" sz="2000">
                <a:latin typeface="Times New Roman" panose="02020603050405020304" pitchFamily="18" charset="0"/>
                <a:cs typeface="Times New Roman" panose="02020603050405020304" pitchFamily="18" charset="0"/>
              </a:rPr>
              <a:t>1. Giới thiệu về Sumo-gui</a:t>
            </a:r>
          </a:p>
          <a:p>
            <a:r>
              <a:rPr lang="en-US" sz="2000">
                <a:latin typeface="Times New Roman" panose="02020603050405020304" pitchFamily="18" charset="0"/>
                <a:cs typeface="Times New Roman" panose="02020603050405020304" pitchFamily="18" charset="0"/>
              </a:rPr>
              <a:t>2. Mô tả sử dụng</a:t>
            </a:r>
          </a:p>
          <a:p>
            <a:r>
              <a:rPr lang="en-US" sz="2000">
                <a:latin typeface="Times New Roman" panose="02020603050405020304" pitchFamily="18" charset="0"/>
                <a:cs typeface="Times New Roman" panose="02020603050405020304" pitchFamily="18" charset="0"/>
              </a:rPr>
              <a:t>3. Tệp cấu hình</a:t>
            </a:r>
          </a:p>
          <a:p>
            <a:r>
              <a:rPr lang="en-US" sz="2000">
                <a:latin typeface="Times New Roman" panose="02020603050405020304" pitchFamily="18" charset="0"/>
                <a:cs typeface="Times New Roman" panose="02020603050405020304" pitchFamily="18" charset="0"/>
              </a:rPr>
              <a:t>4. Đa cửa sổ xem</a:t>
            </a:r>
          </a:p>
          <a:p>
            <a:r>
              <a:rPr lang="en-US" sz="2000">
                <a:latin typeface="Times New Roman" panose="02020603050405020304" pitchFamily="18" charset="0"/>
                <a:cs typeface="Times New Roman" panose="02020603050405020304" pitchFamily="18" charset="0"/>
              </a:rPr>
              <a:t>5. Trực quan hóa Edge-Related data</a:t>
            </a:r>
          </a:p>
          <a:p>
            <a:r>
              <a:rPr lang="en-US" sz="2000">
                <a:latin typeface="Times New Roman" panose="02020603050405020304" pitchFamily="18" charset="0"/>
                <a:cs typeface="Times New Roman" panose="02020603050405020304" pitchFamily="18" charset="0"/>
              </a:rPr>
              <a:t>6. Ví dụ sử dụng</a:t>
            </a:r>
          </a:p>
          <a:p>
            <a:endParaRPr lang="en-US"/>
          </a:p>
        </p:txBody>
      </p:sp>
      <p:sp>
        <p:nvSpPr>
          <p:cNvPr id="4" name="Slide Number Placeholder 3">
            <a:extLst>
              <a:ext uri="{FF2B5EF4-FFF2-40B4-BE49-F238E27FC236}">
                <a16:creationId xmlns:a16="http://schemas.microsoft.com/office/drawing/2014/main" id="{6FE6EC43-8A98-4FEE-A521-7FB0AB2816DF}"/>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107454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9E5F-C3C9-44E3-A9C7-6C4EAB0C30E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1.Giới thiệu</a:t>
            </a:r>
          </a:p>
        </p:txBody>
      </p:sp>
      <p:sp>
        <p:nvSpPr>
          <p:cNvPr id="3" name="Content Placeholder 2">
            <a:extLst>
              <a:ext uri="{FF2B5EF4-FFF2-40B4-BE49-F238E27FC236}">
                <a16:creationId xmlns:a16="http://schemas.microsoft.com/office/drawing/2014/main" id="{3E3AA1D7-C54C-4AE3-A52A-43199A2BBC15}"/>
              </a:ext>
            </a:extLst>
          </p:cNvPr>
          <p:cNvSpPr>
            <a:spLocks noGrp="1"/>
          </p:cNvSpPr>
          <p:nvPr>
            <p:ph idx="1"/>
          </p:nvPr>
        </p:nvSpPr>
        <p:spPr>
          <a:xfrm>
            <a:off x="1154954" y="2594623"/>
            <a:ext cx="8761413" cy="3416300"/>
          </a:xfrm>
        </p:spPr>
        <p:txBody>
          <a:bodyPr/>
          <a:lstStyle/>
          <a:p>
            <a:pPr marL="0" indent="0">
              <a:buNone/>
            </a:pPr>
            <a:r>
              <a:rPr lang="en-US" sz="1800">
                <a:solidFill>
                  <a:schemeClr val="tx1"/>
                </a:solidFill>
                <a:latin typeface="Times New Roman" panose="02020603050405020304" pitchFamily="18" charset="0"/>
                <a:cs typeface="Times New Roman" panose="02020603050405020304" pitchFamily="18" charset="0"/>
              </a:rPr>
              <a:t>- S</a:t>
            </a:r>
            <a:r>
              <a:rPr lang="vi-VN" sz="1800">
                <a:solidFill>
                  <a:schemeClr val="tx1"/>
                </a:solidFill>
                <a:latin typeface="Times New Roman" panose="02020603050405020304" pitchFamily="18" charset="0"/>
                <a:cs typeface="Times New Roman" panose="02020603050405020304" pitchFamily="18" charset="0"/>
              </a:rPr>
              <a:t>umo-gui về cơ bản là ứng dụng tương tự như sumo, chỉ được mở rộng bởi giao diện người dùng đồ họa.</a:t>
            </a:r>
            <a:endParaRPr lang="en-US" sz="1800">
              <a:solidFill>
                <a:schemeClr val="tx1"/>
              </a:solidFill>
              <a:latin typeface="Times New Roman" panose="02020603050405020304" pitchFamily="18" charset="0"/>
              <a:cs typeface="Times New Roman" panose="02020603050405020304" pitchFamily="18" charset="0"/>
            </a:endParaRPr>
          </a:p>
          <a:p>
            <a:pPr marL="0" lvl="0" indent="0">
              <a:buNone/>
            </a:pPr>
            <a:r>
              <a:rPr lang="en-US" sz="180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Mục đích: Mô phỏng một kịch bản được xác định.</a:t>
            </a:r>
            <a:endParaRPr lang="en-US" sz="1800">
              <a:solidFill>
                <a:schemeClr val="tx1"/>
              </a:solidFill>
              <a:latin typeface="Times New Roman" panose="02020603050405020304" pitchFamily="18" charset="0"/>
              <a:cs typeface="Times New Roman" panose="02020603050405020304" pitchFamily="18" charset="0"/>
            </a:endParaRPr>
          </a:p>
          <a:p>
            <a:pPr marL="0" lvl="0" indent="0">
              <a:buNone/>
            </a:pPr>
            <a:r>
              <a:rPr lang="en-US" sz="180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Hệ thống: Portable (Linux/Windows được thử nghiệm); mở một cửa sổ.</a:t>
            </a:r>
            <a:endParaRPr lang="en-US" sz="1800">
              <a:solidFill>
                <a:schemeClr val="tx1"/>
              </a:solidFill>
              <a:latin typeface="Times New Roman" panose="02020603050405020304" pitchFamily="18" charset="0"/>
              <a:cs typeface="Times New Roman" panose="02020603050405020304" pitchFamily="18" charset="0"/>
            </a:endParaRPr>
          </a:p>
          <a:p>
            <a:pPr marL="0" lvl="0" indent="0">
              <a:buNone/>
            </a:pPr>
            <a:r>
              <a:rPr lang="en-US" sz="180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Đầu vào (bắt buộc): Tệp cấu hình SUMO.</a:t>
            </a:r>
            <a:endParaRPr lang="en-US" sz="1800">
              <a:solidFill>
                <a:schemeClr val="tx1"/>
              </a:solidFill>
              <a:latin typeface="Times New Roman" panose="02020603050405020304" pitchFamily="18" charset="0"/>
              <a:cs typeface="Times New Roman" panose="02020603050405020304" pitchFamily="18" charset="0"/>
            </a:endParaRPr>
          </a:p>
          <a:p>
            <a:pPr marL="0" lvl="0" indent="0">
              <a:buNone/>
            </a:pPr>
            <a:r>
              <a:rPr lang="en-US" sz="180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Đầu ra : sumo-gui tạo ra đầu ra tương tự như sumo.</a:t>
            </a:r>
            <a:endParaRPr lang="en-US" sz="1800">
              <a:solidFill>
                <a:schemeClr val="tx1"/>
              </a:solidFill>
              <a:latin typeface="Times New Roman" panose="02020603050405020304" pitchFamily="18" charset="0"/>
              <a:cs typeface="Times New Roman" panose="02020603050405020304" pitchFamily="18" charset="0"/>
            </a:endParaRPr>
          </a:p>
          <a:p>
            <a:pPr marL="0" lvl="0" indent="0">
              <a:buNone/>
            </a:pPr>
            <a:r>
              <a:rPr lang="en-US" sz="180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Ngôn ngữ lập trình: C++</a:t>
            </a:r>
            <a:endParaRPr lang="en-US">
              <a:solidFill>
                <a:schemeClr val="tx1"/>
              </a:solidFill>
            </a:endParaRPr>
          </a:p>
        </p:txBody>
      </p:sp>
      <p:sp>
        <p:nvSpPr>
          <p:cNvPr id="4" name="Slide Number Placeholder 3">
            <a:extLst>
              <a:ext uri="{FF2B5EF4-FFF2-40B4-BE49-F238E27FC236}">
                <a16:creationId xmlns:a16="http://schemas.microsoft.com/office/drawing/2014/main" id="{7549A76E-EF86-4A36-9F8E-770DCC9F9352}"/>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54717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 </a:t>
            </a:r>
            <a:r>
              <a:rPr lang="en-US" err="1">
                <a:latin typeface="Times New Roman" panose="02020603050405020304" pitchFamily="18" charset="0"/>
                <a:cs typeface="Times New Roman" panose="02020603050405020304" pitchFamily="18" charset="0"/>
              </a:rPr>
              <a:t>Mô</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180391"/>
            <a:ext cx="10552784" cy="4340049"/>
          </a:xfrm>
        </p:spPr>
        <p:txBody>
          <a:bodyPr>
            <a:normAutofit/>
          </a:bodyPr>
          <a:lstStyle/>
          <a:p>
            <a:r>
              <a:rPr lang="en-US">
                <a:latin typeface="Times New Roman" panose="02020603050405020304" pitchFamily="18" charset="0"/>
                <a:cs typeface="Times New Roman" panose="02020603050405020304" pitchFamily="18" charset="0"/>
              </a:rPr>
              <a:t> - </a:t>
            </a:r>
            <a:r>
              <a:rPr lang="vi-VN">
                <a:latin typeface="Times New Roman" panose="02020603050405020304" pitchFamily="18" charset="0"/>
                <a:cs typeface="Times New Roman" panose="02020603050405020304" pitchFamily="18" charset="0"/>
              </a:rPr>
              <a:t>Là một ứng dụng dựa trên cửa sổ, sumo-gui được bắt đầu bằng một cú nhấp chuột kép với nút chuột trái trên Windows, trên Linux có thể chỉ bằng một cú nhấp chuột. Sau đó, một cửa sổ trống sẽ hiển thị, tương tự như cửa sổ được hiển thị trong hình ảnh.</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4" name="Ảnh 12" descr="Graphical user interface, application, Word&#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2486826" y="3162149"/>
            <a:ext cx="7768127" cy="3358291"/>
          </a:xfrm>
          <a:prstGeom prst="rect">
            <a:avLst/>
          </a:prstGeom>
          <a:noFill/>
          <a:ln>
            <a:noFill/>
          </a:ln>
        </p:spPr>
      </p:pic>
      <p:sp>
        <p:nvSpPr>
          <p:cNvPr id="5" name="Slide Number Placeholder 4">
            <a:extLst>
              <a:ext uri="{FF2B5EF4-FFF2-40B4-BE49-F238E27FC236}">
                <a16:creationId xmlns:a16="http://schemas.microsoft.com/office/drawing/2014/main" id="{1448673B-A59B-4827-9300-19902C3B7426}"/>
              </a:ext>
            </a:extLst>
          </p:cNvPr>
          <p:cNvSpPr>
            <a:spLocks noGrp="1"/>
          </p:cNvSpPr>
          <p:nvPr>
            <p:ph type="sldNum" sz="quarter" idx="12"/>
          </p:nvPr>
        </p:nvSpPr>
        <p:spPr/>
        <p:txBody>
          <a:bodyPr/>
          <a:lstStyle/>
          <a:p>
            <a:fld id="{D57F1E4F-1CFF-5643-939E-217C01CDF565}" type="slidenum">
              <a:rPr lang="en-US" smtClean="0"/>
              <a:pPr/>
              <a:t>5</a:t>
            </a:fld>
            <a:endParaRPr lang="en-US"/>
          </a:p>
        </p:txBody>
      </p:sp>
    </p:spTree>
    <p:extLst>
      <p:ext uri="{BB962C8B-B14F-4D97-AF65-F5344CB8AC3E}">
        <p14:creationId xmlns:p14="http://schemas.microsoft.com/office/powerpoint/2010/main" val="1567033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599" y="819733"/>
            <a:ext cx="8761413" cy="728480"/>
          </a:xfrm>
        </p:spPr>
        <p:txBody>
          <a:bodyPr/>
          <a:lstStyle/>
          <a:p>
            <a:r>
              <a:rPr lang="en-US" sz="3000" b="1">
                <a:latin typeface="Times New Roman" panose="02020603050405020304" pitchFamily="18" charset="0"/>
                <a:cs typeface="Times New Roman" panose="02020603050405020304" pitchFamily="18" charset="0"/>
              </a:rPr>
              <a:t>3. TỆP CẤU HÌNH</a:t>
            </a:r>
            <a:br>
              <a:rPr lang="en-US" sz="3000" b="1">
                <a:latin typeface="Times New Roman" panose="02020603050405020304" pitchFamily="18" charset="0"/>
                <a:cs typeface="Times New Roman" panose="02020603050405020304" pitchFamily="18" charset="0"/>
              </a:rPr>
            </a:br>
            <a:endParaRPr lang="en-US" sz="3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5656" y="2603500"/>
            <a:ext cx="11186445" cy="3416300"/>
          </a:xfrm>
        </p:spPr>
        <p:txBody>
          <a:bodyPr/>
          <a:lstStyle/>
          <a:p>
            <a:r>
              <a:rPr lang="en-US">
                <a:latin typeface="Times New Roman" panose="02020603050405020304" pitchFamily="18" charset="0"/>
                <a:cs typeface="Times New Roman" panose="02020603050405020304" pitchFamily="18" charset="0"/>
              </a:rPr>
              <a:t>Sumo-</a:t>
            </a:r>
            <a:r>
              <a:rPr lang="en-US" err="1">
                <a:latin typeface="Times New Roman" panose="02020603050405020304" pitchFamily="18" charset="0"/>
                <a:cs typeface="Times New Roman" panose="02020603050405020304" pitchFamily="18" charset="0"/>
              </a:rPr>
              <a:t>gui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tệp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cấu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tương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như</a:t>
            </a:r>
            <a:r>
              <a:rPr lang="en-US">
                <a:latin typeface="Times New Roman" panose="02020603050405020304" pitchFamily="18" charset="0"/>
                <a:cs typeface="Times New Roman" panose="02020603050405020304" pitchFamily="18" charset="0"/>
              </a:rPr>
              <a:t> Sumo.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tùy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chọn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nhận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bằng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gọi</a:t>
            </a:r>
            <a:r>
              <a:rPr lang="en-US">
                <a:latin typeface="Times New Roman" panose="02020603050405020304" pitchFamily="18" charset="0"/>
                <a:cs typeface="Times New Roman" panose="02020603050405020304" pitchFamily="18" charset="0"/>
              </a:rPr>
              <a:t> sumo-help </a:t>
            </a:r>
            <a:r>
              <a:rPr lang="en-US" err="1">
                <a:latin typeface="Times New Roman" panose="02020603050405020304" pitchFamily="18" charset="0"/>
                <a:cs typeface="Times New Roman" panose="02020603050405020304" pitchFamily="18" charset="0"/>
              </a:rPr>
              <a:t>hoặc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tệp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cấu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bằng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gọi</a:t>
            </a:r>
            <a:r>
              <a:rPr lang="en-US">
                <a:latin typeface="Times New Roman" panose="02020603050405020304" pitchFamily="18" charset="0"/>
                <a:cs typeface="Times New Roman" panose="02020603050405020304" pitchFamily="18" charset="0"/>
              </a:rPr>
              <a:t> “sumo-</a:t>
            </a:r>
            <a:r>
              <a:rPr lang="en-US" err="1">
                <a:latin typeface="Times New Roman" panose="02020603050405020304" pitchFamily="18" charset="0"/>
                <a:cs typeface="Times New Roman" panose="02020603050405020304" pitchFamily="18" charset="0"/>
              </a:rPr>
              <a:t>sabe</a:t>
            </a:r>
            <a:r>
              <a:rPr lang="en-US">
                <a:latin typeface="Times New Roman" panose="02020603050405020304" pitchFamily="18" charset="0"/>
                <a:cs typeface="Times New Roman" panose="02020603050405020304" pitchFamily="18" charset="0"/>
              </a:rPr>
              <a:t>-template&lt;file&gt;--save-c-</a:t>
            </a:r>
            <a:r>
              <a:rPr lang="en-US" err="1">
                <a:latin typeface="Times New Roman" panose="02020603050405020304" pitchFamily="18" charset="0"/>
                <a:cs typeface="Times New Roman" panose="02020603050405020304" pitchFamily="18" charset="0"/>
              </a:rPr>
              <a:t>gui</a:t>
            </a:r>
            <a:r>
              <a:rPr lang="en-US">
                <a:latin typeface="Times New Roman" panose="02020603050405020304" pitchFamily="18" charset="0"/>
                <a:cs typeface="Times New Roman" panose="02020603050405020304" pitchFamily="18" charset="0"/>
              </a:rPr>
              <a:t>-settings-file </a:t>
            </a:r>
            <a:r>
              <a:rPr lang="en-US" err="1">
                <a:latin typeface="Times New Roman" panose="02020603050405020304" pitchFamily="18" charset="0"/>
                <a:cs typeface="Times New Roman" panose="02020603050405020304" pitchFamily="18" charset="0"/>
              </a:rPr>
              <a:t>ommented</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Lựa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chọn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giành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riêng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sumo-</a:t>
            </a:r>
            <a:r>
              <a:rPr lang="en-US" err="1">
                <a:latin typeface="Times New Roman" panose="02020603050405020304" pitchFamily="18" charset="0"/>
                <a:cs typeface="Times New Roman" panose="02020603050405020304" pitchFamily="18" charset="0"/>
              </a:rPr>
              <a:t>gui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phép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tải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lên</a:t>
            </a:r>
            <a:r>
              <a:rPr lang="en-US">
                <a:latin typeface="Times New Roman" panose="02020603050405020304" pitchFamily="18" charset="0"/>
                <a:cs typeface="Times New Roman" panose="02020603050405020304" pitchFamily="18" charset="0"/>
              </a:rPr>
              <a:t> 1 </a:t>
            </a:r>
            <a:r>
              <a:rPr lang="en-US" err="1">
                <a:latin typeface="Times New Roman" panose="02020603050405020304" pitchFamily="18" charset="0"/>
                <a:cs typeface="Times New Roman" panose="02020603050405020304" pitchFamily="18" charset="0"/>
              </a:rPr>
              <a:t>tệp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gui</a:t>
            </a:r>
            <a:r>
              <a:rPr lang="en-US">
                <a:latin typeface="Times New Roman" panose="02020603050405020304" pitchFamily="18" charset="0"/>
                <a:cs typeface="Times New Roman" panose="02020603050405020304" pitchFamily="18" charset="0"/>
              </a:rPr>
              <a:t>-setting </a:t>
            </a:r>
            <a:r>
              <a:rPr lang="en-US" err="1">
                <a:latin typeface="Times New Roman" panose="02020603050405020304" pitchFamily="18" charset="0"/>
                <a:cs typeface="Times New Roman" panose="02020603050405020304" pitchFamily="18" charset="0"/>
              </a:rPr>
              <a:t>đã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trước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dễ</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nhận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tệp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gui-settins</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thông</a:t>
            </a:r>
            <a:r>
              <a:rPr lang="en-US">
                <a:latin typeface="Times New Roman" panose="02020603050405020304" pitchFamily="18" charset="0"/>
                <a:cs typeface="Times New Roman" panose="02020603050405020304" pitchFamily="18" charset="0"/>
              </a:rPr>
              <a:t> qua View </a:t>
            </a:r>
            <a:r>
              <a:rPr lang="en-US" err="1">
                <a:latin typeface="Times New Roman" panose="02020603050405020304" pitchFamily="18" charset="0"/>
                <a:cs typeface="Times New Roman" panose="02020603050405020304" pitchFamily="18" charset="0"/>
              </a:rPr>
              <a:t>Setiings</a:t>
            </a:r>
            <a:r>
              <a:rPr lang="en-US">
                <a:latin typeface="Times New Roman" panose="02020603050405020304" pitchFamily="18" charset="0"/>
                <a:cs typeface="Times New Roman" panose="02020603050405020304" pitchFamily="18" charset="0"/>
              </a:rPr>
              <a:t>-Dialog     . </a:t>
            </a:r>
            <a:r>
              <a:rPr lang="en-US" err="1">
                <a:latin typeface="Times New Roman" panose="02020603050405020304" pitchFamily="18" charset="0"/>
                <a:cs typeface="Times New Roman" panose="02020603050405020304" pitchFamily="18" charset="0"/>
              </a:rPr>
              <a:t>Chỉ</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đổi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cài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đặt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lưu</a:t>
            </a:r>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Ví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sumocfg</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10" name="Picture 9" descr="Open_viewsettings_editor.gif"/>
          <p:cNvPicPr/>
          <p:nvPr/>
        </p:nvPicPr>
        <p:blipFill>
          <a:blip r:embed="rId2">
            <a:extLst>
              <a:ext uri="{28A0092B-C50C-407E-A947-70E740481C1C}">
                <a14:useLocalDpi xmlns:a14="http://schemas.microsoft.com/office/drawing/2010/main" val="0"/>
              </a:ext>
            </a:extLst>
          </a:blip>
          <a:srcRect/>
          <a:stretch>
            <a:fillRect/>
          </a:stretch>
        </p:blipFill>
        <p:spPr bwMode="auto">
          <a:xfrm>
            <a:off x="6012678" y="3541813"/>
            <a:ext cx="152400" cy="152400"/>
          </a:xfrm>
          <a:prstGeom prst="rect">
            <a:avLst/>
          </a:prstGeom>
          <a:noFill/>
          <a:ln>
            <a:noFill/>
          </a:ln>
        </p:spPr>
      </p:pic>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2583251" y="4540359"/>
            <a:ext cx="5760720" cy="1161415"/>
          </a:xfrm>
          <a:prstGeom prst="rect">
            <a:avLst/>
          </a:prstGeom>
        </p:spPr>
      </p:pic>
      <p:sp>
        <p:nvSpPr>
          <p:cNvPr id="4" name="Slide Number Placeholder 3">
            <a:extLst>
              <a:ext uri="{FF2B5EF4-FFF2-40B4-BE49-F238E27FC236}">
                <a16:creationId xmlns:a16="http://schemas.microsoft.com/office/drawing/2014/main" id="{7249E9D6-8F09-4D5E-880E-F1FD7F10AF6D}"/>
              </a:ext>
            </a:extLst>
          </p:cNvPr>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5898721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3. TỆP CẤU HÌNH</a:t>
            </a:r>
            <a:br>
              <a:rPr lang="en-US" b="1">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471948" y="2603500"/>
            <a:ext cx="11282517" cy="3416300"/>
          </a:xfrm>
        </p:spPr>
        <p:txBody>
          <a:bodyPr/>
          <a:lstStyle/>
          <a:p>
            <a:r>
              <a:rPr lang="en-US">
                <a:latin typeface="Times New Roman" panose="02020603050405020304" pitchFamily="18" charset="0"/>
                <a:cs typeface="Times New Roman" panose="02020603050405020304" pitchFamily="18" charset="0"/>
              </a:rPr>
              <a:t>Gui-setting.cfg</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Có thể thêm tệp điểm ngắt vào cài đặt mình theo cách thủ công</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35421" y="3094355"/>
            <a:ext cx="5760720" cy="1217295"/>
          </a:xfrm>
          <a:prstGeom prst="rect">
            <a:avLst/>
          </a:prstGeom>
        </p:spPr>
      </p:pic>
      <p:pic>
        <p:nvPicPr>
          <p:cNvPr id="5" name="Picture 4" descr="https://cdn.discordapp.com/attachments/876969616872734801/889151394878201906/2.png"/>
          <p:cNvPicPr/>
          <p:nvPr/>
        </p:nvPicPr>
        <p:blipFill>
          <a:blip r:embed="rId3">
            <a:extLst>
              <a:ext uri="{28A0092B-C50C-407E-A947-70E740481C1C}">
                <a14:useLocalDpi xmlns:a14="http://schemas.microsoft.com/office/drawing/2010/main" val="0"/>
              </a:ext>
            </a:extLst>
          </a:blip>
          <a:srcRect/>
          <a:stretch>
            <a:fillRect/>
          </a:stretch>
        </p:blipFill>
        <p:spPr bwMode="auto">
          <a:xfrm>
            <a:off x="2935421" y="5105400"/>
            <a:ext cx="5760720" cy="914400"/>
          </a:xfrm>
          <a:prstGeom prst="rect">
            <a:avLst/>
          </a:prstGeom>
          <a:noFill/>
          <a:ln>
            <a:noFill/>
          </a:ln>
        </p:spPr>
      </p:pic>
      <p:sp>
        <p:nvSpPr>
          <p:cNvPr id="6" name="Slide Number Placeholder 5">
            <a:extLst>
              <a:ext uri="{FF2B5EF4-FFF2-40B4-BE49-F238E27FC236}">
                <a16:creationId xmlns:a16="http://schemas.microsoft.com/office/drawing/2014/main" id="{A9A41BD2-9243-4E5E-8B8D-D33283469F41}"/>
              </a:ext>
            </a:extLst>
          </p:cNvPr>
          <p:cNvSpPr>
            <a:spLocks noGrp="1"/>
          </p:cNvSpPr>
          <p:nvPr>
            <p:ph type="sldNum" sz="quarter" idx="12"/>
          </p:nvPr>
        </p:nvSpPr>
        <p:spPr/>
        <p:txBody>
          <a:bodyPr/>
          <a:lstStyle/>
          <a:p>
            <a:fld id="{D57F1E4F-1CFF-5643-939E-217C01CDF565}" type="slidenum">
              <a:rPr lang="en-US" smtClean="0"/>
              <a:pPr/>
              <a:t>7</a:t>
            </a:fld>
            <a:endParaRPr lang="en-US"/>
          </a:p>
        </p:txBody>
      </p:sp>
    </p:spTree>
    <p:extLst>
      <p:ext uri="{BB962C8B-B14F-4D97-AF65-F5344CB8AC3E}">
        <p14:creationId xmlns:p14="http://schemas.microsoft.com/office/powerpoint/2010/main" val="16867943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Tệp cấu hình</a:t>
            </a:r>
          </a:p>
        </p:txBody>
      </p:sp>
      <p:sp>
        <p:nvSpPr>
          <p:cNvPr id="3" name="Content Placeholder 2"/>
          <p:cNvSpPr>
            <a:spLocks noGrp="1"/>
          </p:cNvSpPr>
          <p:nvPr>
            <p:ph idx="1"/>
          </p:nvPr>
        </p:nvSpPr>
        <p:spPr>
          <a:xfrm>
            <a:off x="495656" y="2603500"/>
            <a:ext cx="11160808" cy="3416300"/>
          </a:xfrm>
        </p:spPr>
        <p:txBody>
          <a:bodyPr/>
          <a:lstStyle/>
          <a:p>
            <a:r>
              <a:rPr lang="en-US">
                <a:latin typeface="Times New Roman" panose="02020603050405020304" pitchFamily="18" charset="0"/>
                <a:cs typeface="Times New Roman" panose="02020603050405020304" pitchFamily="18" charset="0"/>
              </a:rPr>
              <a:t>Cũng có thể tham chiếu một lược đồ được xác định trước chỉ bằng tên:</a:t>
            </a:r>
          </a:p>
        </p:txBody>
      </p:sp>
      <p:pic>
        <p:nvPicPr>
          <p:cNvPr id="5" name="Picture 4" descr="https://cdn.discordapp.com/attachments/876969616872734801/889151604828282900/3.png"/>
          <p:cNvPicPr/>
          <p:nvPr/>
        </p:nvPicPr>
        <p:blipFill>
          <a:blip r:embed="rId2">
            <a:extLst>
              <a:ext uri="{28A0092B-C50C-407E-A947-70E740481C1C}">
                <a14:useLocalDpi xmlns:a14="http://schemas.microsoft.com/office/drawing/2010/main" val="0"/>
              </a:ext>
            </a:extLst>
          </a:blip>
          <a:srcRect/>
          <a:stretch>
            <a:fillRect/>
          </a:stretch>
        </p:blipFill>
        <p:spPr bwMode="auto">
          <a:xfrm>
            <a:off x="3772078" y="3123933"/>
            <a:ext cx="3314700" cy="1242968"/>
          </a:xfrm>
          <a:prstGeom prst="rect">
            <a:avLst/>
          </a:prstGeom>
          <a:noFill/>
          <a:ln>
            <a:noFill/>
          </a:ln>
        </p:spPr>
      </p:pic>
      <p:sp>
        <p:nvSpPr>
          <p:cNvPr id="4" name="Slide Number Placeholder 3">
            <a:extLst>
              <a:ext uri="{FF2B5EF4-FFF2-40B4-BE49-F238E27FC236}">
                <a16:creationId xmlns:a16="http://schemas.microsoft.com/office/drawing/2014/main" id="{6DBEACE4-8DCC-4AD0-ADFA-9E07CE20047A}"/>
              </a:ext>
            </a:extLst>
          </p:cNvPr>
          <p:cNvSpPr>
            <a:spLocks noGrp="1"/>
          </p:cNvSpPr>
          <p:nvPr>
            <p:ph type="sldNum" sz="quarter" idx="12"/>
          </p:nvPr>
        </p:nvSpPr>
        <p:spPr/>
        <p:txBody>
          <a:bodyPr/>
          <a:lstStyle/>
          <a:p>
            <a:fld id="{D57F1E4F-1CFF-5643-939E-217C01CDF565}" type="slidenum">
              <a:rPr lang="en-US" smtClean="0"/>
              <a:pPr/>
              <a:t>8</a:t>
            </a:fld>
            <a:endParaRPr lang="en-US"/>
          </a:p>
        </p:txBody>
      </p:sp>
    </p:spTree>
    <p:extLst>
      <p:ext uri="{BB962C8B-B14F-4D97-AF65-F5344CB8AC3E}">
        <p14:creationId xmlns:p14="http://schemas.microsoft.com/office/powerpoint/2010/main" val="2238167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 Tệp cấu hình</a:t>
            </a:r>
          </a:p>
        </p:txBody>
      </p:sp>
      <p:sp>
        <p:nvSpPr>
          <p:cNvPr id="3" name="Content Placeholder 2"/>
          <p:cNvSpPr>
            <a:spLocks noGrp="1"/>
          </p:cNvSpPr>
          <p:nvPr>
            <p:ph idx="1"/>
          </p:nvPr>
        </p:nvSpPr>
        <p:spPr>
          <a:xfrm>
            <a:off x="470020" y="2603500"/>
            <a:ext cx="11263356" cy="3416300"/>
          </a:xfrm>
        </p:spPr>
        <p:txBody>
          <a:bodyPr/>
          <a:lstStyle/>
          <a:p>
            <a:r>
              <a:rPr lang="en-US">
                <a:latin typeface="Times New Roman" panose="02020603050405020304" pitchFamily="18" charset="0"/>
                <a:cs typeface="Times New Roman" panose="02020603050405020304" pitchFamily="18" charset="0"/>
              </a:rPr>
              <a:t>Chụp ảnh màn hình</a:t>
            </a:r>
          </a:p>
          <a:p>
            <a:r>
              <a:rPr lang="en-US">
                <a:latin typeface="Times New Roman" panose="02020603050405020304" pitchFamily="18" charset="0"/>
                <a:cs typeface="Times New Roman" panose="02020603050405020304" pitchFamily="18" charset="0"/>
              </a:rPr>
              <a:t>Có thể chụp ảnh màn hình vào các thời điểm xác định trước bằng cách thêm các phần từ vào cấu hình:</a:t>
            </a:r>
          </a:p>
        </p:txBody>
      </p:sp>
      <p:pic>
        <p:nvPicPr>
          <p:cNvPr id="4" name="Picture 3" descr="https://cdn.discordapp.com/attachments/876969616872734801/889151944847921212/unknown.png"/>
          <p:cNvPicPr/>
          <p:nvPr/>
        </p:nvPicPr>
        <p:blipFill>
          <a:blip r:embed="rId2">
            <a:extLst>
              <a:ext uri="{28A0092B-C50C-407E-A947-70E740481C1C}">
                <a14:useLocalDpi xmlns:a14="http://schemas.microsoft.com/office/drawing/2010/main" val="0"/>
              </a:ext>
            </a:extLst>
          </a:blip>
          <a:srcRect/>
          <a:stretch>
            <a:fillRect/>
          </a:stretch>
        </p:blipFill>
        <p:spPr bwMode="auto">
          <a:xfrm>
            <a:off x="3539473" y="3860830"/>
            <a:ext cx="5124450" cy="742950"/>
          </a:xfrm>
          <a:prstGeom prst="rect">
            <a:avLst/>
          </a:prstGeom>
          <a:noFill/>
          <a:ln>
            <a:noFill/>
          </a:ln>
        </p:spPr>
      </p:pic>
      <p:sp>
        <p:nvSpPr>
          <p:cNvPr id="5" name="Slide Number Placeholder 4">
            <a:extLst>
              <a:ext uri="{FF2B5EF4-FFF2-40B4-BE49-F238E27FC236}">
                <a16:creationId xmlns:a16="http://schemas.microsoft.com/office/drawing/2014/main" id="{B3769B97-AC33-42C2-BAE5-8E61AB1B5DD0}"/>
              </a:ext>
            </a:extLst>
          </p:cNvPr>
          <p:cNvSpPr>
            <a:spLocks noGrp="1"/>
          </p:cNvSpPr>
          <p:nvPr>
            <p:ph type="sldNum" sz="quarter" idx="12"/>
          </p:nvPr>
        </p:nvSpPr>
        <p:spPr/>
        <p:txBody>
          <a:bodyPr/>
          <a:lstStyle/>
          <a:p>
            <a:fld id="{D57F1E4F-1CFF-5643-939E-217C01CDF565}" type="slidenum">
              <a:rPr lang="en-US" smtClean="0"/>
              <a:pPr/>
              <a:t>9</a:t>
            </a:fld>
            <a:endParaRPr lang="en-US"/>
          </a:p>
        </p:txBody>
      </p:sp>
    </p:spTree>
    <p:extLst>
      <p:ext uri="{BB962C8B-B14F-4D97-AF65-F5344CB8AC3E}">
        <p14:creationId xmlns:p14="http://schemas.microsoft.com/office/powerpoint/2010/main" val="37099993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97</TotalTime>
  <Words>1381</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 Boardroom</vt:lpstr>
      <vt:lpstr>    Giao thông thông minh</vt:lpstr>
      <vt:lpstr>Giao thông thông minh</vt:lpstr>
      <vt:lpstr>Nội dung chính</vt:lpstr>
      <vt:lpstr>1.Giới thiệu</vt:lpstr>
      <vt:lpstr>2. Mô tả sử dụng</vt:lpstr>
      <vt:lpstr>3. TỆP CẤU HÌNH </vt:lpstr>
      <vt:lpstr>3. TỆP CẤU HÌNH </vt:lpstr>
      <vt:lpstr>3. Tệp cấu hình</vt:lpstr>
      <vt:lpstr>3. Tệp cấu hình</vt:lpstr>
      <vt:lpstr>4. ĐA CỬA SỔ XEM</vt:lpstr>
      <vt:lpstr>5. TRỰC QUAN HÓA EDGE-RELATED DATA </vt:lpstr>
      <vt:lpstr>5. TRỰC QUAN HÓA EDGE-RELATED DATA </vt:lpstr>
      <vt:lpstr>6. VÍ DỤ SỬ DỤNG</vt:lpstr>
      <vt:lpstr>6.2. HIỂN THỊ LOGO TRONG CHẾ ĐỘ MÔ PHỎNG</vt:lpstr>
      <vt:lpstr>6.3. HIỂN THỊ CÁC TUYẾN ĐƯỜNG VÀO CÁC THÔNG TIN TUYẾN  ĐƯỜNG</vt:lpstr>
      <vt:lpstr>6.4. ĐIỀU TRA CÁC INTERNAL LANE VÀ INTERNAL EDGE</vt:lpstr>
      <vt:lpstr>6.5. ĐIỀU TRA ĐIỂM DỪNG TẠI CÁC GIAO LỘ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sumo-gui</dc:title>
  <dc:creator>Admin</dc:creator>
  <cp:lastModifiedBy>Nam Nguyễn</cp:lastModifiedBy>
  <cp:revision>11</cp:revision>
  <dcterms:created xsi:type="dcterms:W3CDTF">2021-10-03T03:21:26Z</dcterms:created>
  <dcterms:modified xsi:type="dcterms:W3CDTF">2021-10-17T13:34:06Z</dcterms:modified>
</cp:coreProperties>
</file>