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D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1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6B636-AFED-4C53-9B12-3317E5E60BE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BFBC5-9578-420B-8DC7-C6A7DBB3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FBC5-9578-420B-8DC7-C6A7DBB331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9E6BBAC-9FD3-4828-95F3-BE20F1E780B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F311B19-6075-4962-BCA8-A4322B1C3C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sumo.dlr.de/docs/Basics/Notation.html#referenced_data_typ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mo.dlr.de/docs/Basics/Notation.html#referenced_data_typ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244" y="1206149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Felix Titling" pitchFamily="82" charset="0"/>
                <a:cs typeface="Arial" pitchFamily="34" charset="0"/>
              </a:rPr>
              <a:t>Hello  everyone !</a:t>
            </a:r>
            <a:endParaRPr lang="en-US" sz="4000" b="1" dirty="0">
              <a:solidFill>
                <a:schemeClr val="bg1"/>
              </a:solidFill>
              <a:latin typeface="Felix Titling" pitchFamily="82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7750">
            <a:off x="3709640" y="3226995"/>
            <a:ext cx="3964837" cy="2343216"/>
          </a:xfrm>
          <a:prstGeom prst="rect">
            <a:avLst/>
          </a:prstGeom>
        </p:spPr>
      </p:pic>
      <p:pic>
        <p:nvPicPr>
          <p:cNvPr id="34818" name="Picture 2" descr="100+ Hình động dễ thươ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" y="3701723"/>
            <a:ext cx="284191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03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88640"/>
            <a:ext cx="404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2.2.2. </a:t>
            </a:r>
            <a:r>
              <a:rPr lang="en-US" b="1" dirty="0" err="1">
                <a:solidFill>
                  <a:srgbClr val="00B050"/>
                </a:solidFill>
              </a:rPr>
              <a:t>Mạng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nhện</a:t>
            </a:r>
            <a:r>
              <a:rPr lang="en-US" b="1" dirty="0">
                <a:solidFill>
                  <a:srgbClr val="00B050"/>
                </a:solidFill>
              </a:rPr>
              <a:t> (Spider Networks):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56175"/>
              </p:ext>
            </p:extLst>
          </p:nvPr>
        </p:nvGraphicFramePr>
        <p:xfrm>
          <a:off x="1056478" y="980728"/>
          <a:ext cx="7175058" cy="37006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78478"/>
                <a:gridCol w="3696580"/>
              </a:tblGrid>
              <a:tr h="337551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9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&lt;BOOL&gt;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--spider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&lt;BOOL&gt;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mạng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nhện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9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spider.arm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-number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&lt;INT&gt;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--arms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trục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mạng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9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spider.circle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-number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&lt;INT&gt;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vòng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tròn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mạng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9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spider.space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-radius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&lt;FLOAT&gt;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--radius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Khoảng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giữa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vòng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9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spider.omit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-center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&lt;BOOL&gt;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nocenter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tâm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mạng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87623" y="4876072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* </a:t>
            </a:r>
            <a:r>
              <a:rPr lang="en-US" dirty="0" err="1"/>
              <a:t>Lưu</a:t>
            </a:r>
            <a:r>
              <a:rPr lang="en-US" dirty="0"/>
              <a:t> ý: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gờ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.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4489" y="332656"/>
            <a:ext cx="1246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err="1">
                <a:solidFill>
                  <a:srgbClr val="00B050"/>
                </a:solidFill>
              </a:rPr>
              <a:t>Ví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</a:t>
            </a:r>
            <a:r>
              <a:rPr lang="en-US" sz="2400" b="1" dirty="0">
                <a:solidFill>
                  <a:srgbClr val="00B050"/>
                </a:solidFill>
              </a:rPr>
              <a:t> 1: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5489" y="1052736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netgenerate --spider --spider.arm-number=10 --spider.circle-number=10 --spider.space-radius=100 </a:t>
            </a:r>
            <a:r>
              <a:rPr lang="en-US" dirty="0">
                <a:solidFill>
                  <a:srgbClr val="FF0000"/>
                </a:solidFill>
              </a:rPr>
              <a:t>-o file.net.xml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844824"/>
            <a:ext cx="3428206" cy="30243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7744" y="4851527"/>
            <a:ext cx="459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3: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giao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nhện</a:t>
            </a:r>
            <a:r>
              <a:rPr lang="en-US" i="1" dirty="0"/>
              <a:t> 1.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1920" y="332656"/>
            <a:ext cx="1246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Ví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dụ</a:t>
            </a:r>
            <a:r>
              <a:rPr lang="en-US" sz="2400" b="1" dirty="0" smtClean="0">
                <a:solidFill>
                  <a:srgbClr val="00B050"/>
                </a:solidFill>
              </a:rPr>
              <a:t> 2: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957115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netgenerate --spider --spider.arm-number=4 --spider.circle-number=3 --spider.space-radius=100 -</a:t>
            </a:r>
            <a:r>
              <a:rPr lang="en-US" dirty="0">
                <a:solidFill>
                  <a:srgbClr val="FF0000"/>
                </a:solidFill>
              </a:rPr>
              <a:t>o file.net.xml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07" y="1844824"/>
            <a:ext cx="3800606" cy="3097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6718" y="5103224"/>
            <a:ext cx="459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4: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giao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nhện</a:t>
            </a:r>
            <a:r>
              <a:rPr lang="en-US" i="1" dirty="0"/>
              <a:t> 2.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332656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2.2.3. </a:t>
            </a:r>
            <a:r>
              <a:rPr lang="en-US" b="1" dirty="0" err="1">
                <a:solidFill>
                  <a:srgbClr val="00B050"/>
                </a:solidFill>
              </a:rPr>
              <a:t>Mạng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ngẫu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nhiên</a:t>
            </a:r>
            <a:r>
              <a:rPr lang="en-US" b="1" dirty="0">
                <a:solidFill>
                  <a:srgbClr val="00B050"/>
                </a:solidFill>
              </a:rPr>
              <a:t> (Random Networks):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74127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03730"/>
              </p:ext>
            </p:extLst>
          </p:nvPr>
        </p:nvGraphicFramePr>
        <p:xfrm>
          <a:off x="899592" y="1556792"/>
          <a:ext cx="7488832" cy="43230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1939"/>
                <a:gridCol w="4286893"/>
              </a:tblGrid>
              <a:tr h="321451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Lựa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chọn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Mô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tả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-r </a:t>
                      </a:r>
                      <a:r>
                        <a:rPr lang="en-US" sz="1600" u="none" strike="noStrike" kern="1200" dirty="0" smtClean="0">
                          <a:effectLst/>
                          <a:hlinkClick r:id="rId2"/>
                        </a:rPr>
                        <a:t>&lt;BOOL&gt;</a:t>
                      </a:r>
                      <a:r>
                        <a:rPr lang="en-US" sz="1600" kern="1200" dirty="0" smtClean="0">
                          <a:effectLst/>
                        </a:rPr>
                        <a:t/>
                      </a:r>
                      <a:br>
                        <a:rPr lang="en-US" sz="1600" kern="1200" dirty="0" smtClean="0">
                          <a:effectLst/>
                        </a:rPr>
                      </a:br>
                      <a:r>
                        <a:rPr lang="en-US" sz="1600" kern="1200" dirty="0" smtClean="0">
                          <a:effectLst/>
                        </a:rPr>
                        <a:t>--rand </a:t>
                      </a:r>
                      <a:r>
                        <a:rPr lang="en-US" sz="1600" u="none" strike="noStrike" kern="1200" dirty="0" smtClean="0">
                          <a:effectLst/>
                          <a:hlinkClick r:id="rId2"/>
                        </a:rPr>
                        <a:t>&lt;BOOL&gt;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Tạo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một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mạng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ngẫu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nhiên</a:t>
                      </a:r>
                      <a:r>
                        <a:rPr lang="en-US" sz="1600" kern="1200" dirty="0" smtClean="0">
                          <a:effectLst/>
                        </a:rPr>
                        <a:t>, </a:t>
                      </a:r>
                      <a:r>
                        <a:rPr lang="en-US" sz="1600" kern="1200" dirty="0" err="1" smtClean="0">
                          <a:effectLst/>
                        </a:rPr>
                        <a:t>mặc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định</a:t>
                      </a:r>
                      <a:r>
                        <a:rPr lang="en-US" sz="1600" kern="1200" dirty="0" smtClean="0">
                          <a:effectLst/>
                        </a:rPr>
                        <a:t>: false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--</a:t>
                      </a:r>
                      <a:r>
                        <a:rPr lang="en-US" sz="1600" kern="1200" dirty="0" err="1" smtClean="0">
                          <a:effectLst/>
                        </a:rPr>
                        <a:t>rand.iterations</a:t>
                      </a:r>
                      <a:r>
                        <a:rPr lang="en-US" sz="1600" kern="1200" dirty="0" smtClean="0">
                          <a:effectLst/>
                        </a:rPr>
                        <a:t> </a:t>
                      </a:r>
                      <a:r>
                        <a:rPr lang="en-US" sz="1600" u="none" strike="noStrike" kern="1200" dirty="0" smtClean="0">
                          <a:effectLst/>
                          <a:hlinkClick r:id="rId2"/>
                        </a:rPr>
                        <a:t>&lt;INT&gt;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Mô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tả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số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lần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một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cạnh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sẽ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được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thêm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vào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mạng</a:t>
                      </a:r>
                      <a:r>
                        <a:rPr lang="en-US" sz="1600" kern="1200" dirty="0" smtClean="0">
                          <a:effectLst/>
                        </a:rPr>
                        <a:t>, </a:t>
                      </a:r>
                      <a:r>
                        <a:rPr lang="en-US" sz="1600" kern="1200" dirty="0" err="1" smtClean="0">
                          <a:effectLst/>
                        </a:rPr>
                        <a:t>mặc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định</a:t>
                      </a:r>
                      <a:r>
                        <a:rPr lang="en-US" sz="1600" kern="1200" dirty="0" smtClean="0">
                          <a:effectLst/>
                        </a:rPr>
                        <a:t>: 2000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--</a:t>
                      </a:r>
                      <a:r>
                        <a:rPr lang="en-US" sz="1600" kern="1200" dirty="0" err="1" smtClean="0">
                          <a:effectLst/>
                        </a:rPr>
                        <a:t>rand.bidi</a:t>
                      </a:r>
                      <a:r>
                        <a:rPr lang="en-US" sz="1600" kern="1200" dirty="0" smtClean="0">
                          <a:effectLst/>
                        </a:rPr>
                        <a:t>-probability </a:t>
                      </a:r>
                      <a:r>
                        <a:rPr lang="en-US" sz="1600" u="none" strike="noStrike" kern="1200" dirty="0" smtClean="0">
                          <a:effectLst/>
                          <a:hlinkClick r:id="rId2"/>
                        </a:rPr>
                        <a:t>&lt;FLOAT&gt;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Xác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định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xác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suất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tạo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thành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một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cạnh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ngược</a:t>
                      </a:r>
                      <a:r>
                        <a:rPr lang="en-US" sz="1600" kern="1200" dirty="0" smtClean="0">
                          <a:effectLst/>
                        </a:rPr>
                        <a:t>, </a:t>
                      </a:r>
                      <a:r>
                        <a:rPr lang="en-US" sz="1600" kern="1200" dirty="0" err="1" smtClean="0">
                          <a:effectLst/>
                        </a:rPr>
                        <a:t>mặc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định</a:t>
                      </a:r>
                      <a:r>
                        <a:rPr lang="en-US" sz="1600" kern="1200" dirty="0" smtClean="0">
                          <a:effectLst/>
                        </a:rPr>
                        <a:t>: 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--</a:t>
                      </a:r>
                      <a:r>
                        <a:rPr lang="en-US" sz="1600" kern="1200" dirty="0" err="1" smtClean="0">
                          <a:effectLst/>
                        </a:rPr>
                        <a:t>rand.max</a:t>
                      </a:r>
                      <a:r>
                        <a:rPr lang="en-US" sz="1600" kern="1200" dirty="0" smtClean="0">
                          <a:effectLst/>
                        </a:rPr>
                        <a:t>-distance </a:t>
                      </a:r>
                      <a:r>
                        <a:rPr lang="en-US" sz="1600" u="none" strike="noStrike" kern="1200" dirty="0" smtClean="0">
                          <a:effectLst/>
                          <a:hlinkClick r:id="rId2"/>
                        </a:rPr>
                        <a:t>&lt;FLOAT&gt;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Khoảng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cách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tối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đa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giữa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các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cạnh</a:t>
                      </a:r>
                      <a:r>
                        <a:rPr lang="en-US" sz="1600" kern="1200" dirty="0" smtClean="0">
                          <a:effectLst/>
                        </a:rPr>
                        <a:t>, </a:t>
                      </a:r>
                      <a:r>
                        <a:rPr lang="en-US" sz="1600" kern="1200" dirty="0" err="1" smtClean="0">
                          <a:effectLst/>
                        </a:rPr>
                        <a:t>mặc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định</a:t>
                      </a:r>
                      <a:r>
                        <a:rPr lang="en-US" sz="1600" kern="1200" dirty="0" smtClean="0">
                          <a:effectLst/>
                        </a:rPr>
                        <a:t>: 250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--</a:t>
                      </a:r>
                      <a:r>
                        <a:rPr lang="en-US" sz="1600" kern="1200" dirty="0" err="1" smtClean="0">
                          <a:effectLst/>
                        </a:rPr>
                        <a:t>rand.min</a:t>
                      </a:r>
                      <a:r>
                        <a:rPr lang="en-US" sz="1600" kern="1200" dirty="0" smtClean="0">
                          <a:effectLst/>
                        </a:rPr>
                        <a:t>-distance </a:t>
                      </a:r>
                      <a:r>
                        <a:rPr lang="en-US" sz="1600" u="none" strike="noStrike" kern="1200" dirty="0" smtClean="0">
                          <a:effectLst/>
                          <a:hlinkClick r:id="rId2"/>
                        </a:rPr>
                        <a:t>&lt;FLOAT&gt;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Khoảng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cách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tối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thiểu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giữa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các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cạnh</a:t>
                      </a:r>
                      <a:r>
                        <a:rPr lang="en-US" sz="1600" kern="1200" dirty="0" smtClean="0">
                          <a:effectLst/>
                        </a:rPr>
                        <a:t>, </a:t>
                      </a:r>
                      <a:r>
                        <a:rPr lang="en-US" sz="1600" kern="1200" dirty="0" err="1" smtClean="0">
                          <a:effectLst/>
                        </a:rPr>
                        <a:t>mặc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định</a:t>
                      </a:r>
                      <a:r>
                        <a:rPr lang="en-US" sz="1600" kern="1200" dirty="0" smtClean="0">
                          <a:effectLst/>
                        </a:rPr>
                        <a:t>: 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--</a:t>
                      </a:r>
                      <a:r>
                        <a:rPr lang="en-US" sz="1600" kern="1200" dirty="0" err="1" smtClean="0">
                          <a:effectLst/>
                        </a:rPr>
                        <a:t>rand.min</a:t>
                      </a:r>
                      <a:r>
                        <a:rPr lang="en-US" sz="1600" kern="1200" dirty="0" smtClean="0">
                          <a:effectLst/>
                        </a:rPr>
                        <a:t>-angle </a:t>
                      </a:r>
                      <a:r>
                        <a:rPr lang="en-US" sz="1600" u="none" strike="noStrike" kern="1200" dirty="0" smtClean="0">
                          <a:effectLst/>
                          <a:hlinkClick r:id="rId2"/>
                        </a:rPr>
                        <a:t>&lt;FLOAT&gt;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Góc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tối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thiểu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chỗ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mỗi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cặp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đường</a:t>
                      </a:r>
                      <a:r>
                        <a:rPr lang="en-US" sz="1600" kern="1200" dirty="0" smtClean="0">
                          <a:effectLst/>
                        </a:rPr>
                        <a:t> (2 </a:t>
                      </a:r>
                      <a:r>
                        <a:rPr lang="en-US" sz="1600" kern="1200" dirty="0" err="1" smtClean="0">
                          <a:effectLst/>
                        </a:rPr>
                        <a:t>chiều</a:t>
                      </a:r>
                      <a:r>
                        <a:rPr lang="en-US" sz="1600" kern="1200" dirty="0" smtClean="0">
                          <a:effectLst/>
                        </a:rPr>
                        <a:t>) </a:t>
                      </a:r>
                      <a:r>
                        <a:rPr lang="en-US" sz="1600" kern="1200" dirty="0" err="1" smtClean="0">
                          <a:effectLst/>
                        </a:rPr>
                        <a:t>tính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bằng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độ</a:t>
                      </a:r>
                      <a:r>
                        <a:rPr lang="en-US" sz="1600" kern="1200" dirty="0" smtClean="0">
                          <a:effectLst/>
                        </a:rPr>
                        <a:t>, </a:t>
                      </a:r>
                      <a:r>
                        <a:rPr lang="en-US" sz="1600" kern="1200" dirty="0" err="1" smtClean="0">
                          <a:effectLst/>
                        </a:rPr>
                        <a:t>mặc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định</a:t>
                      </a:r>
                      <a:r>
                        <a:rPr lang="en-US" sz="1600" kern="1200" dirty="0" smtClean="0">
                          <a:effectLst/>
                        </a:rPr>
                        <a:t>: 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54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--</a:t>
                      </a:r>
                      <a:r>
                        <a:rPr lang="en-US" sz="1600" kern="1200" dirty="0" err="1" smtClean="0">
                          <a:effectLst/>
                        </a:rPr>
                        <a:t>rand.num</a:t>
                      </a:r>
                      <a:r>
                        <a:rPr lang="en-US" sz="1600" kern="1200" dirty="0" smtClean="0">
                          <a:effectLst/>
                        </a:rPr>
                        <a:t>-tries </a:t>
                      </a:r>
                      <a:r>
                        <a:rPr lang="en-US" sz="1600" u="none" strike="noStrike" kern="1200" dirty="0" smtClean="0">
                          <a:effectLst/>
                          <a:hlinkClick r:id="rId2"/>
                        </a:rPr>
                        <a:t>&lt;INT&gt;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Số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lần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thử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tạo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mỗi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nút</a:t>
                      </a:r>
                      <a:r>
                        <a:rPr lang="en-US" sz="1600" kern="1200" dirty="0" smtClean="0">
                          <a:effectLst/>
                        </a:rPr>
                        <a:t>, </a:t>
                      </a:r>
                      <a:r>
                        <a:rPr lang="en-US" sz="1600" kern="1200" dirty="0" err="1" smtClean="0">
                          <a:effectLst/>
                        </a:rPr>
                        <a:t>mặc</a:t>
                      </a:r>
                      <a:r>
                        <a:rPr lang="en-US" sz="1600" kern="1200" dirty="0" smtClean="0">
                          <a:effectLst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</a:rPr>
                        <a:t>định</a:t>
                      </a:r>
                      <a:r>
                        <a:rPr lang="en-US" sz="1600" kern="1200" dirty="0" smtClean="0">
                          <a:effectLst/>
                        </a:rPr>
                        <a:t>: 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928" y="260648"/>
            <a:ext cx="1314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Ví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</a:t>
            </a:r>
            <a:r>
              <a:rPr lang="en-US" sz="2400" b="1" dirty="0">
                <a:solidFill>
                  <a:srgbClr val="00B050"/>
                </a:solidFill>
              </a:rPr>
              <a:t> 2: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7664" y="908720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netgenerate</a:t>
            </a:r>
            <a:r>
              <a:rPr lang="en-US" dirty="0">
                <a:solidFill>
                  <a:srgbClr val="FF0000"/>
                </a:solidFill>
              </a:rPr>
              <a:t> --rand -o file.net.xml --</a:t>
            </a:r>
            <a:r>
              <a:rPr lang="en-US" dirty="0" err="1">
                <a:solidFill>
                  <a:srgbClr val="FF0000"/>
                </a:solidFill>
              </a:rPr>
              <a:t>rand.iterations</a:t>
            </a:r>
            <a:r>
              <a:rPr lang="en-US" dirty="0">
                <a:solidFill>
                  <a:srgbClr val="FF0000"/>
                </a:solidFill>
              </a:rPr>
              <a:t>=200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03" y="1278052"/>
            <a:ext cx="3835649" cy="31846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7033" y="4462704"/>
            <a:ext cx="4541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5: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giao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</a:t>
            </a:r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ngẫu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3884" y="5072221"/>
            <a:ext cx="7272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rand.connectivity</a:t>
            </a:r>
            <a:r>
              <a:rPr lang="en-US" b="1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6291" y="517322"/>
            <a:ext cx="291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2.3. </a:t>
            </a:r>
            <a:r>
              <a:rPr lang="en-US" b="1" dirty="0" err="1">
                <a:solidFill>
                  <a:srgbClr val="00B050"/>
                </a:solidFill>
              </a:rPr>
              <a:t>Nhập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dữ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liệu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đầu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vào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91560"/>
              </p:ext>
            </p:extLst>
          </p:nvPr>
        </p:nvGraphicFramePr>
        <p:xfrm>
          <a:off x="1115616" y="1412776"/>
          <a:ext cx="6720408" cy="12117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60204"/>
                <a:gridCol w="3360204"/>
              </a:tblGrid>
              <a:tr h="447824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97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&lt;FILE&gt;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--type-files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&lt;FILE&gt;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cạnh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210823"/>
            <a:ext cx="218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2.4. </a:t>
            </a:r>
            <a:r>
              <a:rPr lang="en-US" b="1" dirty="0" err="1">
                <a:solidFill>
                  <a:srgbClr val="00B050"/>
                </a:solidFill>
              </a:rPr>
              <a:t>Dữ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liệu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đầu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ra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82202"/>
              </p:ext>
            </p:extLst>
          </p:nvPr>
        </p:nvGraphicFramePr>
        <p:xfrm>
          <a:off x="680349" y="744728"/>
          <a:ext cx="7992888" cy="52637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0360"/>
                <a:gridCol w="4752528"/>
              </a:tblGrid>
              <a:tr h="317067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--write-license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Bao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gồm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thông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tin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giấy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phép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mỗi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tệp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 false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--output-prefix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&lt;STRING&gt;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Tiền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tố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được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áp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dụng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với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mọi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tệp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chuỗi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đặc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biệt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TIME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được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thay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thế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bởi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thời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gian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hiện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tại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--precision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&lt;INT&gt;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Xác định số chữ số sau dấu phảy cho đầu ra dấu phảy động, mặc định: 2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--precision.geo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&lt;INT&gt;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Xác định số chữ số sau dấu phảy cho đầu ra vĩ độ, mặc định: 6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-H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--human-readable-time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Kiều thời gian: giờ/phút/giây hoặc ngày/giờ/phút/giây, mặc định: false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--alphanumerical-ids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Id của các nút được tạo từ số và chữ để dễ đọc, mặc định: true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-o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--output-file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Mạng được tạo sẽ được ghi vào FILE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--plain-output-prefix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Tiền tố của tệp để ghi các nút xml đơn giản, các cạnh và kết nối tới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junctions.join</a:t>
                      </a: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-output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Ghi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thông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tin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về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đường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nối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đã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vào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FILE 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có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thể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được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tải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dưới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dạng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tệp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nút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bổ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sung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để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tái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tạo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đường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nối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)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62129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60648"/>
            <a:ext cx="3708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2.5. </a:t>
            </a:r>
            <a:r>
              <a:rPr lang="en-US" b="1" dirty="0" err="1">
                <a:solidFill>
                  <a:srgbClr val="00B050"/>
                </a:solidFill>
              </a:rPr>
              <a:t>Tiến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trình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xử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lý</a:t>
            </a:r>
            <a:r>
              <a:rPr lang="en-US" b="1" dirty="0">
                <a:solidFill>
                  <a:srgbClr val="00B050"/>
                </a:solidFill>
              </a:rPr>
              <a:t> (Processing):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709718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-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netconvert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netgenerate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ở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(0,0).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--</a:t>
            </a:r>
            <a:r>
              <a:rPr lang="en-US" dirty="0" err="1"/>
              <a:t>offset.x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--</a:t>
            </a:r>
            <a:r>
              <a:rPr lang="en-US" dirty="0" err="1"/>
              <a:t>offset.y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y.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--</a:t>
            </a:r>
            <a:r>
              <a:rPr lang="en-US" dirty="0" err="1"/>
              <a:t>offset.disable</a:t>
            </a:r>
            <a:r>
              <a:rPr lang="en-US" dirty="0"/>
              <a:t>-normalization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41071"/>
              </p:ext>
            </p:extLst>
          </p:nvPr>
        </p:nvGraphicFramePr>
        <p:xfrm>
          <a:off x="857840" y="2827676"/>
          <a:ext cx="7632848" cy="30583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81756"/>
                <a:gridCol w="4351092"/>
              </a:tblGrid>
              <a:tr h="352332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62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--turn-lanes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&lt;INT&gt;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làn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đường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rẽ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trái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INT;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62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--turn-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lanes.length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Đặt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chiều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dài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làn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rẽ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thành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FLOAT;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 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68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--perturb-x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&lt;STRING&gt;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Áp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nhiễu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loạn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ngẫu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nhiên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theo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hướng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x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theo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phân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phối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68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--perturb-y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&lt;STRING&gt;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Áp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nhiễu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loạn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ngẫu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nhiên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theo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hướng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y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theo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phân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phối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60440"/>
              </p:ext>
            </p:extLst>
          </p:nvPr>
        </p:nvGraphicFramePr>
        <p:xfrm>
          <a:off x="755576" y="548680"/>
          <a:ext cx="7620000" cy="4958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/>
                <a:gridCol w="4019600"/>
              </a:tblGrid>
              <a:tr h="52606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offset.z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Thêm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FLOAT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vị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trí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z;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6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--flip-y-axis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Lật tọa độ y dọc theo số không;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6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roundabouts.guess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Cho phép đoán vòng xuyến; mặc định: 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6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roundabouts.visibility</a:t>
                      </a: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-distance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Khả năng hiển thị mặc định khi tiếp cận vòng xuyến; mặc định: 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6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opposites.guess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Cho phép đoán làn đường ngược chiều có thể sử dụng để vượt;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6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opposites.guess.fix</a:t>
                      </a: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-lengths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Đảm bảo rằng các cạnh đối diện có cùng chiều dài;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6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fringe.guess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Cho phép đoán các nút rìa mạng;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6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lefthand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Giả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lưu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trái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mạng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6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edges.join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nhất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cạnh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kết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nối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nút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tương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tự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gần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nhau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khuyến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nghị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nhập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VISSIM);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1920" y="332656"/>
            <a:ext cx="1246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Ví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dụ</a:t>
            </a:r>
            <a:r>
              <a:rPr lang="en-US" sz="2400" b="1" dirty="0" smtClean="0">
                <a:solidFill>
                  <a:srgbClr val="00B050"/>
                </a:solidFill>
              </a:rPr>
              <a:t> 1: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608" y="934937"/>
            <a:ext cx="7423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netgenerate</a:t>
            </a:r>
            <a:r>
              <a:rPr lang="en-US" dirty="0">
                <a:solidFill>
                  <a:srgbClr val="FF0000"/>
                </a:solidFill>
              </a:rPr>
              <a:t> --rand --flip-y-axis=true -o file.net.xml --</a:t>
            </a:r>
            <a:r>
              <a:rPr lang="en-US" dirty="0" err="1">
                <a:solidFill>
                  <a:srgbClr val="FF0000"/>
                </a:solidFill>
              </a:rPr>
              <a:t>rand.iterations</a:t>
            </a:r>
            <a:r>
              <a:rPr lang="en-US" dirty="0">
                <a:solidFill>
                  <a:srgbClr val="FF0000"/>
                </a:solidFill>
              </a:rPr>
              <a:t>=200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54152"/>
            <a:ext cx="4779885" cy="35962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4582" y="5238790"/>
            <a:ext cx="4961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6: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đảo</a:t>
            </a:r>
            <a:r>
              <a:rPr lang="en-US" i="1" dirty="0"/>
              <a:t> </a:t>
            </a:r>
            <a:r>
              <a:rPr lang="en-US" i="1" dirty="0" err="1"/>
              <a:t>chiều</a:t>
            </a:r>
            <a:r>
              <a:rPr lang="en-US" i="1" dirty="0"/>
              <a:t> </a:t>
            </a:r>
            <a:r>
              <a:rPr lang="en-US" i="1" dirty="0" err="1"/>
              <a:t>làn</a:t>
            </a:r>
            <a:r>
              <a:rPr lang="en-US" i="1" dirty="0"/>
              <a:t> </a:t>
            </a:r>
            <a:r>
              <a:rPr lang="en-US" i="1" dirty="0" err="1"/>
              <a:t>đường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trục</a:t>
            </a:r>
            <a:r>
              <a:rPr lang="en-US" i="1" dirty="0"/>
              <a:t> y.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NHÓM 7</a:t>
            </a:r>
            <a:endParaRPr lang="en-US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2789910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Giảng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viên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hướng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dẫn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: </a:t>
            </a:r>
            <a:r>
              <a:rPr lang="en-US" sz="2000" dirty="0" err="1" smtClean="0">
                <a:cs typeface="Arial" pitchFamily="34" charset="0"/>
              </a:rPr>
              <a:t>Đỗ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Bảo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Sơn</a:t>
            </a:r>
            <a:endParaRPr lang="en-US" sz="2000" dirty="0" smtClean="0">
              <a:cs typeface="Arial" pitchFamily="34" charset="0"/>
            </a:endParaRPr>
          </a:p>
          <a:p>
            <a:endParaRPr lang="en-US" sz="2000" dirty="0">
              <a:cs typeface="Arial" pitchFamily="34" charset="0"/>
            </a:endParaRPr>
          </a:p>
          <a:p>
            <a:r>
              <a:rPr lang="en-US" sz="2000" dirty="0" smtClean="0">
                <a:cs typeface="Arial" pitchFamily="34" charset="0"/>
              </a:rPr>
              <a:t>	  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Tên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sinh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viên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: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Dương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Văn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Khải</a:t>
            </a:r>
            <a:endParaRPr lang="en-US" sz="2000" dirty="0" smtClean="0">
              <a:cs typeface="Arial" pitchFamily="34" charset="0"/>
            </a:endParaRPr>
          </a:p>
          <a:p>
            <a:r>
              <a:rPr lang="en-US" sz="2000" dirty="0">
                <a:cs typeface="Arial" pitchFamily="34" charset="0"/>
              </a:rPr>
              <a:t>	 </a:t>
            </a:r>
            <a:r>
              <a:rPr lang="en-US" sz="2000" dirty="0" smtClean="0">
                <a:cs typeface="Arial" pitchFamily="34" charset="0"/>
              </a:rPr>
              <a:t>          		  </a:t>
            </a:r>
            <a:r>
              <a:rPr lang="en-US" sz="2000" dirty="0" err="1" smtClean="0">
                <a:cs typeface="Arial" pitchFamily="34" charset="0"/>
              </a:rPr>
              <a:t>Nguyễn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Văn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Chính</a:t>
            </a:r>
            <a:endParaRPr lang="en-US" sz="2000" dirty="0" smtClean="0">
              <a:cs typeface="Arial" pitchFamily="34" charset="0"/>
            </a:endParaRPr>
          </a:p>
          <a:p>
            <a:r>
              <a:rPr lang="en-US" sz="2000" dirty="0">
                <a:cs typeface="Arial" pitchFamily="34" charset="0"/>
              </a:rPr>
              <a:t>	</a:t>
            </a:r>
            <a:r>
              <a:rPr lang="en-US" sz="2000" dirty="0" smtClean="0">
                <a:cs typeface="Arial" pitchFamily="34" charset="0"/>
              </a:rPr>
              <a:t>           		  </a:t>
            </a:r>
            <a:r>
              <a:rPr lang="en-US" sz="2000" dirty="0" err="1" smtClean="0">
                <a:cs typeface="Arial" pitchFamily="34" charset="0"/>
              </a:rPr>
              <a:t>Vũ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Công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Tiến</a:t>
            </a:r>
            <a:endParaRPr lang="en-US" sz="2000" dirty="0" smtClean="0">
              <a:cs typeface="Arial" pitchFamily="34" charset="0"/>
            </a:endParaRPr>
          </a:p>
          <a:p>
            <a:endParaRPr lang="en-US" sz="2000" dirty="0">
              <a:cs typeface="Arial" pitchFamily="34" charset="0"/>
            </a:endParaRPr>
          </a:p>
          <a:p>
            <a:r>
              <a:rPr lang="en-US" sz="2000" dirty="0" smtClean="0">
                <a:cs typeface="Arial" pitchFamily="34" charset="0"/>
              </a:rPr>
              <a:t>   		</a:t>
            </a:r>
            <a:r>
              <a:rPr lang="en-US" sz="2000" b="1" dirty="0" smtClean="0">
                <a:cs typeface="Arial" pitchFamily="34" charset="0"/>
              </a:rPr>
              <a:t>    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Lớp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: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dirty="0" smtClean="0">
                <a:cs typeface="Arial" pitchFamily="34" charset="0"/>
              </a:rPr>
              <a:t>70DCTT21</a:t>
            </a:r>
            <a:endParaRPr lang="en-US" sz="2000" dirty="0"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7976" y="1622727"/>
            <a:ext cx="458414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cs typeface="Arial" pitchFamily="34" charset="0"/>
              </a:rPr>
              <a:t>MÔN: GIAO THÔNG </a:t>
            </a:r>
            <a:r>
              <a:rPr lang="en-US" sz="2000" b="1" dirty="0" err="1" smtClean="0">
                <a:solidFill>
                  <a:srgbClr val="00B0F0"/>
                </a:solidFill>
                <a:cs typeface="Arial" pitchFamily="34" charset="0"/>
              </a:rPr>
              <a:t>THÔNG</a:t>
            </a:r>
            <a:r>
              <a:rPr lang="en-US" sz="2000" b="1" dirty="0" smtClean="0">
                <a:solidFill>
                  <a:srgbClr val="00B0F0"/>
                </a:solidFill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00B0F0"/>
                </a:solidFill>
                <a:cs typeface="Arial" pitchFamily="34" charset="0"/>
              </a:rPr>
              <a:t>MINH</a:t>
            </a:r>
          </a:p>
          <a:p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   </a:t>
            </a:r>
            <a:r>
              <a:rPr lang="en-US" sz="2200" dirty="0" err="1" smtClean="0">
                <a:cs typeface="Arial" pitchFamily="34" charset="0"/>
              </a:rPr>
              <a:t>Nội</a:t>
            </a:r>
            <a:r>
              <a:rPr lang="en-US" sz="2200" dirty="0" smtClean="0">
                <a:cs typeface="Arial" pitchFamily="34" charset="0"/>
              </a:rPr>
              <a:t> dung 6: Net Generate</a:t>
            </a:r>
          </a:p>
          <a:p>
            <a:endParaRPr lang="en-US" sz="2200" b="1" dirty="0" smtClean="0"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4727462"/>
            <a:ext cx="1884393" cy="18712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100000" pressure="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24644"/>
            <a:ext cx="1800200" cy="165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40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332656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2.6. </a:t>
            </a:r>
            <a:r>
              <a:rPr lang="en-US" b="1" dirty="0" err="1">
                <a:solidFill>
                  <a:srgbClr val="00B050"/>
                </a:solidFill>
              </a:rPr>
              <a:t>Xây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dựng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mặc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định</a:t>
            </a:r>
            <a:r>
              <a:rPr lang="en-US" b="1" dirty="0">
                <a:solidFill>
                  <a:srgbClr val="00B050"/>
                </a:solidFill>
              </a:rPr>
              <a:t> (Building Defaults):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84795"/>
              </p:ext>
            </p:extLst>
          </p:nvPr>
        </p:nvGraphicFramePr>
        <p:xfrm>
          <a:off x="1115616" y="980728"/>
          <a:ext cx="7272808" cy="48547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92388"/>
                <a:gridCol w="378042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-L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&lt;INT&gt;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default.lanenumber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&lt;INT&gt;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làn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đường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ở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một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cạnh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default.lanewidth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Chiều rộng mặc định của làn đường; mặc định: 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--default.spreadtype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&lt;STRING&gt;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Phương pháp mặc định cho các hình dạng làn đường tính toán từ các hình cạnh; mặc định: 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-S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--default.speed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Tốc độ mặc định trên một cạnh (tính bằng m/s); mặc định: 13.89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-P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&lt;INT&gt;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--default.priority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&lt;INT&gt;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Ưu tiên mặc định của một cạnh; mặc định: 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--default.type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&lt;STRING&gt;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Loại cạnh mặc định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default.sidewalk</a:t>
                      </a: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-width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Chiều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rộng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vỉa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hè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thêm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7944" y="332655"/>
            <a:ext cx="1246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Ví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1: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5748" y="822044"/>
            <a:ext cx="6638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netgenerate</a:t>
            </a:r>
            <a:r>
              <a:rPr lang="en-US" dirty="0">
                <a:solidFill>
                  <a:srgbClr val="FF0000"/>
                </a:solidFill>
              </a:rPr>
              <a:t> --grid --</a:t>
            </a:r>
            <a:r>
              <a:rPr lang="en-US" dirty="0" err="1">
                <a:solidFill>
                  <a:srgbClr val="FF0000"/>
                </a:solidFill>
              </a:rPr>
              <a:t>grid.x</a:t>
            </a:r>
            <a:r>
              <a:rPr lang="en-US" dirty="0">
                <a:solidFill>
                  <a:srgbClr val="FF0000"/>
                </a:solidFill>
              </a:rPr>
              <a:t>-number=2 --</a:t>
            </a:r>
            <a:r>
              <a:rPr lang="en-US" dirty="0" err="1">
                <a:solidFill>
                  <a:srgbClr val="FF0000"/>
                </a:solidFill>
              </a:rPr>
              <a:t>grid.y</a:t>
            </a:r>
            <a:r>
              <a:rPr lang="en-US" dirty="0">
                <a:solidFill>
                  <a:srgbClr val="FF0000"/>
                </a:solidFill>
              </a:rPr>
              <a:t>-number=4 --</a:t>
            </a:r>
            <a:r>
              <a:rPr lang="en-US" dirty="0" err="1">
                <a:solidFill>
                  <a:srgbClr val="FF0000"/>
                </a:solidFill>
              </a:rPr>
              <a:t>default.lanenumber</a:t>
            </a:r>
            <a:r>
              <a:rPr lang="en-US" dirty="0">
                <a:solidFill>
                  <a:srgbClr val="FF0000"/>
                </a:solidFill>
              </a:rPr>
              <a:t>=2 -o file.net.xml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64" y="1772816"/>
            <a:ext cx="6901448" cy="3456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85748" y="535501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7: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đường</a:t>
            </a:r>
            <a:r>
              <a:rPr lang="en-US" i="1" dirty="0"/>
              <a:t> </a:t>
            </a:r>
            <a:r>
              <a:rPr lang="en-US" i="1" dirty="0" err="1"/>
              <a:t>dạng</a:t>
            </a:r>
            <a:r>
              <a:rPr lang="en-US" i="1" dirty="0"/>
              <a:t> </a:t>
            </a:r>
            <a:r>
              <a:rPr lang="en-US" i="1" dirty="0" err="1"/>
              <a:t>lưới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làn</a:t>
            </a:r>
            <a:r>
              <a:rPr lang="en-US" i="1" dirty="0"/>
              <a:t> </a:t>
            </a:r>
            <a:r>
              <a:rPr lang="en-US" i="1" dirty="0" err="1"/>
              <a:t>mặc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2.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60648"/>
            <a:ext cx="3580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2.7. </a:t>
            </a:r>
            <a:r>
              <a:rPr lang="en-US" b="1" dirty="0" err="1">
                <a:solidFill>
                  <a:srgbClr val="00B050"/>
                </a:solidFill>
              </a:rPr>
              <a:t>Xây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dựng</a:t>
            </a:r>
            <a:r>
              <a:rPr lang="en-US" b="1" dirty="0">
                <a:solidFill>
                  <a:srgbClr val="00B050"/>
                </a:solidFill>
              </a:rPr>
              <a:t> TIs (TIs Building):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84379"/>
              </p:ext>
            </p:extLst>
          </p:nvPr>
        </p:nvGraphicFramePr>
        <p:xfrm>
          <a:off x="611560" y="908720"/>
          <a:ext cx="7776864" cy="48165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0360"/>
                <a:gridCol w="4536504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24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tls.set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Giải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thích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STR[]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là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danh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sách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lộ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soát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bởi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TLS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527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tls.unset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Giải thích STR [] là danh sách các giao lộ không được kiểm soát bởi TLS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06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--tls.guess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Bật TLS gợi ý;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2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--tls.guess.threshold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Đặt giá trị tối thiểu cho tổng của tất cả các tốc độ làn đường đến khi đoán TLS; mặc định: 69.4444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4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--tls.guess.joining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Bao gồm các cụm nút vào đoán;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--tls.join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Cố gắng cụm các nút được điều khiển bởi tls;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056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tls.join-dist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Xác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khoảng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tối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để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tham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đèn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là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20);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941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tls.uncontrolled</a:t>
                      </a: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-within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soát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cạnh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nằm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hoàn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toàn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trong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đèn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nối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.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Điều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này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thể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gây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chạm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nhưng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phép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phương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án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đèn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cũ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6067" y="332656"/>
            <a:ext cx="1314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Ví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</a:t>
            </a:r>
            <a:r>
              <a:rPr lang="en-US" sz="2400" b="1" dirty="0">
                <a:solidFill>
                  <a:srgbClr val="00B050"/>
                </a:solidFill>
              </a:rPr>
              <a:t> 1: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834987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netgenerate</a:t>
            </a:r>
            <a:r>
              <a:rPr lang="en-US" dirty="0">
                <a:solidFill>
                  <a:srgbClr val="FF0000"/>
                </a:solidFill>
              </a:rPr>
              <a:t> --rand --flip-y-axis=true --</a:t>
            </a:r>
            <a:r>
              <a:rPr lang="en-US" dirty="0" err="1">
                <a:solidFill>
                  <a:srgbClr val="FF0000"/>
                </a:solidFill>
              </a:rPr>
              <a:t>tls.guess</a:t>
            </a:r>
            <a:r>
              <a:rPr lang="en-US" dirty="0">
                <a:solidFill>
                  <a:srgbClr val="FF0000"/>
                </a:solidFill>
              </a:rPr>
              <a:t>=true --</a:t>
            </a:r>
            <a:r>
              <a:rPr lang="en-US" dirty="0" err="1">
                <a:solidFill>
                  <a:srgbClr val="FF0000"/>
                </a:solidFill>
              </a:rPr>
              <a:t>default.lanenumber</a:t>
            </a:r>
            <a:r>
              <a:rPr lang="en-US" dirty="0">
                <a:solidFill>
                  <a:srgbClr val="FF0000"/>
                </a:solidFill>
              </a:rPr>
              <a:t>=3 -o DoichieuYvaThemlanduongvaBatTLSgoiy(flipY).net.xml --</a:t>
            </a:r>
            <a:r>
              <a:rPr lang="en-US" dirty="0" err="1">
                <a:solidFill>
                  <a:srgbClr val="FF0000"/>
                </a:solidFill>
              </a:rPr>
              <a:t>rand.iterations</a:t>
            </a:r>
            <a:r>
              <a:rPr lang="en-US" dirty="0">
                <a:solidFill>
                  <a:srgbClr val="FF0000"/>
                </a:solidFill>
              </a:rPr>
              <a:t>=200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93" y="1852612"/>
            <a:ext cx="5514975" cy="3152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94210" y="5413866"/>
            <a:ext cx="2701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8: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bật</a:t>
            </a:r>
            <a:r>
              <a:rPr lang="en-US" i="1" dirty="0"/>
              <a:t> TLS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1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19998"/>
            <a:ext cx="3728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2.8. </a:t>
            </a:r>
            <a:r>
              <a:rPr lang="en-US" b="1" dirty="0" err="1">
                <a:solidFill>
                  <a:srgbClr val="00B050"/>
                </a:solidFill>
              </a:rPr>
              <a:t>Loại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bỏ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cạnh</a:t>
            </a:r>
            <a:r>
              <a:rPr lang="en-US" b="1" dirty="0">
                <a:solidFill>
                  <a:srgbClr val="00B050"/>
                </a:solidFill>
              </a:rPr>
              <a:t> (Edge Removal):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7440"/>
              </p:ext>
            </p:extLst>
          </p:nvPr>
        </p:nvGraphicFramePr>
        <p:xfrm>
          <a:off x="611561" y="764704"/>
          <a:ext cx="7992888" cy="49250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8351"/>
                <a:gridCol w="4824537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--keep-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edges.min</a:t>
                      </a: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-speed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Chỉ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giữ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cạnh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tốc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độ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theo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mét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/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giây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&gt; FLOAT;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--remove-edges.explicit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Loại bỏ các cạnh trong STR[]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--keep-edges.explicit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Chỉ giữ các cạnh trong STR [] hoặc những cạnh được giữ do các tùy chọn giữ hoặc loại bỏ các cạnh khác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--keep-edges.input-file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Chỉ giữ các cạnh trong FILE (Mỗi id trên một dòng duy nhất. Các tệp lựa chọn từ sumo-gui cũng được hỗ trợ) hoặc những tệp được lưu giữ do các tùy chọn giữ hoặc loại bỏ các cạnh khác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--remove-edges.input-file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Loại bỏ các cạnh trong FILE. (Mỗi id trên một dòng duy nhất. Các tệp lựa chọn từ sumo-gui cũng được hỗ trợ)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--keep-edges.in-boundary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Chỉ giữ các cạnh nằm trong ranh giới nhất định (được coi là tọa độ góc CARTESIAN hoặc dưới dạng đa giác)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--keep-edges.in-geo-boundary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Chỉ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giữ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cạnh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nằm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trong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ranh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giới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nhất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coi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là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tọa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độ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góc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GEODETIC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hoặc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dưới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dạng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60648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2.9.  </a:t>
            </a:r>
            <a:r>
              <a:rPr lang="en-US" b="1" dirty="0" err="1">
                <a:solidFill>
                  <a:srgbClr val="00B050"/>
                </a:solidFill>
              </a:rPr>
              <a:t>Nút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không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được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kiểm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soát</a:t>
            </a:r>
            <a:r>
              <a:rPr lang="en-US" b="1" dirty="0">
                <a:solidFill>
                  <a:srgbClr val="00B050"/>
                </a:solidFill>
              </a:rPr>
              <a:t> (Unregulated Nodes):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59694"/>
              </p:ext>
            </p:extLst>
          </p:nvPr>
        </p:nvGraphicFramePr>
        <p:xfrm>
          <a:off x="971600" y="764704"/>
          <a:ext cx="7200800" cy="28263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4416"/>
                <a:gridCol w="345638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--keep-nodes-unregulated</a:t>
                      </a:r>
                      <a:r>
                        <a:rPr lang="en-US" sz="18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8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8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nút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soát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--keep-nodes-unregulated.explicit</a:t>
                      </a:r>
                      <a:endParaRPr lang="en-US" sz="18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Không điều chỉnh các nút trong STR[]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106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--keep-nodes-</a:t>
                      </a:r>
                      <a:r>
                        <a:rPr lang="en-US" sz="18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unregulated.district</a:t>
                      </a:r>
                      <a:r>
                        <a:rPr lang="en-US" sz="18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-nodes</a:t>
                      </a:r>
                      <a:r>
                        <a:rPr lang="en-US" sz="18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8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8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điều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chỉnh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nút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60648"/>
            <a:ext cx="278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2.10. </a:t>
            </a:r>
            <a:r>
              <a:rPr lang="en-US" b="1" dirty="0" err="1">
                <a:solidFill>
                  <a:srgbClr val="00B050"/>
                </a:solidFill>
              </a:rPr>
              <a:t>Giao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lộ</a:t>
            </a:r>
            <a:r>
              <a:rPr lang="en-US" b="1" dirty="0">
                <a:solidFill>
                  <a:srgbClr val="00B050"/>
                </a:solidFill>
              </a:rPr>
              <a:t> (Junctions):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60530"/>
              </p:ext>
            </p:extLst>
          </p:nvPr>
        </p:nvGraphicFramePr>
        <p:xfrm>
          <a:off x="899592" y="764704"/>
          <a:ext cx="7416824" cy="50110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56384"/>
                <a:gridCol w="3960440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vi-VN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--junctions.right-before-left.speed-threshold</a:t>
                      </a:r>
                      <a:r>
                        <a:rPr lang="vi-VN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vi-VN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Cho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phép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xây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dựng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nút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phải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trước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trái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tốc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độ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cạnh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đến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dưới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FLOAT (m /s);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13.6111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vi-VN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--no-internal-links</a:t>
                      </a:r>
                      <a:r>
                        <a:rPr lang="vi-VN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vi-VN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Bỏ qua các liên kết nội bộ; mặc định: giả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vi-VN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--no-turnarounds</a:t>
                      </a:r>
                      <a:r>
                        <a:rPr lang="vi-VN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vi-VN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Vô hiệu hóa vòng quay xây dựng;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vi-VN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--no-turnarounds.tls</a:t>
                      </a:r>
                      <a:r>
                        <a:rPr lang="vi-VN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vi-VN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Vô hiệu hóa các vòng quay xây dựng tại các nút giao do TLS kiểm soát;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vi-VN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--no-turnarounds.geometry</a:t>
                      </a:r>
                      <a:r>
                        <a:rPr lang="vi-VN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vi-VN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Vô hiệu hóa các vòng quay xây dựng tại các nút giao giống như hình học; mặc định: 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vi-VN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--no-turnarounds.except-deadend</a:t>
                      </a:r>
                      <a:r>
                        <a:rPr lang="vi-VN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vi-VN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Vô hiệu hóa các vòng quay xây dựng ngoại trừ tại các ngã ba cụt;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vi-VN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--no-turnarounds.except-turnlane</a:t>
                      </a:r>
                      <a:r>
                        <a:rPr lang="vi-VN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vi-VN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Vô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hiệu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hóa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vòng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quay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xây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dựng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ngoại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trừ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tại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nút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với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làn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đường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rẽ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chuyên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961" y="118623"/>
            <a:ext cx="344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2.11. </a:t>
            </a:r>
            <a:r>
              <a:rPr lang="en-US" b="1" dirty="0" err="1">
                <a:solidFill>
                  <a:srgbClr val="00B050"/>
                </a:solidFill>
              </a:rPr>
              <a:t>Người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đi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bộ</a:t>
            </a:r>
            <a:r>
              <a:rPr lang="en-US" b="1" dirty="0">
                <a:solidFill>
                  <a:srgbClr val="00B050"/>
                </a:solidFill>
              </a:rPr>
              <a:t> (Pedestrian):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96958"/>
              </p:ext>
            </p:extLst>
          </p:nvPr>
        </p:nvGraphicFramePr>
        <p:xfrm>
          <a:off x="597580" y="692696"/>
          <a:ext cx="8064896" cy="50576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72408"/>
                <a:gridCol w="4392488"/>
              </a:tblGrid>
              <a:tr h="180983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chọn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tả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sidewalks.guess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j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Gợi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ý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vỉa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hè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đi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bộ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dựa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tốc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độ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cạnh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sidewalks.guess.max</a:t>
                      </a: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-speed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j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Thêm vỉa hè cho các cạnh có tốc độ bằng hoặc dưới giới hạn nhất định; mặc định: 13.89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--sidewalks.guess.min-speed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>
                        <a:effectLst/>
                        <a:latin typeface="+mj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Thêm vỉa hè cho các cạnh có tốc độ trên giới hạn nhất định; mặc định: 5.8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--sidewalks.guess.from-permissions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j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Thêm vỉa hè cho các cạnh cho phép người đi bộ trên bất kỳ làn đường nào của họ bất kể tốc độ;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--sidewalks.guess.exclude</a:t>
                      </a:r>
                      <a:endParaRPr lang="en-US" sz="1600">
                        <a:effectLst/>
                        <a:latin typeface="+mj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Không đoán vỉa hè cho danh sách các cạnh nhất định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crossings.guess.speed</a:t>
                      </a: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-threshold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j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Tại các nút không kiểm soát được, không xây dựng các giao cắt ngang qua các cạnh với tốc độ trên ngưỡng; mặc định: 13.89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--walkingareas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j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Luôn xây dựng khu vực đi bộ ngay cả khi không có đường giao cắt;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70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walkingareas.join-dist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j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ra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một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walkingarea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giữa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vỉa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hè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kết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nối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bởi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một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ngã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ba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đi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bộ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trong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FLOAT; 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: 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6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3104" y="260648"/>
            <a:ext cx="1314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Ví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</a:t>
            </a:r>
            <a:r>
              <a:rPr lang="en-US" sz="2400" b="1" dirty="0">
                <a:solidFill>
                  <a:srgbClr val="00B050"/>
                </a:solidFill>
              </a:rPr>
              <a:t> 1: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4967" y="836712"/>
            <a:ext cx="6030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netgenerate</a:t>
            </a:r>
            <a:r>
              <a:rPr lang="en-US" dirty="0">
                <a:solidFill>
                  <a:srgbClr val="FF0000"/>
                </a:solidFill>
              </a:rPr>
              <a:t> --grid --</a:t>
            </a:r>
            <a:r>
              <a:rPr lang="en-US" dirty="0" err="1">
                <a:solidFill>
                  <a:srgbClr val="FF0000"/>
                </a:solidFill>
              </a:rPr>
              <a:t>grid.x</a:t>
            </a:r>
            <a:r>
              <a:rPr lang="en-US" dirty="0">
                <a:solidFill>
                  <a:srgbClr val="FF0000"/>
                </a:solidFill>
              </a:rPr>
              <a:t>-number=2 --</a:t>
            </a:r>
            <a:r>
              <a:rPr lang="en-US" dirty="0" err="1">
                <a:solidFill>
                  <a:srgbClr val="FF0000"/>
                </a:solidFill>
              </a:rPr>
              <a:t>grid.y</a:t>
            </a:r>
            <a:r>
              <a:rPr lang="en-US" dirty="0">
                <a:solidFill>
                  <a:srgbClr val="FF0000"/>
                </a:solidFill>
              </a:rPr>
              <a:t>-number=2 --</a:t>
            </a:r>
            <a:r>
              <a:rPr lang="en-US" dirty="0" err="1">
                <a:solidFill>
                  <a:srgbClr val="FF0000"/>
                </a:solidFill>
              </a:rPr>
              <a:t>walkingareas</a:t>
            </a:r>
            <a:r>
              <a:rPr lang="en-US" dirty="0">
                <a:solidFill>
                  <a:srgbClr val="FF0000"/>
                </a:solidFill>
              </a:rPr>
              <a:t>=TRUE -o file.net.xml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30" y="1770907"/>
            <a:ext cx="3726752" cy="3168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3440" y="5157192"/>
            <a:ext cx="399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9: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xây</a:t>
            </a:r>
            <a:r>
              <a:rPr lang="en-US" i="1" dirty="0"/>
              <a:t> </a:t>
            </a:r>
            <a:r>
              <a:rPr lang="en-US" i="1" dirty="0" err="1"/>
              <a:t>dựng</a:t>
            </a:r>
            <a:r>
              <a:rPr lang="en-US" i="1" dirty="0"/>
              <a:t> </a:t>
            </a:r>
            <a:r>
              <a:rPr lang="en-US" i="1" dirty="0" err="1"/>
              <a:t>khu</a:t>
            </a:r>
            <a:r>
              <a:rPr lang="en-US" i="1" dirty="0"/>
              <a:t> </a:t>
            </a:r>
            <a:r>
              <a:rPr lang="en-US" i="1" dirty="0" err="1"/>
              <a:t>vực</a:t>
            </a:r>
            <a:r>
              <a:rPr lang="en-US" i="1" dirty="0"/>
              <a:t> </a:t>
            </a:r>
            <a:r>
              <a:rPr lang="en-US" i="1" dirty="0" err="1"/>
              <a:t>đi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332656"/>
            <a:ext cx="251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2.12. </a:t>
            </a:r>
            <a:r>
              <a:rPr lang="en-US" b="1" dirty="0" err="1">
                <a:solidFill>
                  <a:srgbClr val="00B050"/>
                </a:solidFill>
              </a:rPr>
              <a:t>Xe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đạp</a:t>
            </a:r>
            <a:r>
              <a:rPr lang="en-US" b="1" dirty="0">
                <a:solidFill>
                  <a:srgbClr val="00B050"/>
                </a:solidFill>
              </a:rPr>
              <a:t> (Bicycle):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97897"/>
              </p:ext>
            </p:extLst>
          </p:nvPr>
        </p:nvGraphicFramePr>
        <p:xfrm>
          <a:off x="1115616" y="908720"/>
          <a:ext cx="6984776" cy="46085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304"/>
                <a:gridCol w="4248472"/>
              </a:tblGrid>
              <a:tr h="555748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50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bikelanes.guess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Gợi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ý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làn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đường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xe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đạp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dựa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tốc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độ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cạnh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54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bikelanes.guess.max</a:t>
                      </a: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-speed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Thêm làn đường dành cho xe đạp cho các cạnh có tốc độ bằng hoặc dưới giới hạn nhất định; mặc định: 22.22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54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--bikelanes.guess.min-speed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&lt;FLOAT&gt;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Thêm làn đường dành cho xe đạp cho các cạnh có tốc độ vượt quá giới hạn nhất định; mặc định: 5.8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54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--bikelanes.guess.from-permissions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Thêm làn đường dành cho xe đạp cho các cạnh cho phép xe đạp trên bất kỳ làn đường nào của họ bất kể tốc độ;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502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</a:t>
                      </a:r>
                      <a:r>
                        <a:rPr lang="en-US" sz="1600" b="1" dirty="0" err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bikelanes.guess.exclude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đoán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bikelanes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danh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sách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cạnh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nhất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764703"/>
            <a:ext cx="3717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+mj-lt"/>
              </a:rPr>
              <a:t>Phân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+mj-lt"/>
              </a:rPr>
              <a:t>công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+mj-lt"/>
              </a:rPr>
              <a:t>nhiệm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+mj-lt"/>
              </a:rPr>
              <a:t>vụ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68802"/>
              </p:ext>
            </p:extLst>
          </p:nvPr>
        </p:nvGraphicFramePr>
        <p:xfrm>
          <a:off x="988618" y="2564904"/>
          <a:ext cx="7419286" cy="227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055"/>
                <a:gridCol w="2246055"/>
                <a:gridCol w="2927176"/>
              </a:tblGrid>
              <a:tr h="432047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err="1" smtClean="0"/>
                        <a:t>Nhiệm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err="1" smtClean="0"/>
                        <a:t>Mức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vl="0"/>
                      <a:r>
                        <a:rPr lang="en-US" dirty="0" err="1" smtClean="0"/>
                        <a:t>Vũ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Tiến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nội</a:t>
                      </a:r>
                      <a:r>
                        <a:rPr lang="en-US" baseline="0" dirty="0" smtClean="0"/>
                        <a:t> dung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2235">
                <a:tc>
                  <a:txBody>
                    <a:bodyPr/>
                    <a:lstStyle/>
                    <a:p>
                      <a:pPr lvl="0"/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nội</a:t>
                      </a:r>
                      <a:r>
                        <a:rPr lang="en-US" baseline="0" dirty="0" smtClean="0"/>
                        <a:t> dung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22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Khải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Làm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cáo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6654" y="332655"/>
            <a:ext cx="1314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Ví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</a:t>
            </a:r>
            <a:r>
              <a:rPr lang="en-US" sz="2400" b="1" dirty="0">
                <a:solidFill>
                  <a:srgbClr val="00B050"/>
                </a:solidFill>
              </a:rPr>
              <a:t> 1: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2860" y="857705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netgenerate</a:t>
            </a:r>
            <a:r>
              <a:rPr lang="en-US" dirty="0">
                <a:solidFill>
                  <a:srgbClr val="FF0000"/>
                </a:solidFill>
              </a:rPr>
              <a:t> --rand --flip-y-axis=true --</a:t>
            </a:r>
            <a:r>
              <a:rPr lang="en-US" dirty="0" err="1">
                <a:solidFill>
                  <a:srgbClr val="FF0000"/>
                </a:solidFill>
              </a:rPr>
              <a:t>bikelanes.guess.from</a:t>
            </a:r>
            <a:r>
              <a:rPr lang="en-US" dirty="0">
                <a:solidFill>
                  <a:srgbClr val="FF0000"/>
                </a:solidFill>
              </a:rPr>
              <a:t>-permissions=true -o file.net.xml --</a:t>
            </a:r>
            <a:r>
              <a:rPr lang="en-US" dirty="0" err="1">
                <a:solidFill>
                  <a:srgbClr val="FF0000"/>
                </a:solidFill>
              </a:rPr>
              <a:t>rand.iterations</a:t>
            </a:r>
            <a:r>
              <a:rPr lang="en-US" dirty="0">
                <a:solidFill>
                  <a:srgbClr val="FF0000"/>
                </a:solidFill>
              </a:rPr>
              <a:t>=200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31" y="1628800"/>
            <a:ext cx="6554269" cy="30963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48691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10: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thêm</a:t>
            </a:r>
            <a:r>
              <a:rPr lang="en-US" i="1" dirty="0"/>
              <a:t> </a:t>
            </a:r>
            <a:r>
              <a:rPr lang="en-US" i="1" dirty="0" err="1"/>
              <a:t>làn</a:t>
            </a:r>
            <a:r>
              <a:rPr lang="en-US" i="1" dirty="0"/>
              <a:t> </a:t>
            </a:r>
            <a:r>
              <a:rPr lang="en-US" i="1" dirty="0" err="1"/>
              <a:t>đường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xe</a:t>
            </a:r>
            <a:r>
              <a:rPr lang="en-US" i="1" dirty="0"/>
              <a:t> </a:t>
            </a:r>
            <a:r>
              <a:rPr lang="en-US" i="1" dirty="0" err="1"/>
              <a:t>đạp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26768"/>
            <a:ext cx="260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2.13. </a:t>
            </a:r>
            <a:r>
              <a:rPr lang="en-US" b="1" dirty="0" err="1">
                <a:solidFill>
                  <a:srgbClr val="00B050"/>
                </a:solidFill>
              </a:rPr>
              <a:t>Báo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cáo</a:t>
            </a:r>
            <a:r>
              <a:rPr lang="en-US" b="1" dirty="0">
                <a:solidFill>
                  <a:srgbClr val="00B050"/>
                </a:solidFill>
              </a:rPr>
              <a:t> (Report):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23281"/>
              </p:ext>
            </p:extLst>
          </p:nvPr>
        </p:nvGraphicFramePr>
        <p:xfrm>
          <a:off x="683568" y="629980"/>
          <a:ext cx="7632848" cy="52536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2328"/>
                <a:gridCol w="4680520"/>
              </a:tblGrid>
              <a:tr h="379416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-v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--verbose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Chuyển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sang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ra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dài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dòng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11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--print-options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In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giá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trị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tùy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chọn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trước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xử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lý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-?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--help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In màn hình này hoặc các chủ đề đã chọn;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-V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--version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In phiên bản hiện tại;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4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-X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&lt;STRING&gt;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--xml-validation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&lt;STRING&gt;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Đặt sơ đồ xác thực đầu vào XML ("never", "auto" hoặc "always"); mặc định: auto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-W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--no-warnings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Vô hiệu hóa đầu ra của cảnh báo; mặc định: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056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--aggregate-warnings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&lt;INT&gt;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Tổng hợp cảnh báo cùng loại bất cứ khi nào có nhiều hơn INT xảy ra; mặc định: 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-l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/>
                      </a:r>
                      <a:b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</a:b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--log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Viết tất cả thư vào FILE (ngụ ý verbose)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1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--message-log</a:t>
                      </a:r>
                      <a:r>
                        <a:rPr lang="en-US" sz="160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endParaRPr lang="en-US" sz="160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Viết tất cả các thư không lỗi vào FILE (ngụ ý verbose)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24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--error-log</a:t>
                      </a:r>
                      <a:r>
                        <a:rPr lang="en-US" sz="16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6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&lt;FILE&gt;</a:t>
                      </a:r>
                      <a:endParaRPr lang="en-US" sz="16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Ghi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tất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cả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cảnh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báo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lỗi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04664"/>
            <a:ext cx="434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2.14. </a:t>
            </a:r>
            <a:r>
              <a:rPr lang="en-US" b="1" dirty="0" err="1">
                <a:solidFill>
                  <a:srgbClr val="00B050"/>
                </a:solidFill>
              </a:rPr>
              <a:t>Số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ngẫu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nhiên</a:t>
            </a:r>
            <a:r>
              <a:rPr lang="en-US" b="1" dirty="0">
                <a:solidFill>
                  <a:srgbClr val="00B050"/>
                </a:solidFill>
              </a:rPr>
              <a:t> (Random Number):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78722"/>
              </p:ext>
            </p:extLst>
          </p:nvPr>
        </p:nvGraphicFramePr>
        <p:xfrm>
          <a:off x="827584" y="980729"/>
          <a:ext cx="7344816" cy="24753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72408"/>
                <a:gridCol w="3672408"/>
              </a:tblGrid>
              <a:tr h="445812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756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--random</a:t>
                      </a:r>
                      <a:r>
                        <a:rPr lang="en-US" sz="18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8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&lt;BOOL&gt;</a:t>
                      </a:r>
                      <a:endParaRPr lang="en-US" sz="18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Khởi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tạo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trình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tạo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ngẫu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nhiên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gian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hiện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tại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756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--seed</a:t>
                      </a:r>
                      <a:r>
                        <a:rPr lang="en-US" sz="1800" dirty="0">
                          <a:solidFill>
                            <a:srgbClr val="495057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 </a:t>
                      </a:r>
                      <a:r>
                        <a:rPr lang="en-US" sz="1800" i="1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  <a:hlinkClick r:id="rId2"/>
                        </a:rPr>
                        <a:t>&lt;INT&gt;</a:t>
                      </a:r>
                      <a:endParaRPr lang="en-US" sz="1800" dirty="0"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Khởi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tạo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trình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tạo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ngẫu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nhiên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giá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trị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; 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mặc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: 23423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6781" y="3789039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cap="all" spc="0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Thank you !</a:t>
            </a:r>
            <a:endParaRPr lang="en-US" sz="6000" b="1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77" y="5001241"/>
            <a:ext cx="1371600" cy="581025"/>
          </a:xfrm>
          <a:prstGeom prst="rect">
            <a:avLst/>
          </a:prstGeom>
        </p:spPr>
      </p:pic>
      <p:pic>
        <p:nvPicPr>
          <p:cNvPr id="7170" name="Picture 2" descr="Những icon FB cute, đẹp độc đáo và dễ thương nhấ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08720"/>
            <a:ext cx="3096344" cy="26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8042" y="600238"/>
            <a:ext cx="603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NỘI DUNG 6: NET GENERATE – PHÁT TRIỂN MẠNG LƯỚI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329" y="1246569"/>
            <a:ext cx="697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1. </a:t>
            </a:r>
            <a:r>
              <a:rPr lang="en-US" b="1" dirty="0" err="1" smtClean="0">
                <a:solidFill>
                  <a:srgbClr val="00B050"/>
                </a:solidFill>
              </a:rPr>
              <a:t>Giới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thiệu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về</a:t>
            </a:r>
            <a:r>
              <a:rPr lang="en-US" b="1" dirty="0" smtClean="0">
                <a:solidFill>
                  <a:srgbClr val="00B050"/>
                </a:solidFill>
              </a:rPr>
              <a:t> net-generate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6072" y="177137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net-generate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SUMO </a:t>
            </a:r>
            <a:r>
              <a:rPr lang="en-US" dirty="0" err="1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2708920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-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vi-VN" dirty="0" smtClean="0"/>
              <a:t>: 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 smtClean="0"/>
          </a:p>
          <a:p>
            <a:pPr lvl="0"/>
            <a:r>
              <a:rPr lang="en-US" dirty="0" smtClean="0"/>
              <a:t>-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vi-VN" dirty="0" smtClean="0"/>
              <a:t>:  Linux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vi-VN" dirty="0" smtClean="0"/>
              <a:t>Windows</a:t>
            </a:r>
            <a:r>
              <a:rPr lang="en-US" dirty="0" smtClean="0"/>
              <a:t>,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0"/>
            <a:r>
              <a:rPr lang="en-US" dirty="0" smtClean="0"/>
              <a:t>-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0"/>
            <a:r>
              <a:rPr lang="en-US" dirty="0" smtClean="0"/>
              <a:t>-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vi-VN" dirty="0" smtClean="0"/>
              <a:t>: 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SUMO,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 lvl="0"/>
            <a:r>
              <a:rPr lang="en-US" dirty="0" smtClean="0"/>
              <a:t>-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vi-VN" dirty="0" smtClean="0"/>
              <a:t>: C++</a:t>
            </a:r>
            <a:endParaRPr lang="en-US" dirty="0"/>
          </a:p>
        </p:txBody>
      </p:sp>
      <p:sp>
        <p:nvSpPr>
          <p:cNvPr id="8" name="AutoShape 2" descr="Teamwork Đánh giá [2021] Giá cả / Tính năng / Thay th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Teamwork Đánh giá [2021] Giá cả / Tính năng / Thay thế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Teamwork Đánh giá [2021] Giá cả / Tính năng / Thay thế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Teamwork Đánh giá [2021] Giá cả / Tính năng / Thay thế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23364"/>
            <a:ext cx="29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 Chi </a:t>
            </a:r>
            <a:r>
              <a:rPr lang="en-US" b="1" dirty="0" err="1">
                <a:solidFill>
                  <a:srgbClr val="00B050"/>
                </a:solidFill>
              </a:rPr>
              <a:t>tiết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về</a:t>
            </a:r>
            <a:r>
              <a:rPr lang="en-US" b="1" dirty="0">
                <a:solidFill>
                  <a:srgbClr val="00B050"/>
                </a:solidFill>
              </a:rPr>
              <a:t> net-generate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0777" y="692696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2.1. </a:t>
            </a:r>
            <a:r>
              <a:rPr lang="en-US" b="1" dirty="0" err="1">
                <a:solidFill>
                  <a:srgbClr val="00B050"/>
                </a:solidFill>
              </a:rPr>
              <a:t>Cấu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hình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357" y="1142960"/>
            <a:ext cx="6678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Lưu</a:t>
            </a:r>
            <a:r>
              <a:rPr lang="en-US" dirty="0"/>
              <a:t> ý: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XML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SUMO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297"/>
              </p:ext>
            </p:extLst>
          </p:nvPr>
        </p:nvGraphicFramePr>
        <p:xfrm>
          <a:off x="1115616" y="2408706"/>
          <a:ext cx="7128793" cy="35497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21107"/>
                <a:gridCol w="4007686"/>
              </a:tblGrid>
              <a:tr h="348755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71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&lt;FILE&gt;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--configuration-file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&lt;FILE&gt;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khởi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71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&lt;FILE&gt;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--save-configuration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&lt;FILE&gt;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gần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8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--save-template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&lt;FILE&gt;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mẫu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8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--save-schema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&lt;FILE&gt;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26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--save-commented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&lt;BOOL&gt;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xét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mẫu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false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260648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2.2. </a:t>
            </a:r>
            <a:r>
              <a:rPr lang="en-US" b="1" dirty="0" err="1">
                <a:solidFill>
                  <a:srgbClr val="00B050"/>
                </a:solidFill>
              </a:rPr>
              <a:t>Các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loại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mạng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lưới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ảo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trong</a:t>
            </a:r>
            <a:r>
              <a:rPr lang="en-US" b="1" dirty="0">
                <a:solidFill>
                  <a:srgbClr val="00B050"/>
                </a:solidFill>
              </a:rPr>
              <a:t> net-generate: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675431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net-generate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lưới</a:t>
            </a:r>
            <a:r>
              <a:rPr lang="en-US" dirty="0"/>
              <a:t>, </a:t>
            </a:r>
            <a:r>
              <a:rPr lang="en-US" dirty="0" err="1"/>
              <a:t>nhện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--grid, --spider </a:t>
            </a:r>
            <a:r>
              <a:rPr lang="en-US" dirty="0" err="1"/>
              <a:t>hoặc</a:t>
            </a:r>
            <a:r>
              <a:rPr lang="en-US" dirty="0"/>
              <a:t> --rand.</a:t>
            </a:r>
          </a:p>
          <a:p>
            <a:r>
              <a:rPr lang="en-US" dirty="0"/>
              <a:t>-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--output </a:t>
            </a:r>
            <a:r>
              <a:rPr lang="en-US" i="1" dirty="0"/>
              <a:t>&lt;FILENAME&gt; </a:t>
            </a:r>
            <a:r>
              <a:rPr lang="en-US" dirty="0" err="1"/>
              <a:t>hoặc</a:t>
            </a:r>
            <a:r>
              <a:rPr lang="en-US" dirty="0"/>
              <a:t> -o </a:t>
            </a:r>
            <a:r>
              <a:rPr lang="en-US" i="1" dirty="0"/>
              <a:t>&lt;FILENAME&gt;</a:t>
            </a:r>
            <a:r>
              <a:rPr lang="en-US" dirty="0"/>
              <a:t> 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file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"net.net.xml".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60648"/>
            <a:ext cx="373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2.2.1. </a:t>
            </a:r>
            <a:r>
              <a:rPr lang="en-US" b="1" dirty="0" err="1">
                <a:solidFill>
                  <a:srgbClr val="00B050"/>
                </a:solidFill>
              </a:rPr>
              <a:t>Mạng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lưới</a:t>
            </a:r>
            <a:r>
              <a:rPr lang="en-US" b="1" dirty="0">
                <a:solidFill>
                  <a:srgbClr val="00B050"/>
                </a:solidFill>
              </a:rPr>
              <a:t> (Grid Networks):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528"/>
              </p:ext>
            </p:extLst>
          </p:nvPr>
        </p:nvGraphicFramePr>
        <p:xfrm>
          <a:off x="827584" y="764704"/>
          <a:ext cx="7437720" cy="51576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94177"/>
                <a:gridCol w="4243543"/>
              </a:tblGrid>
              <a:tr h="485875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8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&lt;BOOL&gt;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--grid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&lt;BOOL&gt;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mạng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lưới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false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83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grid.length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&lt;FLOAT&gt;</a:t>
                      </a:r>
                      <a:endParaRPr lang="en-US" sz="16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8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grid.length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&lt;FLOAT&gt;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Chiều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dài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8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-number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&lt;INT&gt;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trục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đè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--grid-number,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8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grid.y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-number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&lt;INT&gt;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trục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đè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--grid-number,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8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grid.x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-length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&lt;FLOAT&gt;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dài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ngang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đè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--grid-length,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8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grid.y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-length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&lt;FLOAT&gt;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dài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dọc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đè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--grid-length,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8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grid.attach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-length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&lt;FLOAT&gt;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Chiều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dài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phố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gắn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liền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phố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gắn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9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938337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netgenerate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--grid --</a:t>
            </a:r>
            <a:r>
              <a:rPr lang="en-US" dirty="0" err="1">
                <a:solidFill>
                  <a:srgbClr val="FF0000"/>
                </a:solidFill>
              </a:rPr>
              <a:t>grid.number</a:t>
            </a:r>
            <a:r>
              <a:rPr lang="en-US" dirty="0">
                <a:solidFill>
                  <a:srgbClr val="FF0000"/>
                </a:solidFill>
              </a:rPr>
              <a:t>=10 --</a:t>
            </a:r>
            <a:r>
              <a:rPr lang="en-US" dirty="0" err="1">
                <a:solidFill>
                  <a:srgbClr val="FF0000"/>
                </a:solidFill>
              </a:rPr>
              <a:t>grid.length</a:t>
            </a:r>
            <a:r>
              <a:rPr lang="en-US" dirty="0">
                <a:solidFill>
                  <a:srgbClr val="FF0000"/>
                </a:solidFill>
              </a:rPr>
              <a:t>=400 -o file.net.xml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9912" y="476672"/>
            <a:ext cx="1314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latin typeface="+mj-lt"/>
              </a:rPr>
              <a:t>Ví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+mj-lt"/>
              </a:rPr>
              <a:t>dụ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</a:rPr>
              <a:t> 1: </a:t>
            </a:r>
            <a:endParaRPr lang="en-US" sz="2400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3865"/>
            <a:ext cx="4834238" cy="3741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7269" y="5365217"/>
            <a:ext cx="29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1: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lưới</a:t>
            </a:r>
            <a:r>
              <a:rPr lang="en-US" i="1" dirty="0"/>
              <a:t> 1.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690" y="437534"/>
            <a:ext cx="1246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Ví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</a:t>
            </a:r>
            <a:r>
              <a:rPr lang="en-US" sz="2400" b="1" dirty="0">
                <a:solidFill>
                  <a:srgbClr val="00B050"/>
                </a:solidFill>
              </a:rPr>
              <a:t>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2451" y="1159876"/>
            <a:ext cx="6221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netgenerate</a:t>
            </a:r>
            <a:r>
              <a:rPr lang="en-US" dirty="0">
                <a:solidFill>
                  <a:srgbClr val="FF0000"/>
                </a:solidFill>
              </a:rPr>
              <a:t> --grid --</a:t>
            </a:r>
            <a:r>
              <a:rPr lang="en-US" dirty="0" err="1">
                <a:solidFill>
                  <a:srgbClr val="FF0000"/>
                </a:solidFill>
              </a:rPr>
              <a:t>grid.x</a:t>
            </a:r>
            <a:r>
              <a:rPr lang="en-US" dirty="0">
                <a:solidFill>
                  <a:srgbClr val="FF0000"/>
                </a:solidFill>
              </a:rPr>
              <a:t>-number=20 --</a:t>
            </a:r>
            <a:r>
              <a:rPr lang="en-US" dirty="0" err="1">
                <a:solidFill>
                  <a:srgbClr val="FF0000"/>
                </a:solidFill>
              </a:rPr>
              <a:t>grid.y</a:t>
            </a:r>
            <a:r>
              <a:rPr lang="en-US" dirty="0">
                <a:solidFill>
                  <a:srgbClr val="FF0000"/>
                </a:solidFill>
              </a:rPr>
              <a:t>-number=5</a:t>
            </a:r>
          </a:p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 err="1">
                <a:solidFill>
                  <a:srgbClr val="FF0000"/>
                </a:solidFill>
              </a:rPr>
              <a:t>grid.y</a:t>
            </a:r>
            <a:r>
              <a:rPr lang="en-US" dirty="0">
                <a:solidFill>
                  <a:srgbClr val="FF0000"/>
                </a:solidFill>
              </a:rPr>
              <a:t>-length=40 --</a:t>
            </a:r>
            <a:r>
              <a:rPr lang="en-US" dirty="0" err="1">
                <a:solidFill>
                  <a:srgbClr val="FF0000"/>
                </a:solidFill>
              </a:rPr>
              <a:t>grid.x</a:t>
            </a:r>
            <a:r>
              <a:rPr lang="en-US" dirty="0">
                <a:solidFill>
                  <a:srgbClr val="FF0000"/>
                </a:solidFill>
              </a:rPr>
              <a:t>-length=200 -o file.net.xml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20670"/>
            <a:ext cx="5907732" cy="2609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1800" y="4653136"/>
            <a:ext cx="29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2: </a:t>
            </a: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lưới</a:t>
            </a:r>
            <a:r>
              <a:rPr lang="en-US" i="1" dirty="0"/>
              <a:t> 2.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26248"/>
            <a:ext cx="1371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1511</TotalTime>
  <Words>2530</Words>
  <Application>Microsoft Office PowerPoint</Application>
  <PresentationFormat>On-screen Show (4:3)</PresentationFormat>
  <Paragraphs>338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Sketchbook</vt:lpstr>
      <vt:lpstr>PowerPoint Presentation</vt:lpstr>
      <vt:lpstr>NHÓM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</cp:revision>
  <dcterms:created xsi:type="dcterms:W3CDTF">2021-10-13T00:44:49Z</dcterms:created>
  <dcterms:modified xsi:type="dcterms:W3CDTF">2021-10-14T01:56:34Z</dcterms:modified>
</cp:coreProperties>
</file>