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60"/>
  </p:notesMasterIdLst>
  <p:sldIdLst>
    <p:sldId id="256" r:id="rId2"/>
    <p:sldId id="258" r:id="rId3"/>
    <p:sldId id="257"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Lst>
  <p:sldSz cx="9144000" cy="5143500" type="screen16x9"/>
  <p:notesSz cx="6858000" cy="9144000"/>
  <p:embeddedFontLst>
    <p:embeddedFont>
      <p:font typeface="Arial Unicode MS" panose="020B0604020202020204" pitchFamily="34" charset="-128"/>
      <p:regular r:id="rId61"/>
    </p:embeddedFont>
    <p:embeddedFont>
      <p:font typeface="Karla" pitchFamily="2" charset="77"/>
      <p:regular r:id="rId62"/>
      <p:bold r:id="rId63"/>
      <p:italic r:id="rId64"/>
      <p:boldItalic r:id="rId65"/>
    </p:embeddedFont>
    <p:embeddedFont>
      <p:font typeface="Raleway" pitchFamily="2" charset="77"/>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A23734-56AE-4E52-8554-778310B9EAF0}">
  <a:tblStyle styleId="{56A23734-56AE-4E52-8554-778310B9EA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D8878E-C59E-4587-9357-084CE283F17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varScale="1">
        <p:scale>
          <a:sx n="162" d="100"/>
          <a:sy n="162"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541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30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95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1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25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4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22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093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01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83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518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94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21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88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934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410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33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725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263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24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354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047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518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20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20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010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065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62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507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55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796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038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058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009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9604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0711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426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904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11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5597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82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30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176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573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554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283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98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574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943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616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43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52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07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97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9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ABE33F"/>
        </a:solidFill>
        <a:effectLst/>
      </p:bgPr>
    </p:bg>
    <p:spTree>
      <p:nvGrpSpPr>
        <p:cNvPr id="1" name="Shape 14"/>
        <p:cNvGrpSpPr/>
        <p:nvPr/>
      </p:nvGrpSpPr>
      <p:grpSpPr>
        <a:xfrm>
          <a:off x="0" y="0"/>
          <a:ext cx="0" cy="0"/>
          <a:chOff x="0" y="0"/>
          <a:chExt cx="0" cy="0"/>
        </a:xfrm>
      </p:grpSpPr>
      <p:sp>
        <p:nvSpPr>
          <p:cNvPr id="15" name="Google Shape;15;p3"/>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6" name="Google Shape;16;p3"/>
          <p:cNvSpPr/>
          <p:nvPr/>
        </p:nvSpPr>
        <p:spPr>
          <a:xfrm>
            <a:off x="-5900" y="753950"/>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7" name="Google Shape;17;p3"/>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8" name="Google Shape;18;p3"/>
          <p:cNvSpPr txBox="1">
            <a:spLocks noGrp="1"/>
          </p:cNvSpPr>
          <p:nvPr>
            <p:ph type="ctrTitle"/>
          </p:nvPr>
        </p:nvSpPr>
        <p:spPr>
          <a:xfrm>
            <a:off x="1815525" y="2040550"/>
            <a:ext cx="551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1815375" y="3068650"/>
            <a:ext cx="551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4C52"/>
              </a:buClr>
              <a:buSzPts val="1800"/>
              <a:buNone/>
              <a:defRPr sz="1800" b="1"/>
            </a:lvl1pPr>
            <a:lvl2pPr lvl="1" algn="ctr" rtl="0">
              <a:spcBef>
                <a:spcPts val="0"/>
              </a:spcBef>
              <a:spcAft>
                <a:spcPts val="0"/>
              </a:spcAft>
              <a:buClr>
                <a:srgbClr val="004C52"/>
              </a:buClr>
              <a:buSzPts val="1800"/>
              <a:buNone/>
              <a:defRPr sz="1800" b="1"/>
            </a:lvl2pPr>
            <a:lvl3pPr lvl="2" algn="ctr" rtl="0">
              <a:spcBef>
                <a:spcPts val="0"/>
              </a:spcBef>
              <a:spcAft>
                <a:spcPts val="0"/>
              </a:spcAft>
              <a:buClr>
                <a:srgbClr val="004C52"/>
              </a:buClr>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20" name="Google Shape;20;p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6025" y="0"/>
            <a:ext cx="9168125" cy="5163100"/>
            <a:chOff x="-6025" y="0"/>
            <a:chExt cx="9168125" cy="5163100"/>
          </a:xfrm>
        </p:grpSpPr>
        <p:sp>
          <p:nvSpPr>
            <p:cNvPr id="42" name="Google Shape;42;p6"/>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43" name="Google Shape;43;p6"/>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4" name="Google Shape;44;p6"/>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5" name="Google Shape;45;p6"/>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46" name="Google Shape;46;p6"/>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47" name="Google Shape;47;p6"/>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sumo.dlr.de/docs/Basics/Notation.html#referenced_data_types" TargetMode="External"/><Relationship Id="rId5" Type="http://schemas.openxmlformats.org/officeDocument/2006/relationships/hyperlink" Target="https://sumo.dlr.de/docs/sumo-gui.html" TargetMode="External"/><Relationship Id="rId4" Type="http://schemas.openxmlformats.org/officeDocument/2006/relationships/hyperlink" Target="https://sumo.dlr.de/docs/sumo.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sumo.dlr.de/docs/TraCI.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sumo.dlr.de/docs/Basics/Notation.html#referenced_data_types" TargetMode="External"/><Relationship Id="rId5" Type="http://schemas.openxmlformats.org/officeDocument/2006/relationships/hyperlink" Target="https://sumo.dlr.de/docs/sumo-gui.html" TargetMode="External"/><Relationship Id="rId4" Type="http://schemas.openxmlformats.org/officeDocument/2006/relationships/hyperlink" Target="https://sumo.dlr.de/docs/sumo.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sumo.dlr.de/docs/Definition_of_Vehicles%2C_Vehicle_Types%2C_and_Routes.html#car-following_model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sumo.dlr.de/docs/Definition_of_Vehicles%2C_Vehicle_Types%2C_and_Routes.html#vehicle_types" TargetMode="External"/><Relationship Id="rId5" Type="http://schemas.openxmlformats.org/officeDocument/2006/relationships/hyperlink" Target="https://sumo.dlr.de/docs/Simulation/Basic_Definition.html#defining_the_integration_method" TargetMode="External"/><Relationship Id="rId4" Type="http://schemas.openxmlformats.org/officeDocument/2006/relationships/hyperlink" Target="https://sumo.dlr.de/docs/Basics/Notation.html#referenced_data_typ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umo.dlr.de/xsd/sumoConfiguration.xs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sumo.dlr.de/docs/Basics/Notation.html#referenced_file_typ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en.wikipedia.org/wiki/Web_colors#Hex_triple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sumo.dlr.de/docs/duarouter.html" TargetMode="External"/><Relationship Id="rId3" Type="http://schemas.openxmlformats.org/officeDocument/2006/relationships/image" Target="../media/image1.png"/><Relationship Id="rId7" Type="http://schemas.openxmlformats.org/officeDocument/2006/relationships/hyperlink" Target="https://sumo.dlr.de/docs/Definition_of_Vehicles%2C_Vehicle_Types%2C_and_Routes.html" TargetMode="External"/><Relationship Id="rId12" Type="http://schemas.openxmlformats.org/officeDocument/2006/relationships/hyperlink" Target="https://www.openstreetmap.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sumo.dlr.de/docs/netconvert.html" TargetMode="External"/><Relationship Id="rId11" Type="http://schemas.openxmlformats.org/officeDocument/2006/relationships/hyperlink" Target="https://sumo.dlr.de/docs/OpenStreetMap_file.html" TargetMode="External"/><Relationship Id="rId5" Type="http://schemas.openxmlformats.org/officeDocument/2006/relationships/hyperlink" Target="https://sumo.dlr.de/docs/netgenerate.html" TargetMode="External"/><Relationship Id="rId10" Type="http://schemas.openxmlformats.org/officeDocument/2006/relationships/hyperlink" Target="https://sumo.dlr.de/docs/SUMO_edge_type_file.html" TargetMode="External"/><Relationship Id="rId4" Type="http://schemas.openxmlformats.org/officeDocument/2006/relationships/hyperlink" Target="https://sumo.dlr.de/docs/Networks/SUMO_Road_Networks.html" TargetMode="External"/><Relationship Id="rId9" Type="http://schemas.openxmlformats.org/officeDocument/2006/relationships/hyperlink" Target="https://sumo.dlr.de/docs/jtrrouter.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sumo.dlr.de/docs/Basics/Notation.html#referenced_data_typ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sumo.dlr.de/docs/dfrouter.html" TargetMode="External"/><Relationship Id="rId3" Type="http://schemas.openxmlformats.org/officeDocument/2006/relationships/hyperlink" Target="https://sumo.dlr.de/docs/netconvert.html" TargetMode="External"/><Relationship Id="rId7" Type="http://schemas.openxmlformats.org/officeDocument/2006/relationships/hyperlink" Target="https://sumo.dlr.de/docs/jtrrouter.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sumo.dlr.de/docs/duarouter.html" TargetMode="External"/><Relationship Id="rId11" Type="http://schemas.openxmlformats.org/officeDocument/2006/relationships/image" Target="../media/image1.png"/><Relationship Id="rId5" Type="http://schemas.openxmlformats.org/officeDocument/2006/relationships/hyperlink" Target="https://sumo.dlr.de/docs/index.html#network_building" TargetMode="External"/><Relationship Id="rId10" Type="http://schemas.openxmlformats.org/officeDocument/2006/relationships/hyperlink" Target="https://sumo.dlr.de/docs/Definition_of_Vehicles%2C_Vehicle_Types%2C_and_Routes.html" TargetMode="External"/><Relationship Id="rId4" Type="http://schemas.openxmlformats.org/officeDocument/2006/relationships/hyperlink" Target="https://sumo.dlr.de/docs/netgenerate.html" TargetMode="External"/><Relationship Id="rId9" Type="http://schemas.openxmlformats.org/officeDocument/2006/relationships/hyperlink" Target="https://sumo.dlr.de/docs/activitygen.html"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umo.dlr.de/docs/sumo-gui.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sumo.dlr.de/docs/Basics/Notation.html#referenced_data_types"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umo.dlr.de/docs/Simulation/Basic_Defini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umo.dlr.de/docs/sumo-gui.html" TargetMode="External"/><Relationship Id="rId5" Type="http://schemas.openxmlformats.org/officeDocument/2006/relationships/hyperlink" Target="https://sumo.dlr.de/docs/sumo.html" TargetMode="External"/><Relationship Id="rId4" Type="http://schemas.openxmlformats.org/officeDocument/2006/relationships/hyperlink" Target="https://sumo.dlr.de/docs/index.html#simulatio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sumo.dlr.de/docs/Definition_of_Vehicles%2C_Vehicle_Types%2C_and_Routes.html" TargetMode="External"/><Relationship Id="rId3" Type="http://schemas.openxmlformats.org/officeDocument/2006/relationships/hyperlink" Target="https://sumo.dlr.de/docs/Networks/SUMO_Road_Networks.html" TargetMode="External"/><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sumo.dlr.de/docs/netgenerate.html" TargetMode="External"/><Relationship Id="rId5" Type="http://schemas.openxmlformats.org/officeDocument/2006/relationships/hyperlink" Target="https://sumo.dlr.de/docs/netconvert.html" TargetMode="External"/><Relationship Id="rId4" Type="http://schemas.openxmlformats.org/officeDocument/2006/relationships/hyperlink" Target="https://sumo.dlr.de/docs/Basics/Notation.html#referenced_data_type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sumo.dlr.de/docs/Simulation/Shapes.html#polygon_definitions" TargetMode="External"/><Relationship Id="rId13" Type="http://schemas.openxmlformats.org/officeDocument/2006/relationships/image" Target="../media/image1.png"/><Relationship Id="rId3" Type="http://schemas.openxmlformats.org/officeDocument/2006/relationships/hyperlink" Target="https://sumo.dlr.de/docs/sumo.html#format_of_additional_files" TargetMode="External"/><Relationship Id="rId7" Type="http://schemas.openxmlformats.org/officeDocument/2006/relationships/hyperlink" Target="https://sumo.dlr.de/docs/Simulation/Shapes.html#poi_point_of_interest_definitions" TargetMode="External"/><Relationship Id="rId12" Type="http://schemas.openxmlformats.org/officeDocument/2006/relationships/hyperlink" Target="https://sumo.dlr.de/docs/Definition_of_Vehicles%2C_Vehicle_Types%2C_and_Routes.html#vehicles_and_rout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sumo.dlr.de/docs/Simulation/Public_Transport.html" TargetMode="External"/><Relationship Id="rId11" Type="http://schemas.openxmlformats.org/officeDocument/2006/relationships/hyperlink" Target="https://sumo.dlr.de/docs/Definition_of_Vehicles%2C_Vehicle_Types%2C_and_Routes.html#vehicle_types" TargetMode="External"/><Relationship Id="rId5" Type="http://schemas.openxmlformats.org/officeDocument/2006/relationships/hyperlink" Target="https://sumo.dlr.de/docs/Simulation/Output/Induction_Loops_Detectors_%28E1%29.html" TargetMode="External"/><Relationship Id="rId10" Type="http://schemas.openxmlformats.org/officeDocument/2006/relationships/hyperlink" Target="https://sumo.dlr.de/docs/Simulation/Rerouter.html" TargetMode="External"/><Relationship Id="rId4" Type="http://schemas.openxmlformats.org/officeDocument/2006/relationships/hyperlink" Target="https://sumo.dlr.de/docs/Simulation/Traffic_Lights.html" TargetMode="External"/><Relationship Id="rId9" Type="http://schemas.openxmlformats.org/officeDocument/2006/relationships/hyperlink" Target="https://sumo.dlr.de/docs/Simulation/Variable_Speed_Sign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957129" y="1991825"/>
            <a:ext cx="712719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Báo</a:t>
            </a:r>
            <a:r>
              <a:rPr lang="en" dirty="0"/>
              <a:t> </a:t>
            </a:r>
            <a:r>
              <a:rPr lang="en" dirty="0" err="1"/>
              <a:t>cáo</a:t>
            </a:r>
            <a:r>
              <a:rPr lang="en" dirty="0"/>
              <a:t> </a:t>
            </a:r>
            <a:r>
              <a:rPr lang="en" dirty="0" err="1"/>
              <a:t>nhóm</a:t>
            </a:r>
            <a:r>
              <a:rPr lang="en" dirty="0"/>
              <a:t> 2</a:t>
            </a:r>
            <a:br>
              <a:rPr lang="en" dirty="0"/>
            </a:br>
            <a:r>
              <a:rPr lang="en" dirty="0" err="1"/>
              <a:t>Môn</a:t>
            </a:r>
            <a:r>
              <a:rPr lang="en" dirty="0"/>
              <a:t> GTTM</a:t>
            </a:r>
            <a:br>
              <a:rPr lang="en" dirty="0"/>
            </a:br>
            <a:r>
              <a:rPr lang="en" dirty="0" err="1"/>
              <a:t>Đề</a:t>
            </a:r>
            <a:r>
              <a:rPr lang="en" dirty="0"/>
              <a:t> </a:t>
            </a:r>
            <a:r>
              <a:rPr lang="en" dirty="0" err="1"/>
              <a:t>tài</a:t>
            </a:r>
            <a:r>
              <a:rPr lang="en" dirty="0"/>
              <a:t>: </a:t>
            </a:r>
            <a:r>
              <a:rPr lang="en" dirty="0" err="1"/>
              <a:t>Tìm</a:t>
            </a:r>
            <a:r>
              <a:rPr lang="en" dirty="0"/>
              <a:t> </a:t>
            </a:r>
            <a:r>
              <a:rPr lang="en" dirty="0" err="1"/>
              <a:t>hiểu</a:t>
            </a:r>
            <a:r>
              <a:rPr lang="en" dirty="0"/>
              <a:t> SUMO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mô</a:t>
            </a:r>
            <a:r>
              <a:rPr lang="en-US" dirty="0"/>
              <a:t> </a:t>
            </a:r>
            <a:r>
              <a:rPr lang="en-US" dirty="0" err="1"/>
              <a:t>phỏng</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7" name="Rectangle 5">
            <a:extLst>
              <a:ext uri="{FF2B5EF4-FFF2-40B4-BE49-F238E27FC236}">
                <a16:creationId xmlns:a16="http://schemas.microsoft.com/office/drawing/2014/main" id="{38449714-B15E-0E41-A6CD-955119185535}"/>
              </a:ext>
            </a:extLst>
          </p:cNvPr>
          <p:cNvSpPr>
            <a:spLocks noChangeArrowheads="1"/>
          </p:cNvSpPr>
          <p:nvPr/>
        </p:nvSpPr>
        <p:spPr bwMode="auto">
          <a:xfrm>
            <a:off x="1529697" y="1684258"/>
            <a:ext cx="65888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Mỗi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phỏng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yêu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cầu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định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nghĩa</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về</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khoảng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thời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gian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phỏng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Điều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này</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cấp</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cho</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4"/>
              </a:rPr>
              <a:t>sumo</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hoặc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5"/>
              </a:rPr>
              <a:t>sumo-gui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bằng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sử</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dụng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tùy</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chọn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bắt</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đầu</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6"/>
              </a:rPr>
              <a:t>&lt;TIME&gt;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(hay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viết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tắt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là</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 </a:t>
            </a:r>
            <a:r>
              <a:rPr kumimoji="0" lang="en-US" altLang="en-VN"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6"/>
              </a:rPr>
              <a:t>&lt;TIME&gt;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và</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kết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thúc</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6"/>
              </a:rPr>
              <a:t>&lt;TIME&gt;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 </a:t>
            </a:r>
            <a:r>
              <a:rPr kumimoji="0" lang="en-US" altLang="en-VN"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6"/>
              </a:rPr>
              <a:t>&lt;TIME&gt;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Xin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lưu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ý</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rằng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liệu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tùy</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chọn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--end</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đưa</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ra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có</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ảnh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hưởng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đến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hành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vi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của</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phỏng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hay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không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chi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tiết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tả</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dưới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đây</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phỏng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bắt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đầu</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tại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thời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điểm</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cho</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trong</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--begin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mặc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định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là</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0.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Tất</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cả</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xe</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có</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thời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gian</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khởi</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hành</a:t>
            </a:r>
            <a:r>
              <a:rPr kumimoji="0" lang="en-US" altLang="en-VN"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VN" sz="1600" b="0" i="0" u="none" strike="noStrike" cap="none" normalizeH="0" baseline="0" dirty="0">
                <a:ln>
                  <a:noFill/>
                </a:ln>
                <a:solidFill>
                  <a:schemeClr val="tx1"/>
                </a:solidFill>
                <a:effectLst/>
                <a:latin typeface="Arial Unicode MS" panose="020B0604020202020204" pitchFamily="34" charset="-128"/>
                <a:ea typeface="Yu Gothic Light" panose="020B0300000000000000" pitchFamily="34" charset="-128"/>
                <a:cs typeface="Courier New" panose="02070309020205020404" pitchFamily="49" charset="0"/>
              </a:rPr>
              <a:t>depart</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thấp</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hơn</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thời</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gian</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bắt</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đầu</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sẽ</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bị</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loại</a:t>
            </a:r>
            <a:r>
              <a:rPr kumimoji="0" lang="en-US" altLang="en-VN" sz="1600" b="0" i="0" u="none" strike="noStrike" cap="none" normalizeH="0" baseline="0" dirty="0">
                <a:ln>
                  <a:noFill/>
                </a:ln>
                <a:solidFill>
                  <a:schemeClr val="tx1"/>
                </a:solidFill>
                <a:effectLst/>
                <a:ea typeface="Times New Roman" panose="02020603050405020304" pitchFamily="18" charset="0"/>
              </a:rPr>
              <a:t> </a:t>
            </a:r>
            <a:r>
              <a:rPr kumimoji="0" lang="en-US" altLang="en-VN" sz="1600" b="0" i="0" u="none" strike="noStrike" cap="none" normalizeH="0" baseline="0" dirty="0" err="1">
                <a:ln>
                  <a:noFill/>
                </a:ln>
                <a:solidFill>
                  <a:schemeClr val="tx1"/>
                </a:solidFill>
                <a:effectLst/>
                <a:ea typeface="Times New Roman" panose="02020603050405020304" pitchFamily="18" charset="0"/>
              </a:rPr>
              <a:t>bỏ</a:t>
            </a:r>
            <a:r>
              <a:rPr kumimoji="0" lang="en-US" altLang="en-VN" sz="1600" b="0" i="0" u="none" strike="noStrike" cap="none" normalizeH="0" baseline="0" dirty="0">
                <a:ln>
                  <a:noFill/>
                </a:ln>
                <a:solidFill>
                  <a:schemeClr val="tx1"/>
                </a:solidFill>
                <a:effectLst/>
                <a:ea typeface="Times New Roman" panose="02020603050405020304" pitchFamily="18" charset="0"/>
              </a:rPr>
              <a:t>.</a:t>
            </a:r>
            <a:endParaRPr kumimoji="0" lang="en-US" altLang="en-V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63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mô</a:t>
            </a:r>
            <a:r>
              <a:rPr lang="en-US" dirty="0"/>
              <a:t> </a:t>
            </a:r>
            <a:r>
              <a:rPr lang="en-US" dirty="0" err="1"/>
              <a:t>phỏng</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7" name="Rectangle 5">
            <a:extLst>
              <a:ext uri="{FF2B5EF4-FFF2-40B4-BE49-F238E27FC236}">
                <a16:creationId xmlns:a16="http://schemas.microsoft.com/office/drawing/2014/main" id="{38449714-B15E-0E41-A6CD-955119185535}"/>
              </a:ext>
            </a:extLst>
          </p:cNvPr>
          <p:cNvSpPr>
            <a:spLocks noChangeArrowheads="1"/>
          </p:cNvSpPr>
          <p:nvPr/>
        </p:nvSpPr>
        <p:spPr bwMode="auto">
          <a:xfrm>
            <a:off x="1486968" y="1551071"/>
            <a:ext cx="74690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err="1"/>
              <a:t>Mô</a:t>
            </a:r>
            <a:r>
              <a:rPr lang="en-US" sz="1800" dirty="0"/>
              <a:t> </a:t>
            </a:r>
            <a:r>
              <a:rPr lang="en-US" sz="1800" dirty="0" err="1"/>
              <a:t>phỏng</a:t>
            </a:r>
            <a:r>
              <a:rPr lang="en-US" sz="1800" dirty="0"/>
              <a:t> </a:t>
            </a:r>
            <a:r>
              <a:rPr lang="en-US" sz="1800" dirty="0" err="1"/>
              <a:t>thực</a:t>
            </a:r>
            <a:r>
              <a:rPr lang="en-US" sz="1800" dirty="0"/>
              <a:t> </a:t>
            </a:r>
            <a:r>
              <a:rPr lang="en-US" sz="1800" dirty="0" err="1"/>
              <a:t>hiện</a:t>
            </a:r>
            <a:r>
              <a:rPr lang="en-US" sz="1800" dirty="0"/>
              <a:t> </a:t>
            </a:r>
            <a:r>
              <a:rPr lang="en-US" sz="1800" dirty="0" err="1"/>
              <a:t>từng</a:t>
            </a:r>
            <a:r>
              <a:rPr lang="en-US" sz="1800" dirty="0"/>
              <a:t> </a:t>
            </a:r>
            <a:r>
              <a:rPr lang="en-US" sz="1800" dirty="0" err="1"/>
              <a:t>bước</a:t>
            </a:r>
            <a:r>
              <a:rPr lang="en-US" sz="1800" dirty="0"/>
              <a:t> </a:t>
            </a:r>
            <a:r>
              <a:rPr lang="en-US" sz="1800" dirty="0" err="1"/>
              <a:t>một</a:t>
            </a:r>
            <a:r>
              <a:rPr lang="en-US" sz="1800" dirty="0"/>
              <a:t>.</a:t>
            </a:r>
            <a:endParaRPr lang="en-VN" sz="1800" dirty="0"/>
          </a:p>
          <a:p>
            <a:r>
              <a:rPr lang="en-US" sz="1800" dirty="0" err="1"/>
              <a:t>Mô</a:t>
            </a:r>
            <a:r>
              <a:rPr lang="en-US" sz="1800" dirty="0"/>
              <a:t> </a:t>
            </a:r>
            <a:r>
              <a:rPr lang="en-US" sz="1800" dirty="0" err="1"/>
              <a:t>phỏng</a:t>
            </a:r>
            <a:r>
              <a:rPr lang="en-US" sz="1800" dirty="0"/>
              <a:t> </a:t>
            </a:r>
            <a:r>
              <a:rPr lang="en-US" sz="1800" dirty="0" err="1"/>
              <a:t>kết</a:t>
            </a:r>
            <a:r>
              <a:rPr lang="en-US" sz="1800" dirty="0"/>
              <a:t> </a:t>
            </a:r>
            <a:r>
              <a:rPr lang="en-US" sz="1800" dirty="0" err="1"/>
              <a:t>thúc</a:t>
            </a:r>
            <a:r>
              <a:rPr lang="en-US" sz="1800" dirty="0"/>
              <a:t> </a:t>
            </a:r>
            <a:r>
              <a:rPr lang="en-US" sz="1800" dirty="0" err="1"/>
              <a:t>trong</a:t>
            </a:r>
            <a:r>
              <a:rPr lang="en-US" sz="1800" dirty="0"/>
              <a:t> </a:t>
            </a:r>
            <a:r>
              <a:rPr lang="en-US" sz="1800" dirty="0" err="1"/>
              <a:t>các</a:t>
            </a:r>
            <a:r>
              <a:rPr lang="en-US" sz="1800" dirty="0"/>
              <a:t> </a:t>
            </a:r>
            <a:r>
              <a:rPr lang="en-US" sz="1800" dirty="0" err="1"/>
              <a:t>trường</a:t>
            </a:r>
            <a:r>
              <a:rPr lang="en-US" sz="1800" dirty="0"/>
              <a:t> </a:t>
            </a:r>
            <a:r>
              <a:rPr lang="en-US" sz="1800" dirty="0" err="1"/>
              <a:t>hợp</a:t>
            </a:r>
            <a:r>
              <a:rPr lang="en-US" sz="1800" dirty="0"/>
              <a:t> </a:t>
            </a:r>
            <a:r>
              <a:rPr lang="en-US" sz="1800" dirty="0" err="1"/>
              <a:t>sau</a:t>
            </a:r>
            <a:r>
              <a:rPr lang="en-US" sz="1800" dirty="0"/>
              <a:t>:</a:t>
            </a:r>
            <a:endParaRPr lang="en-VN" sz="1800" dirty="0"/>
          </a:p>
          <a:p>
            <a:pPr lvl="0"/>
            <a:r>
              <a:rPr lang="en-US" sz="1800" dirty="0" err="1"/>
              <a:t>Bước</a:t>
            </a:r>
            <a:r>
              <a:rPr lang="en-US" sz="1800" dirty="0"/>
              <a:t> </a:t>
            </a:r>
            <a:r>
              <a:rPr lang="en-US" sz="1800" dirty="0" err="1"/>
              <a:t>thời</a:t>
            </a:r>
            <a:r>
              <a:rPr lang="en-US" sz="1800" dirty="0"/>
              <a:t> </a:t>
            </a:r>
            <a:r>
              <a:rPr lang="en-US" sz="1800" dirty="0" err="1"/>
              <a:t>gian</a:t>
            </a:r>
            <a:r>
              <a:rPr lang="en-US" sz="1800" dirty="0"/>
              <a:t> </a:t>
            </a:r>
            <a:r>
              <a:rPr lang="en-US" sz="1800" dirty="0" err="1"/>
              <a:t>cuối</a:t>
            </a:r>
            <a:r>
              <a:rPr lang="en-US" sz="1800" dirty="0"/>
              <a:t> </a:t>
            </a:r>
            <a:r>
              <a:rPr lang="en-US" sz="1800" dirty="0" err="1"/>
              <a:t>cùng</a:t>
            </a:r>
            <a:r>
              <a:rPr lang="en-US" sz="1800" dirty="0"/>
              <a:t> </a:t>
            </a:r>
            <a:r>
              <a:rPr lang="en-US" sz="1800" dirty="0" err="1"/>
              <a:t>được</a:t>
            </a:r>
            <a:r>
              <a:rPr lang="en-US" sz="1800" dirty="0"/>
              <a:t> </a:t>
            </a:r>
            <a:r>
              <a:rPr lang="en-US" sz="1800" dirty="0" err="1"/>
              <a:t>đưa</a:t>
            </a:r>
            <a:r>
              <a:rPr lang="en-US" sz="1800" dirty="0"/>
              <a:t> ra </a:t>
            </a:r>
            <a:r>
              <a:rPr lang="en-US" sz="1800" dirty="0" err="1"/>
              <a:t>bằng</a:t>
            </a:r>
            <a:r>
              <a:rPr lang="en-US" sz="1800" dirty="0"/>
              <a:t> </a:t>
            </a:r>
            <a:r>
              <a:rPr lang="en-US" sz="1800" dirty="0" err="1"/>
              <a:t>cách</a:t>
            </a:r>
            <a:r>
              <a:rPr lang="en-US" sz="1800" dirty="0"/>
              <a:t> </a:t>
            </a:r>
            <a:r>
              <a:rPr lang="en-US" sz="1800" dirty="0" err="1"/>
              <a:t>sử</a:t>
            </a:r>
            <a:r>
              <a:rPr lang="en-US" sz="1800" dirty="0"/>
              <a:t> </a:t>
            </a:r>
            <a:r>
              <a:rPr lang="en-US" sz="1800" dirty="0" err="1"/>
              <a:t>dụng</a:t>
            </a:r>
            <a:r>
              <a:rPr lang="en-US" sz="1800" dirty="0"/>
              <a:t> </a:t>
            </a:r>
            <a:r>
              <a:rPr lang="en-US" sz="1800" b="1" dirty="0"/>
              <a:t>--end</a:t>
            </a:r>
            <a:r>
              <a:rPr lang="en-US" sz="1800" dirty="0"/>
              <a:t> </a:t>
            </a:r>
            <a:r>
              <a:rPr lang="en-US" sz="1800" dirty="0" err="1"/>
              <a:t>và</a:t>
            </a:r>
            <a:r>
              <a:rPr lang="en-US" sz="1800" dirty="0"/>
              <a:t> </a:t>
            </a:r>
            <a:r>
              <a:rPr lang="en-US" sz="1800" dirty="0" err="1"/>
              <a:t>bước</a:t>
            </a:r>
            <a:r>
              <a:rPr lang="en-US" sz="1800" dirty="0"/>
              <a:t> </a:t>
            </a:r>
            <a:r>
              <a:rPr lang="en-US" sz="1800" dirty="0" err="1"/>
              <a:t>thời</a:t>
            </a:r>
            <a:r>
              <a:rPr lang="en-US" sz="1800" dirty="0"/>
              <a:t> </a:t>
            </a:r>
            <a:r>
              <a:rPr lang="en-US" sz="1800" dirty="0" err="1"/>
              <a:t>gian</a:t>
            </a:r>
            <a:r>
              <a:rPr lang="en-US" sz="1800" dirty="0"/>
              <a:t> </a:t>
            </a:r>
            <a:r>
              <a:rPr lang="en-US" sz="1800" dirty="0" err="1"/>
              <a:t>này</a:t>
            </a:r>
            <a:r>
              <a:rPr lang="en-US" sz="1800" dirty="0"/>
              <a:t> </a:t>
            </a:r>
            <a:r>
              <a:rPr lang="en-US" sz="1800" dirty="0" err="1"/>
              <a:t>đã</a:t>
            </a:r>
            <a:r>
              <a:rPr lang="en-US" sz="1800" dirty="0"/>
              <a:t> </a:t>
            </a:r>
            <a:r>
              <a:rPr lang="en-US" sz="1800" dirty="0" err="1"/>
              <a:t>đạt</a:t>
            </a:r>
            <a:r>
              <a:rPr lang="en-US" sz="1800" dirty="0"/>
              <a:t> </a:t>
            </a:r>
            <a:r>
              <a:rPr lang="en-US" sz="1800" dirty="0" err="1"/>
              <a:t>được</a:t>
            </a:r>
            <a:r>
              <a:rPr lang="en-US" sz="1800" dirty="0"/>
              <a:t> (</a:t>
            </a:r>
            <a:r>
              <a:rPr lang="en-US" sz="1800" dirty="0" err="1"/>
              <a:t>thời</a:t>
            </a:r>
            <a:r>
              <a:rPr lang="en-US" sz="1800" dirty="0"/>
              <a:t> </a:t>
            </a:r>
            <a:r>
              <a:rPr lang="en-US" sz="1800" dirty="0" err="1"/>
              <a:t>gian</a:t>
            </a:r>
            <a:r>
              <a:rPr lang="en-US" sz="1800" dirty="0"/>
              <a:t> </a:t>
            </a:r>
            <a:r>
              <a:rPr lang="en-US" sz="1800" dirty="0" err="1"/>
              <a:t>sau</a:t>
            </a:r>
            <a:r>
              <a:rPr lang="en-US" sz="1800" dirty="0"/>
              <a:t> </a:t>
            </a:r>
            <a:r>
              <a:rPr lang="en-US" sz="1800" dirty="0" err="1"/>
              <a:t>một</a:t>
            </a:r>
            <a:r>
              <a:rPr lang="en-US" sz="1800" dirty="0"/>
              <a:t> </a:t>
            </a:r>
            <a:r>
              <a:rPr lang="en-US" sz="1800" dirty="0" err="1"/>
              <a:t>bước</a:t>
            </a:r>
            <a:r>
              <a:rPr lang="en-US" sz="1800" dirty="0"/>
              <a:t> </a:t>
            </a:r>
            <a:r>
              <a:rPr lang="en-US" sz="1800" dirty="0" err="1"/>
              <a:t>là</a:t>
            </a:r>
            <a:r>
              <a:rPr lang="en-US" sz="1800" dirty="0"/>
              <a:t>&gt; = end).</a:t>
            </a:r>
            <a:endParaRPr lang="en-VN" sz="1800" dirty="0"/>
          </a:p>
          <a:p>
            <a:pPr lvl="0"/>
            <a:r>
              <a:rPr lang="en-US" sz="1800" dirty="0" err="1"/>
              <a:t>Không</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nào</a:t>
            </a:r>
            <a:r>
              <a:rPr lang="en-US" sz="1800" dirty="0"/>
              <a:t> </a:t>
            </a:r>
            <a:r>
              <a:rPr lang="en-US" sz="1800" dirty="0" err="1"/>
              <a:t>cho</a:t>
            </a:r>
            <a:r>
              <a:rPr lang="en-US" sz="1800" dirty="0"/>
              <a:t> </a:t>
            </a:r>
            <a:r>
              <a:rPr lang="en-US" sz="1800" b="1" dirty="0"/>
              <a:t>--end</a:t>
            </a:r>
            <a:r>
              <a:rPr lang="en-US" sz="1800" dirty="0"/>
              <a:t> </a:t>
            </a:r>
            <a:r>
              <a:rPr lang="en-US" sz="1800" dirty="0" err="1"/>
              <a:t>đã</a:t>
            </a:r>
            <a:r>
              <a:rPr lang="en-US" sz="1800" dirty="0"/>
              <a:t> </a:t>
            </a:r>
            <a:r>
              <a:rPr lang="en-US" sz="1800" dirty="0" err="1"/>
              <a:t>được</a:t>
            </a:r>
            <a:r>
              <a:rPr lang="en-US" sz="1800" dirty="0"/>
              <a:t> </a:t>
            </a:r>
            <a:r>
              <a:rPr lang="en-US" sz="1800" dirty="0" err="1"/>
              <a:t>đưa</a:t>
            </a:r>
            <a:r>
              <a:rPr lang="en-US" sz="1800" dirty="0"/>
              <a:t> ra </a:t>
            </a:r>
            <a:r>
              <a:rPr lang="en-US" sz="1800" dirty="0" err="1"/>
              <a:t>và</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phương</a:t>
            </a:r>
            <a:r>
              <a:rPr lang="en-US" sz="1800" dirty="0"/>
              <a:t> </a:t>
            </a:r>
            <a:r>
              <a:rPr lang="en-US" sz="1800" dirty="0" err="1"/>
              <a:t>tiện</a:t>
            </a:r>
            <a:r>
              <a:rPr lang="en-US" sz="1800" dirty="0"/>
              <a:t> </a:t>
            </a:r>
            <a:r>
              <a:rPr lang="en-US" sz="1800" dirty="0" err="1"/>
              <a:t>đã</a:t>
            </a:r>
            <a:r>
              <a:rPr lang="en-US" sz="1800" dirty="0"/>
              <a:t> </a:t>
            </a:r>
            <a:r>
              <a:rPr lang="en-US" sz="1800" dirty="0" err="1"/>
              <a:t>được</a:t>
            </a:r>
            <a:r>
              <a:rPr lang="en-US" sz="1800" dirty="0"/>
              <a:t> </a:t>
            </a:r>
            <a:r>
              <a:rPr lang="en-US" sz="1800" dirty="0" err="1"/>
              <a:t>mô</a:t>
            </a:r>
            <a:r>
              <a:rPr lang="en-US" sz="1800" dirty="0"/>
              <a:t> </a:t>
            </a:r>
            <a:r>
              <a:rPr lang="en-US" sz="1800" dirty="0" err="1"/>
              <a:t>phỏng</a:t>
            </a:r>
            <a:r>
              <a:rPr lang="en-US" sz="1800" dirty="0"/>
              <a:t>. </a:t>
            </a:r>
            <a:r>
              <a:rPr lang="en-US" sz="1800" dirty="0" err="1"/>
              <a:t>Trạng</a:t>
            </a:r>
            <a:r>
              <a:rPr lang="en-US" sz="1800" dirty="0"/>
              <a:t> </a:t>
            </a:r>
            <a:r>
              <a:rPr lang="en-US" sz="1800" dirty="0" err="1"/>
              <a:t>thái</a:t>
            </a:r>
            <a:r>
              <a:rPr lang="en-US" sz="1800" dirty="0"/>
              <a:t> </a:t>
            </a:r>
            <a:r>
              <a:rPr lang="en-US" sz="1800" dirty="0" err="1"/>
              <a:t>của</a:t>
            </a:r>
            <a:r>
              <a:rPr lang="en-US" sz="1800" dirty="0"/>
              <a:t> </a:t>
            </a:r>
            <a:r>
              <a:rPr lang="en-US" sz="1800" dirty="0" err="1"/>
              <a:t>mô</a:t>
            </a:r>
            <a:r>
              <a:rPr lang="en-US" sz="1800" dirty="0"/>
              <a:t> </a:t>
            </a:r>
            <a:r>
              <a:rPr lang="en-US" sz="1800" dirty="0" err="1"/>
              <a:t>phỏng</a:t>
            </a:r>
            <a:r>
              <a:rPr lang="en-US" sz="1800" dirty="0"/>
              <a:t> </a:t>
            </a:r>
            <a:r>
              <a:rPr lang="en-US" sz="1800" dirty="0" err="1"/>
              <a:t>là</a:t>
            </a:r>
            <a:r>
              <a:rPr lang="en-US" sz="1800" dirty="0"/>
              <a:t> </a:t>
            </a:r>
            <a:r>
              <a:rPr lang="en-US" sz="1800" dirty="0" err="1"/>
              <a:t>trạng</a:t>
            </a:r>
            <a:r>
              <a:rPr lang="en-US" sz="1800" dirty="0"/>
              <a:t> </a:t>
            </a:r>
            <a:r>
              <a:rPr lang="en-US" sz="1800" dirty="0" err="1"/>
              <a:t>thái</a:t>
            </a:r>
            <a:r>
              <a:rPr lang="en-US" sz="1800" dirty="0"/>
              <a:t> </a:t>
            </a:r>
            <a:r>
              <a:rPr lang="en-US" sz="1800" dirty="0" err="1"/>
              <a:t>mà</a:t>
            </a:r>
            <a:r>
              <a:rPr lang="en-US" sz="1800" dirty="0"/>
              <a:t> </a:t>
            </a:r>
            <a:r>
              <a:rPr lang="en-US" sz="1800" dirty="0" err="1"/>
              <a:t>chiếc</a:t>
            </a:r>
            <a:r>
              <a:rPr lang="en-US" sz="1800" dirty="0"/>
              <a:t> </a:t>
            </a:r>
            <a:r>
              <a:rPr lang="en-US" sz="1800" dirty="0" err="1"/>
              <a:t>xe</a:t>
            </a:r>
            <a:r>
              <a:rPr lang="en-US" sz="1800" dirty="0"/>
              <a:t> </a:t>
            </a:r>
            <a:r>
              <a:rPr lang="en-US" sz="1800" dirty="0" err="1"/>
              <a:t>cuối</a:t>
            </a:r>
            <a:r>
              <a:rPr lang="en-US" sz="1800" dirty="0"/>
              <a:t> </a:t>
            </a:r>
            <a:r>
              <a:rPr lang="en-US" sz="1800" dirty="0" err="1"/>
              <a:t>cùng</a:t>
            </a:r>
            <a:r>
              <a:rPr lang="en-US" sz="1800" dirty="0"/>
              <a:t> </a:t>
            </a:r>
            <a:r>
              <a:rPr lang="en-US" sz="1800" dirty="0" err="1"/>
              <a:t>đã</a:t>
            </a:r>
            <a:r>
              <a:rPr lang="en-US" sz="1800" dirty="0"/>
              <a:t> </a:t>
            </a:r>
            <a:r>
              <a:rPr lang="en-US" sz="1800" dirty="0" err="1"/>
              <a:t>rời</a:t>
            </a:r>
            <a:r>
              <a:rPr lang="en-US" sz="1800" dirty="0"/>
              <a:t> </a:t>
            </a:r>
            <a:r>
              <a:rPr lang="en-US" sz="1800" dirty="0" err="1"/>
              <a:t>khỏi</a:t>
            </a:r>
            <a:r>
              <a:rPr lang="en-US" sz="1800" dirty="0"/>
              <a:t> </a:t>
            </a:r>
            <a:r>
              <a:rPr lang="en-US" sz="1800" dirty="0" err="1"/>
              <a:t>khu</a:t>
            </a:r>
            <a:r>
              <a:rPr lang="en-US" sz="1800" dirty="0"/>
              <a:t> </a:t>
            </a:r>
            <a:r>
              <a:rPr lang="en-US" sz="1800" dirty="0" err="1"/>
              <a:t>vực</a:t>
            </a:r>
            <a:r>
              <a:rPr lang="en-US" sz="1800" dirty="0"/>
              <a:t> </a:t>
            </a:r>
            <a:r>
              <a:rPr lang="en-US" sz="1800" dirty="0" err="1"/>
              <a:t>mô</a:t>
            </a:r>
            <a:r>
              <a:rPr lang="en-US" sz="1800" dirty="0"/>
              <a:t> </a:t>
            </a:r>
            <a:r>
              <a:rPr lang="en-US" sz="1800" dirty="0" err="1"/>
              <a:t>phỏng</a:t>
            </a:r>
            <a:r>
              <a:rPr lang="en-US" sz="1800" dirty="0"/>
              <a:t>. </a:t>
            </a:r>
            <a:r>
              <a:rPr lang="en-US" sz="1800" dirty="0" err="1"/>
              <a:t>Nếu</a:t>
            </a:r>
            <a:r>
              <a:rPr lang="en-US" sz="1800" dirty="0"/>
              <a:t> </a:t>
            </a:r>
            <a:r>
              <a:rPr lang="en-US" sz="1800" dirty="0" err="1"/>
              <a:t>kết</a:t>
            </a:r>
            <a:r>
              <a:rPr lang="en-US" sz="1800" dirty="0"/>
              <a:t> </a:t>
            </a:r>
            <a:r>
              <a:rPr lang="en-US" sz="1800" dirty="0" err="1"/>
              <a:t>nối</a:t>
            </a:r>
            <a:r>
              <a:rPr lang="en-US" sz="1800" dirty="0"/>
              <a:t> </a:t>
            </a:r>
            <a:r>
              <a:rPr lang="en-US" sz="1800" dirty="0">
                <a:hlinkClick r:id="rId4"/>
              </a:rPr>
              <a:t>TraCI</a:t>
            </a:r>
            <a:r>
              <a:rPr lang="en-US" sz="1800" dirty="0"/>
              <a:t> </a:t>
            </a:r>
            <a:r>
              <a:rPr lang="en-US" sz="1800" dirty="0" err="1"/>
              <a:t>đang</a:t>
            </a:r>
            <a:r>
              <a:rPr lang="en-US" sz="1800" dirty="0"/>
              <a:t> </a:t>
            </a:r>
            <a:r>
              <a:rPr lang="en-US" sz="1800" dirty="0" err="1"/>
              <a:t>hoạt</a:t>
            </a:r>
            <a:r>
              <a:rPr lang="en-US" sz="1800" dirty="0"/>
              <a:t> </a:t>
            </a:r>
            <a:r>
              <a:rPr lang="en-US" sz="1800" dirty="0" err="1"/>
              <a:t>động</a:t>
            </a:r>
            <a:r>
              <a:rPr lang="en-US" sz="1800" dirty="0"/>
              <a:t>, </a:t>
            </a:r>
            <a:r>
              <a:rPr lang="en-US" sz="1800" dirty="0" err="1"/>
              <a:t>mô</a:t>
            </a:r>
            <a:r>
              <a:rPr lang="en-US" sz="1800" dirty="0"/>
              <a:t> </a:t>
            </a:r>
            <a:r>
              <a:rPr lang="en-US" sz="1800" dirty="0" err="1"/>
              <a:t>phỏng</a:t>
            </a:r>
            <a:r>
              <a:rPr lang="en-US" sz="1800" dirty="0"/>
              <a:t> </a:t>
            </a:r>
            <a:r>
              <a:rPr lang="en-US" sz="1800" dirty="0" err="1"/>
              <a:t>sẽ</a:t>
            </a:r>
            <a:r>
              <a:rPr lang="en-US" sz="1800" dirty="0"/>
              <a:t> </a:t>
            </a:r>
            <a:r>
              <a:rPr lang="en-US" sz="1800" dirty="0" err="1"/>
              <a:t>tiếp</a:t>
            </a:r>
            <a:r>
              <a:rPr lang="en-US" sz="1800" dirty="0"/>
              <a:t> </a:t>
            </a:r>
            <a:r>
              <a:rPr lang="en-US" sz="1800" dirty="0" err="1"/>
              <a:t>tục</a:t>
            </a:r>
            <a:r>
              <a:rPr lang="en-US" sz="1800" dirty="0"/>
              <a:t> </a:t>
            </a:r>
            <a:r>
              <a:rPr lang="en-US" sz="1800" dirty="0" err="1"/>
              <a:t>ngay</a:t>
            </a:r>
            <a:r>
              <a:rPr lang="en-US" sz="1800" dirty="0"/>
              <a:t> </a:t>
            </a:r>
            <a:r>
              <a:rPr lang="en-US" sz="1800" dirty="0" err="1"/>
              <a:t>cả</a:t>
            </a:r>
            <a:r>
              <a:rPr lang="en-US" sz="1800" dirty="0"/>
              <a:t> </a:t>
            </a:r>
            <a:r>
              <a:rPr lang="en-US" sz="1800" dirty="0" err="1"/>
              <a:t>sau</a:t>
            </a:r>
            <a:r>
              <a:rPr lang="en-US" sz="1800" dirty="0"/>
              <a:t> </a:t>
            </a:r>
            <a:r>
              <a:rPr lang="en-US" sz="1800" dirty="0" err="1"/>
              <a:t>chiếc</a:t>
            </a:r>
            <a:r>
              <a:rPr lang="en-US" sz="1800" dirty="0"/>
              <a:t> </a:t>
            </a:r>
            <a:r>
              <a:rPr lang="en-US" sz="1800" dirty="0" err="1"/>
              <a:t>xe</a:t>
            </a:r>
            <a:r>
              <a:rPr lang="en-US" sz="1800" dirty="0"/>
              <a:t> </a:t>
            </a:r>
            <a:r>
              <a:rPr lang="en-US" sz="1800" dirty="0" err="1"/>
              <a:t>cuối</a:t>
            </a:r>
            <a:r>
              <a:rPr lang="en-US" sz="1800" dirty="0"/>
              <a:t> </a:t>
            </a:r>
            <a:r>
              <a:rPr lang="en-US" sz="1800" dirty="0" err="1"/>
              <a:t>cùng</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mãi</a:t>
            </a:r>
            <a:r>
              <a:rPr lang="en-US" sz="1800" dirty="0"/>
              <a:t> </a:t>
            </a:r>
            <a:r>
              <a:rPr lang="en-US" sz="1800" dirty="0" err="1"/>
              <a:t>mãi</a:t>
            </a:r>
            <a:r>
              <a:rPr lang="en-US" sz="1800" dirty="0"/>
              <a:t>").</a:t>
            </a:r>
            <a:endParaRPr lang="en-VN" sz="1800" dirty="0"/>
          </a:p>
          <a:p>
            <a:pPr lvl="0"/>
            <a:r>
              <a:rPr lang="en-US" sz="1800" dirty="0" err="1"/>
              <a:t>Một</a:t>
            </a:r>
            <a:r>
              <a:rPr lang="en-US" sz="1800" dirty="0"/>
              <a:t> </a:t>
            </a:r>
            <a:r>
              <a:rPr lang="en-US" sz="1800" dirty="0" err="1"/>
              <a:t>lệnh</a:t>
            </a:r>
            <a:r>
              <a:rPr lang="en-US" sz="1800" dirty="0"/>
              <a:t> </a:t>
            </a:r>
            <a:r>
              <a:rPr lang="en-US" sz="1800" dirty="0" err="1"/>
              <a:t>đóng</a:t>
            </a:r>
            <a:r>
              <a:rPr lang="en-US" sz="1800" dirty="0"/>
              <a:t> </a:t>
            </a:r>
            <a:r>
              <a:rPr lang="en-US" sz="1800" dirty="0" err="1"/>
              <a:t>đã</a:t>
            </a:r>
            <a:r>
              <a:rPr lang="en-US" sz="1800" dirty="0"/>
              <a:t> </a:t>
            </a:r>
            <a:r>
              <a:rPr lang="en-US" sz="1800" dirty="0" err="1"/>
              <a:t>được</a:t>
            </a:r>
            <a:r>
              <a:rPr lang="en-US" sz="1800" dirty="0"/>
              <a:t> </a:t>
            </a:r>
            <a:r>
              <a:rPr lang="en-US" sz="1800" dirty="0" err="1"/>
              <a:t>nhận</a:t>
            </a:r>
            <a:r>
              <a:rPr lang="en-US" sz="1800" dirty="0"/>
              <a:t> qua </a:t>
            </a:r>
            <a:r>
              <a:rPr lang="en-US" sz="1800" dirty="0">
                <a:hlinkClick r:id="rId4"/>
              </a:rPr>
              <a:t>TraCI</a:t>
            </a:r>
            <a:endParaRPr lang="en-VN" sz="1800" dirty="0"/>
          </a:p>
        </p:txBody>
      </p:sp>
    </p:spTree>
    <p:extLst>
      <p:ext uri="{BB962C8B-B14F-4D97-AF65-F5344CB8AC3E}">
        <p14:creationId xmlns:p14="http://schemas.microsoft.com/office/powerpoint/2010/main" val="308427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dài</a:t>
            </a:r>
            <a:r>
              <a:rPr lang="en-US" dirty="0"/>
              <a:t> </a:t>
            </a:r>
            <a:r>
              <a:rPr lang="en-US" dirty="0" err="1"/>
              <a:t>bước</a:t>
            </a:r>
            <a:r>
              <a:rPr lang="en-US" dirty="0"/>
              <a:t> </a:t>
            </a:r>
            <a:r>
              <a:rPr lang="en-US" dirty="0" err="1"/>
              <a:t>thời</a:t>
            </a:r>
            <a:r>
              <a:rPr lang="en-US" dirty="0"/>
              <a:t> </a:t>
            </a:r>
            <a:r>
              <a:rPr lang="en-US" dirty="0" err="1"/>
              <a:t>gian</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7" name="Rectangle 5">
            <a:extLst>
              <a:ext uri="{FF2B5EF4-FFF2-40B4-BE49-F238E27FC236}">
                <a16:creationId xmlns:a16="http://schemas.microsoft.com/office/drawing/2014/main" id="{38449714-B15E-0E41-A6CD-955119185535}"/>
              </a:ext>
            </a:extLst>
          </p:cNvPr>
          <p:cNvSpPr>
            <a:spLocks noChangeArrowheads="1"/>
          </p:cNvSpPr>
          <p:nvPr/>
        </p:nvSpPr>
        <p:spPr bwMode="auto">
          <a:xfrm>
            <a:off x="1657885" y="1530331"/>
            <a:ext cx="64520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hlinkClick r:id="rId4"/>
              </a:rPr>
              <a:t>sumo</a:t>
            </a:r>
            <a:r>
              <a:rPr lang="en-US" sz="1800" dirty="0"/>
              <a:t> / </a:t>
            </a:r>
            <a:r>
              <a:rPr lang="en-US" sz="1800" dirty="0">
                <a:hlinkClick r:id="rId5"/>
              </a:rPr>
              <a:t>sumo-gui</a:t>
            </a:r>
            <a:r>
              <a:rPr lang="en-US" sz="1800" dirty="0"/>
              <a:t> </a:t>
            </a:r>
            <a:r>
              <a:rPr lang="en-US" sz="1800" dirty="0" err="1"/>
              <a:t>sử</a:t>
            </a:r>
            <a:r>
              <a:rPr lang="en-US" sz="1800" dirty="0"/>
              <a:t> </a:t>
            </a:r>
            <a:r>
              <a:rPr lang="en-US" sz="1800" dirty="0" err="1"/>
              <a:t>dụng</a:t>
            </a:r>
            <a:r>
              <a:rPr lang="en-US" sz="1800" dirty="0"/>
              <a:t> </a:t>
            </a:r>
            <a:r>
              <a:rPr lang="en-US" sz="1800" dirty="0" err="1"/>
              <a:t>bước</a:t>
            </a:r>
            <a:r>
              <a:rPr lang="en-US" sz="1800" dirty="0"/>
              <a:t> </a:t>
            </a:r>
            <a:r>
              <a:rPr lang="en-US" sz="1800" dirty="0" err="1"/>
              <a:t>thời</a:t>
            </a:r>
            <a:r>
              <a:rPr lang="en-US" sz="1800" dirty="0"/>
              <a:t> </a:t>
            </a:r>
            <a:r>
              <a:rPr lang="en-US" sz="1800" dirty="0" err="1"/>
              <a:t>gian</a:t>
            </a:r>
            <a:r>
              <a:rPr lang="en-US" sz="1800" dirty="0"/>
              <a:t> </a:t>
            </a:r>
            <a:r>
              <a:rPr lang="en-US" sz="1800" dirty="0" err="1"/>
              <a:t>là</a:t>
            </a:r>
            <a:r>
              <a:rPr lang="en-US" sz="1800" dirty="0"/>
              <a:t> </a:t>
            </a:r>
            <a:r>
              <a:rPr lang="en-US" sz="1800" dirty="0" err="1"/>
              <a:t>một</a:t>
            </a:r>
            <a:r>
              <a:rPr lang="en-US" sz="1800" dirty="0"/>
              <a:t> </a:t>
            </a:r>
            <a:r>
              <a:rPr lang="en-US" sz="1800" dirty="0" err="1"/>
              <a:t>giây</a:t>
            </a:r>
            <a:r>
              <a:rPr lang="en-US" sz="1800" dirty="0"/>
              <a:t> </a:t>
            </a:r>
            <a:r>
              <a:rPr lang="en-US" sz="1800" dirty="0" err="1"/>
              <a:t>mỗi</a:t>
            </a:r>
            <a:r>
              <a:rPr lang="en-US" sz="1800" dirty="0"/>
              <a:t> </a:t>
            </a:r>
            <a:r>
              <a:rPr lang="en-US" sz="1800" dirty="0" err="1"/>
              <a:t>mặc</a:t>
            </a:r>
            <a:r>
              <a:rPr lang="en-US" sz="1800" dirty="0"/>
              <a:t> </a:t>
            </a:r>
            <a:r>
              <a:rPr lang="en-US" sz="1800" dirty="0" err="1"/>
              <a:t>định</a:t>
            </a:r>
            <a:r>
              <a:rPr lang="en-US" sz="1800" dirty="0"/>
              <a:t>. </a:t>
            </a:r>
            <a:r>
              <a:rPr lang="en-US" sz="1800" dirty="0" err="1"/>
              <a:t>Bạn</a:t>
            </a:r>
            <a:r>
              <a:rPr lang="en-US" sz="1800" dirty="0"/>
              <a:t> </a:t>
            </a:r>
            <a:r>
              <a:rPr lang="en-US" sz="1800" dirty="0" err="1"/>
              <a:t>có</a:t>
            </a:r>
            <a:r>
              <a:rPr lang="en-US" sz="1800" dirty="0"/>
              <a:t> </a:t>
            </a:r>
            <a:r>
              <a:rPr lang="en-US" sz="1800" dirty="0" err="1"/>
              <a:t>thể</a:t>
            </a:r>
            <a:r>
              <a:rPr lang="en-US" sz="1800" dirty="0"/>
              <a:t> </a:t>
            </a:r>
            <a:r>
              <a:rPr lang="en-US" sz="1800" dirty="0" err="1"/>
              <a:t>ghi</a:t>
            </a:r>
            <a:r>
              <a:rPr lang="en-US" sz="1800" dirty="0"/>
              <a:t> </a:t>
            </a:r>
            <a:r>
              <a:rPr lang="en-US" sz="1800" dirty="0" err="1"/>
              <a:t>đè</a:t>
            </a:r>
            <a:r>
              <a:rPr lang="en-US" sz="1800" dirty="0"/>
              <a:t> </a:t>
            </a:r>
            <a:r>
              <a:rPr lang="en-US" sz="1800" dirty="0" err="1"/>
              <a:t>điều</a:t>
            </a:r>
            <a:r>
              <a:rPr lang="en-US" sz="1800" dirty="0"/>
              <a:t> </a:t>
            </a:r>
            <a:r>
              <a:rPr lang="en-US" sz="1800" dirty="0" err="1"/>
              <a:t>này</a:t>
            </a:r>
            <a:r>
              <a:rPr lang="en-US" sz="1800" dirty="0"/>
              <a:t> </a:t>
            </a:r>
            <a:r>
              <a:rPr lang="en-US" sz="1800" dirty="0" err="1"/>
              <a:t>bằng</a:t>
            </a:r>
            <a:r>
              <a:rPr lang="en-US" sz="1800" dirty="0"/>
              <a:t> </a:t>
            </a:r>
            <a:r>
              <a:rPr lang="en-US" sz="1800" dirty="0" err="1"/>
              <a:t>cách</a:t>
            </a:r>
            <a:r>
              <a:rPr lang="en-US" sz="1800" dirty="0"/>
              <a:t> </a:t>
            </a:r>
            <a:r>
              <a:rPr lang="en-US" sz="1800" dirty="0" err="1"/>
              <a:t>sử</a:t>
            </a:r>
            <a:r>
              <a:rPr lang="en-US" sz="1800" dirty="0"/>
              <a:t> </a:t>
            </a:r>
            <a:r>
              <a:rPr lang="en-US" sz="1800" dirty="0" err="1"/>
              <a:t>dụng</a:t>
            </a:r>
            <a:r>
              <a:rPr lang="en-US" sz="1800" dirty="0"/>
              <a:t> </a:t>
            </a:r>
            <a:r>
              <a:rPr lang="en-US" sz="1800" dirty="0" err="1"/>
              <a:t>tùy</a:t>
            </a:r>
            <a:r>
              <a:rPr lang="en-US" sz="1800" dirty="0"/>
              <a:t> </a:t>
            </a:r>
            <a:r>
              <a:rPr lang="en-US" sz="1800" dirty="0" err="1"/>
              <a:t>chọn</a:t>
            </a:r>
            <a:r>
              <a:rPr lang="en-US" sz="1800" dirty="0"/>
              <a:t> </a:t>
            </a:r>
            <a:r>
              <a:rPr lang="en-US" sz="1800" b="1" dirty="0"/>
              <a:t>--step-length </a:t>
            </a:r>
            <a:r>
              <a:rPr lang="en-US" sz="1800" i="1" dirty="0">
                <a:hlinkClick r:id="rId6"/>
              </a:rPr>
              <a:t>&lt;TIME&gt;</a:t>
            </a:r>
            <a:r>
              <a:rPr lang="en-US" sz="1800" dirty="0"/>
              <a:t> . </a:t>
            </a:r>
            <a:r>
              <a:rPr lang="en-US" sz="1800" i="1" dirty="0">
                <a:hlinkClick r:id="rId6"/>
              </a:rPr>
              <a:t>&lt;TIME&gt;</a:t>
            </a:r>
            <a:r>
              <a:rPr lang="en-US" sz="1800" dirty="0"/>
              <a:t> </a:t>
            </a:r>
            <a:r>
              <a:rPr lang="en-US" sz="1800" dirty="0" err="1"/>
              <a:t>là</a:t>
            </a:r>
            <a:r>
              <a:rPr lang="en-US" sz="1800" dirty="0"/>
              <a:t> </a:t>
            </a:r>
            <a:r>
              <a:rPr lang="en-US" sz="1800" dirty="0" err="1"/>
              <a:t>bằng</a:t>
            </a:r>
            <a:r>
              <a:rPr lang="en-US" sz="1800" dirty="0"/>
              <a:t> </a:t>
            </a:r>
            <a:r>
              <a:rPr lang="en-US" sz="1800" dirty="0" err="1"/>
              <a:t>cách</a:t>
            </a:r>
            <a:r>
              <a:rPr lang="en-US" sz="1800" dirty="0"/>
              <a:t> </a:t>
            </a:r>
            <a:r>
              <a:rPr lang="en-US" sz="1800" dirty="0" err="1"/>
              <a:t>đưa</a:t>
            </a:r>
            <a:r>
              <a:rPr lang="en-US" sz="1800" dirty="0"/>
              <a:t> ra </a:t>
            </a:r>
            <a:r>
              <a:rPr lang="en-US" sz="1800" dirty="0" err="1"/>
              <a:t>một</a:t>
            </a:r>
            <a:r>
              <a:rPr lang="en-US" sz="1800" dirty="0"/>
              <a:t> </a:t>
            </a:r>
            <a:r>
              <a:rPr lang="en-US" sz="1800" dirty="0" err="1"/>
              <a:t>giá</a:t>
            </a:r>
            <a:r>
              <a:rPr lang="en-US" sz="1800" dirty="0"/>
              <a:t> </a:t>
            </a:r>
            <a:r>
              <a:rPr lang="en-US" sz="1800" dirty="0" err="1"/>
              <a:t>trị</a:t>
            </a:r>
            <a:r>
              <a:rPr lang="en-US" sz="1800" dirty="0"/>
              <a:t> </a:t>
            </a:r>
            <a:r>
              <a:rPr lang="en-US" sz="1800" dirty="0" err="1"/>
              <a:t>tính</a:t>
            </a:r>
            <a:r>
              <a:rPr lang="en-US" sz="1800" dirty="0"/>
              <a:t> </a:t>
            </a:r>
            <a:r>
              <a:rPr lang="en-US" sz="1800" dirty="0" err="1"/>
              <a:t>bằng</a:t>
            </a:r>
            <a:r>
              <a:rPr lang="en-US" sz="1800" dirty="0"/>
              <a:t> </a:t>
            </a:r>
            <a:r>
              <a:rPr lang="en-US" sz="1800" dirty="0" err="1"/>
              <a:t>giây</a:t>
            </a:r>
            <a:r>
              <a:rPr lang="en-US" sz="1800" dirty="0"/>
              <a:t> </a:t>
            </a:r>
            <a:r>
              <a:rPr lang="en-US" sz="1800" dirty="0" err="1"/>
              <a:t>từ</a:t>
            </a:r>
            <a:r>
              <a:rPr lang="en-US" sz="1800" dirty="0"/>
              <a:t> [0,001 </a:t>
            </a:r>
            <a:r>
              <a:rPr lang="en-US" sz="1800" dirty="0" err="1"/>
              <a:t>đến</a:t>
            </a:r>
            <a:r>
              <a:rPr lang="en-US" sz="1800" dirty="0"/>
              <a:t> 1,0].</a:t>
            </a:r>
            <a:endParaRPr lang="en-VN" sz="1800" dirty="0"/>
          </a:p>
          <a:p>
            <a:r>
              <a:rPr lang="en-US" sz="1800" dirty="0" err="1"/>
              <a:t>Ví</a:t>
            </a:r>
            <a:r>
              <a:rPr lang="en-US" sz="1800" dirty="0"/>
              <a:t> </a:t>
            </a:r>
            <a:r>
              <a:rPr lang="en-US" sz="1800" dirty="0" err="1"/>
              <a:t>dụ</a:t>
            </a:r>
            <a:r>
              <a:rPr lang="en-US" sz="1800" dirty="0"/>
              <a:t>: </a:t>
            </a:r>
            <a:r>
              <a:rPr lang="en-US" sz="1800" b="1" dirty="0"/>
              <a:t>--step-length 0,01</a:t>
            </a:r>
            <a:r>
              <a:rPr lang="en-US" sz="1800" dirty="0"/>
              <a:t> </a:t>
            </a:r>
            <a:r>
              <a:rPr lang="en-US" sz="1800" dirty="0" err="1"/>
              <a:t>sẽ</a:t>
            </a:r>
            <a:r>
              <a:rPr lang="en-US" sz="1800" dirty="0"/>
              <a:t> </a:t>
            </a:r>
            <a:r>
              <a:rPr lang="en-US" sz="1800" dirty="0" err="1"/>
              <a:t>chạy</a:t>
            </a:r>
            <a:r>
              <a:rPr lang="en-US" sz="1800" dirty="0"/>
              <a:t> </a:t>
            </a:r>
            <a:r>
              <a:rPr lang="en-US" sz="1800" dirty="0" err="1"/>
              <a:t>mô</a:t>
            </a:r>
            <a:r>
              <a:rPr lang="en-US" sz="1800" dirty="0"/>
              <a:t> </a:t>
            </a:r>
            <a:r>
              <a:rPr lang="en-US" sz="1800" dirty="0" err="1"/>
              <a:t>phỏng</a:t>
            </a:r>
            <a:r>
              <a:rPr lang="en-US" sz="1800" dirty="0"/>
              <a:t> </a:t>
            </a:r>
            <a:r>
              <a:rPr lang="en-US" sz="1800" dirty="0" err="1"/>
              <a:t>bằng</a:t>
            </a:r>
            <a:r>
              <a:rPr lang="en-US" sz="1800" dirty="0"/>
              <a:t> </a:t>
            </a:r>
            <a:r>
              <a:rPr lang="en-US" sz="1800" dirty="0" err="1"/>
              <a:t>cách</a:t>
            </a:r>
            <a:r>
              <a:rPr lang="en-US" sz="1800" dirty="0"/>
              <a:t> </a:t>
            </a:r>
            <a:r>
              <a:rPr lang="en-US" sz="1800" dirty="0" err="1"/>
              <a:t>sử</a:t>
            </a:r>
            <a:r>
              <a:rPr lang="en-US" sz="1800" dirty="0"/>
              <a:t> </a:t>
            </a:r>
            <a:r>
              <a:rPr lang="en-US" sz="1800" dirty="0" err="1"/>
              <a:t>dụng</a:t>
            </a:r>
            <a:r>
              <a:rPr lang="en-US" sz="1800" dirty="0"/>
              <a:t> </a:t>
            </a:r>
            <a:r>
              <a:rPr lang="en-US" sz="1800" dirty="0" err="1"/>
              <a:t>các</a:t>
            </a:r>
            <a:r>
              <a:rPr lang="en-US" sz="1800" dirty="0"/>
              <a:t> </a:t>
            </a:r>
            <a:r>
              <a:rPr lang="en-US" sz="1800" dirty="0" err="1"/>
              <a:t>bước</a:t>
            </a:r>
            <a:r>
              <a:rPr lang="en-US" sz="1800" dirty="0"/>
              <a:t> </a:t>
            </a:r>
            <a:r>
              <a:rPr lang="en-US" sz="1800" dirty="0" err="1"/>
              <a:t>thời</a:t>
            </a:r>
            <a:r>
              <a:rPr lang="en-US" sz="1800" dirty="0"/>
              <a:t> </a:t>
            </a:r>
            <a:r>
              <a:rPr lang="en-US" sz="1800" dirty="0" err="1"/>
              <a:t>gian</a:t>
            </a:r>
            <a:r>
              <a:rPr lang="en-US" sz="1800" dirty="0"/>
              <a:t> </a:t>
            </a:r>
            <a:r>
              <a:rPr lang="en-US" sz="1800" dirty="0" err="1"/>
              <a:t>là</a:t>
            </a:r>
            <a:r>
              <a:rPr lang="en-US" sz="1800" dirty="0"/>
              <a:t> 10ms.</a:t>
            </a:r>
          </a:p>
          <a:p>
            <a:r>
              <a:rPr lang="en-US" sz="1800" dirty="0" err="1"/>
              <a:t>Thận</a:t>
            </a:r>
            <a:r>
              <a:rPr lang="en-US" sz="1800" dirty="0"/>
              <a:t> </a:t>
            </a:r>
            <a:r>
              <a:rPr lang="en-US" sz="1800" dirty="0" err="1"/>
              <a:t>trọng</a:t>
            </a:r>
            <a:endParaRPr lang="en-VN" sz="1800" dirty="0"/>
          </a:p>
          <a:p>
            <a:r>
              <a:rPr lang="en-US" sz="1800" dirty="0" err="1"/>
              <a:t>Về</a:t>
            </a:r>
            <a:r>
              <a:rPr lang="en-US" sz="1800" dirty="0"/>
              <a:t> </a:t>
            </a:r>
            <a:r>
              <a:rPr lang="en-US" sz="1800" dirty="0" err="1"/>
              <a:t>mặt</a:t>
            </a:r>
            <a:r>
              <a:rPr lang="en-US" sz="1800" dirty="0"/>
              <a:t> </a:t>
            </a:r>
            <a:r>
              <a:rPr lang="en-US" sz="1800" dirty="0" err="1"/>
              <a:t>kỹ</a:t>
            </a:r>
            <a:r>
              <a:rPr lang="en-US" sz="1800" dirty="0"/>
              <a:t> </a:t>
            </a:r>
            <a:r>
              <a:rPr lang="en-US" sz="1800" dirty="0" err="1"/>
              <a:t>thuật</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lớn</a:t>
            </a:r>
            <a:r>
              <a:rPr lang="en-US" sz="1800" dirty="0"/>
              <a:t> </a:t>
            </a:r>
            <a:r>
              <a:rPr lang="en-US" sz="1800" dirty="0" err="1"/>
              <a:t>hơn</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nhưng</a:t>
            </a:r>
            <a:r>
              <a:rPr lang="en-US" sz="1800" dirty="0"/>
              <a:t> </a:t>
            </a:r>
            <a:r>
              <a:rPr lang="en-US" sz="1800" dirty="0" err="1"/>
              <a:t>nhiều</a:t>
            </a:r>
            <a:r>
              <a:rPr lang="en-US" sz="1800" dirty="0"/>
              <a:t> </a:t>
            </a:r>
            <a:r>
              <a:rPr lang="en-US" sz="1800" dirty="0" err="1"/>
              <a:t>mẫu</a:t>
            </a:r>
            <a:r>
              <a:rPr lang="en-US" sz="1800" dirty="0"/>
              <a:t> </a:t>
            </a:r>
            <a:r>
              <a:rPr lang="en-US" sz="1800" dirty="0" err="1"/>
              <a:t>xe</a:t>
            </a:r>
            <a:r>
              <a:rPr lang="en-US" sz="1800" dirty="0"/>
              <a:t> </a:t>
            </a:r>
            <a:r>
              <a:rPr lang="en-US" sz="1800" dirty="0" err="1"/>
              <a:t>sau</a:t>
            </a:r>
            <a:r>
              <a:rPr lang="en-US" sz="1800" dirty="0"/>
              <a:t> </a:t>
            </a:r>
            <a:r>
              <a:rPr lang="en-US" sz="1800" dirty="0" err="1"/>
              <a:t>không</a:t>
            </a:r>
            <a:r>
              <a:rPr lang="en-US" sz="1800" dirty="0"/>
              <a:t> </a:t>
            </a:r>
            <a:r>
              <a:rPr lang="en-US" sz="1800" dirty="0" err="1"/>
              <a:t>được</a:t>
            </a:r>
            <a:r>
              <a:rPr lang="en-US" sz="1800" dirty="0"/>
              <a:t> </a:t>
            </a:r>
            <a:r>
              <a:rPr lang="en-US" sz="1800" dirty="0" err="1"/>
              <a:t>kiểm</a:t>
            </a:r>
            <a:r>
              <a:rPr lang="en-US" sz="1800" dirty="0"/>
              <a:t> </a:t>
            </a:r>
            <a:r>
              <a:rPr lang="en-US" sz="1800" dirty="0" err="1"/>
              <a:t>tra</a:t>
            </a:r>
            <a:r>
              <a:rPr lang="en-US" sz="1800" dirty="0"/>
              <a:t> </a:t>
            </a:r>
            <a:r>
              <a:rPr lang="en-US" sz="1800" dirty="0" err="1"/>
              <a:t>với</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trên</a:t>
            </a:r>
            <a:r>
              <a:rPr lang="en-US" sz="1800" dirty="0"/>
              <a:t> 1 </a:t>
            </a:r>
            <a:r>
              <a:rPr lang="en-US" sz="1800" dirty="0" err="1"/>
              <a:t>và</a:t>
            </a:r>
            <a:r>
              <a:rPr lang="en-US" sz="1800" dirty="0"/>
              <a:t> </a:t>
            </a:r>
            <a:r>
              <a:rPr lang="en-US" sz="1800" dirty="0" err="1"/>
              <a:t>có</a:t>
            </a:r>
            <a:r>
              <a:rPr lang="en-US" sz="1800" dirty="0"/>
              <a:t> </a:t>
            </a:r>
            <a:r>
              <a:rPr lang="en-US" sz="1800" dirty="0" err="1"/>
              <a:t>thể</a:t>
            </a:r>
            <a:r>
              <a:rPr lang="en-US" sz="1800" dirty="0"/>
              <a:t> </a:t>
            </a:r>
            <a:r>
              <a:rPr lang="en-US" sz="1800" dirty="0" err="1"/>
              <a:t>không</a:t>
            </a:r>
            <a:r>
              <a:rPr lang="en-US" sz="1800" dirty="0"/>
              <a:t> </a:t>
            </a:r>
            <a:r>
              <a:rPr lang="en-US" sz="1800" dirty="0" err="1"/>
              <a:t>hoạt</a:t>
            </a:r>
            <a:r>
              <a:rPr lang="en-US" sz="1800" dirty="0"/>
              <a:t> </a:t>
            </a:r>
            <a:r>
              <a:rPr lang="en-US" sz="1800" dirty="0" err="1"/>
              <a:t>động</a:t>
            </a:r>
            <a:r>
              <a:rPr lang="en-US" sz="1800" dirty="0"/>
              <a:t> </a:t>
            </a:r>
            <a:r>
              <a:rPr lang="en-US" sz="1800" dirty="0" err="1"/>
              <a:t>như</a:t>
            </a:r>
            <a:r>
              <a:rPr lang="en-US" sz="1800" dirty="0"/>
              <a:t> </a:t>
            </a:r>
            <a:r>
              <a:rPr lang="en-US" sz="1800" dirty="0" err="1"/>
              <a:t>mong</a:t>
            </a:r>
            <a:r>
              <a:rPr lang="en-US" sz="1800" dirty="0"/>
              <a:t> </a:t>
            </a:r>
            <a:r>
              <a:rPr lang="en-US" sz="1800" dirty="0" err="1"/>
              <a:t>đợi</a:t>
            </a:r>
            <a:r>
              <a:rPr lang="en-US" sz="1800" dirty="0"/>
              <a:t>. </a:t>
            </a:r>
            <a:r>
              <a:rPr lang="en-US" sz="1800" dirty="0" err="1"/>
              <a:t>trên</a:t>
            </a:r>
            <a:r>
              <a:rPr lang="en-US" sz="1800" dirty="0"/>
              <a:t> 1 </a:t>
            </a:r>
            <a:r>
              <a:rPr lang="en-US" sz="1800" dirty="0" err="1"/>
              <a:t>mà</a:t>
            </a:r>
            <a:r>
              <a:rPr lang="en-US" sz="1800" dirty="0"/>
              <a:t> </a:t>
            </a:r>
            <a:r>
              <a:rPr lang="en-US" sz="1800" dirty="0" err="1"/>
              <a:t>không</a:t>
            </a:r>
            <a:r>
              <a:rPr lang="en-US" sz="1800" dirty="0"/>
              <a:t> </a:t>
            </a:r>
            <a:r>
              <a:rPr lang="en-US" sz="1800" dirty="0" err="1"/>
              <a:t>cần</a:t>
            </a:r>
            <a:r>
              <a:rPr lang="en-US" sz="1800" dirty="0"/>
              <a:t> </a:t>
            </a:r>
            <a:r>
              <a:rPr lang="en-US" sz="1800" dirty="0" err="1"/>
              <a:t>điều</a:t>
            </a:r>
            <a:r>
              <a:rPr lang="en-US" sz="1800" dirty="0"/>
              <a:t> </a:t>
            </a:r>
            <a:r>
              <a:rPr lang="en-US" sz="1800" dirty="0" err="1"/>
              <a:t>chỉnh</a:t>
            </a:r>
            <a:r>
              <a:rPr lang="en-US" sz="1800" dirty="0"/>
              <a:t> </a:t>
            </a:r>
            <a:r>
              <a:rPr lang="en-US" sz="1800" dirty="0" err="1"/>
              <a:t>các</a:t>
            </a:r>
            <a:r>
              <a:rPr lang="en-US" sz="1800" dirty="0"/>
              <a:t> </a:t>
            </a:r>
            <a:r>
              <a:rPr lang="en-US" sz="1800" dirty="0" err="1"/>
              <a:t>tham</a:t>
            </a:r>
            <a:r>
              <a:rPr lang="en-US" sz="1800" dirty="0"/>
              <a:t> </a:t>
            </a:r>
            <a:r>
              <a:rPr lang="en-US" sz="1800" dirty="0" err="1"/>
              <a:t>số</a:t>
            </a:r>
            <a:r>
              <a:rPr lang="en-US" sz="1800" dirty="0"/>
              <a:t> </a:t>
            </a:r>
            <a:r>
              <a:rPr lang="en-US" sz="1800" dirty="0" err="1"/>
              <a:t>mdel</a:t>
            </a:r>
            <a:r>
              <a:rPr lang="en-US" sz="1800" dirty="0"/>
              <a:t> </a:t>
            </a:r>
            <a:r>
              <a:rPr lang="en-US" sz="1800" dirty="0" err="1"/>
              <a:t>khác</a:t>
            </a:r>
            <a:r>
              <a:rPr lang="en-US" sz="1800" dirty="0"/>
              <a:t> (tau).</a:t>
            </a:r>
            <a:endParaRPr lang="en-VN" sz="1800" dirty="0"/>
          </a:p>
          <a:p>
            <a:endParaRPr lang="en-VN" sz="1800" dirty="0"/>
          </a:p>
        </p:txBody>
      </p:sp>
    </p:spTree>
    <p:extLst>
      <p:ext uri="{BB962C8B-B14F-4D97-AF65-F5344CB8AC3E}">
        <p14:creationId xmlns:p14="http://schemas.microsoft.com/office/powerpoint/2010/main" val="414762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dài</a:t>
            </a:r>
            <a:r>
              <a:rPr lang="en-US" dirty="0"/>
              <a:t> </a:t>
            </a:r>
            <a:r>
              <a:rPr lang="en-US" dirty="0" err="1"/>
              <a:t>bước</a:t>
            </a:r>
            <a:r>
              <a:rPr lang="en-US" dirty="0"/>
              <a:t> </a:t>
            </a:r>
            <a:r>
              <a:rPr lang="en-US" dirty="0" err="1"/>
              <a:t>thời</a:t>
            </a:r>
            <a:r>
              <a:rPr lang="en-US" dirty="0"/>
              <a:t> </a:t>
            </a:r>
            <a:r>
              <a:rPr lang="en-US" dirty="0" err="1"/>
              <a:t>gian</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7" name="Rectangle 5">
            <a:extLst>
              <a:ext uri="{FF2B5EF4-FFF2-40B4-BE49-F238E27FC236}">
                <a16:creationId xmlns:a16="http://schemas.microsoft.com/office/drawing/2014/main" id="{38449714-B15E-0E41-A6CD-955119185535}"/>
              </a:ext>
            </a:extLst>
          </p:cNvPr>
          <p:cNvSpPr>
            <a:spLocks noChangeArrowheads="1"/>
          </p:cNvSpPr>
          <p:nvPr/>
        </p:nvSpPr>
        <p:spPr bwMode="auto">
          <a:xfrm>
            <a:off x="1666431" y="1437998"/>
            <a:ext cx="6452074"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err="1"/>
              <a:t>Đặt</a:t>
            </a:r>
            <a:r>
              <a:rPr lang="en-US" sz="1800" dirty="0"/>
              <a:t> </a:t>
            </a:r>
            <a:r>
              <a:rPr lang="en-US" sz="1800" dirty="0" err="1"/>
              <a:t>độ</a:t>
            </a:r>
            <a:r>
              <a:rPr lang="en-US" sz="1800" dirty="0"/>
              <a:t> </a:t>
            </a:r>
            <a:r>
              <a:rPr lang="en-US" sz="1800" dirty="0" err="1"/>
              <a:t>dài</a:t>
            </a:r>
            <a:r>
              <a:rPr lang="en-US" sz="1800" dirty="0"/>
              <a:t> </a:t>
            </a:r>
            <a:r>
              <a:rPr lang="en-US" sz="1800" dirty="0" err="1"/>
              <a:t>bước</a:t>
            </a:r>
            <a:r>
              <a:rPr lang="en-US" sz="1800" dirty="0"/>
              <a:t> </a:t>
            </a:r>
            <a:r>
              <a:rPr lang="en-US" sz="1800" dirty="0" err="1"/>
              <a:t>thấp</a:t>
            </a:r>
            <a:r>
              <a:rPr lang="en-US" sz="1800" dirty="0"/>
              <a:t> </a:t>
            </a:r>
            <a:r>
              <a:rPr lang="en-US" sz="1800" dirty="0" err="1"/>
              <a:t>hơn</a:t>
            </a:r>
            <a:r>
              <a:rPr lang="en-US" sz="1800" dirty="0"/>
              <a:t> </a:t>
            </a:r>
            <a:r>
              <a:rPr lang="en-US" sz="1800" dirty="0" err="1"/>
              <a:t>có</a:t>
            </a:r>
            <a:r>
              <a:rPr lang="en-US" sz="1800" dirty="0"/>
              <a:t> </a:t>
            </a:r>
            <a:r>
              <a:rPr lang="en-US" sz="1800" dirty="0" err="1"/>
              <a:t>nhiều</a:t>
            </a:r>
            <a:r>
              <a:rPr lang="en-US" sz="1800" dirty="0"/>
              <a:t> </a:t>
            </a:r>
            <a:r>
              <a:rPr lang="en-US" sz="1800" dirty="0" err="1"/>
              <a:t>hậu</a:t>
            </a:r>
            <a:r>
              <a:rPr lang="en-US" sz="1800" dirty="0"/>
              <a:t> </a:t>
            </a:r>
            <a:r>
              <a:rPr lang="en-US" sz="1800" dirty="0" err="1"/>
              <a:t>quả</a:t>
            </a:r>
            <a:r>
              <a:rPr lang="en-US" sz="1800" dirty="0"/>
              <a:t>:</a:t>
            </a:r>
            <a:endParaRPr lang="en-VN" sz="1800" dirty="0"/>
          </a:p>
          <a:p>
            <a:pPr lvl="0"/>
            <a:r>
              <a:rPr lang="en-US" sz="1800" dirty="0" err="1"/>
              <a:t>mô</a:t>
            </a:r>
            <a:r>
              <a:rPr lang="en-US" sz="1800" dirty="0"/>
              <a:t> </a:t>
            </a:r>
            <a:r>
              <a:rPr lang="en-US" sz="1800" dirty="0" err="1"/>
              <a:t>phỏng</a:t>
            </a:r>
            <a:r>
              <a:rPr lang="en-US" sz="1800" dirty="0"/>
              <a:t> </a:t>
            </a:r>
            <a:r>
              <a:rPr lang="en-US" sz="1800" dirty="0" err="1"/>
              <a:t>mất</a:t>
            </a:r>
            <a:r>
              <a:rPr lang="en-US" sz="1800" dirty="0"/>
              <a:t> </a:t>
            </a:r>
            <a:r>
              <a:rPr lang="en-US" sz="1800" dirty="0" err="1"/>
              <a:t>nhiều</a:t>
            </a:r>
            <a:r>
              <a:rPr lang="en-US" sz="1800" dirty="0"/>
              <a:t> </a:t>
            </a:r>
            <a:r>
              <a:rPr lang="en-US" sz="1800" dirty="0" err="1"/>
              <a:t>thời</a:t>
            </a:r>
            <a:r>
              <a:rPr lang="en-US" sz="1800" dirty="0"/>
              <a:t> </a:t>
            </a:r>
            <a:r>
              <a:rPr lang="en-US" sz="1800" dirty="0" err="1"/>
              <a:t>gian</a:t>
            </a:r>
            <a:r>
              <a:rPr lang="en-US" sz="1800" dirty="0"/>
              <a:t> </a:t>
            </a:r>
            <a:r>
              <a:rPr lang="en-US" sz="1800" dirty="0" err="1"/>
              <a:t>hơn</a:t>
            </a:r>
            <a:r>
              <a:rPr lang="en-US" sz="1800" dirty="0"/>
              <a:t> </a:t>
            </a:r>
            <a:r>
              <a:rPr lang="en-US" sz="1800" dirty="0" err="1"/>
              <a:t>để</a:t>
            </a:r>
            <a:r>
              <a:rPr lang="en-US" sz="1800" dirty="0"/>
              <a:t> </a:t>
            </a:r>
            <a:r>
              <a:rPr lang="en-US" sz="1800" dirty="0" err="1"/>
              <a:t>mô</a:t>
            </a:r>
            <a:r>
              <a:rPr lang="en-US" sz="1800" dirty="0"/>
              <a:t> </a:t>
            </a:r>
            <a:r>
              <a:rPr lang="en-US" sz="1800" dirty="0" err="1"/>
              <a:t>phỏng</a:t>
            </a:r>
            <a:r>
              <a:rPr lang="en-US" sz="1800" dirty="0"/>
              <a:t> </a:t>
            </a:r>
            <a:r>
              <a:rPr lang="en-US" sz="1800" dirty="0" err="1"/>
              <a:t>trong</a:t>
            </a:r>
            <a:r>
              <a:rPr lang="en-US" sz="1800" dirty="0"/>
              <a:t> </a:t>
            </a:r>
            <a:r>
              <a:rPr lang="en-US" sz="1800" dirty="0" err="1"/>
              <a:t>một</a:t>
            </a:r>
            <a:r>
              <a:rPr lang="en-US" sz="1800" dirty="0"/>
              <a:t> </a:t>
            </a:r>
            <a:r>
              <a:rPr lang="en-US" sz="1800" dirty="0" err="1"/>
              <a:t>khoảng</a:t>
            </a:r>
            <a:r>
              <a:rPr lang="en-US" sz="1800" dirty="0"/>
              <a:t> </a:t>
            </a:r>
            <a:r>
              <a:rPr lang="en-US" sz="1800" dirty="0" err="1"/>
              <a:t>thời</a:t>
            </a:r>
            <a:r>
              <a:rPr lang="en-US" sz="1800" dirty="0"/>
              <a:t> </a:t>
            </a:r>
            <a:r>
              <a:rPr lang="en-US" sz="1800" dirty="0" err="1"/>
              <a:t>gian</a:t>
            </a:r>
            <a:r>
              <a:rPr lang="en-US" sz="1800" dirty="0"/>
              <a:t> </a:t>
            </a:r>
            <a:r>
              <a:rPr lang="en-US" sz="1800" dirty="0" err="1"/>
              <a:t>nhất</a:t>
            </a:r>
            <a:r>
              <a:rPr lang="en-US" sz="1800" dirty="0"/>
              <a:t> </a:t>
            </a:r>
            <a:r>
              <a:rPr lang="en-US" sz="1800" dirty="0" err="1"/>
              <a:t>định</a:t>
            </a:r>
            <a:r>
              <a:rPr lang="en-US" sz="1800" dirty="0"/>
              <a:t> (</a:t>
            </a:r>
            <a:r>
              <a:rPr lang="en-US" sz="1800" dirty="0" err="1"/>
              <a:t>vì</a:t>
            </a:r>
            <a:r>
              <a:rPr lang="en-US" sz="1800" dirty="0"/>
              <a:t> </a:t>
            </a:r>
            <a:r>
              <a:rPr lang="en-US" sz="1800" dirty="0" err="1"/>
              <a:t>nó</a:t>
            </a:r>
            <a:r>
              <a:rPr lang="en-US" sz="1800" dirty="0"/>
              <a:t> </a:t>
            </a:r>
            <a:r>
              <a:rPr lang="en-US" sz="1800" dirty="0" err="1"/>
              <a:t>cần</a:t>
            </a:r>
            <a:r>
              <a:rPr lang="en-US" sz="1800" dirty="0"/>
              <a:t> </a:t>
            </a:r>
            <a:r>
              <a:rPr lang="en-US" sz="1800" dirty="0" err="1"/>
              <a:t>nhiều</a:t>
            </a:r>
            <a:r>
              <a:rPr lang="en-US" sz="1800" dirty="0"/>
              <a:t> </a:t>
            </a:r>
            <a:r>
              <a:rPr lang="en-US" sz="1800" dirty="0" err="1"/>
              <a:t>bước</a:t>
            </a:r>
            <a:r>
              <a:rPr lang="en-US" sz="1800" dirty="0"/>
              <a:t> </a:t>
            </a:r>
            <a:r>
              <a:rPr lang="en-US" sz="1800" dirty="0" err="1"/>
              <a:t>hơn</a:t>
            </a:r>
            <a:r>
              <a:rPr lang="en-US" sz="1800" dirty="0"/>
              <a:t> </a:t>
            </a:r>
            <a:r>
              <a:rPr lang="en-US" sz="1800" dirty="0" err="1"/>
              <a:t>để</a:t>
            </a:r>
            <a:r>
              <a:rPr lang="en-US" sz="1800" dirty="0"/>
              <a:t> </a:t>
            </a:r>
            <a:r>
              <a:rPr lang="en-US" sz="1800" dirty="0" err="1"/>
              <a:t>làm</a:t>
            </a:r>
            <a:r>
              <a:rPr lang="en-US" sz="1800" dirty="0"/>
              <a:t> </a:t>
            </a:r>
            <a:r>
              <a:rPr lang="en-US" sz="1800" dirty="0" err="1"/>
              <a:t>như</a:t>
            </a:r>
            <a:r>
              <a:rPr lang="en-US" sz="1800" dirty="0"/>
              <a:t> </a:t>
            </a:r>
            <a:r>
              <a:rPr lang="en-US" sz="1800" dirty="0" err="1"/>
              <a:t>vậy</a:t>
            </a:r>
            <a:r>
              <a:rPr lang="en-US" sz="1800" dirty="0"/>
              <a:t>)</a:t>
            </a:r>
            <a:endParaRPr lang="en-VN" sz="1800" dirty="0"/>
          </a:p>
          <a:p>
            <a:pPr lvl="0"/>
            <a:r>
              <a:rPr lang="en-US" sz="1800" dirty="0" err="1"/>
              <a:t>các</a:t>
            </a:r>
            <a:r>
              <a:rPr lang="en-US" sz="1800" dirty="0"/>
              <a:t> </a:t>
            </a:r>
            <a:r>
              <a:rPr lang="en-US" sz="1800" dirty="0" err="1"/>
              <a:t>chuyển</a:t>
            </a:r>
            <a:r>
              <a:rPr lang="en-US" sz="1800" dirty="0"/>
              <a:t> </a:t>
            </a:r>
            <a:r>
              <a:rPr lang="en-US" sz="1800" dirty="0" err="1"/>
              <a:t>động</a:t>
            </a:r>
            <a:r>
              <a:rPr lang="en-US" sz="1800" dirty="0"/>
              <a:t> </a:t>
            </a:r>
            <a:r>
              <a:rPr lang="en-US" sz="1800" dirty="0" err="1"/>
              <a:t>được</a:t>
            </a:r>
            <a:r>
              <a:rPr lang="en-US" sz="1800" dirty="0"/>
              <a:t> </a:t>
            </a:r>
            <a:r>
              <a:rPr lang="en-US" sz="1800" dirty="0" err="1"/>
              <a:t>tạo</a:t>
            </a:r>
            <a:r>
              <a:rPr lang="en-US" sz="1800" dirty="0"/>
              <a:t> ra </a:t>
            </a:r>
            <a:r>
              <a:rPr lang="en-US" sz="1800" dirty="0" err="1"/>
              <a:t>thường</a:t>
            </a:r>
            <a:r>
              <a:rPr lang="en-US" sz="1800" dirty="0"/>
              <a:t> </a:t>
            </a:r>
            <a:r>
              <a:rPr lang="en-US" sz="1800" dirty="0" err="1"/>
              <a:t>mượt</a:t>
            </a:r>
            <a:r>
              <a:rPr lang="en-US" sz="1800" dirty="0"/>
              <a:t> </a:t>
            </a:r>
            <a:r>
              <a:rPr lang="en-US" sz="1800" dirty="0" err="1"/>
              <a:t>mà</a:t>
            </a:r>
            <a:r>
              <a:rPr lang="en-US" sz="1800" dirty="0"/>
              <a:t> </a:t>
            </a:r>
            <a:r>
              <a:rPr lang="en-US" sz="1800" dirty="0" err="1"/>
              <a:t>hơn</a:t>
            </a:r>
            <a:endParaRPr lang="en-VN" sz="1800" dirty="0"/>
          </a:p>
          <a:p>
            <a:pPr lvl="0"/>
            <a:r>
              <a:rPr lang="en-US" sz="1800" dirty="0" err="1"/>
              <a:t>việc</a:t>
            </a:r>
            <a:r>
              <a:rPr lang="en-US" sz="1800" dirty="0"/>
              <a:t> </a:t>
            </a:r>
            <a:r>
              <a:rPr lang="en-US" sz="1800" dirty="0" err="1"/>
              <a:t>chèn</a:t>
            </a:r>
            <a:r>
              <a:rPr lang="en-US" sz="1800" dirty="0"/>
              <a:t> </a:t>
            </a:r>
            <a:r>
              <a:rPr lang="en-US" sz="1800" dirty="0" err="1"/>
              <a:t>xe</a:t>
            </a:r>
            <a:r>
              <a:rPr lang="en-US" sz="1800" dirty="0"/>
              <a:t> </a:t>
            </a:r>
            <a:r>
              <a:rPr lang="en-US" sz="1800" dirty="0" err="1"/>
              <a:t>và</a:t>
            </a:r>
            <a:r>
              <a:rPr lang="en-US" sz="1800" dirty="0"/>
              <a:t> </a:t>
            </a:r>
            <a:r>
              <a:rPr lang="en-US" sz="1800" dirty="0" err="1"/>
              <a:t>chuyển</a:t>
            </a:r>
            <a:r>
              <a:rPr lang="en-US" sz="1800" dirty="0"/>
              <a:t> </a:t>
            </a:r>
            <a:r>
              <a:rPr lang="en-US" sz="1800" dirty="0" err="1"/>
              <a:t>làn</a:t>
            </a:r>
            <a:r>
              <a:rPr lang="en-US" sz="1800" dirty="0"/>
              <a:t> </a:t>
            </a:r>
            <a:r>
              <a:rPr lang="en-US" sz="1800" dirty="0" err="1"/>
              <a:t>thành</a:t>
            </a:r>
            <a:r>
              <a:rPr lang="en-US" sz="1800" dirty="0"/>
              <a:t> </a:t>
            </a:r>
            <a:r>
              <a:rPr lang="en-US" sz="1800" dirty="0" err="1"/>
              <a:t>công</a:t>
            </a:r>
            <a:r>
              <a:rPr lang="en-US" sz="1800" dirty="0"/>
              <a:t> </a:t>
            </a:r>
            <a:r>
              <a:rPr lang="en-US" sz="1800" dirty="0" err="1"/>
              <a:t>thường</a:t>
            </a:r>
            <a:r>
              <a:rPr lang="en-US" sz="1800" dirty="0"/>
              <a:t> </a:t>
            </a:r>
            <a:r>
              <a:rPr lang="en-US" sz="1800" dirty="0" err="1"/>
              <a:t>xuyên</a:t>
            </a:r>
            <a:r>
              <a:rPr lang="en-US" sz="1800" dirty="0"/>
              <a:t> </a:t>
            </a:r>
            <a:r>
              <a:rPr lang="en-US" sz="1800" dirty="0" err="1"/>
              <a:t>hơn</a:t>
            </a:r>
            <a:r>
              <a:rPr lang="en-US" sz="1800" dirty="0"/>
              <a:t> </a:t>
            </a:r>
            <a:r>
              <a:rPr lang="en-US" sz="1800" dirty="0" err="1"/>
              <a:t>trong</a:t>
            </a:r>
            <a:r>
              <a:rPr lang="en-US" sz="1800" dirty="0"/>
              <a:t> </a:t>
            </a:r>
            <a:r>
              <a:rPr lang="en-US" sz="1800" dirty="0" err="1"/>
              <a:t>một</a:t>
            </a:r>
            <a:r>
              <a:rPr lang="en-US" sz="1800" dirty="0"/>
              <a:t> </a:t>
            </a:r>
            <a:r>
              <a:rPr lang="en-US" sz="1800" dirty="0" err="1"/>
              <a:t>khoảng</a:t>
            </a:r>
            <a:r>
              <a:rPr lang="en-US" sz="1800" dirty="0"/>
              <a:t> </a:t>
            </a:r>
            <a:r>
              <a:rPr lang="en-US" sz="1800" dirty="0" err="1"/>
              <a:t>thời</a:t>
            </a:r>
            <a:r>
              <a:rPr lang="en-US" sz="1800" dirty="0"/>
              <a:t> </a:t>
            </a:r>
            <a:r>
              <a:rPr lang="en-US" sz="1800" dirty="0" err="1"/>
              <a:t>gian</a:t>
            </a:r>
            <a:r>
              <a:rPr lang="en-US" sz="1800" dirty="0"/>
              <a:t> </a:t>
            </a:r>
            <a:r>
              <a:rPr lang="en-US" sz="1800" dirty="0" err="1"/>
              <a:t>nhất</a:t>
            </a:r>
            <a:r>
              <a:rPr lang="en-US" sz="1800" dirty="0"/>
              <a:t> </a:t>
            </a:r>
            <a:r>
              <a:rPr lang="en-US" sz="1800" dirty="0" err="1"/>
              <a:t>định</a:t>
            </a:r>
            <a:r>
              <a:rPr lang="en-US" sz="1800" dirty="0"/>
              <a:t> </a:t>
            </a:r>
            <a:r>
              <a:rPr lang="en-US" sz="1800" dirty="0" err="1"/>
              <a:t>vì</a:t>
            </a:r>
            <a:r>
              <a:rPr lang="en-US" sz="1800" dirty="0"/>
              <a:t> </a:t>
            </a:r>
            <a:r>
              <a:rPr lang="en-US" sz="1800" dirty="0" err="1"/>
              <a:t>các</a:t>
            </a:r>
            <a:r>
              <a:rPr lang="en-US" sz="1800" dirty="0"/>
              <a:t> </a:t>
            </a:r>
            <a:r>
              <a:rPr lang="en-US" sz="1800" dirty="0" err="1"/>
              <a:t>điều</a:t>
            </a:r>
            <a:r>
              <a:rPr lang="en-US" sz="1800" dirty="0"/>
              <a:t> </a:t>
            </a:r>
            <a:r>
              <a:rPr lang="en-US" sz="1800" dirty="0" err="1"/>
              <a:t>kiện</a:t>
            </a:r>
            <a:r>
              <a:rPr lang="en-US" sz="1800" dirty="0"/>
              <a:t> </a:t>
            </a:r>
            <a:r>
              <a:rPr lang="en-US" sz="1800" dirty="0" err="1"/>
              <a:t>được</a:t>
            </a:r>
            <a:r>
              <a:rPr lang="en-US" sz="1800" dirty="0"/>
              <a:t> </a:t>
            </a:r>
            <a:r>
              <a:rPr lang="en-US" sz="1800" dirty="0" err="1"/>
              <a:t>kiểm</a:t>
            </a:r>
            <a:r>
              <a:rPr lang="en-US" sz="1800" dirty="0"/>
              <a:t> </a:t>
            </a:r>
            <a:r>
              <a:rPr lang="en-US" sz="1800" dirty="0" err="1"/>
              <a:t>tra</a:t>
            </a:r>
            <a:r>
              <a:rPr lang="en-US" sz="1800" dirty="0"/>
              <a:t> </a:t>
            </a:r>
            <a:r>
              <a:rPr lang="en-US" sz="1800" dirty="0" err="1"/>
              <a:t>thường</a:t>
            </a:r>
            <a:r>
              <a:rPr lang="en-US" sz="1800" dirty="0"/>
              <a:t> </a:t>
            </a:r>
            <a:r>
              <a:rPr lang="en-US" sz="1800" dirty="0" err="1"/>
              <a:t>xuyên</a:t>
            </a:r>
            <a:r>
              <a:rPr lang="en-US" sz="1800" dirty="0"/>
              <a:t> </a:t>
            </a:r>
            <a:r>
              <a:rPr lang="en-US" sz="1800" dirty="0" err="1"/>
              <a:t>hơn</a:t>
            </a:r>
            <a:endParaRPr lang="en-VN" sz="1800" dirty="0"/>
          </a:p>
          <a:p>
            <a:pPr lvl="0"/>
            <a:r>
              <a:rPr lang="en-US" sz="1800" dirty="0" err="1"/>
              <a:t>tần</a:t>
            </a:r>
            <a:r>
              <a:rPr lang="en-US" sz="1800" dirty="0"/>
              <a:t> </a:t>
            </a:r>
            <a:r>
              <a:rPr lang="en-US" sz="1800" dirty="0" err="1"/>
              <a:t>suất</a:t>
            </a:r>
            <a:r>
              <a:rPr lang="en-US" sz="1800" dirty="0"/>
              <a:t> </a:t>
            </a:r>
            <a:r>
              <a:rPr lang="en-US" sz="1800" dirty="0" err="1"/>
              <a:t>thích</a:t>
            </a:r>
            <a:r>
              <a:rPr lang="en-US" sz="1800" dirty="0"/>
              <a:t> </a:t>
            </a:r>
            <a:r>
              <a:rPr lang="en-US" sz="1800" dirty="0" err="1"/>
              <a:t>ứng</a:t>
            </a:r>
            <a:r>
              <a:rPr lang="en-US" sz="1800" dirty="0"/>
              <a:t> </a:t>
            </a:r>
            <a:r>
              <a:rPr lang="en-US" sz="1800" dirty="0" err="1"/>
              <a:t>với</a:t>
            </a:r>
            <a:r>
              <a:rPr lang="en-US" sz="1800" dirty="0"/>
              <a:t> </a:t>
            </a:r>
            <a:r>
              <a:rPr lang="en-US" sz="1800" dirty="0" err="1"/>
              <a:t>tốc</a:t>
            </a:r>
            <a:r>
              <a:rPr lang="en-US" sz="1800" dirty="0"/>
              <a:t> </a:t>
            </a:r>
            <a:r>
              <a:rPr lang="en-US" sz="1800" dirty="0" err="1"/>
              <a:t>độ</a:t>
            </a:r>
            <a:r>
              <a:rPr lang="en-US" sz="1800" dirty="0"/>
              <a:t> </a:t>
            </a:r>
            <a:r>
              <a:rPr lang="en-US" sz="1800" dirty="0" err="1"/>
              <a:t>xe</a:t>
            </a:r>
            <a:r>
              <a:rPr lang="en-US" sz="1800" dirty="0"/>
              <a:t> </a:t>
            </a:r>
            <a:r>
              <a:rPr lang="en-US" sz="1800" dirty="0" err="1"/>
              <a:t>tăng</a:t>
            </a:r>
            <a:r>
              <a:rPr lang="en-US" sz="1800" dirty="0"/>
              <a:t> </a:t>
            </a:r>
            <a:r>
              <a:rPr lang="en-US" sz="1800" dirty="0" err="1"/>
              <a:t>lên</a:t>
            </a:r>
            <a:r>
              <a:rPr lang="en-US" sz="1800" dirty="0"/>
              <a:t> </a:t>
            </a:r>
            <a:r>
              <a:rPr lang="en-US" sz="1800" dirty="0" err="1"/>
              <a:t>trừ</a:t>
            </a:r>
            <a:r>
              <a:rPr lang="en-US" sz="1800" dirty="0"/>
              <a:t> </a:t>
            </a:r>
            <a:r>
              <a:rPr lang="en-US" sz="1800" dirty="0" err="1"/>
              <a:t>khi</a:t>
            </a:r>
            <a:r>
              <a:rPr lang="en-US" sz="1800" dirty="0"/>
              <a:t> </a:t>
            </a:r>
            <a:r>
              <a:rPr lang="en-US" sz="1800" dirty="0" err="1"/>
              <a:t>được</a:t>
            </a:r>
            <a:r>
              <a:rPr lang="en-US" sz="1800" dirty="0"/>
              <a:t> </a:t>
            </a:r>
            <a:r>
              <a:rPr lang="en-US" sz="1800" dirty="0" err="1"/>
              <a:t>ngăn</a:t>
            </a:r>
            <a:r>
              <a:rPr lang="en-US" sz="1800" dirty="0"/>
              <a:t> </a:t>
            </a:r>
            <a:r>
              <a:rPr lang="en-US" sz="1800" dirty="0" err="1"/>
              <a:t>chặn</a:t>
            </a:r>
            <a:r>
              <a:rPr lang="en-US" sz="1800" dirty="0"/>
              <a:t> </a:t>
            </a:r>
            <a:r>
              <a:rPr lang="en-US" sz="1800" dirty="0" err="1"/>
              <a:t>bằng</a:t>
            </a:r>
            <a:r>
              <a:rPr lang="en-US" sz="1800" dirty="0"/>
              <a:t> </a:t>
            </a:r>
            <a:r>
              <a:rPr lang="en-US" sz="1800" dirty="0" err="1"/>
              <a:t>cách</a:t>
            </a:r>
            <a:r>
              <a:rPr lang="en-US" sz="1800" dirty="0"/>
              <a:t> </a:t>
            </a:r>
            <a:r>
              <a:rPr lang="en-US" sz="1800" dirty="0" err="1"/>
              <a:t>thiết</a:t>
            </a:r>
            <a:r>
              <a:rPr lang="en-US" sz="1800" dirty="0"/>
              <a:t> </a:t>
            </a:r>
            <a:r>
              <a:rPr lang="en-US" sz="1800" dirty="0" err="1"/>
              <a:t>lập</a:t>
            </a:r>
            <a:r>
              <a:rPr lang="en-US" sz="1800" dirty="0"/>
              <a:t> </a:t>
            </a:r>
            <a:r>
              <a:rPr lang="en-US" sz="1800" dirty="0" err="1"/>
              <a:t>độ</a:t>
            </a:r>
            <a:r>
              <a:rPr lang="en-US" sz="1800" dirty="0"/>
              <a:t> </a:t>
            </a:r>
            <a:r>
              <a:rPr lang="en-US" sz="1800" dirty="0" err="1"/>
              <a:t>dài</a:t>
            </a:r>
            <a:r>
              <a:rPr lang="en-US" sz="1800" dirty="0"/>
              <a:t> </a:t>
            </a:r>
            <a:r>
              <a:rPr lang="en-US" sz="1800" dirty="0" err="1"/>
              <a:t>bước</a:t>
            </a:r>
            <a:r>
              <a:rPr lang="en-US" sz="1800" dirty="0"/>
              <a:t> </a:t>
            </a:r>
            <a:r>
              <a:rPr lang="en-US" sz="1800" dirty="0" err="1"/>
              <a:t>hành</a:t>
            </a:r>
            <a:r>
              <a:rPr lang="en-US" sz="1800" dirty="0"/>
              <a:t> </a:t>
            </a:r>
            <a:r>
              <a:rPr lang="en-US" sz="1800" dirty="0" err="1"/>
              <a:t>động</a:t>
            </a:r>
            <a:r>
              <a:rPr lang="en-US" sz="1800" dirty="0"/>
              <a:t> (</a:t>
            </a:r>
            <a:r>
              <a:rPr lang="en-US" sz="1800" dirty="0" err="1"/>
              <a:t>xem</a:t>
            </a:r>
            <a:r>
              <a:rPr lang="en-US" sz="1800" dirty="0"/>
              <a:t> </a:t>
            </a:r>
            <a:r>
              <a:rPr lang="en-US" sz="1800" dirty="0" err="1"/>
              <a:t>bên</a:t>
            </a:r>
            <a:r>
              <a:rPr lang="en-US" sz="1800" dirty="0"/>
              <a:t> </a:t>
            </a:r>
            <a:r>
              <a:rPr lang="en-US" sz="1800" dirty="0" err="1"/>
              <a:t>dưới</a:t>
            </a:r>
            <a:r>
              <a:rPr lang="en-US" sz="1800" dirty="0"/>
              <a:t>)</a:t>
            </a:r>
            <a:endParaRPr lang="en-VN" sz="1800" dirty="0"/>
          </a:p>
          <a:p>
            <a:endParaRPr lang="en-VN" sz="2400" dirty="0"/>
          </a:p>
        </p:txBody>
      </p:sp>
    </p:spTree>
    <p:extLst>
      <p:ext uri="{BB962C8B-B14F-4D97-AF65-F5344CB8AC3E}">
        <p14:creationId xmlns:p14="http://schemas.microsoft.com/office/powerpoint/2010/main" val="17140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độ</a:t>
            </a:r>
            <a:r>
              <a:rPr lang="en-US" dirty="0"/>
              <a:t> </a:t>
            </a:r>
            <a:r>
              <a:rPr lang="en-US" dirty="0" err="1"/>
              <a:t>dài</a:t>
            </a:r>
            <a:r>
              <a:rPr lang="en-US" dirty="0"/>
              <a:t> </a:t>
            </a:r>
            <a:r>
              <a:rPr lang="en-US" dirty="0" err="1"/>
              <a:t>bước</a:t>
            </a:r>
            <a:r>
              <a:rPr lang="en-US" dirty="0"/>
              <a:t> </a:t>
            </a:r>
            <a:r>
              <a:rPr lang="en-US" dirty="0" err="1"/>
              <a:t>hành</a:t>
            </a:r>
            <a:r>
              <a:rPr lang="en-US" dirty="0"/>
              <a:t> </a:t>
            </a:r>
            <a:r>
              <a:rPr lang="en-US" dirty="0" err="1"/>
              <a:t>động</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7" name="Rectangle 5">
            <a:extLst>
              <a:ext uri="{FF2B5EF4-FFF2-40B4-BE49-F238E27FC236}">
                <a16:creationId xmlns:a16="http://schemas.microsoft.com/office/drawing/2014/main" id="{38449714-B15E-0E41-A6CD-955119185535}"/>
              </a:ext>
            </a:extLst>
          </p:cNvPr>
          <p:cNvSpPr>
            <a:spLocks noChangeArrowheads="1"/>
          </p:cNvSpPr>
          <p:nvPr/>
        </p:nvSpPr>
        <p:spPr bwMode="auto">
          <a:xfrm>
            <a:off x="1666431" y="1376444"/>
            <a:ext cx="6452074"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err="1">
                <a:solidFill>
                  <a:schemeClr val="tx2">
                    <a:lumMod val="10000"/>
                  </a:schemeClr>
                </a:solidFill>
              </a:rPr>
              <a:t>Việc</a:t>
            </a:r>
            <a:r>
              <a:rPr lang="en-US" sz="1800" dirty="0">
                <a:solidFill>
                  <a:schemeClr val="tx2">
                    <a:lumMod val="10000"/>
                  </a:schemeClr>
                </a:solidFill>
              </a:rPr>
              <a:t> </a:t>
            </a:r>
            <a:r>
              <a:rPr lang="en-US" sz="1800" dirty="0" err="1">
                <a:solidFill>
                  <a:schemeClr val="tx2">
                    <a:lumMod val="10000"/>
                  </a:schemeClr>
                </a:solidFill>
              </a:rPr>
              <a:t>chỉ</a:t>
            </a:r>
            <a:r>
              <a:rPr lang="en-US" sz="1800" dirty="0">
                <a:solidFill>
                  <a:schemeClr val="tx2">
                    <a:lumMod val="10000"/>
                  </a:schemeClr>
                </a:solidFill>
              </a:rPr>
              <a:t> </a:t>
            </a:r>
            <a:r>
              <a:rPr lang="en-US" sz="1800" dirty="0" err="1">
                <a:solidFill>
                  <a:schemeClr val="tx2">
                    <a:lumMod val="10000"/>
                  </a:schemeClr>
                </a:solidFill>
              </a:rPr>
              <a:t>định</a:t>
            </a:r>
            <a:r>
              <a:rPr lang="en-US" sz="1800" dirty="0">
                <a:solidFill>
                  <a:schemeClr val="tx2">
                    <a:lumMod val="10000"/>
                  </a:schemeClr>
                </a:solidFill>
              </a:rPr>
              <a:t> </a:t>
            </a:r>
            <a:r>
              <a:rPr lang="en-US" sz="1800" dirty="0" err="1">
                <a:solidFill>
                  <a:schemeClr val="tx2">
                    <a:lumMod val="10000"/>
                  </a:schemeClr>
                </a:solidFill>
              </a:rPr>
              <a:t>tùy</a:t>
            </a:r>
            <a:r>
              <a:rPr lang="en-US" sz="1800" dirty="0">
                <a:solidFill>
                  <a:schemeClr val="tx2">
                    <a:lumMod val="10000"/>
                  </a:schemeClr>
                </a:solidFill>
              </a:rPr>
              <a:t> </a:t>
            </a:r>
            <a:r>
              <a:rPr lang="en-US" sz="1800" dirty="0" err="1">
                <a:solidFill>
                  <a:schemeClr val="tx2">
                    <a:lumMod val="10000"/>
                  </a:schemeClr>
                </a:solidFill>
              </a:rPr>
              <a:t>chọn</a:t>
            </a:r>
            <a:r>
              <a:rPr lang="en-US" sz="1800" dirty="0">
                <a:solidFill>
                  <a:schemeClr val="tx2">
                    <a:lumMod val="10000"/>
                  </a:schemeClr>
                </a:solidFill>
              </a:rPr>
              <a:t> </a:t>
            </a:r>
            <a:r>
              <a:rPr lang="en-US" sz="1800" b="1" dirty="0">
                <a:solidFill>
                  <a:schemeClr val="tx2">
                    <a:lumMod val="10000"/>
                  </a:schemeClr>
                </a:solidFill>
              </a:rPr>
              <a:t>--</a:t>
            </a:r>
            <a:r>
              <a:rPr lang="en-US" sz="1800" b="1" dirty="0" err="1">
                <a:solidFill>
                  <a:schemeClr val="tx2">
                    <a:lumMod val="10000"/>
                  </a:schemeClr>
                </a:solidFill>
              </a:rPr>
              <a:t>default.action</a:t>
            </a:r>
            <a:r>
              <a:rPr lang="en-US" sz="1800" b="1" dirty="0">
                <a:solidFill>
                  <a:schemeClr val="tx2">
                    <a:lumMod val="10000"/>
                  </a:schemeClr>
                </a:solidFill>
              </a:rPr>
              <a:t>-step-length </a:t>
            </a:r>
            <a:r>
              <a:rPr lang="en-US" sz="1800" i="1" dirty="0">
                <a:solidFill>
                  <a:schemeClr val="tx2">
                    <a:lumMod val="10000"/>
                  </a:schemeClr>
                </a:solidFill>
                <a:hlinkClick r:id="rId4">
                  <a:extLst>
                    <a:ext uri="{A12FA001-AC4F-418D-AE19-62706E023703}">
                      <ahyp:hlinkClr xmlns:ahyp="http://schemas.microsoft.com/office/drawing/2018/hyperlinkcolor" val="tx"/>
                    </a:ext>
                  </a:extLst>
                </a:hlinkClick>
              </a:rPr>
              <a:t>&lt;TIME&gt;</a:t>
            </a:r>
            <a:r>
              <a:rPr lang="en-US" sz="1800" dirty="0">
                <a:solidFill>
                  <a:schemeClr val="tx2">
                    <a:lumMod val="10000"/>
                  </a:schemeClr>
                </a:solidFill>
              </a:rPr>
              <a:t> </a:t>
            </a:r>
            <a:r>
              <a:rPr lang="en-US" sz="1800" dirty="0" err="1">
                <a:solidFill>
                  <a:schemeClr val="tx2">
                    <a:lumMod val="10000"/>
                  </a:schemeClr>
                </a:solidFill>
              </a:rPr>
              <a:t>ngụ</a:t>
            </a:r>
            <a:r>
              <a:rPr lang="en-US" sz="1800" dirty="0">
                <a:solidFill>
                  <a:schemeClr val="tx2">
                    <a:lumMod val="10000"/>
                  </a:schemeClr>
                </a:solidFill>
              </a:rPr>
              <a:t> </a:t>
            </a:r>
            <a:r>
              <a:rPr lang="en-US" sz="1800" dirty="0" err="1">
                <a:solidFill>
                  <a:schemeClr val="tx2">
                    <a:lumMod val="10000"/>
                  </a:schemeClr>
                </a:solidFill>
              </a:rPr>
              <a:t>ý</a:t>
            </a:r>
            <a:r>
              <a:rPr lang="en-US" sz="1800" dirty="0">
                <a:solidFill>
                  <a:schemeClr val="tx2">
                    <a:lumMod val="10000"/>
                  </a:schemeClr>
                </a:solidFill>
              </a:rPr>
              <a:t> </a:t>
            </a:r>
            <a:r>
              <a:rPr lang="en-US" sz="1800" dirty="0" err="1">
                <a:solidFill>
                  <a:schemeClr val="tx2">
                    <a:lumMod val="10000"/>
                  </a:schemeClr>
                </a:solidFill>
              </a:rPr>
              <a:t>rằng</a:t>
            </a:r>
            <a:r>
              <a:rPr lang="en-US" sz="1800" dirty="0">
                <a:solidFill>
                  <a:schemeClr val="tx2">
                    <a:lumMod val="10000"/>
                  </a:schemeClr>
                </a:solidFill>
              </a:rPr>
              <a:t> </a:t>
            </a:r>
            <a:r>
              <a:rPr lang="en-US" sz="1800" dirty="0" err="1">
                <a:solidFill>
                  <a:schemeClr val="tx2">
                    <a:lumMod val="10000"/>
                  </a:schemeClr>
                </a:solidFill>
              </a:rPr>
              <a:t>các</a:t>
            </a:r>
            <a:r>
              <a:rPr lang="en-US" sz="1800" dirty="0">
                <a:solidFill>
                  <a:schemeClr val="tx2">
                    <a:lumMod val="10000"/>
                  </a:schemeClr>
                </a:solidFill>
              </a:rPr>
              <a:t> </a:t>
            </a:r>
            <a:r>
              <a:rPr lang="en-US" sz="1800" dirty="0" err="1">
                <a:solidFill>
                  <a:schemeClr val="tx2">
                    <a:lumMod val="10000"/>
                  </a:schemeClr>
                </a:solidFill>
              </a:rPr>
              <a:t>phương</a:t>
            </a:r>
            <a:r>
              <a:rPr lang="en-US" sz="1800" dirty="0">
                <a:solidFill>
                  <a:schemeClr val="tx2">
                    <a:lumMod val="10000"/>
                  </a:schemeClr>
                </a:solidFill>
              </a:rPr>
              <a:t> </a:t>
            </a:r>
            <a:r>
              <a:rPr lang="en-US" sz="1800" dirty="0" err="1">
                <a:solidFill>
                  <a:schemeClr val="tx2">
                    <a:lumMod val="10000"/>
                  </a:schemeClr>
                </a:solidFill>
              </a:rPr>
              <a:t>tiện</a:t>
            </a:r>
            <a:r>
              <a:rPr lang="en-US" sz="1800" dirty="0">
                <a:solidFill>
                  <a:schemeClr val="tx2">
                    <a:lumMod val="10000"/>
                  </a:schemeClr>
                </a:solidFill>
              </a:rPr>
              <a:t> </a:t>
            </a:r>
            <a:r>
              <a:rPr lang="en-US" sz="1800" dirty="0" err="1">
                <a:solidFill>
                  <a:schemeClr val="tx2">
                    <a:lumMod val="10000"/>
                  </a:schemeClr>
                </a:solidFill>
              </a:rPr>
              <a:t>chỉ</a:t>
            </a:r>
            <a:r>
              <a:rPr lang="en-US" sz="1800" dirty="0">
                <a:solidFill>
                  <a:schemeClr val="tx2">
                    <a:lumMod val="10000"/>
                  </a:schemeClr>
                </a:solidFill>
              </a:rPr>
              <a:t> </a:t>
            </a:r>
            <a:r>
              <a:rPr lang="en-US" sz="1800" dirty="0" err="1">
                <a:solidFill>
                  <a:schemeClr val="tx2">
                    <a:lumMod val="10000"/>
                  </a:schemeClr>
                </a:solidFill>
              </a:rPr>
              <a:t>thực</a:t>
            </a:r>
            <a:r>
              <a:rPr lang="en-US" sz="1800" dirty="0">
                <a:solidFill>
                  <a:schemeClr val="tx2">
                    <a:lumMod val="10000"/>
                  </a:schemeClr>
                </a:solidFill>
              </a:rPr>
              <a:t> </a:t>
            </a:r>
            <a:r>
              <a:rPr lang="en-US" sz="1800" dirty="0" err="1">
                <a:solidFill>
                  <a:schemeClr val="tx2">
                    <a:lumMod val="10000"/>
                  </a:schemeClr>
                </a:solidFill>
              </a:rPr>
              <a:t>hiện</a:t>
            </a:r>
            <a:r>
              <a:rPr lang="en-US" sz="1800" dirty="0">
                <a:solidFill>
                  <a:schemeClr val="tx2">
                    <a:lumMod val="10000"/>
                  </a:schemeClr>
                </a:solidFill>
              </a:rPr>
              <a:t> </a:t>
            </a:r>
            <a:r>
              <a:rPr lang="en-US" sz="1800" dirty="0" err="1">
                <a:solidFill>
                  <a:schemeClr val="tx2">
                    <a:lumMod val="10000"/>
                  </a:schemeClr>
                </a:solidFill>
              </a:rPr>
              <a:t>các</a:t>
            </a:r>
            <a:r>
              <a:rPr lang="en-US" sz="1800" dirty="0">
                <a:solidFill>
                  <a:schemeClr val="tx2">
                    <a:lumMod val="10000"/>
                  </a:schemeClr>
                </a:solidFill>
              </a:rPr>
              <a:t> </a:t>
            </a:r>
            <a:r>
              <a:rPr lang="en-US" sz="1800" dirty="0" err="1">
                <a:solidFill>
                  <a:schemeClr val="tx2">
                    <a:lumMod val="10000"/>
                  </a:schemeClr>
                </a:solidFill>
              </a:rPr>
              <a:t>phép</a:t>
            </a:r>
            <a:r>
              <a:rPr lang="en-US" sz="1800" dirty="0">
                <a:solidFill>
                  <a:schemeClr val="tx2">
                    <a:lumMod val="10000"/>
                  </a:schemeClr>
                </a:solidFill>
              </a:rPr>
              <a:t> </a:t>
            </a:r>
            <a:r>
              <a:rPr lang="en-US" sz="1800" dirty="0" err="1">
                <a:solidFill>
                  <a:schemeClr val="tx2">
                    <a:lumMod val="10000"/>
                  </a:schemeClr>
                </a:solidFill>
              </a:rPr>
              <a:t>tính</a:t>
            </a:r>
            <a:r>
              <a:rPr lang="en-US" sz="1800" dirty="0">
                <a:solidFill>
                  <a:schemeClr val="tx2">
                    <a:lumMod val="10000"/>
                  </a:schemeClr>
                </a:solidFill>
              </a:rPr>
              <a:t> </a:t>
            </a:r>
            <a:r>
              <a:rPr lang="en-US" sz="1800" dirty="0" err="1">
                <a:solidFill>
                  <a:schemeClr val="tx2">
                    <a:lumMod val="10000"/>
                  </a:schemeClr>
                </a:solidFill>
              </a:rPr>
              <a:t>để</a:t>
            </a:r>
            <a:r>
              <a:rPr lang="en-US" sz="1800" dirty="0">
                <a:solidFill>
                  <a:schemeClr val="tx2">
                    <a:lumMod val="10000"/>
                  </a:schemeClr>
                </a:solidFill>
              </a:rPr>
              <a:t> </a:t>
            </a:r>
            <a:r>
              <a:rPr lang="en-US" sz="1800" dirty="0" err="1">
                <a:solidFill>
                  <a:schemeClr val="tx2">
                    <a:lumMod val="10000"/>
                  </a:schemeClr>
                </a:solidFill>
              </a:rPr>
              <a:t>điều</a:t>
            </a:r>
            <a:r>
              <a:rPr lang="en-US" sz="1800" dirty="0">
                <a:solidFill>
                  <a:schemeClr val="tx2">
                    <a:lumMod val="10000"/>
                  </a:schemeClr>
                </a:solidFill>
              </a:rPr>
              <a:t> </a:t>
            </a:r>
            <a:r>
              <a:rPr lang="en-US" sz="1800" dirty="0" err="1">
                <a:solidFill>
                  <a:schemeClr val="tx2">
                    <a:lumMod val="10000"/>
                  </a:schemeClr>
                </a:solidFill>
              </a:rPr>
              <a:t>chỉnh</a:t>
            </a:r>
            <a:r>
              <a:rPr lang="en-US" sz="1800" dirty="0">
                <a:solidFill>
                  <a:schemeClr val="tx2">
                    <a:lumMod val="10000"/>
                  </a:schemeClr>
                </a:solidFill>
              </a:rPr>
              <a:t> </a:t>
            </a:r>
            <a:r>
              <a:rPr lang="en-US" sz="1800" dirty="0" err="1">
                <a:solidFill>
                  <a:schemeClr val="tx2">
                    <a:lumMod val="10000"/>
                  </a:schemeClr>
                </a:solidFill>
              </a:rPr>
              <a:t>gia</a:t>
            </a:r>
            <a:r>
              <a:rPr lang="en-US" sz="1800" dirty="0">
                <a:solidFill>
                  <a:schemeClr val="tx2">
                    <a:lumMod val="10000"/>
                  </a:schemeClr>
                </a:solidFill>
              </a:rPr>
              <a:t> </a:t>
            </a:r>
            <a:r>
              <a:rPr lang="en-US" sz="1800" dirty="0" err="1">
                <a:solidFill>
                  <a:schemeClr val="tx2">
                    <a:lumMod val="10000"/>
                  </a:schemeClr>
                </a:solidFill>
              </a:rPr>
              <a:t>tốc</a:t>
            </a:r>
            <a:r>
              <a:rPr lang="en-US" sz="1800" dirty="0">
                <a:solidFill>
                  <a:schemeClr val="tx2">
                    <a:lumMod val="10000"/>
                  </a:schemeClr>
                </a:solidFill>
              </a:rPr>
              <a:t> </a:t>
            </a:r>
            <a:r>
              <a:rPr lang="en-US" sz="1800" dirty="0" err="1">
                <a:solidFill>
                  <a:schemeClr val="tx2">
                    <a:lumMod val="10000"/>
                  </a:schemeClr>
                </a:solidFill>
              </a:rPr>
              <a:t>hoặc</a:t>
            </a:r>
            <a:r>
              <a:rPr lang="en-US" sz="1800" dirty="0">
                <a:solidFill>
                  <a:schemeClr val="tx2">
                    <a:lumMod val="10000"/>
                  </a:schemeClr>
                </a:solidFill>
              </a:rPr>
              <a:t> </a:t>
            </a:r>
            <a:r>
              <a:rPr lang="en-US" sz="1800" dirty="0" err="1">
                <a:solidFill>
                  <a:schemeClr val="tx2">
                    <a:lumMod val="10000"/>
                  </a:schemeClr>
                </a:solidFill>
              </a:rPr>
              <a:t>chuyển</a:t>
            </a:r>
            <a:r>
              <a:rPr lang="en-US" sz="1800" dirty="0">
                <a:solidFill>
                  <a:schemeClr val="tx2">
                    <a:lumMod val="10000"/>
                  </a:schemeClr>
                </a:solidFill>
              </a:rPr>
              <a:t> </a:t>
            </a:r>
            <a:r>
              <a:rPr lang="en-US" sz="1800" dirty="0" err="1">
                <a:solidFill>
                  <a:schemeClr val="tx2">
                    <a:lumMod val="10000"/>
                  </a:schemeClr>
                </a:solidFill>
              </a:rPr>
              <a:t>làn</a:t>
            </a:r>
            <a:r>
              <a:rPr lang="en-US" sz="1800" dirty="0">
                <a:solidFill>
                  <a:schemeClr val="tx2">
                    <a:lumMod val="10000"/>
                  </a:schemeClr>
                </a:solidFill>
              </a:rPr>
              <a:t> </a:t>
            </a:r>
            <a:r>
              <a:rPr lang="en-US" sz="1800" dirty="0" err="1">
                <a:solidFill>
                  <a:schemeClr val="tx2">
                    <a:lumMod val="10000"/>
                  </a:schemeClr>
                </a:solidFill>
              </a:rPr>
              <a:t>trong</a:t>
            </a:r>
            <a:r>
              <a:rPr lang="en-US" sz="1800" dirty="0">
                <a:solidFill>
                  <a:schemeClr val="tx2">
                    <a:lumMod val="10000"/>
                  </a:schemeClr>
                </a:solidFill>
              </a:rPr>
              <a:t> </a:t>
            </a:r>
            <a:r>
              <a:rPr lang="en-US" sz="1800" dirty="0" err="1">
                <a:solidFill>
                  <a:schemeClr val="tx2">
                    <a:lumMod val="10000"/>
                  </a:schemeClr>
                </a:solidFill>
              </a:rPr>
              <a:t>các</a:t>
            </a:r>
            <a:r>
              <a:rPr lang="en-US" sz="1800" dirty="0">
                <a:solidFill>
                  <a:schemeClr val="tx2">
                    <a:lumMod val="10000"/>
                  </a:schemeClr>
                </a:solidFill>
              </a:rPr>
              <a:t> </a:t>
            </a:r>
            <a:r>
              <a:rPr lang="en-US" sz="1800" dirty="0" err="1">
                <a:solidFill>
                  <a:schemeClr val="tx2">
                    <a:lumMod val="10000"/>
                  </a:schemeClr>
                </a:solidFill>
              </a:rPr>
              <a:t>khoảng</a:t>
            </a:r>
            <a:r>
              <a:rPr lang="en-US" sz="1800" dirty="0">
                <a:solidFill>
                  <a:schemeClr val="tx2">
                    <a:lumMod val="10000"/>
                  </a:schemeClr>
                </a:solidFill>
              </a:rPr>
              <a:t> </a:t>
            </a:r>
            <a:r>
              <a:rPr lang="en-US" sz="1800" dirty="0" err="1">
                <a:solidFill>
                  <a:schemeClr val="tx2">
                    <a:lumMod val="10000"/>
                  </a:schemeClr>
                </a:solidFill>
              </a:rPr>
              <a:t>thời</a:t>
            </a:r>
            <a:r>
              <a:rPr lang="en-US" sz="1800" dirty="0">
                <a:solidFill>
                  <a:schemeClr val="tx2">
                    <a:lumMod val="10000"/>
                  </a:schemeClr>
                </a:solidFill>
              </a:rPr>
              <a:t> </a:t>
            </a:r>
            <a:r>
              <a:rPr lang="en-US" sz="1800" dirty="0" err="1">
                <a:solidFill>
                  <a:schemeClr val="tx2">
                    <a:lumMod val="10000"/>
                  </a:schemeClr>
                </a:solidFill>
              </a:rPr>
              <a:t>gian</a:t>
            </a:r>
            <a:r>
              <a:rPr lang="en-US" sz="1800" dirty="0">
                <a:solidFill>
                  <a:schemeClr val="tx2">
                    <a:lumMod val="10000"/>
                  </a:schemeClr>
                </a:solidFill>
              </a:rPr>
              <a:t> </a:t>
            </a:r>
            <a:r>
              <a:rPr lang="en-US" sz="1800" dirty="0" err="1">
                <a:solidFill>
                  <a:schemeClr val="tx2">
                    <a:lumMod val="10000"/>
                  </a:schemeClr>
                </a:solidFill>
              </a:rPr>
              <a:t>của</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dài</a:t>
            </a:r>
            <a:r>
              <a:rPr lang="en-US" sz="1800" dirty="0">
                <a:solidFill>
                  <a:schemeClr val="tx2">
                    <a:lumMod val="10000"/>
                  </a:schemeClr>
                </a:solidFill>
              </a:rPr>
              <a:t> </a:t>
            </a:r>
            <a:r>
              <a:rPr lang="en-US" sz="1800" dirty="0" err="1">
                <a:solidFill>
                  <a:schemeClr val="tx2">
                    <a:lumMod val="10000"/>
                  </a:schemeClr>
                </a:solidFill>
              </a:rPr>
              <a:t>nhất</a:t>
            </a:r>
            <a:r>
              <a:rPr lang="en-US" sz="1800" dirty="0">
                <a:solidFill>
                  <a:schemeClr val="tx2">
                    <a:lumMod val="10000"/>
                  </a:schemeClr>
                </a:solidFill>
              </a:rPr>
              <a:t> </a:t>
            </a:r>
            <a:r>
              <a:rPr lang="en-US" sz="1800" dirty="0" err="1">
                <a:solidFill>
                  <a:schemeClr val="tx2">
                    <a:lumMod val="10000"/>
                  </a:schemeClr>
                </a:solidFill>
              </a:rPr>
              <a:t>định</a:t>
            </a:r>
            <a:r>
              <a:rPr lang="en-US" sz="1800" dirty="0">
                <a:solidFill>
                  <a:schemeClr val="tx2">
                    <a:lumMod val="10000"/>
                  </a:schemeClr>
                </a:solidFill>
              </a:rPr>
              <a:t> </a:t>
            </a:r>
            <a:r>
              <a:rPr lang="en-US" sz="1800" dirty="0" err="1">
                <a:solidFill>
                  <a:schemeClr val="tx2">
                    <a:lumMod val="10000"/>
                  </a:schemeClr>
                </a:solidFill>
              </a:rPr>
              <a:t>chứ</a:t>
            </a:r>
            <a:r>
              <a:rPr lang="en-US" sz="1800" dirty="0">
                <a:solidFill>
                  <a:schemeClr val="tx2">
                    <a:lumMod val="10000"/>
                  </a:schemeClr>
                </a:solidFill>
              </a:rPr>
              <a:t> </a:t>
            </a:r>
            <a:r>
              <a:rPr lang="en-US" sz="1800" dirty="0" err="1">
                <a:solidFill>
                  <a:schemeClr val="tx2">
                    <a:lumMod val="10000"/>
                  </a:schemeClr>
                </a:solidFill>
              </a:rPr>
              <a:t>không</a:t>
            </a:r>
            <a:r>
              <a:rPr lang="en-US" sz="1800" dirty="0">
                <a:solidFill>
                  <a:schemeClr val="tx2">
                    <a:lumMod val="10000"/>
                  </a:schemeClr>
                </a:solidFill>
              </a:rPr>
              <a:t> </a:t>
            </a:r>
            <a:r>
              <a:rPr lang="en-US" sz="1800" dirty="0" err="1">
                <a:solidFill>
                  <a:schemeClr val="tx2">
                    <a:lumMod val="10000"/>
                  </a:schemeClr>
                </a:solidFill>
              </a:rPr>
              <a:t>phải</a:t>
            </a:r>
            <a:r>
              <a:rPr lang="en-US" sz="1800" dirty="0">
                <a:solidFill>
                  <a:schemeClr val="tx2">
                    <a:lumMod val="10000"/>
                  </a:schemeClr>
                </a:solidFill>
              </a:rPr>
              <a:t> </a:t>
            </a:r>
            <a:r>
              <a:rPr lang="en-US" sz="1800" dirty="0" err="1">
                <a:solidFill>
                  <a:schemeClr val="tx2">
                    <a:lumMod val="10000"/>
                  </a:schemeClr>
                </a:solidFill>
              </a:rPr>
              <a:t>trong</a:t>
            </a:r>
            <a:r>
              <a:rPr lang="en-US" sz="1800" dirty="0">
                <a:solidFill>
                  <a:schemeClr val="tx2">
                    <a:lumMod val="10000"/>
                  </a:schemeClr>
                </a:solidFill>
              </a:rPr>
              <a:t> </a:t>
            </a:r>
            <a:r>
              <a:rPr lang="en-US" sz="1800" dirty="0" err="1">
                <a:solidFill>
                  <a:schemeClr val="tx2">
                    <a:lumMod val="10000"/>
                  </a:schemeClr>
                </a:solidFill>
              </a:rPr>
              <a:t>mỗi</a:t>
            </a:r>
            <a:r>
              <a:rPr lang="en-US" sz="1800" dirty="0">
                <a:solidFill>
                  <a:schemeClr val="tx2">
                    <a:lumMod val="10000"/>
                  </a:schemeClr>
                </a:solidFill>
              </a:rPr>
              <a:t> </a:t>
            </a:r>
            <a:r>
              <a:rPr lang="en-US" sz="1800" dirty="0" err="1">
                <a:solidFill>
                  <a:schemeClr val="tx2">
                    <a:lumMod val="10000"/>
                  </a:schemeClr>
                </a:solidFill>
              </a:rPr>
              <a:t>bước</a:t>
            </a:r>
            <a:r>
              <a:rPr lang="en-US" sz="1800" dirty="0">
                <a:solidFill>
                  <a:schemeClr val="tx2">
                    <a:lumMod val="10000"/>
                  </a:schemeClr>
                </a:solidFill>
              </a:rPr>
              <a:t> </a:t>
            </a:r>
            <a:r>
              <a:rPr lang="en-US" sz="1800" dirty="0" err="1">
                <a:solidFill>
                  <a:schemeClr val="tx2">
                    <a:lumMod val="10000"/>
                  </a:schemeClr>
                </a:solidFill>
              </a:rPr>
              <a:t>mô</a:t>
            </a:r>
            <a:r>
              <a:rPr lang="en-US" sz="1800" dirty="0">
                <a:solidFill>
                  <a:schemeClr val="tx2">
                    <a:lumMod val="10000"/>
                  </a:schemeClr>
                </a:solidFill>
              </a:rPr>
              <a:t> </a:t>
            </a:r>
            <a:r>
              <a:rPr lang="en-US" sz="1800" dirty="0" err="1">
                <a:solidFill>
                  <a:schemeClr val="tx2">
                    <a:lumMod val="10000"/>
                  </a:schemeClr>
                </a:solidFill>
              </a:rPr>
              <a:t>phỏng</a:t>
            </a:r>
            <a:r>
              <a:rPr lang="en-US" sz="1800" dirty="0">
                <a:solidFill>
                  <a:schemeClr val="tx2">
                    <a:lumMod val="10000"/>
                  </a:schemeClr>
                </a:solidFill>
              </a:rPr>
              <a:t> (</a:t>
            </a:r>
            <a:r>
              <a:rPr lang="en-US" sz="1800" dirty="0" err="1">
                <a:solidFill>
                  <a:schemeClr val="tx2">
                    <a:lumMod val="10000"/>
                  </a:schemeClr>
                </a:solidFill>
              </a:rPr>
              <a:t>đó</a:t>
            </a:r>
            <a:r>
              <a:rPr lang="en-US" sz="1800" dirty="0">
                <a:solidFill>
                  <a:schemeClr val="tx2">
                    <a:lumMod val="10000"/>
                  </a:schemeClr>
                </a:solidFill>
              </a:rPr>
              <a:t> </a:t>
            </a:r>
            <a:r>
              <a:rPr lang="en-US" sz="1800" dirty="0" err="1">
                <a:solidFill>
                  <a:schemeClr val="tx2">
                    <a:lumMod val="10000"/>
                  </a:schemeClr>
                </a:solidFill>
              </a:rPr>
              <a:t>là</a:t>
            </a:r>
            <a:r>
              <a:rPr lang="en-US" sz="1800" dirty="0">
                <a:solidFill>
                  <a:schemeClr val="tx2">
                    <a:lumMod val="10000"/>
                  </a:schemeClr>
                </a:solidFill>
              </a:rPr>
              <a:t> </a:t>
            </a:r>
            <a:r>
              <a:rPr lang="en-US" sz="1800" dirty="0" err="1">
                <a:solidFill>
                  <a:schemeClr val="tx2">
                    <a:lumMod val="10000"/>
                  </a:schemeClr>
                </a:solidFill>
              </a:rPr>
              <a:t>mặc</a:t>
            </a:r>
            <a:r>
              <a:rPr lang="en-US" sz="1800" dirty="0">
                <a:solidFill>
                  <a:schemeClr val="tx2">
                    <a:lumMod val="10000"/>
                  </a:schemeClr>
                </a:solidFill>
              </a:rPr>
              <a:t> </a:t>
            </a:r>
            <a:r>
              <a:rPr lang="en-US" sz="1800" dirty="0" err="1">
                <a:solidFill>
                  <a:schemeClr val="tx2">
                    <a:lumMod val="10000"/>
                  </a:schemeClr>
                </a:solidFill>
              </a:rPr>
              <a:t>định</a:t>
            </a:r>
            <a:r>
              <a:rPr lang="en-US" sz="1800" dirty="0">
                <a:solidFill>
                  <a:schemeClr val="tx2">
                    <a:lumMod val="10000"/>
                  </a:schemeClr>
                </a:solidFill>
              </a:rPr>
              <a:t>). </a:t>
            </a:r>
            <a:r>
              <a:rPr lang="en-US" sz="1800" dirty="0" err="1">
                <a:solidFill>
                  <a:schemeClr val="tx2">
                    <a:lumMod val="10000"/>
                  </a:schemeClr>
                </a:solidFill>
              </a:rPr>
              <a:t>Sử</a:t>
            </a:r>
            <a:r>
              <a:rPr lang="en-US" sz="1800" dirty="0">
                <a:solidFill>
                  <a:schemeClr val="tx2">
                    <a:lumMod val="10000"/>
                  </a:schemeClr>
                </a:solidFill>
              </a:rPr>
              <a:t> </a:t>
            </a:r>
            <a:r>
              <a:rPr lang="en-US" sz="1800" dirty="0" err="1">
                <a:solidFill>
                  <a:schemeClr val="tx2">
                    <a:lumMod val="10000"/>
                  </a:schemeClr>
                </a:solidFill>
              </a:rPr>
              <a:t>dụng</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dài</a:t>
            </a:r>
            <a:r>
              <a:rPr lang="en-US" sz="1800" dirty="0">
                <a:solidFill>
                  <a:schemeClr val="tx2">
                    <a:lumMod val="10000"/>
                  </a:schemeClr>
                </a:solidFill>
              </a:rPr>
              <a:t> </a:t>
            </a:r>
            <a:r>
              <a:rPr lang="en-US" sz="1800" dirty="0" err="1">
                <a:solidFill>
                  <a:schemeClr val="tx2">
                    <a:lumMod val="10000"/>
                  </a:schemeClr>
                </a:solidFill>
              </a:rPr>
              <a:t>bước</a:t>
            </a:r>
            <a:r>
              <a:rPr lang="en-US" sz="1800" dirty="0">
                <a:solidFill>
                  <a:schemeClr val="tx2">
                    <a:lumMod val="10000"/>
                  </a:schemeClr>
                </a:solidFill>
              </a:rPr>
              <a:t> </a:t>
            </a:r>
            <a:r>
              <a:rPr lang="en-US" sz="1800" dirty="0" err="1">
                <a:solidFill>
                  <a:schemeClr val="tx2">
                    <a:lumMod val="10000"/>
                  </a:schemeClr>
                </a:solidFill>
              </a:rPr>
              <a:t>hành</a:t>
            </a:r>
            <a:r>
              <a:rPr lang="en-US" sz="1800" dirty="0">
                <a:solidFill>
                  <a:schemeClr val="tx2">
                    <a:lumMod val="10000"/>
                  </a:schemeClr>
                </a:solidFill>
              </a:rPr>
              <a:t> </a:t>
            </a:r>
            <a:r>
              <a:rPr lang="en-US" sz="1800" dirty="0" err="1">
                <a:solidFill>
                  <a:schemeClr val="tx2">
                    <a:lumMod val="10000"/>
                  </a:schemeClr>
                </a:solidFill>
              </a:rPr>
              <a:t>động</a:t>
            </a:r>
            <a:r>
              <a:rPr lang="en-US" sz="1800" dirty="0">
                <a:solidFill>
                  <a:schemeClr val="tx2">
                    <a:lumMod val="10000"/>
                  </a:schemeClr>
                </a:solidFill>
              </a:rPr>
              <a:t> </a:t>
            </a:r>
            <a:r>
              <a:rPr lang="en-US" sz="1800" dirty="0" err="1">
                <a:solidFill>
                  <a:schemeClr val="tx2">
                    <a:lumMod val="10000"/>
                  </a:schemeClr>
                </a:solidFill>
              </a:rPr>
              <a:t>khác</a:t>
            </a:r>
            <a:r>
              <a:rPr lang="en-US" sz="1800" dirty="0">
                <a:solidFill>
                  <a:schemeClr val="tx2">
                    <a:lumMod val="10000"/>
                  </a:schemeClr>
                </a:solidFill>
              </a:rPr>
              <a:t> </a:t>
            </a:r>
            <a:r>
              <a:rPr lang="en-US" sz="1800" dirty="0" err="1">
                <a:solidFill>
                  <a:schemeClr val="tx2">
                    <a:lumMod val="10000"/>
                  </a:schemeClr>
                </a:solidFill>
              </a:rPr>
              <a:t>với</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dài</a:t>
            </a:r>
            <a:r>
              <a:rPr lang="en-US" sz="1800" dirty="0">
                <a:solidFill>
                  <a:schemeClr val="tx2">
                    <a:lumMod val="10000"/>
                  </a:schemeClr>
                </a:solidFill>
              </a:rPr>
              <a:t> </a:t>
            </a:r>
            <a:r>
              <a:rPr lang="en-US" sz="1800" dirty="0" err="1">
                <a:solidFill>
                  <a:schemeClr val="tx2">
                    <a:lumMod val="10000"/>
                  </a:schemeClr>
                </a:solidFill>
              </a:rPr>
              <a:t>bước</a:t>
            </a:r>
            <a:r>
              <a:rPr lang="en-US" sz="1800" dirty="0">
                <a:solidFill>
                  <a:schemeClr val="tx2">
                    <a:lumMod val="10000"/>
                  </a:schemeClr>
                </a:solidFill>
              </a:rPr>
              <a:t> </a:t>
            </a:r>
            <a:r>
              <a:rPr lang="en-US" sz="1800" dirty="0" err="1">
                <a:solidFill>
                  <a:schemeClr val="tx2">
                    <a:lumMod val="10000"/>
                  </a:schemeClr>
                </a:solidFill>
              </a:rPr>
              <a:t>mô</a:t>
            </a:r>
            <a:r>
              <a:rPr lang="en-US" sz="1800" dirty="0">
                <a:solidFill>
                  <a:schemeClr val="tx2">
                    <a:lumMod val="10000"/>
                  </a:schemeClr>
                </a:solidFill>
              </a:rPr>
              <a:t> </a:t>
            </a:r>
            <a:r>
              <a:rPr lang="en-US" sz="1800" dirty="0" err="1">
                <a:solidFill>
                  <a:schemeClr val="tx2">
                    <a:lumMod val="10000"/>
                  </a:schemeClr>
                </a:solidFill>
              </a:rPr>
              <a:t>phỏng</a:t>
            </a:r>
            <a:r>
              <a:rPr lang="en-US" sz="1800" dirty="0">
                <a:solidFill>
                  <a:schemeClr val="tx2">
                    <a:lumMod val="10000"/>
                  </a:schemeClr>
                </a:solidFill>
              </a:rPr>
              <a:t> </a:t>
            </a:r>
            <a:r>
              <a:rPr lang="en-US" sz="1800" dirty="0" err="1">
                <a:solidFill>
                  <a:schemeClr val="tx2">
                    <a:lumMod val="10000"/>
                  </a:schemeClr>
                </a:solidFill>
              </a:rPr>
              <a:t>sẽ</a:t>
            </a:r>
            <a:r>
              <a:rPr lang="en-US" sz="1800" dirty="0">
                <a:solidFill>
                  <a:schemeClr val="tx2">
                    <a:lumMod val="10000"/>
                  </a:schemeClr>
                </a:solidFill>
              </a:rPr>
              <a:t> </a:t>
            </a:r>
            <a:r>
              <a:rPr lang="en-US" sz="1800" dirty="0" err="1">
                <a:solidFill>
                  <a:schemeClr val="tx2">
                    <a:lumMod val="10000"/>
                  </a:schemeClr>
                </a:solidFill>
              </a:rPr>
              <a:t>tự</a:t>
            </a:r>
            <a:r>
              <a:rPr lang="en-US" sz="1800" dirty="0">
                <a:solidFill>
                  <a:schemeClr val="tx2">
                    <a:lumMod val="10000"/>
                  </a:schemeClr>
                </a:solidFill>
              </a:rPr>
              <a:t> </a:t>
            </a:r>
            <a:r>
              <a:rPr lang="en-US" sz="1800" dirty="0" err="1">
                <a:solidFill>
                  <a:schemeClr val="tx2">
                    <a:lumMod val="10000"/>
                  </a:schemeClr>
                </a:solidFill>
              </a:rPr>
              <a:t>động</a:t>
            </a:r>
            <a:r>
              <a:rPr lang="en-US" sz="1800" dirty="0">
                <a:solidFill>
                  <a:schemeClr val="tx2">
                    <a:lumMod val="10000"/>
                  </a:schemeClr>
                </a:solidFill>
              </a:rPr>
              <a:t> </a:t>
            </a:r>
            <a:r>
              <a:rPr lang="en-US" sz="1800" dirty="0" err="1">
                <a:solidFill>
                  <a:schemeClr val="tx2">
                    <a:lumMod val="10000"/>
                  </a:schemeClr>
                </a:solidFill>
              </a:rPr>
              <a:t>chuyển</a:t>
            </a:r>
            <a:r>
              <a:rPr lang="en-US" sz="1800" dirty="0">
                <a:solidFill>
                  <a:schemeClr val="tx2">
                    <a:lumMod val="10000"/>
                  </a:schemeClr>
                </a:solidFill>
              </a:rPr>
              <a:t> </a:t>
            </a:r>
            <a:r>
              <a:rPr lang="en-US" sz="1800" dirty="0">
                <a:solidFill>
                  <a:schemeClr val="tx2">
                    <a:lumMod val="10000"/>
                  </a:schemeClr>
                </a:solidFill>
                <a:hlinkClick r:id="rId5">
                  <a:extLst>
                    <a:ext uri="{A12FA001-AC4F-418D-AE19-62706E023703}">
                      <ahyp:hlinkClr xmlns:ahyp="http://schemas.microsoft.com/office/drawing/2018/hyperlinkcolor" val="tx"/>
                    </a:ext>
                  </a:extLst>
                </a:hlinkClick>
              </a:rPr>
              <a:t>phương thức tích hợp</a:t>
            </a:r>
            <a:r>
              <a:rPr lang="en-US" sz="1800" dirty="0">
                <a:solidFill>
                  <a:schemeClr val="tx2">
                    <a:lumMod val="10000"/>
                  </a:schemeClr>
                </a:solidFill>
              </a:rPr>
              <a:t> </a:t>
            </a:r>
            <a:r>
              <a:rPr lang="en-US" sz="1800" dirty="0" err="1">
                <a:solidFill>
                  <a:schemeClr val="tx2">
                    <a:lumMod val="10000"/>
                  </a:schemeClr>
                </a:solidFill>
              </a:rPr>
              <a:t>thành</a:t>
            </a:r>
            <a:r>
              <a:rPr lang="en-US" sz="1800" dirty="0">
                <a:solidFill>
                  <a:schemeClr val="tx2">
                    <a:lumMod val="10000"/>
                  </a:schemeClr>
                </a:solidFill>
              </a:rPr>
              <a:t> '</a:t>
            </a:r>
            <a:r>
              <a:rPr lang="en-US" sz="1800" dirty="0" err="1">
                <a:solidFill>
                  <a:schemeClr val="tx2">
                    <a:lumMod val="10000"/>
                  </a:schemeClr>
                </a:solidFill>
              </a:rPr>
              <a:t>đạn</a:t>
            </a:r>
            <a:r>
              <a:rPr lang="en-US" sz="1800" dirty="0">
                <a:solidFill>
                  <a:schemeClr val="tx2">
                    <a:lumMod val="10000"/>
                  </a:schemeClr>
                </a:solidFill>
              </a:rPr>
              <a:t> </a:t>
            </a:r>
            <a:r>
              <a:rPr lang="en-US" sz="1800" dirty="0" err="1">
                <a:solidFill>
                  <a:schemeClr val="tx2">
                    <a:lumMod val="10000"/>
                  </a:schemeClr>
                </a:solidFill>
              </a:rPr>
              <a:t>đạo</a:t>
            </a:r>
            <a:r>
              <a:rPr lang="en-US" sz="1800" dirty="0">
                <a:solidFill>
                  <a:schemeClr val="tx2">
                    <a:lumMod val="10000"/>
                  </a:schemeClr>
                </a:solidFill>
              </a:rPr>
              <a:t>'.</a:t>
            </a:r>
            <a:endParaRPr lang="en-VN" sz="1800" dirty="0">
              <a:solidFill>
                <a:schemeClr val="tx2">
                  <a:lumMod val="10000"/>
                </a:schemeClr>
              </a:solidFill>
            </a:endParaRPr>
          </a:p>
          <a:p>
            <a:r>
              <a:rPr lang="en-US" sz="1800" dirty="0" err="1">
                <a:solidFill>
                  <a:schemeClr val="tx2">
                    <a:lumMod val="10000"/>
                  </a:schemeClr>
                </a:solidFill>
              </a:rPr>
              <a:t>Chọn</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dài</a:t>
            </a:r>
            <a:r>
              <a:rPr lang="en-US" sz="1800" dirty="0">
                <a:solidFill>
                  <a:schemeClr val="tx2">
                    <a:lumMod val="10000"/>
                  </a:schemeClr>
                </a:solidFill>
              </a:rPr>
              <a:t> </a:t>
            </a:r>
            <a:r>
              <a:rPr lang="en-US" sz="1800" dirty="0" err="1">
                <a:solidFill>
                  <a:schemeClr val="tx2">
                    <a:lumMod val="10000"/>
                  </a:schemeClr>
                </a:solidFill>
              </a:rPr>
              <a:t>bước</a:t>
            </a:r>
            <a:r>
              <a:rPr lang="en-US" sz="1800" dirty="0">
                <a:solidFill>
                  <a:schemeClr val="tx2">
                    <a:lumMod val="10000"/>
                  </a:schemeClr>
                </a:solidFill>
              </a:rPr>
              <a:t> </a:t>
            </a:r>
            <a:r>
              <a:rPr lang="en-US" sz="1800" dirty="0" err="1">
                <a:solidFill>
                  <a:schemeClr val="tx2">
                    <a:lumMod val="10000"/>
                  </a:schemeClr>
                </a:solidFill>
              </a:rPr>
              <a:t>hành</a:t>
            </a:r>
            <a:r>
              <a:rPr lang="en-US" sz="1800" dirty="0">
                <a:solidFill>
                  <a:schemeClr val="tx2">
                    <a:lumMod val="10000"/>
                  </a:schemeClr>
                </a:solidFill>
              </a:rPr>
              <a:t> </a:t>
            </a:r>
            <a:r>
              <a:rPr lang="en-US" sz="1800" dirty="0" err="1">
                <a:solidFill>
                  <a:schemeClr val="tx2">
                    <a:lumMod val="10000"/>
                  </a:schemeClr>
                </a:solidFill>
              </a:rPr>
              <a:t>động</a:t>
            </a:r>
            <a:r>
              <a:rPr lang="en-US" sz="1800" dirty="0">
                <a:solidFill>
                  <a:schemeClr val="tx2">
                    <a:lumMod val="10000"/>
                  </a:schemeClr>
                </a:solidFill>
              </a:rPr>
              <a:t> </a:t>
            </a:r>
            <a:r>
              <a:rPr lang="en-US" sz="1800" dirty="0" err="1">
                <a:solidFill>
                  <a:schemeClr val="tx2">
                    <a:lumMod val="10000"/>
                  </a:schemeClr>
                </a:solidFill>
              </a:rPr>
              <a:t>lớn</a:t>
            </a:r>
            <a:r>
              <a:rPr lang="en-US" sz="1800" dirty="0">
                <a:solidFill>
                  <a:schemeClr val="tx2">
                    <a:lumMod val="10000"/>
                  </a:schemeClr>
                </a:solidFill>
              </a:rPr>
              <a:t> </a:t>
            </a:r>
            <a:r>
              <a:rPr lang="en-US" sz="1800" dirty="0" err="1">
                <a:solidFill>
                  <a:schemeClr val="tx2">
                    <a:lumMod val="10000"/>
                  </a:schemeClr>
                </a:solidFill>
              </a:rPr>
              <a:t>hơn</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dài</a:t>
            </a:r>
            <a:r>
              <a:rPr lang="en-US" sz="1800" dirty="0">
                <a:solidFill>
                  <a:schemeClr val="tx2">
                    <a:lumMod val="10000"/>
                  </a:schemeClr>
                </a:solidFill>
              </a:rPr>
              <a:t> </a:t>
            </a:r>
            <a:r>
              <a:rPr lang="en-US" sz="1800" dirty="0" err="1">
                <a:solidFill>
                  <a:schemeClr val="tx2">
                    <a:lumMod val="10000"/>
                  </a:schemeClr>
                </a:solidFill>
              </a:rPr>
              <a:t>bước</a:t>
            </a:r>
            <a:r>
              <a:rPr lang="en-US" sz="1800" dirty="0">
                <a:solidFill>
                  <a:schemeClr val="tx2">
                    <a:lumMod val="10000"/>
                  </a:schemeClr>
                </a:solidFill>
              </a:rPr>
              <a:t> </a:t>
            </a:r>
            <a:r>
              <a:rPr lang="en-US" sz="1800" dirty="0" err="1">
                <a:solidFill>
                  <a:schemeClr val="tx2">
                    <a:lumMod val="10000"/>
                  </a:schemeClr>
                </a:solidFill>
              </a:rPr>
              <a:t>mô</a:t>
            </a:r>
            <a:r>
              <a:rPr lang="en-US" sz="1800" dirty="0">
                <a:solidFill>
                  <a:schemeClr val="tx2">
                    <a:lumMod val="10000"/>
                  </a:schemeClr>
                </a:solidFill>
              </a:rPr>
              <a:t> </a:t>
            </a:r>
            <a:r>
              <a:rPr lang="en-US" sz="1800" dirty="0" err="1">
                <a:solidFill>
                  <a:schemeClr val="tx2">
                    <a:lumMod val="10000"/>
                  </a:schemeClr>
                </a:solidFill>
              </a:rPr>
              <a:t>phỏng</a:t>
            </a:r>
            <a:r>
              <a:rPr lang="en-US" sz="1800" dirty="0">
                <a:solidFill>
                  <a:schemeClr val="tx2">
                    <a:lumMod val="10000"/>
                  </a:schemeClr>
                </a:solidFill>
              </a:rPr>
              <a:t> </a:t>
            </a:r>
            <a:r>
              <a:rPr lang="en-US" sz="1800" dirty="0" err="1">
                <a:solidFill>
                  <a:schemeClr val="tx2">
                    <a:lumMod val="10000"/>
                  </a:schemeClr>
                </a:solidFill>
              </a:rPr>
              <a:t>có</a:t>
            </a:r>
            <a:r>
              <a:rPr lang="en-US" sz="1800" dirty="0">
                <a:solidFill>
                  <a:schemeClr val="tx2">
                    <a:lumMod val="10000"/>
                  </a:schemeClr>
                </a:solidFill>
              </a:rPr>
              <a:t> </a:t>
            </a:r>
            <a:r>
              <a:rPr lang="en-US" sz="1800" dirty="0" err="1">
                <a:solidFill>
                  <a:schemeClr val="tx2">
                    <a:lumMod val="10000"/>
                  </a:schemeClr>
                </a:solidFill>
              </a:rPr>
              <a:t>thể</a:t>
            </a:r>
            <a:r>
              <a:rPr lang="en-US" sz="1800" dirty="0">
                <a:solidFill>
                  <a:schemeClr val="tx2">
                    <a:lumMod val="10000"/>
                  </a:schemeClr>
                </a:solidFill>
              </a:rPr>
              <a:t> </a:t>
            </a:r>
            <a:r>
              <a:rPr lang="en-US" sz="1800" dirty="0" err="1">
                <a:solidFill>
                  <a:schemeClr val="tx2">
                    <a:lumMod val="10000"/>
                  </a:schemeClr>
                </a:solidFill>
              </a:rPr>
              <a:t>tăng</a:t>
            </a:r>
            <a:r>
              <a:rPr lang="en-US" sz="1800" dirty="0">
                <a:solidFill>
                  <a:schemeClr val="tx2">
                    <a:lumMod val="10000"/>
                  </a:schemeClr>
                </a:solidFill>
              </a:rPr>
              <a:t> </a:t>
            </a:r>
            <a:r>
              <a:rPr lang="en-US" sz="1800" dirty="0" err="1">
                <a:solidFill>
                  <a:schemeClr val="tx2">
                    <a:lumMod val="10000"/>
                  </a:schemeClr>
                </a:solidFill>
              </a:rPr>
              <a:t>tốc</a:t>
            </a:r>
            <a:r>
              <a:rPr lang="en-US" sz="1800" dirty="0">
                <a:solidFill>
                  <a:schemeClr val="tx2">
                    <a:lumMod val="10000"/>
                  </a:schemeClr>
                </a:solidFill>
              </a:rPr>
              <a:t> </a:t>
            </a:r>
            <a:r>
              <a:rPr lang="en-US" sz="1800" dirty="0" err="1">
                <a:solidFill>
                  <a:schemeClr val="tx2">
                    <a:lumMod val="10000"/>
                  </a:schemeClr>
                </a:solidFill>
              </a:rPr>
              <a:t>độ</a:t>
            </a:r>
            <a:r>
              <a:rPr lang="en-US" sz="1800" dirty="0">
                <a:solidFill>
                  <a:schemeClr val="tx2">
                    <a:lumMod val="10000"/>
                  </a:schemeClr>
                </a:solidFill>
              </a:rPr>
              <a:t> </a:t>
            </a:r>
            <a:r>
              <a:rPr lang="en-US" sz="1800" dirty="0" err="1">
                <a:solidFill>
                  <a:schemeClr val="tx2">
                    <a:lumMod val="10000"/>
                  </a:schemeClr>
                </a:solidFill>
              </a:rPr>
              <a:t>mô</a:t>
            </a:r>
            <a:r>
              <a:rPr lang="en-US" sz="1800" dirty="0">
                <a:solidFill>
                  <a:schemeClr val="tx2">
                    <a:lumMod val="10000"/>
                  </a:schemeClr>
                </a:solidFill>
              </a:rPr>
              <a:t> </a:t>
            </a:r>
            <a:r>
              <a:rPr lang="en-US" sz="1800" dirty="0" err="1">
                <a:solidFill>
                  <a:schemeClr val="tx2">
                    <a:lumMod val="10000"/>
                  </a:schemeClr>
                </a:solidFill>
              </a:rPr>
              <a:t>phỏng</a:t>
            </a:r>
            <a:r>
              <a:rPr lang="en-US" sz="1800" dirty="0">
                <a:solidFill>
                  <a:schemeClr val="tx2">
                    <a:lumMod val="10000"/>
                  </a:schemeClr>
                </a:solidFill>
              </a:rPr>
              <a:t>, </a:t>
            </a:r>
            <a:r>
              <a:rPr lang="en-US" sz="1800" dirty="0" err="1">
                <a:solidFill>
                  <a:schemeClr val="tx2">
                    <a:lumMod val="10000"/>
                  </a:schemeClr>
                </a:solidFill>
              </a:rPr>
              <a:t>nhưng</a:t>
            </a:r>
            <a:r>
              <a:rPr lang="en-US" sz="1800" dirty="0">
                <a:solidFill>
                  <a:schemeClr val="tx2">
                    <a:lumMod val="10000"/>
                  </a:schemeClr>
                </a:solidFill>
              </a:rPr>
              <a:t> </a:t>
            </a:r>
            <a:r>
              <a:rPr lang="en-US" sz="1800" dirty="0" err="1">
                <a:solidFill>
                  <a:schemeClr val="tx2">
                    <a:lumMod val="10000"/>
                  </a:schemeClr>
                </a:solidFill>
              </a:rPr>
              <a:t>lưu</a:t>
            </a:r>
            <a:r>
              <a:rPr lang="en-US" sz="1800" dirty="0">
                <a:solidFill>
                  <a:schemeClr val="tx2">
                    <a:lumMod val="10000"/>
                  </a:schemeClr>
                </a:solidFill>
              </a:rPr>
              <a:t> </a:t>
            </a:r>
            <a:r>
              <a:rPr lang="en-US" sz="1800" dirty="0" err="1">
                <a:solidFill>
                  <a:schemeClr val="tx2">
                    <a:lumMod val="10000"/>
                  </a:schemeClr>
                </a:solidFill>
              </a:rPr>
              <a:t>ý</a:t>
            </a:r>
            <a:r>
              <a:rPr lang="en-US" sz="1800" dirty="0">
                <a:solidFill>
                  <a:schemeClr val="tx2">
                    <a:lumMod val="10000"/>
                  </a:schemeClr>
                </a:solidFill>
              </a:rPr>
              <a:t> </a:t>
            </a:r>
            <a:r>
              <a:rPr lang="en-US" sz="1800" dirty="0" err="1">
                <a:solidFill>
                  <a:schemeClr val="tx2">
                    <a:lumMod val="10000"/>
                  </a:schemeClr>
                </a:solidFill>
              </a:rPr>
              <a:t>rằng</a:t>
            </a:r>
            <a:r>
              <a:rPr lang="en-US" sz="1800" dirty="0">
                <a:solidFill>
                  <a:schemeClr val="tx2">
                    <a:lumMod val="10000"/>
                  </a:schemeClr>
                </a:solidFill>
              </a:rPr>
              <a:t> </a:t>
            </a:r>
            <a:r>
              <a:rPr lang="en-US" sz="1800" dirty="0" err="1">
                <a:solidFill>
                  <a:schemeClr val="tx2">
                    <a:lumMod val="10000"/>
                  </a:schemeClr>
                </a:solidFill>
              </a:rPr>
              <a:t>giá</a:t>
            </a:r>
            <a:r>
              <a:rPr lang="en-US" sz="1800" dirty="0">
                <a:solidFill>
                  <a:schemeClr val="tx2">
                    <a:lumMod val="10000"/>
                  </a:schemeClr>
                </a:solidFill>
              </a:rPr>
              <a:t> </a:t>
            </a:r>
            <a:r>
              <a:rPr lang="en-US" sz="1800" dirty="0" err="1">
                <a:solidFill>
                  <a:schemeClr val="tx2">
                    <a:lumMod val="10000"/>
                  </a:schemeClr>
                </a:solidFill>
              </a:rPr>
              <a:t>trị</a:t>
            </a:r>
            <a:r>
              <a:rPr lang="en-US" sz="1800" dirty="0">
                <a:solidFill>
                  <a:schemeClr val="tx2">
                    <a:lumMod val="10000"/>
                  </a:schemeClr>
                </a:solidFill>
              </a:rPr>
              <a:t> </a:t>
            </a:r>
            <a:r>
              <a:rPr lang="en-US" sz="1800" dirty="0" err="1">
                <a:solidFill>
                  <a:schemeClr val="tx2">
                    <a:lumMod val="10000"/>
                  </a:schemeClr>
                </a:solidFill>
              </a:rPr>
              <a:t>lớn</a:t>
            </a:r>
            <a:r>
              <a:rPr lang="en-US" sz="1800" dirty="0">
                <a:solidFill>
                  <a:schemeClr val="tx2">
                    <a:lumMod val="10000"/>
                  </a:schemeClr>
                </a:solidFill>
              </a:rPr>
              <a:t> </a:t>
            </a:r>
            <a:r>
              <a:rPr lang="en-US" sz="1800" dirty="0" err="1">
                <a:solidFill>
                  <a:schemeClr val="tx2">
                    <a:lumMod val="10000"/>
                  </a:schemeClr>
                </a:solidFill>
              </a:rPr>
              <a:t>hơn</a:t>
            </a:r>
            <a:r>
              <a:rPr lang="en-US" sz="1800" dirty="0">
                <a:solidFill>
                  <a:schemeClr val="tx2">
                    <a:lumMod val="10000"/>
                  </a:schemeClr>
                </a:solidFill>
              </a:rPr>
              <a:t> tau </a:t>
            </a:r>
            <a:r>
              <a:rPr lang="en-US" sz="1800" dirty="0" err="1">
                <a:solidFill>
                  <a:schemeClr val="tx2">
                    <a:lumMod val="10000"/>
                  </a:schemeClr>
                </a:solidFill>
              </a:rPr>
              <a:t>thời</a:t>
            </a:r>
            <a:r>
              <a:rPr lang="en-US" sz="1800" dirty="0">
                <a:solidFill>
                  <a:schemeClr val="tx2">
                    <a:lumMod val="10000"/>
                  </a:schemeClr>
                </a:solidFill>
              </a:rPr>
              <a:t> </a:t>
            </a:r>
            <a:r>
              <a:rPr lang="en-US" sz="1800" dirty="0" err="1">
                <a:solidFill>
                  <a:schemeClr val="tx2">
                    <a:lumMod val="10000"/>
                  </a:schemeClr>
                </a:solidFill>
              </a:rPr>
              <a:t>gian</a:t>
            </a:r>
            <a:r>
              <a:rPr lang="en-US" sz="1800" dirty="0">
                <a:solidFill>
                  <a:schemeClr val="tx2">
                    <a:lumMod val="10000"/>
                  </a:schemeClr>
                </a:solidFill>
              </a:rPr>
              <a:t> </a:t>
            </a:r>
            <a:r>
              <a:rPr lang="en-US" sz="1800" dirty="0" err="1">
                <a:solidFill>
                  <a:schemeClr val="tx2">
                    <a:lumMod val="10000"/>
                  </a:schemeClr>
                </a:solidFill>
              </a:rPr>
              <a:t>phản</a:t>
            </a:r>
            <a:r>
              <a:rPr lang="en-US" sz="1800" dirty="0">
                <a:solidFill>
                  <a:schemeClr val="tx2">
                    <a:lumMod val="10000"/>
                  </a:schemeClr>
                </a:solidFill>
              </a:rPr>
              <a:t> </a:t>
            </a:r>
            <a:r>
              <a:rPr lang="en-US" sz="1800" dirty="0" err="1">
                <a:solidFill>
                  <a:schemeClr val="tx2">
                    <a:lumMod val="10000"/>
                  </a:schemeClr>
                </a:solidFill>
              </a:rPr>
              <a:t>ứng</a:t>
            </a:r>
            <a:r>
              <a:rPr lang="en-US" sz="1800" dirty="0">
                <a:solidFill>
                  <a:schemeClr val="tx2">
                    <a:lumMod val="10000"/>
                  </a:schemeClr>
                </a:solidFill>
              </a:rPr>
              <a:t> </a:t>
            </a:r>
            <a:r>
              <a:rPr lang="en-US" sz="1800" dirty="0" err="1">
                <a:solidFill>
                  <a:schemeClr val="tx2">
                    <a:lumMod val="10000"/>
                  </a:schemeClr>
                </a:solidFill>
              </a:rPr>
              <a:t>giả</a:t>
            </a:r>
            <a:r>
              <a:rPr lang="en-US" sz="1800" dirty="0">
                <a:solidFill>
                  <a:schemeClr val="tx2">
                    <a:lumMod val="10000"/>
                  </a:schemeClr>
                </a:solidFill>
              </a:rPr>
              <a:t> </a:t>
            </a:r>
            <a:r>
              <a:rPr lang="en-US" sz="1800" dirty="0" err="1">
                <a:solidFill>
                  <a:schemeClr val="tx2">
                    <a:lumMod val="10000"/>
                  </a:schemeClr>
                </a:solidFill>
              </a:rPr>
              <a:t>định</a:t>
            </a:r>
            <a:r>
              <a:rPr lang="en-US" sz="1800" dirty="0">
                <a:solidFill>
                  <a:schemeClr val="tx2">
                    <a:lumMod val="10000"/>
                  </a:schemeClr>
                </a:solidFill>
              </a:rPr>
              <a:t> </a:t>
            </a:r>
            <a:r>
              <a:rPr lang="en-US" sz="1800" dirty="0" err="1">
                <a:solidFill>
                  <a:schemeClr val="tx2">
                    <a:lumMod val="10000"/>
                  </a:schemeClr>
                </a:solidFill>
              </a:rPr>
              <a:t>có</a:t>
            </a:r>
            <a:r>
              <a:rPr lang="en-US" sz="1800" dirty="0">
                <a:solidFill>
                  <a:schemeClr val="tx2">
                    <a:lumMod val="10000"/>
                  </a:schemeClr>
                </a:solidFill>
              </a:rPr>
              <a:t> </a:t>
            </a:r>
            <a:r>
              <a:rPr lang="en-US" sz="1800" dirty="0" err="1">
                <a:solidFill>
                  <a:schemeClr val="tx2">
                    <a:lumMod val="10000"/>
                  </a:schemeClr>
                </a:solidFill>
              </a:rPr>
              <a:t>thể</a:t>
            </a:r>
            <a:r>
              <a:rPr lang="en-US" sz="1800" dirty="0">
                <a:solidFill>
                  <a:schemeClr val="tx2">
                    <a:lumMod val="10000"/>
                  </a:schemeClr>
                </a:solidFill>
              </a:rPr>
              <a:t> </a:t>
            </a:r>
            <a:r>
              <a:rPr lang="en-US" sz="1800" dirty="0" err="1">
                <a:solidFill>
                  <a:schemeClr val="tx2">
                    <a:lumMod val="10000"/>
                  </a:schemeClr>
                </a:solidFill>
              </a:rPr>
              <a:t>gây</a:t>
            </a:r>
            <a:r>
              <a:rPr lang="en-US" sz="1800" dirty="0">
                <a:solidFill>
                  <a:schemeClr val="tx2">
                    <a:lumMod val="10000"/>
                  </a:schemeClr>
                </a:solidFill>
              </a:rPr>
              <a:t> ra </a:t>
            </a:r>
            <a:r>
              <a:rPr lang="en-US" sz="1800" dirty="0" err="1">
                <a:solidFill>
                  <a:schemeClr val="tx2">
                    <a:lumMod val="10000"/>
                  </a:schemeClr>
                </a:solidFill>
              </a:rPr>
              <a:t>va</a:t>
            </a:r>
            <a:r>
              <a:rPr lang="en-US" sz="1800" dirty="0">
                <a:solidFill>
                  <a:schemeClr val="tx2">
                    <a:lumMod val="10000"/>
                  </a:schemeClr>
                </a:solidFill>
              </a:rPr>
              <a:t> </a:t>
            </a:r>
            <a:r>
              <a:rPr lang="en-US" sz="1800" dirty="0" err="1">
                <a:solidFill>
                  <a:schemeClr val="tx2">
                    <a:lumMod val="10000"/>
                  </a:schemeClr>
                </a:solidFill>
              </a:rPr>
              <a:t>chạm</a:t>
            </a:r>
            <a:r>
              <a:rPr lang="en-US" sz="1800" dirty="0">
                <a:solidFill>
                  <a:schemeClr val="tx2">
                    <a:lumMod val="10000"/>
                  </a:schemeClr>
                </a:solidFill>
              </a:rPr>
              <a:t>. </a:t>
            </a:r>
            <a:r>
              <a:rPr lang="en-US" sz="1800" dirty="0" err="1">
                <a:solidFill>
                  <a:schemeClr val="tx2">
                    <a:lumMod val="10000"/>
                  </a:schemeClr>
                </a:solidFill>
              </a:rPr>
              <a:t>Xem</a:t>
            </a:r>
            <a:r>
              <a:rPr lang="en-US" sz="1800" dirty="0">
                <a:solidFill>
                  <a:schemeClr val="tx2">
                    <a:lumMod val="10000"/>
                  </a:schemeClr>
                </a:solidFill>
              </a:rPr>
              <a:t> </a:t>
            </a:r>
            <a:r>
              <a:rPr lang="en-US" sz="1800" dirty="0" err="1">
                <a:solidFill>
                  <a:schemeClr val="tx2">
                    <a:lumMod val="10000"/>
                  </a:schemeClr>
                </a:solidFill>
              </a:rPr>
              <a:t>mô</a:t>
            </a:r>
            <a:r>
              <a:rPr lang="en-US" sz="1800" dirty="0">
                <a:solidFill>
                  <a:schemeClr val="tx2">
                    <a:lumMod val="10000"/>
                  </a:schemeClr>
                </a:solidFill>
              </a:rPr>
              <a:t> </a:t>
            </a:r>
            <a:r>
              <a:rPr lang="en-US" sz="1800" dirty="0" err="1">
                <a:solidFill>
                  <a:schemeClr val="tx2">
                    <a:lumMod val="10000"/>
                  </a:schemeClr>
                </a:solidFill>
              </a:rPr>
              <a:t>tả</a:t>
            </a:r>
            <a:r>
              <a:rPr lang="en-US" sz="1800" dirty="0">
                <a:solidFill>
                  <a:schemeClr val="tx2">
                    <a:lumMod val="10000"/>
                  </a:schemeClr>
                </a:solidFill>
              </a:rPr>
              <a:t> </a:t>
            </a:r>
            <a:r>
              <a:rPr lang="en-US" sz="1800" dirty="0" err="1">
                <a:solidFill>
                  <a:schemeClr val="tx2">
                    <a:lumMod val="10000"/>
                  </a:schemeClr>
                </a:solidFill>
              </a:rPr>
              <a:t>các</a:t>
            </a:r>
            <a:r>
              <a:rPr lang="en-US" sz="1800" dirty="0">
                <a:solidFill>
                  <a:schemeClr val="tx2">
                    <a:lumMod val="10000"/>
                  </a:schemeClr>
                </a:solidFill>
              </a:rPr>
              <a:t> </a:t>
            </a:r>
            <a:r>
              <a:rPr lang="en-US" sz="1800" dirty="0">
                <a:solidFill>
                  <a:schemeClr val="tx2">
                    <a:lumMod val="10000"/>
                  </a:schemeClr>
                </a:solidFill>
                <a:hlinkClick r:id="rId6">
                  <a:extLst>
                    <a:ext uri="{A12FA001-AC4F-418D-AE19-62706E023703}">
                      <ahyp:hlinkClr xmlns:ahyp="http://schemas.microsoft.com/office/drawing/2018/hyperlinkcolor" val="tx"/>
                    </a:ext>
                  </a:extLst>
                </a:hlinkClick>
              </a:rPr>
              <a:t>loại xe</a:t>
            </a:r>
            <a:r>
              <a:rPr lang="en-US" sz="1800" dirty="0">
                <a:solidFill>
                  <a:schemeClr val="tx2">
                    <a:lumMod val="10000"/>
                  </a:schemeClr>
                </a:solidFill>
              </a:rPr>
              <a:t> </a:t>
            </a:r>
            <a:r>
              <a:rPr lang="en-US" sz="1800" dirty="0" err="1">
                <a:solidFill>
                  <a:schemeClr val="tx2">
                    <a:lumMod val="10000"/>
                  </a:schemeClr>
                </a:solidFill>
              </a:rPr>
              <a:t>và</a:t>
            </a:r>
            <a:r>
              <a:rPr lang="en-US" sz="1800" dirty="0">
                <a:solidFill>
                  <a:schemeClr val="tx2">
                    <a:lumMod val="10000"/>
                  </a:schemeClr>
                </a:solidFill>
              </a:rPr>
              <a:t> </a:t>
            </a:r>
            <a:r>
              <a:rPr lang="en-US" sz="1800" dirty="0">
                <a:solidFill>
                  <a:schemeClr val="tx2">
                    <a:lumMod val="10000"/>
                  </a:schemeClr>
                </a:solidFill>
                <a:hlinkClick r:id="rId7">
                  <a:extLst>
                    <a:ext uri="{A12FA001-AC4F-418D-AE19-62706E023703}">
                      <ahyp:hlinkClr xmlns:ahyp="http://schemas.microsoft.com/office/drawing/2018/hyperlinkcolor" val="tx"/>
                    </a:ext>
                  </a:extLst>
                </a:hlinkClick>
              </a:rPr>
              <a:t>xe sau</a:t>
            </a:r>
            <a:r>
              <a:rPr lang="en-US" sz="1800" dirty="0">
                <a:solidFill>
                  <a:schemeClr val="tx2">
                    <a:lumMod val="10000"/>
                  </a:schemeClr>
                </a:solidFill>
              </a:rPr>
              <a:t> </a:t>
            </a:r>
            <a:r>
              <a:rPr lang="en-US" sz="1800" dirty="0" err="1">
                <a:solidFill>
                  <a:schemeClr val="tx2">
                    <a:lumMod val="10000"/>
                  </a:schemeClr>
                </a:solidFill>
              </a:rPr>
              <a:t>thông</a:t>
            </a:r>
            <a:r>
              <a:rPr lang="en-US" sz="1800" dirty="0">
                <a:solidFill>
                  <a:schemeClr val="tx2">
                    <a:lumMod val="10000"/>
                  </a:schemeClr>
                </a:solidFill>
              </a:rPr>
              <a:t> </a:t>
            </a:r>
            <a:r>
              <a:rPr lang="en-US" sz="1800" dirty="0" err="1">
                <a:solidFill>
                  <a:schemeClr val="tx2">
                    <a:lumMod val="10000"/>
                  </a:schemeClr>
                </a:solidFill>
              </a:rPr>
              <a:t>số</a:t>
            </a:r>
            <a:r>
              <a:rPr lang="en-US" sz="1800" dirty="0">
                <a:solidFill>
                  <a:schemeClr val="tx2">
                    <a:lumMod val="10000"/>
                  </a:schemeClr>
                </a:solidFill>
              </a:rPr>
              <a:t> </a:t>
            </a:r>
            <a:r>
              <a:rPr lang="en-US" sz="1800" dirty="0" err="1">
                <a:solidFill>
                  <a:schemeClr val="tx2">
                    <a:lumMod val="10000"/>
                  </a:schemeClr>
                </a:solidFill>
              </a:rPr>
              <a:t>để</a:t>
            </a:r>
            <a:r>
              <a:rPr lang="en-US" sz="1800" dirty="0">
                <a:solidFill>
                  <a:schemeClr val="tx2">
                    <a:lumMod val="10000"/>
                  </a:schemeClr>
                </a:solidFill>
              </a:rPr>
              <a:t> </a:t>
            </a:r>
            <a:r>
              <a:rPr lang="en-US" sz="1800" dirty="0" err="1">
                <a:solidFill>
                  <a:schemeClr val="tx2">
                    <a:lumMod val="10000"/>
                  </a:schemeClr>
                </a:solidFill>
              </a:rPr>
              <a:t>biết</a:t>
            </a:r>
            <a:r>
              <a:rPr lang="en-US" sz="1800" dirty="0">
                <a:solidFill>
                  <a:schemeClr val="tx2">
                    <a:lumMod val="10000"/>
                  </a:schemeClr>
                </a:solidFill>
              </a:rPr>
              <a:t> chi </a:t>
            </a:r>
            <a:r>
              <a:rPr lang="en-US" sz="1800" dirty="0" err="1">
                <a:solidFill>
                  <a:schemeClr val="tx2">
                    <a:lumMod val="10000"/>
                  </a:schemeClr>
                </a:solidFill>
              </a:rPr>
              <a:t>tiết</a:t>
            </a:r>
            <a:r>
              <a:rPr lang="en-US" sz="1800" dirty="0">
                <a:solidFill>
                  <a:schemeClr val="tx2">
                    <a:lumMod val="10000"/>
                  </a:schemeClr>
                </a:solidFill>
              </a:rPr>
              <a:t>.</a:t>
            </a:r>
            <a:endParaRPr lang="en-VN" sz="1800" dirty="0">
              <a:solidFill>
                <a:schemeClr val="tx2">
                  <a:lumMod val="10000"/>
                </a:schemeClr>
              </a:solidFill>
            </a:endParaRPr>
          </a:p>
          <a:p>
            <a:endParaRPr lang="en-VN" sz="3200" dirty="0"/>
          </a:p>
        </p:txBody>
      </p:sp>
    </p:spTree>
    <p:extLst>
      <p:ext uri="{BB962C8B-B14F-4D97-AF65-F5344CB8AC3E}">
        <p14:creationId xmlns:p14="http://schemas.microsoft.com/office/powerpoint/2010/main" val="356401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390994" y="381308"/>
            <a:ext cx="7370700" cy="857400"/>
          </a:xfrm>
          <a:prstGeom prst="rect">
            <a:avLst/>
          </a:prstGeom>
        </p:spPr>
        <p:txBody>
          <a:bodyPr spcFirstLastPara="1" wrap="square" lIns="91425" tIns="91425" rIns="91425" bIns="91425" anchor="t" anchorCtr="0">
            <a:noAutofit/>
          </a:bodyPr>
          <a:lstStyle/>
          <a:p>
            <a:r>
              <a:rPr lang="en-US" dirty="0" err="1"/>
              <a:t>Xác</a:t>
            </a:r>
            <a:r>
              <a:rPr lang="en-US" dirty="0"/>
              <a:t> </a:t>
            </a:r>
            <a:r>
              <a:rPr lang="en-US" dirty="0" err="1"/>
              <a:t>định</a:t>
            </a:r>
            <a:r>
              <a:rPr lang="en-US" dirty="0"/>
              <a:t> </a:t>
            </a:r>
            <a:r>
              <a:rPr lang="en-US" dirty="0" err="1"/>
              <a:t>phương</a:t>
            </a:r>
            <a:r>
              <a:rPr lang="en-US" dirty="0"/>
              <a:t> </a:t>
            </a:r>
            <a:r>
              <a:rPr lang="en-US" dirty="0" err="1"/>
              <a:t>pháp</a:t>
            </a:r>
            <a:r>
              <a:rPr lang="en-US" dirty="0"/>
              <a:t> </a:t>
            </a:r>
            <a:r>
              <a:rPr lang="en-US" dirty="0" err="1"/>
              <a:t>tích</a:t>
            </a:r>
            <a:r>
              <a:rPr lang="en-US" dirty="0"/>
              <a:t> </a:t>
            </a:r>
            <a:r>
              <a:rPr lang="en-US" dirty="0" err="1"/>
              <a:t>hợp</a:t>
            </a:r>
            <a:endParaRPr lang="en-VN" dirty="0"/>
          </a:p>
        </p:txBody>
      </p:sp>
      <p:sp>
        <p:nvSpPr>
          <p:cNvPr id="102" name="Google Shape;102;p12"/>
          <p:cNvSpPr txBox="1">
            <a:spLocks noGrp="1"/>
          </p:cNvSpPr>
          <p:nvPr>
            <p:ph type="body" idx="2"/>
          </p:nvPr>
        </p:nvSpPr>
        <p:spPr>
          <a:xfrm>
            <a:off x="2751746" y="2633322"/>
            <a:ext cx="7259629" cy="1523363"/>
          </a:xfrm>
          <a:prstGeom prst="rect">
            <a:avLst/>
          </a:prstGeom>
        </p:spPr>
        <p:txBody>
          <a:bodyPr spcFirstLastPara="1" wrap="square" lIns="91425" tIns="91425" rIns="91425" bIns="91425" anchor="t" anchorCtr="0">
            <a:noAutofit/>
          </a:bodyPr>
          <a:lstStyle/>
          <a:p>
            <a:pPr lvl="0"/>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760434" y="1669657"/>
            <a:ext cx="696482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Có</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hai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phương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pháp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tích</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hợp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số</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có</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sẵn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điều</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khiển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cập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nhật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động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học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của</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mô</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phỏng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Hiện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tại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mặc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định</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là</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bản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cập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nhật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Euler,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tốc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độ</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của</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xe</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là</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không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đổi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trong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một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bước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thời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gian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Để</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thay</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thế</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SUMO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cung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cấp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bản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cập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nhật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đạn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đạo</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gia</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tốc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không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đổi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trong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một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bước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thời</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gian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Nó</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có</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thể</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kích</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hoạt</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bằng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cách</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cung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cấp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tùy</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chọn</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--step-</a:t>
            </a:r>
            <a:r>
              <a:rPr kumimoji="0" lang="en-US" altLang="en-VN" sz="18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method.ballistic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hoặc</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bao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gồm</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những</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điều</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sau</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vào</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tệp</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cấu</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hình</a:t>
            </a:r>
            <a:r>
              <a:rPr kumimoji="0" lang="en-US" altLang="en-VN"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VN" sz="1800" b="0" i="0" u="none" strike="noStrike" cap="none" normalizeH="0" baseline="0" dirty="0">
              <a:ln>
                <a:noFill/>
              </a:ln>
              <a:solidFill>
                <a:srgbClr val="000000"/>
              </a:solidFill>
              <a:effectLst/>
              <a:latin typeface="Times New Roman" panose="02020603050405020304" pitchFamily="18" charset="0"/>
              <a:ea typeface="Yu Gothic Light" panose="020B0300000000000000" pitchFamily="34" charset="-128"/>
              <a:cs typeface="Courier New" panose="02070309020205020404" pitchFamily="49"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VN" sz="1800" b="0" i="0" u="none" strike="noStrike" cap="none" normalizeH="0" baseline="0" dirty="0">
                <a:ln>
                  <a:noFill/>
                </a:ln>
                <a:solidFill>
                  <a:srgbClr val="000000"/>
                </a:solidFill>
                <a:effectLst/>
                <a:latin typeface="Times New Roman" panose="02020603050405020304" pitchFamily="18" charset="0"/>
                <a:ea typeface="Yu Gothic Light" panose="020B0300000000000000" pitchFamily="34" charset="-128"/>
                <a:cs typeface="Courier New" panose="02070309020205020404" pitchFamily="49" charset="0"/>
              </a:rPr>
              <a:t>&lt;processing&gt;</a:t>
            </a:r>
            <a:r>
              <a:rPr kumimoji="0" lang="en-US" altLang="en-VN" sz="1800" b="0" i="0" u="none" strike="noStrike" cap="none" normalizeH="0" baseline="0" dirty="0">
                <a:ln>
                  <a:noFill/>
                </a:ln>
                <a:solidFill>
                  <a:srgbClr val="000000"/>
                </a:solidFill>
                <a:effectLst/>
                <a:latin typeface="Courier New" panose="02070309020205020404" pitchFamily="49" charset="0"/>
                <a:ea typeface="Yu Gothic Light" panose="020B0300000000000000" pitchFamily="34" charset="-128"/>
                <a:cs typeface="Courier New" panose="02070309020205020404" pitchFamily="49" charset="0"/>
              </a:rPr>
              <a:t>   </a:t>
            </a:r>
            <a:r>
              <a:rPr kumimoji="0" lang="en-US" altLang="en-VN"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&lt;step-</a:t>
            </a:r>
            <a:r>
              <a:rPr kumimoji="0" lang="en-US" altLang="en-VN" sz="18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rPr>
              <a:t>method.ballistic</a:t>
            </a:r>
            <a:r>
              <a:rPr kumimoji="0" lang="en-US" altLang="en-VN"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rPr>
              <a:t> value="true"/&gt;&lt;/processing&gt;</a:t>
            </a:r>
            <a:r>
              <a:rPr kumimoji="0" lang="en-US" altLang="en-VN" sz="1800" b="0" i="0" u="none" strike="noStrike" cap="none" normalizeH="0" baseline="0" dirty="0">
                <a:ln>
                  <a:noFill/>
                </a:ln>
                <a:solidFill>
                  <a:schemeClr val="tx1"/>
                </a:solidFill>
                <a:effectLst/>
              </a:rPr>
              <a:t> </a:t>
            </a:r>
            <a:endParaRPr kumimoji="0" lang="en-US" altLang="en-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48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89199" y="330425"/>
            <a:ext cx="7370700" cy="857400"/>
          </a:xfrm>
          <a:prstGeom prst="rect">
            <a:avLst/>
          </a:prstGeom>
        </p:spPr>
        <p:txBody>
          <a:bodyPr spcFirstLastPara="1" wrap="square" lIns="91425" tIns="91425" rIns="91425" bIns="91425" anchor="t" anchorCtr="0">
            <a:noAutofit/>
          </a:bodyPr>
          <a:lstStyle/>
          <a:p>
            <a:r>
              <a:rPr lang="en-US" dirty="0" err="1"/>
              <a:t>Tùy</a:t>
            </a:r>
            <a:r>
              <a:rPr lang="en-US" dirty="0"/>
              <a:t> </a:t>
            </a:r>
            <a:r>
              <a:rPr lang="en-US" dirty="0" err="1"/>
              <a:t>chọn</a:t>
            </a:r>
            <a:r>
              <a:rPr lang="en-US" dirty="0"/>
              <a:t>  </a:t>
            </a:r>
            <a:endParaRPr lang="en-V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371600" y="1473699"/>
            <a:ext cx="7772400" cy="3339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err="1"/>
              <a:t>Bạn</a:t>
            </a:r>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tệp</a:t>
            </a:r>
            <a:r>
              <a:rPr lang="en-US" sz="2000" dirty="0"/>
              <a:t> </a:t>
            </a:r>
            <a:r>
              <a:rPr lang="en-US" sz="2000" dirty="0" err="1"/>
              <a:t>định</a:t>
            </a:r>
            <a:r>
              <a:rPr lang="en-US" sz="2000" dirty="0"/>
              <a:t> </a:t>
            </a:r>
            <a:r>
              <a:rPr lang="en-US" sz="2000" dirty="0" err="1"/>
              <a:t>nghĩa</a:t>
            </a:r>
            <a:r>
              <a:rPr lang="en-US" sz="2000" dirty="0"/>
              <a:t> </a:t>
            </a:r>
            <a:r>
              <a:rPr lang="en-US" sz="2000" dirty="0" err="1"/>
              <a:t>lược</a:t>
            </a:r>
            <a:r>
              <a:rPr lang="en-US" sz="2000" dirty="0"/>
              <a:t> </a:t>
            </a:r>
            <a:r>
              <a:rPr lang="en-US" sz="2000" dirty="0" err="1"/>
              <a:t>đồ</a:t>
            </a:r>
            <a:r>
              <a:rPr lang="en-US" sz="2000" dirty="0"/>
              <a:t> XML </a:t>
            </a:r>
            <a:r>
              <a:rPr lang="en-US" sz="2000" dirty="0" err="1"/>
              <a:t>để</a:t>
            </a:r>
            <a:r>
              <a:rPr lang="en-US" sz="2000" dirty="0"/>
              <a:t> </a:t>
            </a:r>
            <a:r>
              <a:rPr lang="en-US" sz="2000" dirty="0" err="1"/>
              <a:t>thiết</a:t>
            </a:r>
            <a:r>
              <a:rPr lang="en-US" sz="2000" dirty="0"/>
              <a:t> </a:t>
            </a:r>
            <a:r>
              <a:rPr lang="en-US" sz="2000" dirty="0" err="1"/>
              <a:t>lập</a:t>
            </a:r>
            <a:r>
              <a:rPr lang="en-US" sz="2000" dirty="0"/>
              <a:t> </a:t>
            </a:r>
            <a:r>
              <a:rPr lang="en-US" sz="2000" dirty="0" err="1"/>
              <a:t>cấu</a:t>
            </a:r>
            <a:r>
              <a:rPr lang="en-US" sz="2000" dirty="0"/>
              <a:t> </a:t>
            </a:r>
            <a:r>
              <a:rPr lang="en-US" sz="2000" dirty="0" err="1"/>
              <a:t>hình</a:t>
            </a:r>
            <a:r>
              <a:rPr lang="en-US" sz="2000" dirty="0"/>
              <a:t> SUMO: </a:t>
            </a:r>
            <a:r>
              <a:rPr lang="en-US" sz="2000" dirty="0">
                <a:hlinkClick r:id="rId4"/>
              </a:rPr>
              <a:t>sumoConfiguration.xsd</a:t>
            </a:r>
            <a:r>
              <a:rPr lang="en-US" sz="2000" dirty="0"/>
              <a:t> .</a:t>
            </a:r>
          </a:p>
          <a:p>
            <a:pPr marL="342900" indent="-342900">
              <a:buFont typeface="Arial" panose="020B0604020202020204" pitchFamily="34" charset="0"/>
              <a:buChar char="•"/>
            </a:pPr>
            <a:r>
              <a:rPr lang="en-US" sz="1800" b="1" dirty="0" err="1"/>
              <a:t>Ký</a:t>
            </a:r>
            <a:r>
              <a:rPr lang="en-US" sz="1800" b="1" dirty="0"/>
              <a:t> </a:t>
            </a:r>
            <a:r>
              <a:rPr lang="en-US" sz="1800" b="1" dirty="0" err="1"/>
              <a:t>hiệu</a:t>
            </a:r>
            <a:r>
              <a:rPr lang="en-US" sz="1800" b="1" dirty="0"/>
              <a:t>: </a:t>
            </a:r>
            <a:r>
              <a:rPr lang="en-US" sz="1600" dirty="0" err="1"/>
              <a:t>Tài</a:t>
            </a:r>
            <a:r>
              <a:rPr lang="en-US" sz="1600" dirty="0"/>
              <a:t> </a:t>
            </a:r>
            <a:r>
              <a:rPr lang="en-US" sz="1600" dirty="0" err="1"/>
              <a:t>liệu</a:t>
            </a:r>
            <a:r>
              <a:rPr lang="en-US" sz="1600" dirty="0"/>
              <a:t> </a:t>
            </a:r>
            <a:r>
              <a:rPr lang="en-US" sz="1600" dirty="0" err="1"/>
              <a:t>này</a:t>
            </a:r>
            <a:r>
              <a:rPr lang="en-US" sz="1600" dirty="0"/>
              <a:t> </a:t>
            </a:r>
            <a:r>
              <a:rPr lang="en-US" sz="1600" dirty="0" err="1"/>
              <a:t>sử</a:t>
            </a:r>
            <a:r>
              <a:rPr lang="en-US" sz="1600" dirty="0"/>
              <a:t> </a:t>
            </a:r>
            <a:r>
              <a:rPr lang="en-US" sz="1600" dirty="0" err="1"/>
              <a:t>dụng</a:t>
            </a:r>
            <a:r>
              <a:rPr lang="en-US" sz="1600" dirty="0"/>
              <a:t> </a:t>
            </a:r>
            <a:r>
              <a:rPr lang="en-US" sz="1600" dirty="0" err="1"/>
              <a:t>màu</a:t>
            </a:r>
            <a:r>
              <a:rPr lang="en-US" sz="1600" dirty="0"/>
              <a:t> </a:t>
            </a:r>
            <a:r>
              <a:rPr lang="en-US" sz="1600" dirty="0" err="1"/>
              <a:t>để</a:t>
            </a:r>
            <a:r>
              <a:rPr lang="en-US" sz="1600" dirty="0"/>
              <a:t> </a:t>
            </a:r>
            <a:r>
              <a:rPr lang="en-US" sz="1600" dirty="0" err="1"/>
              <a:t>tạo</a:t>
            </a:r>
            <a:r>
              <a:rPr lang="en-US" sz="1600" dirty="0"/>
              <a:t> </a:t>
            </a:r>
            <a:r>
              <a:rPr lang="en-US" sz="1600" dirty="0" err="1"/>
              <a:t>sự</a:t>
            </a:r>
            <a:r>
              <a:rPr lang="en-US" sz="1600" dirty="0"/>
              <a:t> </a:t>
            </a:r>
            <a:r>
              <a:rPr lang="en-US" sz="1600" dirty="0" err="1"/>
              <a:t>khác</a:t>
            </a:r>
            <a:r>
              <a:rPr lang="en-US" sz="1600" dirty="0"/>
              <a:t> </a:t>
            </a:r>
            <a:r>
              <a:rPr lang="en-US" sz="1600" dirty="0" err="1"/>
              <a:t>biệt</a:t>
            </a:r>
            <a:r>
              <a:rPr lang="en-US" sz="1600" dirty="0"/>
              <a:t> </a:t>
            </a:r>
            <a:r>
              <a:rPr lang="en-US" sz="1600" dirty="0" err="1"/>
              <a:t>giữa</a:t>
            </a:r>
            <a:r>
              <a:rPr lang="en-US" sz="1600" dirty="0"/>
              <a:t> </a:t>
            </a:r>
            <a:r>
              <a:rPr lang="en-US" sz="1600" dirty="0" err="1"/>
              <a:t>các</a:t>
            </a:r>
            <a:r>
              <a:rPr lang="en-US" sz="1600" dirty="0"/>
              <a:t> </a:t>
            </a:r>
            <a:r>
              <a:rPr lang="en-US" sz="1600" dirty="0" err="1"/>
              <a:t>loại</a:t>
            </a:r>
            <a:r>
              <a:rPr lang="en-US" sz="1600" dirty="0"/>
              <a:t> </a:t>
            </a:r>
            <a:r>
              <a:rPr lang="en-US" sz="1600" dirty="0" err="1"/>
              <a:t>thông</a:t>
            </a:r>
            <a:r>
              <a:rPr lang="en-US" sz="1600" dirty="0"/>
              <a:t> tin </a:t>
            </a:r>
            <a:r>
              <a:rPr lang="en-US" sz="1600" dirty="0" err="1"/>
              <a:t>khác</a:t>
            </a:r>
            <a:r>
              <a:rPr lang="en-US" sz="1600" dirty="0"/>
              <a:t> </a:t>
            </a:r>
            <a:r>
              <a:rPr lang="en-US" sz="1600" dirty="0" err="1"/>
              <a:t>nhau</a:t>
            </a:r>
            <a:r>
              <a:rPr lang="en-US" sz="1600" dirty="0"/>
              <a:t>. </a:t>
            </a:r>
            <a:r>
              <a:rPr lang="en-US" sz="1600" dirty="0" err="1"/>
              <a:t>Dưới</a:t>
            </a:r>
            <a:r>
              <a:rPr lang="en-US" sz="1600" dirty="0"/>
              <a:t> </a:t>
            </a:r>
            <a:r>
              <a:rPr lang="en-US" sz="1600" dirty="0" err="1"/>
              <a:t>đây</a:t>
            </a:r>
            <a:r>
              <a:rPr lang="en-US" sz="1600" dirty="0"/>
              <a:t>, </a:t>
            </a:r>
            <a:r>
              <a:rPr lang="en-US" sz="1600" dirty="0" err="1"/>
              <a:t>các</a:t>
            </a:r>
            <a:r>
              <a:rPr lang="en-US" sz="1600" dirty="0"/>
              <a:t> </a:t>
            </a:r>
            <a:r>
              <a:rPr lang="en-US" sz="1600" dirty="0" err="1"/>
              <a:t>chú</a:t>
            </a:r>
            <a:r>
              <a:rPr lang="en-US" sz="1600" dirty="0"/>
              <a:t> </a:t>
            </a:r>
            <a:r>
              <a:rPr lang="en-US" sz="1600" dirty="0" err="1"/>
              <a:t>thích</a:t>
            </a:r>
            <a:r>
              <a:rPr lang="en-US" sz="1600" dirty="0"/>
              <a:t> </a:t>
            </a:r>
            <a:r>
              <a:rPr lang="en-US" sz="1600" dirty="0" err="1"/>
              <a:t>và</a:t>
            </a:r>
            <a:r>
              <a:rPr lang="en-US" sz="1600" dirty="0"/>
              <a:t> </a:t>
            </a:r>
            <a:r>
              <a:rPr lang="en-US" sz="1600" dirty="0" err="1"/>
              <a:t>màu</a:t>
            </a:r>
            <a:r>
              <a:rPr lang="en-US" sz="1600" dirty="0"/>
              <a:t> </a:t>
            </a:r>
            <a:r>
              <a:rPr lang="en-US" sz="1600" dirty="0" err="1"/>
              <a:t>sắc</a:t>
            </a:r>
            <a:r>
              <a:rPr lang="en-US" sz="1600" dirty="0"/>
              <a:t> </a:t>
            </a:r>
            <a:r>
              <a:rPr lang="en-US" sz="1600" dirty="0" err="1"/>
              <a:t>này</a:t>
            </a:r>
            <a:r>
              <a:rPr lang="en-US" sz="1600" dirty="0"/>
              <a:t> </a:t>
            </a:r>
            <a:r>
              <a:rPr lang="en-US" sz="1600" dirty="0" err="1"/>
              <a:t>được</a:t>
            </a:r>
            <a:r>
              <a:rPr lang="en-US" sz="1600" dirty="0"/>
              <a:t> </a:t>
            </a:r>
            <a:r>
              <a:rPr lang="en-US" sz="1600" dirty="0" err="1"/>
              <a:t>mô</a:t>
            </a:r>
            <a:r>
              <a:rPr lang="en-US" sz="1600" dirty="0"/>
              <a:t> </a:t>
            </a:r>
            <a:r>
              <a:rPr lang="en-US" sz="1600" dirty="0" err="1"/>
              <a:t>tả</a:t>
            </a:r>
            <a:r>
              <a:rPr lang="en-US" sz="1600" dirty="0"/>
              <a:t>.</a:t>
            </a:r>
            <a:endParaRPr lang="en-VN" sz="1600" dirty="0"/>
          </a:p>
          <a:p>
            <a:pPr marL="342900" indent="-342900">
              <a:buFont typeface="Arial" panose="020B0604020202020204" pitchFamily="34" charset="0"/>
              <a:buChar char="•"/>
            </a:pPr>
            <a:r>
              <a:rPr lang="en-US" sz="1600" b="1" dirty="0" err="1"/>
              <a:t>Dòng</a:t>
            </a:r>
            <a:r>
              <a:rPr lang="en-US" sz="1600" b="1" dirty="0"/>
              <a:t> </a:t>
            </a:r>
            <a:r>
              <a:rPr lang="en-US" sz="1600" b="1" dirty="0" err="1"/>
              <a:t>lệnh</a:t>
            </a:r>
            <a:r>
              <a:rPr lang="en-US" sz="1600" b="1" dirty="0"/>
              <a:t>: </a:t>
            </a:r>
            <a:r>
              <a:rPr lang="en-US" sz="1600" dirty="0" err="1"/>
              <a:t>Nếu</a:t>
            </a:r>
            <a:r>
              <a:rPr lang="en-US" sz="1600" dirty="0"/>
              <a:t> </a:t>
            </a:r>
            <a:r>
              <a:rPr lang="en-US" sz="1600" dirty="0" err="1"/>
              <a:t>bạn</a:t>
            </a:r>
            <a:r>
              <a:rPr lang="en-US" sz="1600" dirty="0"/>
              <a:t> </a:t>
            </a:r>
            <a:r>
              <a:rPr lang="en-US" sz="1600" dirty="0" err="1"/>
              <a:t>gặp</a:t>
            </a:r>
            <a:r>
              <a:rPr lang="en-US" sz="1600" dirty="0"/>
              <a:t> </a:t>
            </a:r>
            <a:r>
              <a:rPr lang="en-US" sz="1600" dirty="0" err="1"/>
              <a:t>một</a:t>
            </a:r>
            <a:r>
              <a:rPr lang="en-US" sz="1600" dirty="0"/>
              <a:t> </a:t>
            </a:r>
            <a:r>
              <a:rPr lang="en-US" sz="1600" dirty="0" err="1"/>
              <a:t>cái</a:t>
            </a:r>
            <a:r>
              <a:rPr lang="en-US" sz="1600" dirty="0"/>
              <a:t> </a:t>
            </a:r>
            <a:r>
              <a:rPr lang="en-US" sz="1600" dirty="0" err="1"/>
              <a:t>gì</a:t>
            </a:r>
            <a:r>
              <a:rPr lang="en-US" sz="1600" dirty="0"/>
              <a:t> </a:t>
            </a:r>
            <a:r>
              <a:rPr lang="en-US" sz="1600" dirty="0" err="1"/>
              <a:t>đó</a:t>
            </a:r>
            <a:r>
              <a:rPr lang="en-US" sz="1600" dirty="0"/>
              <a:t> </a:t>
            </a:r>
            <a:r>
              <a:rPr lang="en-US" sz="1600" dirty="0" err="1"/>
              <a:t>như</a:t>
            </a:r>
            <a:r>
              <a:rPr lang="en-US" sz="1600" dirty="0"/>
              <a:t> </a:t>
            </a:r>
            <a:r>
              <a:rPr lang="en-US" sz="1600" dirty="0" err="1"/>
              <a:t>thế</a:t>
            </a:r>
            <a:r>
              <a:rPr lang="en-US" sz="1600" dirty="0"/>
              <a:t> </a:t>
            </a:r>
            <a:r>
              <a:rPr lang="en-US" sz="1600" dirty="0" err="1"/>
              <a:t>này</a:t>
            </a:r>
            <a:r>
              <a:rPr lang="en-US" sz="1600" dirty="0"/>
              <a:t>:</a:t>
            </a:r>
          </a:p>
          <a:p>
            <a:pPr lvl="0" algn="ctr" eaLnBrk="0" fontAlgn="base" hangingPunct="0">
              <a:spcBef>
                <a:spcPct val="0"/>
              </a:spcBef>
              <a:spcAft>
                <a:spcPct val="0"/>
              </a:spcAft>
              <a:buClrTx/>
            </a:pPr>
            <a:r>
              <a:rPr lang="en-US" altLang="en-VN" sz="1600" dirty="0" err="1">
                <a:latin typeface="Times New Roman" panose="02020603050405020304" pitchFamily="18" charset="0"/>
                <a:ea typeface="Times New Roman" panose="02020603050405020304" pitchFamily="18" charset="0"/>
                <a:cs typeface="Times New Roman" panose="02020603050405020304" pitchFamily="18" charset="0"/>
              </a:rPr>
              <a:t>netconvert</a:t>
            </a:r>
            <a:r>
              <a:rPr lang="en-US" altLang="en-VN" sz="1600" dirty="0">
                <a:latin typeface="Courier New" panose="02070309020205020404" pitchFamily="49" charset="0"/>
                <a:ea typeface="Times New Roman" panose="02020603050405020304" pitchFamily="18" charset="0"/>
                <a:cs typeface="Times New Roman" panose="02020603050405020304" pitchFamily="18" charset="0"/>
              </a:rPr>
              <a:t> </a:t>
            </a:r>
            <a:r>
              <a:rPr lang="en-US" altLang="en-VN"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VN" sz="1600" dirty="0" err="1">
                <a:latin typeface="Times New Roman" panose="02020603050405020304" pitchFamily="18" charset="0"/>
                <a:ea typeface="Times New Roman" panose="02020603050405020304" pitchFamily="18" charset="0"/>
                <a:cs typeface="Times New Roman" panose="02020603050405020304" pitchFamily="18" charset="0"/>
              </a:rPr>
              <a:t>visum</a:t>
            </a:r>
            <a:r>
              <a:rPr lang="en-US" altLang="en-VN"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VN" sz="1600" dirty="0" err="1">
                <a:latin typeface="Times New Roman" panose="02020603050405020304" pitchFamily="18" charset="0"/>
                <a:ea typeface="Times New Roman" panose="02020603050405020304" pitchFamily="18" charset="0"/>
                <a:cs typeface="Times New Roman" panose="02020603050405020304" pitchFamily="18" charset="0"/>
              </a:rPr>
              <a:t>MyVisumNet.inp</a:t>
            </a:r>
            <a:r>
              <a:rPr lang="en-US" altLang="en-VN" sz="1600" dirty="0">
                <a:latin typeface="Courier New" panose="02070309020205020404" pitchFamily="49" charset="0"/>
                <a:ea typeface="Times New Roman" panose="02020603050405020304" pitchFamily="18" charset="0"/>
                <a:cs typeface="Times New Roman" panose="02020603050405020304" pitchFamily="18" charset="0"/>
              </a:rPr>
              <a:t> </a:t>
            </a:r>
          </a:p>
          <a:p>
            <a:pPr lvl="0" algn="ctr" eaLnBrk="0" fontAlgn="base" hangingPunct="0">
              <a:spcBef>
                <a:spcPct val="0"/>
              </a:spcBef>
              <a:spcAft>
                <a:spcPct val="0"/>
              </a:spcAft>
              <a:buClrTx/>
            </a:pPr>
            <a:r>
              <a:rPr lang="en-US" altLang="en-VN" sz="1600" dirty="0">
                <a:latin typeface="Times New Roman" panose="02020603050405020304" pitchFamily="18" charset="0"/>
                <a:ea typeface="Times New Roman" panose="02020603050405020304" pitchFamily="18" charset="0"/>
                <a:cs typeface="Times New Roman" panose="02020603050405020304" pitchFamily="18" charset="0"/>
              </a:rPr>
              <a:t>--output-file=</a:t>
            </a:r>
            <a:r>
              <a:rPr lang="en-US" altLang="en-VN" sz="1600" dirty="0" err="1">
                <a:latin typeface="Times New Roman" panose="02020603050405020304" pitchFamily="18" charset="0"/>
                <a:ea typeface="Times New Roman" panose="02020603050405020304" pitchFamily="18" charset="0"/>
                <a:cs typeface="Times New Roman" panose="02020603050405020304" pitchFamily="18" charset="0"/>
              </a:rPr>
              <a:t>MySUMONet.net.xml</a:t>
            </a:r>
            <a:r>
              <a:rPr lang="en-US" altLang="en-VN" sz="1600" dirty="0">
                <a:solidFill>
                  <a:schemeClr val="tx1"/>
                </a:solidFill>
              </a:rPr>
              <a:t> </a:t>
            </a:r>
            <a:endParaRPr lang="en-US" altLang="en-VN" sz="1600" dirty="0">
              <a:solidFill>
                <a:schemeClr val="tx1"/>
              </a:solidFill>
              <a:latin typeface="Arial" panose="020B0604020202020204" pitchFamily="34" charset="0"/>
              <a:ea typeface="Times New Roman" panose="02020603050405020304" pitchFamily="18" charset="0"/>
            </a:endParaRPr>
          </a:p>
          <a:p>
            <a:pPr eaLnBrk="0" fontAlgn="base" hangingPunct="0">
              <a:spcBef>
                <a:spcPct val="0"/>
              </a:spcBef>
              <a:spcAft>
                <a:spcPct val="0"/>
              </a:spcAft>
              <a:buClrTx/>
            </a:pPr>
            <a:r>
              <a:rPr lang="en-US" altLang="en-VN" sz="1600" dirty="0" err="1">
                <a:solidFill>
                  <a:schemeClr val="tx1"/>
                </a:solidFill>
                <a:latin typeface="Arial" panose="020B0604020202020204" pitchFamily="34" charset="0"/>
                <a:ea typeface="Times New Roman" panose="02020603050405020304" pitchFamily="18" charset="0"/>
              </a:rPr>
              <a:t>bạn</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nên</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biết</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rằng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đây</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là</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một</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lệnh</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gọi</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trên</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dòng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lệnh</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Cũng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có</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thể</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có</a:t>
            </a:r>
            <a:r>
              <a:rPr lang="en-US" altLang="en-VN" sz="1600" dirty="0">
                <a:solidFill>
                  <a:schemeClr val="tx1"/>
                </a:solidFill>
                <a:latin typeface="Arial" panose="020B0604020202020204" pitchFamily="34" charset="0"/>
                <a:ea typeface="Times New Roman" panose="02020603050405020304" pitchFamily="18" charset="0"/>
              </a:rPr>
              <a:t> '\' </a:t>
            </a:r>
            <a:r>
              <a:rPr lang="en-US" altLang="en-VN" sz="1600" dirty="0" err="1">
                <a:solidFill>
                  <a:schemeClr val="tx1"/>
                </a:solidFill>
                <a:latin typeface="Arial" panose="020B0604020202020204" pitchFamily="34" charset="0"/>
                <a:ea typeface="Times New Roman" panose="02020603050405020304" pitchFamily="18" charset="0"/>
              </a:rPr>
              <a:t>ở</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cuối</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dòng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Điều</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này</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cho</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thấy</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rằng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bạn</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phải</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tiếp</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tục</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nhập</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mà</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không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cần</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nhấn</a:t>
            </a:r>
            <a:r>
              <a:rPr lang="en-US" altLang="en-VN" sz="1600" dirty="0">
                <a:solidFill>
                  <a:schemeClr val="tx1"/>
                </a:solidFill>
                <a:latin typeface="Arial" panose="020B0604020202020204" pitchFamily="34" charset="0"/>
                <a:ea typeface="Times New Roman" panose="02020603050405020304" pitchFamily="18" charset="0"/>
              </a:rPr>
              <a:t> quay </a:t>
            </a:r>
            <a:r>
              <a:rPr lang="en-US" altLang="en-VN" sz="1600" dirty="0" err="1">
                <a:solidFill>
                  <a:schemeClr val="tx1"/>
                </a:solidFill>
                <a:latin typeface="Arial" panose="020B0604020202020204" pitchFamily="34" charset="0"/>
                <a:ea typeface="Times New Roman" panose="02020603050405020304" pitchFamily="18" charset="0"/>
              </a:rPr>
              <a:t>lại</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bỏ</a:t>
            </a:r>
            <a:r>
              <a:rPr lang="en-US" altLang="en-VN" sz="1600" dirty="0">
                <a:solidFill>
                  <a:schemeClr val="tx1"/>
                </a:solidFill>
                <a:latin typeface="Arial" panose="020B0604020202020204" pitchFamily="34" charset="0"/>
                <a:ea typeface="Times New Roman" panose="02020603050405020304" pitchFamily="18" charset="0"/>
              </a:rPr>
              <a:t> qua </a:t>
            </a:r>
            <a:r>
              <a:rPr lang="en-US" altLang="en-VN" sz="1600" dirty="0" err="1">
                <a:solidFill>
                  <a:schemeClr val="tx1"/>
                </a:solidFill>
                <a:latin typeface="Arial" panose="020B0604020202020204" pitchFamily="34" charset="0"/>
                <a:ea typeface="Times New Roman" panose="02020603050405020304" pitchFamily="18" charset="0"/>
              </a:rPr>
              <a:t>cả</a:t>
            </a:r>
            <a:r>
              <a:rPr lang="en-US" altLang="en-VN" sz="1600" dirty="0">
                <a:solidFill>
                  <a:schemeClr val="tx1"/>
                </a:solidFill>
                <a:latin typeface="Arial" panose="020B0604020202020204" pitchFamily="34" charset="0"/>
                <a:ea typeface="Times New Roman" panose="02020603050405020304" pitchFamily="18" charset="0"/>
              </a:rPr>
              <a:t> '\' </a:t>
            </a:r>
            <a:r>
              <a:rPr lang="en-US" altLang="en-VN" sz="1600" dirty="0" err="1">
                <a:solidFill>
                  <a:schemeClr val="tx1"/>
                </a:solidFill>
                <a:latin typeface="Arial" panose="020B0604020202020204" pitchFamily="34" charset="0"/>
                <a:ea typeface="Times New Roman" panose="02020603050405020304" pitchFamily="18" charset="0"/>
              </a:rPr>
              <a:t>và</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dòng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mới</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sau</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Ví</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dụ</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sau</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có</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nghĩa</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giống</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hệt</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như</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ví</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dụ</a:t>
            </a: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solidFill>
                  <a:schemeClr val="tx1"/>
                </a:solidFill>
                <a:latin typeface="Arial" panose="020B0604020202020204" pitchFamily="34" charset="0"/>
                <a:ea typeface="Times New Roman" panose="02020603050405020304" pitchFamily="18" charset="0"/>
              </a:rPr>
              <a:t>trên</a:t>
            </a:r>
            <a:r>
              <a:rPr lang="en-US" altLang="en-VN" sz="1600" dirty="0">
                <a:solidFill>
                  <a:schemeClr val="tx1"/>
                </a:solidFill>
                <a:latin typeface="Arial" panose="020B0604020202020204" pitchFamily="34" charset="0"/>
                <a:ea typeface="Times New Roman" panose="02020603050405020304" pitchFamily="18" charset="0"/>
              </a:rPr>
              <a:t>: </a:t>
            </a:r>
          </a:p>
          <a:p>
            <a:pPr eaLnBrk="0" fontAlgn="base" hangingPunct="0">
              <a:spcBef>
                <a:spcPct val="0"/>
              </a:spcBef>
              <a:spcAft>
                <a:spcPct val="0"/>
              </a:spcAft>
              <a:buClrTx/>
            </a:pPr>
            <a:r>
              <a:rPr lang="en-US" altLang="en-VN" sz="1600" dirty="0">
                <a:solidFill>
                  <a:schemeClr val="tx1"/>
                </a:solidFill>
                <a:latin typeface="Arial" panose="020B0604020202020204" pitchFamily="34" charset="0"/>
                <a:ea typeface="Times New Roman" panose="02020603050405020304" pitchFamily="18" charset="0"/>
              </a:rPr>
              <a:t>                                      </a:t>
            </a:r>
            <a:r>
              <a:rPr lang="en-US" altLang="en-VN" sz="1600" dirty="0" err="1">
                <a:latin typeface="Times New Roman" panose="02020603050405020304" pitchFamily="18" charset="0"/>
                <a:ea typeface="Times New Roman" panose="02020603050405020304" pitchFamily="18" charset="0"/>
                <a:cs typeface="Times New Roman" panose="02020603050405020304" pitchFamily="18" charset="0"/>
              </a:rPr>
              <a:t>netconvert</a:t>
            </a:r>
            <a:r>
              <a:rPr lang="en-US" altLang="en-VN" sz="1600" dirty="0">
                <a:latin typeface="Courier New" panose="02070309020205020404" pitchFamily="49" charset="0"/>
                <a:ea typeface="Times New Roman" panose="02020603050405020304" pitchFamily="18" charset="0"/>
                <a:cs typeface="Times New Roman" panose="02020603050405020304" pitchFamily="18" charset="0"/>
              </a:rPr>
              <a:t> </a:t>
            </a:r>
            <a:r>
              <a:rPr lang="en-US" altLang="en-VN" sz="1600" i="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VN" sz="1600" i="1" dirty="0" err="1">
                <a:latin typeface="Times New Roman" panose="02020603050405020304" pitchFamily="18" charset="0"/>
                <a:ea typeface="Times New Roman" panose="02020603050405020304" pitchFamily="18" charset="0"/>
                <a:cs typeface="Times New Roman" panose="02020603050405020304" pitchFamily="18" charset="0"/>
              </a:rPr>
              <a:t>visum</a:t>
            </a:r>
            <a:r>
              <a:rPr lang="en-US" altLang="en-VN" sz="1600" i="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en-VN" sz="1600" i="1" dirty="0" err="1">
                <a:latin typeface="Times New Roman" panose="02020603050405020304" pitchFamily="18" charset="0"/>
                <a:ea typeface="Times New Roman" panose="02020603050405020304" pitchFamily="18" charset="0"/>
                <a:cs typeface="Times New Roman" panose="02020603050405020304" pitchFamily="18" charset="0"/>
              </a:rPr>
              <a:t>MyVisumNet.inp</a:t>
            </a:r>
            <a:r>
              <a:rPr lang="en-US" altLang="en-VN" sz="160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VN" sz="1600" dirty="0">
                <a:latin typeface="Courier New" panose="02070309020205020404" pitchFamily="49" charset="0"/>
                <a:ea typeface="Times New Roman" panose="02020603050405020304" pitchFamily="18" charset="0"/>
                <a:cs typeface="Times New Roman" panose="02020603050405020304" pitchFamily="18" charset="0"/>
              </a:rPr>
              <a:t>  </a:t>
            </a:r>
          </a:p>
          <a:p>
            <a:pPr algn="ctr" eaLnBrk="0" fontAlgn="base" hangingPunct="0">
              <a:spcBef>
                <a:spcPct val="0"/>
              </a:spcBef>
              <a:spcAft>
                <a:spcPct val="0"/>
              </a:spcAft>
              <a:buClrTx/>
            </a:pPr>
            <a:r>
              <a:rPr lang="en-US" altLang="en-VN" sz="1600" i="1" dirty="0">
                <a:latin typeface="Times New Roman" panose="02020603050405020304" pitchFamily="18" charset="0"/>
                <a:ea typeface="Times New Roman" panose="02020603050405020304" pitchFamily="18" charset="0"/>
                <a:cs typeface="Times New Roman" panose="02020603050405020304" pitchFamily="18" charset="0"/>
              </a:rPr>
              <a:t>--output-file=</a:t>
            </a:r>
            <a:r>
              <a:rPr lang="en-US" altLang="en-VN" sz="1600" i="1" dirty="0" err="1">
                <a:latin typeface="Times New Roman" panose="02020603050405020304" pitchFamily="18" charset="0"/>
                <a:ea typeface="Times New Roman" panose="02020603050405020304" pitchFamily="18" charset="0"/>
                <a:cs typeface="Times New Roman" panose="02020603050405020304" pitchFamily="18" charset="0"/>
              </a:rPr>
              <a:t>MySUMONet.net.xml</a:t>
            </a:r>
            <a:r>
              <a:rPr lang="en-US" altLang="en-VN" sz="1600" dirty="0">
                <a:solidFill>
                  <a:schemeClr val="tx1"/>
                </a:solidFill>
              </a:rPr>
              <a:t> </a:t>
            </a:r>
            <a:endParaRPr lang="en-US" altLang="en-VN" sz="1600" dirty="0">
              <a:solidFill>
                <a:schemeClr val="tx1"/>
              </a:solidFill>
              <a:latin typeface="Arial" panose="020B0604020202020204" pitchFamily="34" charset="0"/>
            </a:endParaRPr>
          </a:p>
          <a:p>
            <a:pPr lvl="0" algn="ctr" eaLnBrk="0" fontAlgn="base" hangingPunct="0">
              <a:spcBef>
                <a:spcPct val="0"/>
              </a:spcBef>
              <a:spcAft>
                <a:spcPct val="0"/>
              </a:spcAft>
              <a:buClrTx/>
            </a:pPr>
            <a:endParaRPr lang="en-US" altLang="en-VN"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4224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89199" y="330425"/>
            <a:ext cx="7370700" cy="857400"/>
          </a:xfrm>
          <a:prstGeom prst="rect">
            <a:avLst/>
          </a:prstGeom>
        </p:spPr>
        <p:txBody>
          <a:bodyPr spcFirstLastPara="1" wrap="square" lIns="91425" tIns="91425" rIns="91425" bIns="91425" anchor="t" anchorCtr="0">
            <a:noAutofit/>
          </a:bodyPr>
          <a:lstStyle/>
          <a:p>
            <a:pPr lvl="0"/>
            <a:r>
              <a:rPr lang="en-US" sz="2800" dirty="0" err="1"/>
              <a:t>Tùy</a:t>
            </a:r>
            <a:r>
              <a:rPr lang="en-US" sz="2800" dirty="0"/>
              <a:t> </a:t>
            </a:r>
            <a:r>
              <a:rPr lang="en-US" sz="2800" dirty="0" err="1"/>
              <a:t>chọn</a:t>
            </a:r>
            <a:r>
              <a:rPr lang="en-US" sz="2800" dirty="0"/>
              <a:t> </a:t>
            </a:r>
            <a:r>
              <a:rPr lang="en-US" sz="2800" dirty="0" err="1"/>
              <a:t>ứng</a:t>
            </a:r>
            <a:r>
              <a:rPr lang="en-US" sz="2800" dirty="0"/>
              <a:t> </a:t>
            </a:r>
            <a:r>
              <a:rPr lang="en-US" sz="2800" dirty="0" err="1"/>
              <a:t>dụng</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33168"/>
            <a:ext cx="673408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err="1"/>
              <a:t>Tên</a:t>
            </a:r>
            <a:r>
              <a:rPr lang="en-US" sz="2000" dirty="0"/>
              <a:t> </a:t>
            </a:r>
            <a:r>
              <a:rPr lang="en-US" sz="2000" dirty="0" err="1"/>
              <a:t>tùy</a:t>
            </a:r>
            <a:r>
              <a:rPr lang="en-US" sz="2000" dirty="0"/>
              <a:t> </a:t>
            </a:r>
            <a:r>
              <a:rPr lang="en-US" sz="2000" dirty="0" err="1"/>
              <a:t>chọn</a:t>
            </a:r>
            <a:r>
              <a:rPr lang="en-US" sz="2000" dirty="0"/>
              <a:t> </a:t>
            </a:r>
            <a:r>
              <a:rPr lang="en-US" sz="2000" dirty="0" err="1"/>
              <a:t>dòng</a:t>
            </a:r>
            <a:r>
              <a:rPr lang="en-US" sz="2000" dirty="0"/>
              <a:t> </a:t>
            </a:r>
            <a:r>
              <a:rPr lang="en-US" sz="2000" dirty="0" err="1"/>
              <a:t>lệnh</a:t>
            </a:r>
            <a:r>
              <a:rPr lang="en-US" sz="2000" dirty="0"/>
              <a:t> </a:t>
            </a:r>
            <a:r>
              <a:rPr lang="en-US" sz="2000" dirty="0" err="1"/>
              <a:t>thường</a:t>
            </a:r>
            <a:r>
              <a:rPr lang="en-US" sz="2000" dirty="0"/>
              <a:t> </a:t>
            </a:r>
            <a:r>
              <a:rPr lang="en-US" sz="2000" dirty="0" err="1"/>
              <a:t>được</a:t>
            </a:r>
            <a:r>
              <a:rPr lang="en-US" sz="2000" dirty="0"/>
              <a:t> </a:t>
            </a:r>
            <a:r>
              <a:rPr lang="en-US" sz="2000" dirty="0" err="1"/>
              <a:t>tô</a:t>
            </a:r>
            <a:r>
              <a:rPr lang="en-US" sz="2000" dirty="0"/>
              <a:t> </a:t>
            </a:r>
            <a:r>
              <a:rPr lang="en-US" sz="2000" dirty="0" err="1"/>
              <a:t>màu</a:t>
            </a:r>
            <a:r>
              <a:rPr lang="en-US" sz="2000" dirty="0"/>
              <a:t> </a:t>
            </a:r>
            <a:r>
              <a:rPr lang="en-US" sz="2000" b="1" dirty="0" err="1"/>
              <a:t>theo</a:t>
            </a:r>
            <a:r>
              <a:rPr lang="en-US" sz="2000" b="1" dirty="0"/>
              <a:t> </a:t>
            </a:r>
            <a:r>
              <a:rPr lang="en-US" sz="2000" b="1" dirty="0" err="1"/>
              <a:t>cách</a:t>
            </a:r>
            <a:r>
              <a:rPr lang="en-US" sz="2000" b="1" dirty="0"/>
              <a:t> </a:t>
            </a:r>
            <a:r>
              <a:rPr lang="en-US" sz="2000" b="1" dirty="0" err="1"/>
              <a:t>này</a:t>
            </a:r>
            <a:r>
              <a:rPr lang="en-US" sz="2000" dirty="0"/>
              <a:t> .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chúng</a:t>
            </a:r>
            <a:r>
              <a:rPr lang="en-US" sz="2000" dirty="0"/>
              <a:t> </a:t>
            </a:r>
            <a:r>
              <a:rPr lang="en-US" sz="2000" b="1" i="1" dirty="0"/>
              <a:t>&lt;LIKE THIS&gt;</a:t>
            </a:r>
            <a:r>
              <a:rPr lang="en-US" sz="2000" dirty="0"/>
              <a:t> .</a:t>
            </a:r>
            <a:endParaRPr lang="en-VN" sz="2000" dirty="0"/>
          </a:p>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4471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89199" y="330425"/>
            <a:ext cx="7370700" cy="857400"/>
          </a:xfrm>
          <a:prstGeom prst="rect">
            <a:avLst/>
          </a:prstGeom>
        </p:spPr>
        <p:txBody>
          <a:bodyPr spcFirstLastPara="1" wrap="square" lIns="91425" tIns="91425" rIns="91425" bIns="91425" anchor="t" anchorCtr="0">
            <a:noAutofit/>
          </a:bodyPr>
          <a:lstStyle/>
          <a:p>
            <a:pPr lvl="0"/>
            <a:r>
              <a:rPr lang="en-US" sz="2800" dirty="0" err="1"/>
              <a:t>Ví</a:t>
            </a:r>
            <a:r>
              <a:rPr lang="en-US" sz="2800" dirty="0"/>
              <a:t> </a:t>
            </a:r>
            <a:r>
              <a:rPr lang="en-US" sz="2800" dirty="0" err="1"/>
              <a:t>dụ</a:t>
            </a:r>
            <a:r>
              <a:rPr lang="en-US" sz="2800" dirty="0"/>
              <a:t> </a:t>
            </a:r>
            <a:r>
              <a:rPr lang="en-US" sz="2800" dirty="0" err="1"/>
              <a:t>về</a:t>
            </a:r>
            <a:r>
              <a:rPr lang="en-US" sz="2800" dirty="0"/>
              <a:t> XML</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2082467" y="1503344"/>
            <a:ext cx="5395103"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phần</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tử</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và</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thuộc</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tính</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XML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hiển</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thị</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like this</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Giá</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trị</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của</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chúng</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nếu</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thay</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0" u="none" strike="noStrike" cap="none" normalizeH="0" baseline="0" dirty="0" err="1">
                <a:ln>
                  <a:noFill/>
                </a:ln>
                <a:solidFill>
                  <a:schemeClr val="tx1"/>
                </a:solidFill>
                <a:effectLst/>
                <a:ea typeface="Times New Roman" panose="02020603050405020304" pitchFamily="18" charset="0"/>
              </a:rPr>
              <a:t>đổi</a:t>
            </a:r>
            <a:r>
              <a:rPr kumimoji="0" lang="en-US" altLang="en-VN" sz="2000" b="0" i="0" u="none" strike="noStrike" cap="none" normalizeH="0" baseline="0" dirty="0">
                <a:ln>
                  <a:noFill/>
                </a:ln>
                <a:solidFill>
                  <a:schemeClr val="tx1"/>
                </a:solidFill>
                <a:effectLst/>
                <a:ea typeface="Times New Roman" panose="02020603050405020304" pitchFamily="18" charset="0"/>
              </a:rPr>
              <a:t> </a:t>
            </a:r>
            <a:r>
              <a:rPr kumimoji="0" lang="en-US" altLang="en-VN" sz="2000" b="0" i="1"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&lt;LIKE THIS&gt;</a:t>
            </a:r>
            <a:r>
              <a:rPr kumimoji="0" lang="en-US" altLang="en-VN" sz="2000" b="0" i="0" u="none" strike="noStrike" cap="none" normalizeH="0" baseline="0" dirty="0">
                <a:ln>
                  <a:noFill/>
                </a:ln>
                <a:solidFill>
                  <a:schemeClr val="tx1"/>
                </a:solidFill>
                <a:effectLst/>
                <a:ea typeface="Times New Roman" panose="02020603050405020304" pitchFamily="18" charset="0"/>
              </a:rPr>
              <a:t>,.</a:t>
            </a:r>
            <a:endPar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ví</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dụ</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hoàn</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chỉnh</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về</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tệp</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XML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được</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hiển</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thị</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như</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VN"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sau</a:t>
            </a:r>
            <a:r>
              <a:rPr kumimoji="0" lang="en-US" altLang="en-VN"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kumimoji="0" lang="en-US" altLang="en-VN"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myType</a:t>
            </a: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kumimoji="0" lang="en-US" altLang="en-VN"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myElem</a:t>
            </a: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myAttr1="0" myAttr2="0.0"/&gt;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kumimoji="0" lang="en-US" altLang="en-VN"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myElem</a:t>
            </a: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myAttr1="1" myAttr2="-500.0"/&gt;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kumimoji="0" lang="en-US" altLang="en-VN"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myType</a:t>
            </a:r>
            <a:r>
              <a:rPr kumimoji="0" lang="en-US" altLang="en-VN"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altLang="en-VN" sz="2000" b="0" i="0" u="none" strike="noStrike" cap="none" normalizeH="0" baseline="0" dirty="0">
                <a:ln>
                  <a:noFill/>
                </a:ln>
                <a:solidFill>
                  <a:schemeClr val="tx1"/>
                </a:solidFill>
                <a:effectLst/>
              </a:rPr>
              <a:t> </a:t>
            </a:r>
            <a:endParaRPr kumimoji="0" lang="en-US" altLang="en-V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900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89199" y="330425"/>
            <a:ext cx="7370700" cy="857400"/>
          </a:xfrm>
          <a:prstGeom prst="rect">
            <a:avLst/>
          </a:prstGeom>
        </p:spPr>
        <p:txBody>
          <a:bodyPr spcFirstLastPara="1" wrap="square" lIns="91425" tIns="91425" rIns="91425" bIns="91425" anchor="t" anchorCtr="0">
            <a:noAutofit/>
          </a:bodyPr>
          <a:lstStyle/>
          <a:p>
            <a:pPr lvl="0"/>
            <a:r>
              <a:rPr lang="en-US" dirty="0" err="1"/>
              <a:t>Các</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tham</a:t>
            </a:r>
            <a:r>
              <a:rPr lang="en-US" dirty="0"/>
              <a:t> </a:t>
            </a:r>
            <a:r>
              <a:rPr lang="en-US" dirty="0" err="1"/>
              <a:t>chiếu</a:t>
            </a:r>
            <a:endParaRPr lang="en-VN"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11708" y="1335200"/>
            <a:ext cx="591369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2000" i="1" dirty="0"/>
              <a:t>* &lt;BOOL&gt;</a:t>
            </a:r>
            <a:r>
              <a:rPr lang="en-US" sz="2000" dirty="0"/>
              <a:t> : </a:t>
            </a:r>
            <a:r>
              <a:rPr lang="en-US" sz="2000" dirty="0" err="1"/>
              <a:t>giá</a:t>
            </a:r>
            <a:r>
              <a:rPr lang="en-US" sz="2000" dirty="0"/>
              <a:t> </a:t>
            </a:r>
            <a:r>
              <a:rPr lang="en-US" sz="2000" dirty="0" err="1"/>
              <a:t>trị</a:t>
            </a:r>
            <a:r>
              <a:rPr lang="en-US" sz="2000" dirty="0"/>
              <a:t> </a:t>
            </a:r>
            <a:r>
              <a:rPr lang="en-US" sz="2000" dirty="0" err="1"/>
              <a:t>boolean</a:t>
            </a:r>
            <a:r>
              <a:rPr lang="en-US" sz="2000" dirty="0"/>
              <a:t>, </a:t>
            </a:r>
            <a:r>
              <a:rPr lang="en-US" sz="2000" dirty="0" err="1"/>
              <a:t>sử</a:t>
            </a:r>
            <a:r>
              <a:rPr lang="en-US" sz="2000" dirty="0"/>
              <a:t> </a:t>
            </a:r>
            <a:r>
              <a:rPr lang="en-US" sz="2000" dirty="0" err="1"/>
              <a:t>dụng</a:t>
            </a:r>
            <a:r>
              <a:rPr lang="en-US" sz="2000" dirty="0"/>
              <a:t> "t" </a:t>
            </a:r>
            <a:r>
              <a:rPr lang="en-US" sz="2000" dirty="0" err="1"/>
              <a:t>hoặc</a:t>
            </a:r>
            <a:r>
              <a:rPr lang="en-US" sz="2000" dirty="0"/>
              <a:t> "true" </a:t>
            </a:r>
            <a:r>
              <a:rPr lang="en-US" sz="2000" dirty="0" err="1"/>
              <a:t>và</a:t>
            </a:r>
            <a:r>
              <a:rPr lang="en-US" sz="2000" dirty="0"/>
              <a:t> "f" </a:t>
            </a:r>
            <a:r>
              <a:rPr lang="en-US" sz="2000" dirty="0" err="1"/>
              <a:t>hoặc</a:t>
            </a:r>
            <a:r>
              <a:rPr lang="en-US" sz="2000" dirty="0"/>
              <a:t> "false" </a:t>
            </a:r>
            <a:r>
              <a:rPr lang="en-US" sz="2000" dirty="0" err="1"/>
              <a:t>để</a:t>
            </a:r>
            <a:r>
              <a:rPr lang="en-US" sz="2000" dirty="0"/>
              <a:t> </a:t>
            </a:r>
            <a:r>
              <a:rPr lang="en-US" sz="2000" dirty="0" err="1"/>
              <a:t>mã</a:t>
            </a:r>
            <a:r>
              <a:rPr lang="en-US" sz="2000" dirty="0"/>
              <a:t> </a:t>
            </a:r>
            <a:r>
              <a:rPr lang="en-US" sz="2000" dirty="0" err="1"/>
              <a:t>hóa</a:t>
            </a:r>
            <a:endParaRPr lang="en-VN" sz="2000" dirty="0"/>
          </a:p>
          <a:p>
            <a:pPr lvl="0"/>
            <a:r>
              <a:rPr lang="en-US" sz="2000" i="1" dirty="0"/>
              <a:t>* &lt;INT&gt;</a:t>
            </a:r>
            <a:r>
              <a:rPr lang="en-US" sz="2000" dirty="0"/>
              <a:t> :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số</a:t>
            </a:r>
            <a:r>
              <a:rPr lang="en-US" sz="2000" dirty="0"/>
              <a:t> </a:t>
            </a:r>
            <a:r>
              <a:rPr lang="en-US" sz="2000" dirty="0" err="1"/>
              <a:t>nguyên</a:t>
            </a:r>
            <a:r>
              <a:rPr lang="en-US" sz="2000" dirty="0"/>
              <a:t>, </a:t>
            </a:r>
            <a:r>
              <a:rPr lang="en-US" sz="2000" dirty="0" err="1"/>
              <a:t>có</a:t>
            </a:r>
            <a:r>
              <a:rPr lang="en-US" sz="2000" dirty="0"/>
              <a:t> </a:t>
            </a:r>
            <a:r>
              <a:rPr lang="en-US" sz="2000" dirty="0" err="1"/>
              <a:t>thể</a:t>
            </a:r>
            <a:r>
              <a:rPr lang="en-US" sz="2000" dirty="0"/>
              <a:t> </a:t>
            </a:r>
            <a:r>
              <a:rPr lang="en-US" sz="2000" dirty="0" err="1"/>
              <a:t>âm</a:t>
            </a:r>
            <a:endParaRPr lang="en-VN" sz="2000" dirty="0"/>
          </a:p>
          <a:p>
            <a:pPr lvl="0"/>
            <a:r>
              <a:rPr lang="en-US" sz="2000" i="1" dirty="0"/>
              <a:t>* &lt;UINT&gt;</a:t>
            </a:r>
            <a:r>
              <a:rPr lang="en-US" sz="2000" dirty="0"/>
              <a:t> : </a:t>
            </a:r>
            <a:r>
              <a:rPr lang="en-US" sz="2000" dirty="0" err="1"/>
              <a:t>giá</a:t>
            </a:r>
            <a:r>
              <a:rPr lang="en-US" sz="2000" dirty="0"/>
              <a:t> </a:t>
            </a:r>
            <a:r>
              <a:rPr lang="en-US" sz="2000" dirty="0" err="1"/>
              <a:t>trị</a:t>
            </a:r>
            <a:r>
              <a:rPr lang="en-US" sz="2000" dirty="0"/>
              <a:t> </a:t>
            </a:r>
            <a:r>
              <a:rPr lang="en-US" sz="2000" dirty="0" err="1"/>
              <a:t>số</a:t>
            </a:r>
            <a:r>
              <a:rPr lang="en-US" sz="2000" dirty="0"/>
              <a:t> </a:t>
            </a:r>
            <a:r>
              <a:rPr lang="en-US" sz="2000" dirty="0" err="1"/>
              <a:t>nguyên</a:t>
            </a:r>
            <a:r>
              <a:rPr lang="en-US" sz="2000" dirty="0"/>
              <a:t> </a:t>
            </a:r>
            <a:r>
              <a:rPr lang="en-US" sz="2000" dirty="0" err="1"/>
              <a:t>không</a:t>
            </a:r>
            <a:r>
              <a:rPr lang="en-US" sz="2000" dirty="0"/>
              <a:t> </a:t>
            </a:r>
            <a:r>
              <a:rPr lang="en-US" sz="2000" dirty="0" err="1"/>
              <a:t>dấu</a:t>
            </a:r>
            <a:r>
              <a:rPr lang="en-US" sz="2000" dirty="0"/>
              <a:t>, </a:t>
            </a:r>
            <a:r>
              <a:rPr lang="en-US" sz="2000" dirty="0" err="1"/>
              <a:t>phải</a:t>
            </a:r>
            <a:r>
              <a:rPr lang="en-US" sz="2000" dirty="0"/>
              <a:t>&gt; = 0</a:t>
            </a:r>
            <a:endParaRPr lang="en-VN" sz="2000" dirty="0"/>
          </a:p>
          <a:p>
            <a:pPr lvl="0"/>
            <a:r>
              <a:rPr lang="en-US" sz="2000" i="1" dirty="0"/>
              <a:t>* &lt;FLOAT&gt;</a:t>
            </a:r>
            <a:r>
              <a:rPr lang="en-US" sz="2000" dirty="0"/>
              <a:t> : </a:t>
            </a:r>
            <a:r>
              <a:rPr lang="en-US" sz="2000" dirty="0" err="1"/>
              <a:t>một</a:t>
            </a:r>
            <a:r>
              <a:rPr lang="en-US" sz="2000" dirty="0"/>
              <a:t> </a:t>
            </a:r>
            <a:r>
              <a:rPr lang="en-US" sz="2000" dirty="0" err="1"/>
              <a:t>số</a:t>
            </a:r>
            <a:r>
              <a:rPr lang="en-US" sz="2000" dirty="0"/>
              <a:t> </a:t>
            </a:r>
            <a:r>
              <a:rPr lang="en-US" sz="2000" dirty="0" err="1"/>
              <a:t>dấu</a:t>
            </a:r>
            <a:r>
              <a:rPr lang="en-US" sz="2000" dirty="0"/>
              <a:t> </a:t>
            </a:r>
            <a:r>
              <a:rPr lang="en-US" sz="2000" dirty="0" err="1"/>
              <a:t>phẩy</a:t>
            </a:r>
            <a:r>
              <a:rPr lang="en-US" sz="2000" dirty="0"/>
              <a:t> </a:t>
            </a:r>
            <a:r>
              <a:rPr lang="en-US" sz="2000" dirty="0" err="1"/>
              <a:t>động</a:t>
            </a:r>
            <a:endParaRPr lang="en-VN" sz="2000" dirty="0"/>
          </a:p>
          <a:p>
            <a:pPr lvl="0"/>
            <a:r>
              <a:rPr lang="en-US" sz="2000" i="1" dirty="0"/>
              <a:t>* &lt;TIME&gt;</a:t>
            </a:r>
            <a:r>
              <a:rPr lang="en-US" sz="2000" dirty="0"/>
              <a:t> : </a:t>
            </a:r>
            <a:r>
              <a:rPr lang="en-US" sz="2000" dirty="0" err="1"/>
              <a:t>thời</a:t>
            </a:r>
            <a:r>
              <a:rPr lang="en-US" sz="2000" dirty="0"/>
              <a:t> </a:t>
            </a:r>
            <a:r>
              <a:rPr lang="en-US" sz="2000" dirty="0" err="1"/>
              <a:t>gian</a:t>
            </a:r>
            <a:r>
              <a:rPr lang="en-US" sz="2000" dirty="0"/>
              <a:t>, </a:t>
            </a:r>
            <a:r>
              <a:rPr lang="en-US" sz="2000" dirty="0" err="1"/>
              <a:t>tính</a:t>
            </a:r>
            <a:r>
              <a:rPr lang="en-US" sz="2000" dirty="0"/>
              <a:t> </a:t>
            </a:r>
            <a:r>
              <a:rPr lang="en-US" sz="2000" dirty="0" err="1"/>
              <a:t>bằng</a:t>
            </a:r>
            <a:r>
              <a:rPr lang="en-US" sz="2000" dirty="0"/>
              <a:t> </a:t>
            </a:r>
            <a:r>
              <a:rPr lang="en-US" sz="2000" dirty="0" err="1"/>
              <a:t>giây</a:t>
            </a:r>
            <a:r>
              <a:rPr lang="en-US" sz="2000" dirty="0"/>
              <a:t>; </a:t>
            </a:r>
            <a:r>
              <a:rPr lang="en-US" sz="2000" dirty="0" err="1"/>
              <a:t>cho</a:t>
            </a:r>
            <a:r>
              <a:rPr lang="en-US" sz="2000" dirty="0"/>
              <a:t> </a:t>
            </a:r>
            <a:r>
              <a:rPr lang="en-US" sz="2000" dirty="0" err="1"/>
              <a:t>phép</a:t>
            </a:r>
            <a:r>
              <a:rPr lang="en-US" sz="2000" dirty="0"/>
              <a:t> </a:t>
            </a:r>
            <a:r>
              <a:rPr lang="en-US" sz="2000" dirty="0" err="1"/>
              <a:t>phân</a:t>
            </a:r>
            <a:r>
              <a:rPr lang="en-US" sz="2000" dirty="0"/>
              <a:t> </a:t>
            </a:r>
            <a:r>
              <a:rPr lang="en-US" sz="2000" dirty="0" err="1"/>
              <a:t>số</a:t>
            </a:r>
            <a:r>
              <a:rPr lang="en-US" sz="2000" dirty="0"/>
              <a:t>, </a:t>
            </a:r>
            <a:r>
              <a:rPr lang="en-US" sz="2000" dirty="0" err="1"/>
              <a:t>ví</a:t>
            </a:r>
            <a:r>
              <a:rPr lang="en-US" sz="2000" dirty="0"/>
              <a:t> </a:t>
            </a:r>
            <a:r>
              <a:rPr lang="en-US" sz="2000" dirty="0" err="1"/>
              <a:t>dụ</a:t>
            </a:r>
            <a:r>
              <a:rPr lang="en-US" sz="2000" dirty="0"/>
              <a:t>: "12.1"</a:t>
            </a:r>
            <a:endParaRPr lang="en-VN" sz="2000" dirty="0"/>
          </a:p>
          <a:p>
            <a:pPr lvl="0"/>
            <a:r>
              <a:rPr lang="en-US" sz="2000" i="1" dirty="0"/>
              <a:t>* &lt;STRING&gt;</a:t>
            </a:r>
            <a:r>
              <a:rPr lang="en-US" sz="2000" dirty="0"/>
              <a:t> : </a:t>
            </a:r>
            <a:r>
              <a:rPr lang="en-US" sz="2000" dirty="0" err="1"/>
              <a:t>bất</a:t>
            </a:r>
            <a:r>
              <a:rPr lang="en-US" sz="2000" dirty="0"/>
              <a:t> </a:t>
            </a:r>
            <a:r>
              <a:rPr lang="en-US" sz="2000" dirty="0" err="1"/>
              <a:t>kỳ</a:t>
            </a:r>
            <a:r>
              <a:rPr lang="en-US" sz="2000" dirty="0"/>
              <a:t> </a:t>
            </a:r>
            <a:r>
              <a:rPr lang="en-US" sz="2000" dirty="0" err="1"/>
              <a:t>chuỗi</a:t>
            </a:r>
            <a:r>
              <a:rPr lang="en-US" sz="2000" dirty="0"/>
              <a:t> </a:t>
            </a:r>
            <a:r>
              <a:rPr lang="en-US" sz="2000" dirty="0" err="1"/>
              <a:t>nào</a:t>
            </a:r>
            <a:r>
              <a:rPr lang="en-US" sz="2000" dirty="0"/>
              <a:t>, </a:t>
            </a:r>
            <a:r>
              <a:rPr lang="en-US" sz="2000" dirty="0" err="1"/>
              <a:t>nhưng</a:t>
            </a:r>
            <a:r>
              <a:rPr lang="en-US" sz="2000" dirty="0"/>
              <a:t> </a:t>
            </a:r>
            <a:r>
              <a:rPr lang="en-US" sz="2000" dirty="0" err="1"/>
              <a:t>chỉ</a:t>
            </a:r>
            <a:r>
              <a:rPr lang="en-US" sz="2000" dirty="0"/>
              <a:t> </a:t>
            </a:r>
            <a:r>
              <a:rPr lang="en-US" sz="2000" dirty="0" err="1"/>
              <a:t>sử</a:t>
            </a:r>
            <a:r>
              <a:rPr lang="en-US" sz="2000" dirty="0"/>
              <a:t> </a:t>
            </a:r>
            <a:r>
              <a:rPr lang="en-US" sz="2000" dirty="0" err="1"/>
              <a:t>dụng</a:t>
            </a:r>
            <a:r>
              <a:rPr lang="en-US" sz="2000" dirty="0"/>
              <a:t> </a:t>
            </a:r>
            <a:r>
              <a:rPr lang="en-US" sz="2000" dirty="0" err="1"/>
              <a:t>ký</a:t>
            </a:r>
            <a:r>
              <a:rPr lang="en-US" sz="2000" dirty="0"/>
              <a:t> </a:t>
            </a:r>
            <a:r>
              <a:rPr lang="en-US" sz="2000" dirty="0" err="1"/>
              <a:t>tự</a:t>
            </a:r>
            <a:r>
              <a:rPr lang="en-US" sz="2000" dirty="0"/>
              <a:t> ASCII</a:t>
            </a:r>
            <a:endParaRPr lang="en-VN" sz="2000" dirty="0"/>
          </a:p>
          <a:p>
            <a:pPr lvl="0"/>
            <a:r>
              <a:rPr lang="en-US" sz="2000" i="1" dirty="0"/>
              <a:t>* &lt;ID&gt;</a:t>
            </a:r>
            <a:r>
              <a:rPr lang="en-US" sz="2000" dirty="0"/>
              <a:t> : </a:t>
            </a:r>
            <a:r>
              <a:rPr lang="en-US" sz="2000" dirty="0" err="1"/>
              <a:t>một</a:t>
            </a:r>
            <a:r>
              <a:rPr lang="en-US" sz="2000" dirty="0"/>
              <a:t> </a:t>
            </a:r>
            <a:r>
              <a:rPr lang="en-US" sz="2000" dirty="0" err="1"/>
              <a:t>chuỗi</a:t>
            </a:r>
            <a:r>
              <a:rPr lang="en-US" sz="2000" dirty="0"/>
              <a:t> </a:t>
            </a:r>
            <a:r>
              <a:rPr lang="en-US" sz="2000" dirty="0" err="1"/>
              <a:t>không</a:t>
            </a:r>
            <a:r>
              <a:rPr lang="en-US" sz="2000" dirty="0"/>
              <a:t> </a:t>
            </a:r>
            <a:r>
              <a:rPr lang="en-US" sz="2000" dirty="0" err="1"/>
              <a:t>được</a:t>
            </a:r>
            <a:r>
              <a:rPr lang="en-US" sz="2000" dirty="0"/>
              <a:t> </a:t>
            </a:r>
            <a:r>
              <a:rPr lang="en-US" sz="2000" dirty="0" err="1"/>
              <a:t>chứa</a:t>
            </a:r>
            <a:r>
              <a:rPr lang="en-US" sz="2000" dirty="0"/>
              <a:t> </a:t>
            </a:r>
            <a:r>
              <a:rPr lang="en-US" sz="2000" dirty="0" err="1"/>
              <a:t>các</a:t>
            </a:r>
            <a:r>
              <a:rPr lang="en-US" sz="2000" dirty="0"/>
              <a:t> </a:t>
            </a:r>
            <a:r>
              <a:rPr lang="en-US" sz="2000" dirty="0" err="1"/>
              <a:t>ký</a:t>
            </a:r>
            <a:r>
              <a:rPr lang="en-US" sz="2000" dirty="0"/>
              <a:t> </a:t>
            </a:r>
            <a:r>
              <a:rPr lang="en-US" sz="2000" dirty="0" err="1"/>
              <a:t>tự</a:t>
            </a:r>
            <a:r>
              <a:rPr lang="en-US" sz="2000" dirty="0"/>
              <a:t> </a:t>
            </a:r>
            <a:r>
              <a:rPr lang="en-US" sz="2000" dirty="0" err="1"/>
              <a:t>sau</a:t>
            </a:r>
            <a:r>
              <a:rPr lang="en-US" sz="2000" dirty="0"/>
              <a:t>: '#'</a:t>
            </a:r>
            <a:endParaRPr lang="en-VN" sz="2000" dirty="0"/>
          </a:p>
        </p:txBody>
      </p:sp>
    </p:spTree>
    <p:extLst>
      <p:ext uri="{BB962C8B-B14F-4D97-AF65-F5344CB8AC3E}">
        <p14:creationId xmlns:p14="http://schemas.microsoft.com/office/powerpoint/2010/main" val="375998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2535323" y="1234487"/>
            <a:ext cx="5351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err="1">
                <a:solidFill>
                  <a:srgbClr val="ABE33F"/>
                </a:solidFill>
              </a:rPr>
              <a:t>Thành</a:t>
            </a:r>
            <a:r>
              <a:rPr lang="en" sz="3600" dirty="0">
                <a:solidFill>
                  <a:srgbClr val="ABE33F"/>
                </a:solidFill>
              </a:rPr>
              <a:t> </a:t>
            </a:r>
            <a:r>
              <a:rPr lang="en" sz="3600" dirty="0" err="1">
                <a:solidFill>
                  <a:srgbClr val="ABE33F"/>
                </a:solidFill>
              </a:rPr>
              <a:t>viên</a:t>
            </a:r>
            <a:r>
              <a:rPr lang="en" sz="3600" dirty="0">
                <a:solidFill>
                  <a:srgbClr val="ABE33F"/>
                </a:solidFill>
              </a:rPr>
              <a:t> </a:t>
            </a:r>
            <a:r>
              <a:rPr lang="en" sz="3600" dirty="0" err="1">
                <a:solidFill>
                  <a:srgbClr val="ABE33F"/>
                </a:solidFill>
              </a:rPr>
              <a:t>nhóm</a:t>
            </a:r>
            <a:r>
              <a:rPr lang="en" sz="3600" dirty="0">
                <a:solidFill>
                  <a:srgbClr val="ABE33F"/>
                </a:solidFill>
              </a:rPr>
              <a:t> 2:</a:t>
            </a:r>
            <a:endParaRPr sz="3600" dirty="0">
              <a:solidFill>
                <a:srgbClr val="ABE33F"/>
              </a:solidFill>
            </a:endParaRPr>
          </a:p>
        </p:txBody>
      </p:sp>
      <p:grpSp>
        <p:nvGrpSpPr>
          <p:cNvPr id="112" name="Google Shape;112;p13"/>
          <p:cNvGrpSpPr/>
          <p:nvPr/>
        </p:nvGrpSpPr>
        <p:grpSpPr>
          <a:xfrm>
            <a:off x="685613" y="1814387"/>
            <a:ext cx="1512762" cy="1433896"/>
            <a:chOff x="5300400" y="3670175"/>
            <a:chExt cx="421300" cy="399325"/>
          </a:xfrm>
        </p:grpSpPr>
        <p:sp>
          <p:nvSpPr>
            <p:cNvPr id="113" name="Google Shape;113;p13"/>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12" name="Google Shape;110;p13">
            <a:extLst>
              <a:ext uri="{FF2B5EF4-FFF2-40B4-BE49-F238E27FC236}">
                <a16:creationId xmlns:a16="http://schemas.microsoft.com/office/drawing/2014/main" id="{74D94606-DF73-3544-AE8C-EFF4CC7F5592}"/>
              </a:ext>
            </a:extLst>
          </p:cNvPr>
          <p:cNvSpPr txBox="1">
            <a:spLocks/>
          </p:cNvSpPr>
          <p:nvPr/>
        </p:nvSpPr>
        <p:spPr>
          <a:xfrm>
            <a:off x="2799009" y="2080199"/>
            <a:ext cx="53517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ts val="2400"/>
              <a:buFont typeface="Raleway"/>
              <a:buNone/>
              <a:defRPr sz="2400" b="1" i="0" u="none" strike="noStrike" cap="none">
                <a:solidFill>
                  <a:srgbClr val="FFFFFF"/>
                </a:solidFill>
                <a:latin typeface="Raleway"/>
                <a:ea typeface="Raleway"/>
                <a:cs typeface="Raleway"/>
                <a:sym typeface="Raleway"/>
              </a:defRPr>
            </a:lvl9pPr>
          </a:lstStyle>
          <a:p>
            <a:r>
              <a:rPr lang="en-US" sz="2800" b="0" dirty="0" err="1">
                <a:solidFill>
                  <a:srgbClr val="ABE33F"/>
                </a:solidFill>
              </a:rPr>
              <a:t>Đoàn</a:t>
            </a:r>
            <a:r>
              <a:rPr lang="en-US" sz="2800" b="0" dirty="0">
                <a:solidFill>
                  <a:srgbClr val="ABE33F"/>
                </a:solidFill>
              </a:rPr>
              <a:t> </a:t>
            </a:r>
            <a:r>
              <a:rPr lang="en-US" sz="2800" b="0" dirty="0" err="1">
                <a:solidFill>
                  <a:srgbClr val="ABE33F"/>
                </a:solidFill>
              </a:rPr>
              <a:t>Duy</a:t>
            </a:r>
            <a:r>
              <a:rPr lang="en-US" sz="2800" b="0" dirty="0">
                <a:solidFill>
                  <a:srgbClr val="ABE33F"/>
                </a:solidFill>
              </a:rPr>
              <a:t> </a:t>
            </a:r>
            <a:r>
              <a:rPr lang="en-US" sz="2800" b="0" dirty="0" err="1">
                <a:solidFill>
                  <a:srgbClr val="ABE33F"/>
                </a:solidFill>
              </a:rPr>
              <a:t>Hoà</a:t>
            </a:r>
            <a:endParaRPr lang="en-US" sz="2800" b="0" dirty="0">
              <a:solidFill>
                <a:srgbClr val="ABE33F"/>
              </a:solidFill>
            </a:endParaRPr>
          </a:p>
          <a:p>
            <a:r>
              <a:rPr lang="en-US" sz="2800" b="0" dirty="0" err="1">
                <a:solidFill>
                  <a:srgbClr val="ABE33F"/>
                </a:solidFill>
              </a:rPr>
              <a:t>Đặng</a:t>
            </a:r>
            <a:r>
              <a:rPr lang="en-US" sz="2800" b="0" dirty="0">
                <a:solidFill>
                  <a:srgbClr val="ABE33F"/>
                </a:solidFill>
              </a:rPr>
              <a:t> </a:t>
            </a:r>
            <a:r>
              <a:rPr lang="en-US" sz="2800" b="0" dirty="0" err="1">
                <a:solidFill>
                  <a:srgbClr val="ABE33F"/>
                </a:solidFill>
              </a:rPr>
              <a:t>Văn</a:t>
            </a:r>
            <a:r>
              <a:rPr lang="en-US" sz="2800" b="0" dirty="0">
                <a:solidFill>
                  <a:srgbClr val="ABE33F"/>
                </a:solidFill>
              </a:rPr>
              <a:t> </a:t>
            </a:r>
            <a:r>
              <a:rPr lang="en-US" sz="2800" b="0" dirty="0" err="1">
                <a:solidFill>
                  <a:srgbClr val="ABE33F"/>
                </a:solidFill>
              </a:rPr>
              <a:t>Hoàng</a:t>
            </a:r>
            <a:endParaRPr lang="en-US" sz="2800" b="0" dirty="0">
              <a:solidFill>
                <a:srgbClr val="ABE33F"/>
              </a:solidFill>
            </a:endParaRPr>
          </a:p>
          <a:p>
            <a:r>
              <a:rPr lang="en-US" sz="2800" b="0" dirty="0" err="1">
                <a:solidFill>
                  <a:srgbClr val="ABE33F"/>
                </a:solidFill>
              </a:rPr>
              <a:t>Nguyễn</a:t>
            </a:r>
            <a:r>
              <a:rPr lang="en-US" sz="2800" b="0" dirty="0">
                <a:solidFill>
                  <a:srgbClr val="ABE33F"/>
                </a:solidFill>
              </a:rPr>
              <a:t> </a:t>
            </a:r>
            <a:r>
              <a:rPr lang="en-US" sz="2800" b="0" dirty="0" err="1">
                <a:solidFill>
                  <a:srgbClr val="ABE33F"/>
                </a:solidFill>
              </a:rPr>
              <a:t>Dụng</a:t>
            </a:r>
            <a:r>
              <a:rPr lang="en-US" sz="2800" b="0" dirty="0">
                <a:solidFill>
                  <a:srgbClr val="ABE33F"/>
                </a:solidFill>
              </a:rPr>
              <a:t> </a:t>
            </a:r>
            <a:r>
              <a:rPr lang="en-US" sz="2800" b="0" dirty="0" err="1">
                <a:solidFill>
                  <a:srgbClr val="ABE33F"/>
                </a:solidFill>
              </a:rPr>
              <a:t>Tuyên</a:t>
            </a:r>
            <a:endParaRPr lang="en-US" sz="2800" b="0" dirty="0">
              <a:solidFill>
                <a:srgbClr val="ABE33F"/>
              </a:solidFill>
            </a:endParaRPr>
          </a:p>
          <a:p>
            <a:r>
              <a:rPr lang="en-US" sz="2800" b="0" dirty="0" err="1">
                <a:solidFill>
                  <a:srgbClr val="ABE33F"/>
                </a:solidFill>
              </a:rPr>
              <a:t>Nguyễn</a:t>
            </a:r>
            <a:r>
              <a:rPr lang="en-US" sz="2800" b="0" dirty="0">
                <a:solidFill>
                  <a:srgbClr val="ABE33F"/>
                </a:solidFill>
              </a:rPr>
              <a:t> </a:t>
            </a:r>
            <a:r>
              <a:rPr lang="en-US" sz="2800" b="0" dirty="0" err="1">
                <a:solidFill>
                  <a:srgbClr val="ABE33F"/>
                </a:solidFill>
              </a:rPr>
              <a:t>Quốc</a:t>
            </a:r>
            <a:r>
              <a:rPr lang="en-US" sz="2800" b="0" dirty="0">
                <a:solidFill>
                  <a:srgbClr val="ABE33F"/>
                </a:solidFill>
              </a:rPr>
              <a:t> </a:t>
            </a:r>
            <a:r>
              <a:rPr lang="en-US" sz="2800" b="0" dirty="0" err="1">
                <a:solidFill>
                  <a:srgbClr val="ABE33F"/>
                </a:solidFill>
              </a:rPr>
              <a:t>Tuấn</a:t>
            </a:r>
            <a:endParaRPr lang="en-US" sz="2800" b="0" dirty="0">
              <a:solidFill>
                <a:srgbClr val="ABE33F"/>
              </a:solidFill>
            </a:endParaRPr>
          </a:p>
          <a:p>
            <a:r>
              <a:rPr lang="en-US" sz="2800" b="0" dirty="0" err="1">
                <a:solidFill>
                  <a:srgbClr val="ABE33F"/>
                </a:solidFill>
              </a:rPr>
              <a:t>Hoàng</a:t>
            </a:r>
            <a:r>
              <a:rPr lang="en-US" sz="2800" b="0" dirty="0">
                <a:solidFill>
                  <a:srgbClr val="ABE33F"/>
                </a:solidFill>
              </a:rPr>
              <a:t> Minh </a:t>
            </a:r>
            <a:r>
              <a:rPr lang="en-US" sz="2800" b="0" dirty="0" err="1">
                <a:solidFill>
                  <a:srgbClr val="ABE33F"/>
                </a:solidFill>
              </a:rPr>
              <a:t>Tuyến</a:t>
            </a:r>
            <a:endParaRPr lang="en-US" sz="2800" b="0" dirty="0">
              <a:solidFill>
                <a:srgbClr val="ABE33F"/>
              </a:solidFill>
            </a:endParaRPr>
          </a:p>
          <a:p>
            <a:endParaRPr lang="en-US" sz="1800" dirty="0">
              <a:solidFill>
                <a:srgbClr val="ABE33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989199" y="330425"/>
            <a:ext cx="7370700" cy="857400"/>
          </a:xfrm>
          <a:prstGeom prst="rect">
            <a:avLst/>
          </a:prstGeom>
        </p:spPr>
        <p:txBody>
          <a:bodyPr spcFirstLastPara="1" wrap="square" lIns="91425" tIns="91425" rIns="91425" bIns="91425" anchor="t" anchorCtr="0">
            <a:noAutofit/>
          </a:bodyPr>
          <a:lstStyle/>
          <a:p>
            <a:pPr lvl="0"/>
            <a:r>
              <a:rPr lang="en-US" sz="2800" i="1" dirty="0" err="1"/>
              <a:t>Thận</a:t>
            </a:r>
            <a:r>
              <a:rPr lang="en-US" sz="2800" i="1" dirty="0"/>
              <a:t> </a:t>
            </a:r>
            <a:r>
              <a:rPr lang="en-US" sz="2800" i="1" dirty="0" err="1"/>
              <a:t>trọng</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27122" y="1173133"/>
            <a:ext cx="91440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i="1" dirty="0"/>
              <a:t>&lt;FILE&gt;</a:t>
            </a:r>
            <a:r>
              <a:rPr lang="en-US" dirty="0"/>
              <a:t> </a:t>
            </a:r>
            <a:r>
              <a:rPr lang="en-US" dirty="0" err="1"/>
              <a:t>hoặc</a:t>
            </a:r>
            <a:r>
              <a:rPr lang="en-US" dirty="0"/>
              <a:t> </a:t>
            </a:r>
            <a:r>
              <a:rPr lang="en-US" i="1" dirty="0"/>
              <a:t>&lt;FILENAME&gt;</a:t>
            </a:r>
            <a:r>
              <a:rPr lang="en-US" dirty="0"/>
              <a:t> : </a:t>
            </a:r>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 </a:t>
            </a:r>
            <a:r>
              <a:rPr lang="en-US" dirty="0" err="1"/>
              <a:t>hoặc</a:t>
            </a:r>
            <a:r>
              <a:rPr lang="en-US" dirty="0"/>
              <a:t> </a:t>
            </a:r>
            <a:r>
              <a:rPr lang="en-US" dirty="0" err="1"/>
              <a:t>tuyệt</a:t>
            </a:r>
            <a:r>
              <a:rPr lang="en-US" dirty="0"/>
              <a:t> </a:t>
            </a:r>
            <a:r>
              <a:rPr lang="en-US" dirty="0" err="1"/>
              <a:t>đối</a:t>
            </a:r>
            <a:r>
              <a:rPr lang="en-US" dirty="0"/>
              <a:t>) </a:t>
            </a:r>
            <a:r>
              <a:rPr lang="en-US" dirty="0" err="1"/>
              <a:t>đến</a:t>
            </a:r>
            <a:r>
              <a:rPr lang="en-US" dirty="0"/>
              <a:t> </a:t>
            </a:r>
            <a:r>
              <a:rPr lang="en-US" dirty="0" err="1"/>
              <a:t>một</a:t>
            </a:r>
            <a:r>
              <a:rPr lang="en-US" dirty="0"/>
              <a:t> </a:t>
            </a:r>
            <a:r>
              <a:rPr lang="en-US" dirty="0" err="1"/>
              <a:t>tệp</a:t>
            </a:r>
            <a:r>
              <a:rPr lang="en-US" dirty="0"/>
              <a:t>; </a:t>
            </a:r>
            <a:r>
              <a:rPr lang="en-US" dirty="0" err="1"/>
              <a:t>xem</a:t>
            </a:r>
            <a:r>
              <a:rPr lang="en-US" dirty="0"/>
              <a:t> </a:t>
            </a:r>
            <a:r>
              <a:rPr lang="en-US" dirty="0" err="1"/>
              <a:t>thêm</a:t>
            </a:r>
            <a:r>
              <a:rPr lang="en-US" dirty="0"/>
              <a:t> </a:t>
            </a:r>
            <a:r>
              <a:rPr lang="en-US" u="sng" dirty="0">
                <a:hlinkClick r:id="rId3"/>
              </a:rPr>
              <a:t>#Referenced Tệp Loại</a:t>
            </a:r>
            <a:endParaRPr lang="en-VN" dirty="0"/>
          </a:p>
          <a:p>
            <a:pPr lvl="0"/>
            <a:r>
              <a:rPr lang="en-US" i="1" dirty="0"/>
              <a:t>&lt;PATH&gt;</a:t>
            </a:r>
            <a:r>
              <a:rPr lang="en-US" dirty="0"/>
              <a:t> : </a:t>
            </a:r>
            <a:r>
              <a:rPr lang="en-US" dirty="0" err="1"/>
              <a:t>một</a:t>
            </a:r>
            <a:r>
              <a:rPr lang="en-US" dirty="0"/>
              <a:t> </a:t>
            </a:r>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 </a:t>
            </a:r>
            <a:r>
              <a:rPr lang="en-US" dirty="0" err="1"/>
              <a:t>hoặc</a:t>
            </a:r>
            <a:r>
              <a:rPr lang="en-US" dirty="0"/>
              <a:t> </a:t>
            </a:r>
            <a:r>
              <a:rPr lang="en-US" dirty="0" err="1"/>
              <a:t>tuyệt</a:t>
            </a:r>
            <a:r>
              <a:rPr lang="en-US" dirty="0"/>
              <a:t> </a:t>
            </a:r>
            <a:r>
              <a:rPr lang="en-US" dirty="0" err="1"/>
              <a:t>đối</a:t>
            </a:r>
            <a:r>
              <a:rPr lang="en-US" dirty="0"/>
              <a:t>) (</a:t>
            </a:r>
            <a:r>
              <a:rPr lang="en-US" dirty="0" err="1"/>
              <a:t>thường</a:t>
            </a:r>
            <a:r>
              <a:rPr lang="en-US" dirty="0"/>
              <a:t> </a:t>
            </a:r>
            <a:r>
              <a:rPr lang="en-US" dirty="0" err="1"/>
              <a:t>đến</a:t>
            </a:r>
            <a:r>
              <a:rPr lang="en-US" dirty="0"/>
              <a:t> </a:t>
            </a:r>
            <a:r>
              <a:rPr lang="en-US" dirty="0" err="1"/>
              <a:t>một</a:t>
            </a:r>
            <a:r>
              <a:rPr lang="en-US" dirty="0"/>
              <a:t> </a:t>
            </a:r>
            <a:r>
              <a:rPr lang="en-US" dirty="0" err="1"/>
              <a:t>thư</a:t>
            </a:r>
            <a:r>
              <a:rPr lang="en-US" dirty="0"/>
              <a:t> </a:t>
            </a:r>
            <a:r>
              <a:rPr lang="en-US" dirty="0" err="1"/>
              <a:t>mục</a:t>
            </a:r>
            <a:r>
              <a:rPr lang="en-US" dirty="0"/>
              <a:t>)</a:t>
            </a:r>
            <a:endParaRPr lang="en-VN" dirty="0"/>
          </a:p>
          <a:p>
            <a:pPr lvl="0"/>
            <a:r>
              <a:rPr lang="en-US" i="1" dirty="0"/>
              <a:t>&lt;COLOR&gt;</a:t>
            </a:r>
            <a:r>
              <a:rPr lang="en-US" dirty="0"/>
              <a:t> : </a:t>
            </a:r>
            <a:r>
              <a:rPr lang="en-US" dirty="0" err="1"/>
              <a:t>một</a:t>
            </a:r>
            <a:r>
              <a:rPr lang="en-US" dirty="0"/>
              <a:t> </a:t>
            </a:r>
            <a:r>
              <a:rPr lang="en-US" dirty="0" err="1"/>
              <a:t>phần</a:t>
            </a:r>
            <a:r>
              <a:rPr lang="en-US" dirty="0"/>
              <a:t> </a:t>
            </a:r>
            <a:r>
              <a:rPr lang="en-US" dirty="0" err="1"/>
              <a:t>tư</a:t>
            </a:r>
            <a:r>
              <a:rPr lang="en-US" dirty="0"/>
              <a:t> </a:t>
            </a:r>
            <a:r>
              <a:rPr lang="en-US" dirty="0" err="1"/>
              <a:t>số</a:t>
            </a:r>
            <a:r>
              <a:rPr lang="en-US" dirty="0"/>
              <a:t> float </a:t>
            </a:r>
            <a:r>
              <a:rPr lang="en-US" dirty="0" err="1"/>
              <a:t>được</a:t>
            </a:r>
            <a:r>
              <a:rPr lang="en-US" dirty="0"/>
              <a:t> </a:t>
            </a:r>
            <a:r>
              <a:rPr lang="en-US" dirty="0" err="1"/>
              <a:t>phân</a:t>
            </a:r>
            <a:r>
              <a:rPr lang="en-US" dirty="0"/>
              <a:t> </a:t>
            </a:r>
            <a:r>
              <a:rPr lang="en-US" dirty="0" err="1"/>
              <a:t>tách</a:t>
            </a:r>
            <a:r>
              <a:rPr lang="en-US" dirty="0"/>
              <a:t> </a:t>
            </a:r>
            <a:r>
              <a:rPr lang="en-US" dirty="0" err="1"/>
              <a:t>bằng</a:t>
            </a:r>
            <a:r>
              <a:rPr lang="en-US" dirty="0"/>
              <a:t> ',' ( </a:t>
            </a:r>
            <a:r>
              <a:rPr lang="en-US" i="1" dirty="0"/>
              <a:t>&lt;FLOAT&gt;</a:t>
            </a:r>
            <a:r>
              <a:rPr lang="en-US" dirty="0"/>
              <a:t> , </a:t>
            </a:r>
            <a:r>
              <a:rPr lang="en-US" i="1" dirty="0"/>
              <a:t>&lt;FLOAT&gt;</a:t>
            </a:r>
            <a:r>
              <a:rPr lang="en-US" dirty="0"/>
              <a:t> , </a:t>
            </a:r>
            <a:r>
              <a:rPr lang="en-US" i="1" dirty="0"/>
              <a:t>&lt;FLOAT&gt;</a:t>
            </a:r>
            <a:r>
              <a:rPr lang="en-US" dirty="0"/>
              <a:t> , </a:t>
            </a:r>
            <a:r>
              <a:rPr lang="en-US" i="1" dirty="0"/>
              <a:t>&lt;FLOAT&gt;</a:t>
            </a:r>
            <a:r>
              <a:rPr lang="en-US" dirty="0"/>
              <a:t> ), </a:t>
            </a:r>
            <a:r>
              <a:rPr lang="en-US" dirty="0" err="1"/>
              <a:t>mô</a:t>
            </a:r>
            <a:r>
              <a:rPr lang="en-US" dirty="0"/>
              <a:t> </a:t>
            </a:r>
            <a:r>
              <a:rPr lang="en-US" dirty="0" err="1"/>
              <a:t>tả</a:t>
            </a:r>
            <a:r>
              <a:rPr lang="en-US" dirty="0"/>
              <a:t> </a:t>
            </a:r>
            <a:r>
              <a:rPr lang="en-US" dirty="0" err="1"/>
              <a:t>thành</a:t>
            </a:r>
            <a:r>
              <a:rPr lang="en-US" dirty="0"/>
              <a:t> </a:t>
            </a:r>
            <a:r>
              <a:rPr lang="en-US" dirty="0" err="1"/>
              <a:t>phần</a:t>
            </a:r>
            <a:r>
              <a:rPr lang="en-US" dirty="0"/>
              <a:t> </a:t>
            </a:r>
            <a:r>
              <a:rPr lang="en-US" dirty="0" err="1"/>
              <a:t>màu</a:t>
            </a:r>
            <a:r>
              <a:rPr lang="en-US" dirty="0"/>
              <a:t> </a:t>
            </a:r>
            <a:r>
              <a:rPr lang="en-US" dirty="0" err="1"/>
              <a:t>đỏ</a:t>
            </a:r>
            <a:r>
              <a:rPr lang="en-US" dirty="0"/>
              <a:t>, </a:t>
            </a:r>
            <a:r>
              <a:rPr lang="en-US" dirty="0" err="1"/>
              <a:t>xanh</a:t>
            </a:r>
            <a:r>
              <a:rPr lang="en-US" dirty="0"/>
              <a:t> </a:t>
            </a:r>
            <a:r>
              <a:rPr lang="en-US" dirty="0" err="1"/>
              <a:t>lục</a:t>
            </a:r>
            <a:r>
              <a:rPr lang="en-US" dirty="0"/>
              <a:t>, </a:t>
            </a:r>
            <a:r>
              <a:rPr lang="en-US" dirty="0" err="1"/>
              <a:t>xanh</a:t>
            </a:r>
            <a:r>
              <a:rPr lang="en-US" dirty="0"/>
              <a:t> lam </a:t>
            </a:r>
            <a:r>
              <a:rPr lang="en-US" dirty="0" err="1"/>
              <a:t>và</a:t>
            </a:r>
            <a:r>
              <a:rPr lang="en-US" dirty="0"/>
              <a:t> alpha </a:t>
            </a:r>
            <a:r>
              <a:rPr lang="en-US" dirty="0" err="1"/>
              <a:t>nằm</a:t>
            </a:r>
            <a:r>
              <a:rPr lang="en-US" dirty="0"/>
              <a:t> </a:t>
            </a:r>
            <a:r>
              <a:rPr lang="en-US" dirty="0" err="1"/>
              <a:t>trong</a:t>
            </a:r>
            <a:r>
              <a:rPr lang="en-US" dirty="0"/>
              <a:t> </a:t>
            </a:r>
            <a:r>
              <a:rPr lang="en-US" dirty="0" err="1"/>
              <a:t>khoảng</a:t>
            </a:r>
            <a:r>
              <a:rPr lang="en-US" dirty="0"/>
              <a:t> </a:t>
            </a:r>
            <a:r>
              <a:rPr lang="en-US" dirty="0" err="1"/>
              <a:t>từ</a:t>
            </a:r>
            <a:r>
              <a:rPr lang="en-US" dirty="0"/>
              <a:t> 0,0 </a:t>
            </a:r>
            <a:r>
              <a:rPr lang="en-US" dirty="0" err="1"/>
              <a:t>đến</a:t>
            </a:r>
            <a:r>
              <a:rPr lang="en-US" dirty="0"/>
              <a:t> 1,0 ( </a:t>
            </a:r>
            <a:r>
              <a:rPr lang="en-US" dirty="0" err="1"/>
              <a:t>thành</a:t>
            </a:r>
            <a:r>
              <a:rPr lang="en-US" dirty="0"/>
              <a:t> </a:t>
            </a:r>
            <a:r>
              <a:rPr lang="en-US" dirty="0" err="1"/>
              <a:t>phần</a:t>
            </a:r>
            <a:r>
              <a:rPr lang="en-US" dirty="0"/>
              <a:t> alpha </a:t>
            </a:r>
            <a:r>
              <a:rPr lang="en-US" dirty="0" err="1"/>
              <a:t>là</a:t>
            </a:r>
            <a:r>
              <a:rPr lang="en-US" dirty="0"/>
              <a:t> </a:t>
            </a:r>
            <a:r>
              <a:rPr lang="en-US" dirty="0" err="1"/>
              <a:t>tùy</a:t>
            </a:r>
            <a:r>
              <a:rPr lang="en-US" dirty="0"/>
              <a:t> </a:t>
            </a:r>
            <a:r>
              <a:rPr lang="en-US" dirty="0" err="1"/>
              <a:t>chọn</a:t>
            </a:r>
            <a:r>
              <a:rPr lang="en-US" dirty="0"/>
              <a:t>), </a:t>
            </a:r>
            <a:r>
              <a:rPr lang="en-US" dirty="0" err="1"/>
              <a:t>ngoài</a:t>
            </a:r>
            <a:r>
              <a:rPr lang="en-US" dirty="0"/>
              <a:t> ra </a:t>
            </a:r>
            <a:r>
              <a:rPr lang="en-US" dirty="0" err="1"/>
              <a:t>danh</a:t>
            </a:r>
            <a:r>
              <a:rPr lang="en-US" dirty="0"/>
              <a:t> </a:t>
            </a:r>
            <a:r>
              <a:rPr lang="en-US" dirty="0" err="1"/>
              <a:t>sách</a:t>
            </a:r>
            <a:r>
              <a:rPr lang="en-US" dirty="0"/>
              <a:t> </a:t>
            </a:r>
            <a:r>
              <a:rPr lang="en-US" dirty="0" err="1"/>
              <a:t>có</a:t>
            </a:r>
            <a:r>
              <a:rPr lang="en-US" dirty="0"/>
              <a:t> </a:t>
            </a:r>
            <a:r>
              <a:rPr lang="en-US" dirty="0" err="1"/>
              <a:t>thể</a:t>
            </a:r>
            <a:r>
              <a:rPr lang="en-US" dirty="0"/>
              <a:t> </a:t>
            </a:r>
            <a:r>
              <a:rPr lang="en-US" dirty="0" err="1"/>
              <a:t>chứa</a:t>
            </a:r>
            <a:r>
              <a:rPr lang="en-US" dirty="0"/>
              <a:t> </a:t>
            </a:r>
            <a:r>
              <a:rPr lang="en-US" dirty="0" err="1"/>
              <a:t>các</a:t>
            </a:r>
            <a:r>
              <a:rPr lang="en-US" dirty="0"/>
              <a:t> </a:t>
            </a:r>
            <a:r>
              <a:rPr lang="en-US" dirty="0" err="1"/>
              <a:t>số</a:t>
            </a:r>
            <a:r>
              <a:rPr lang="en-US" dirty="0"/>
              <a:t> </a:t>
            </a:r>
            <a:r>
              <a:rPr lang="en-US" dirty="0" err="1"/>
              <a:t>nguyên</a:t>
            </a:r>
            <a:r>
              <a:rPr lang="en-US" dirty="0"/>
              <a:t> </a:t>
            </a:r>
            <a:r>
              <a:rPr lang="en-US" dirty="0" err="1"/>
              <a:t>trong</a:t>
            </a:r>
            <a:r>
              <a:rPr lang="en-US" dirty="0"/>
              <a:t> </a:t>
            </a:r>
            <a:r>
              <a:rPr lang="en-US" dirty="0" err="1"/>
              <a:t>phạm</a:t>
            </a:r>
            <a:r>
              <a:rPr lang="en-US" dirty="0"/>
              <a:t> vi 0-255. Xin </a:t>
            </a:r>
            <a:r>
              <a:rPr lang="en-US" dirty="0" err="1"/>
              <a:t>lưu</a:t>
            </a:r>
            <a:r>
              <a:rPr lang="en-US" dirty="0"/>
              <a:t> </a:t>
            </a:r>
            <a:r>
              <a:rPr lang="en-US" dirty="0" err="1"/>
              <a:t>ý</a:t>
            </a:r>
            <a:r>
              <a:rPr lang="en-US" dirty="0"/>
              <a:t> </a:t>
            </a:r>
            <a:r>
              <a:rPr lang="en-US" dirty="0" err="1"/>
              <a:t>rằng</a:t>
            </a:r>
            <a:r>
              <a:rPr lang="en-US" dirty="0"/>
              <a:t> </a:t>
            </a:r>
            <a:r>
              <a:rPr lang="en-US" dirty="0" err="1"/>
              <a:t>dấu</a:t>
            </a:r>
            <a:r>
              <a:rPr lang="en-US" dirty="0"/>
              <a:t> </a:t>
            </a:r>
            <a:r>
              <a:rPr lang="en-US" dirty="0" err="1"/>
              <a:t>phân</a:t>
            </a:r>
            <a:r>
              <a:rPr lang="en-US" dirty="0"/>
              <a:t> </a:t>
            </a:r>
            <a:r>
              <a:rPr lang="en-US" dirty="0" err="1"/>
              <a:t>cách</a:t>
            </a:r>
            <a:r>
              <a:rPr lang="en-US" dirty="0"/>
              <a:t> </a:t>
            </a:r>
            <a:r>
              <a:rPr lang="en-US" dirty="0" err="1"/>
              <a:t>phải</a:t>
            </a:r>
            <a:r>
              <a:rPr lang="en-US" dirty="0"/>
              <a:t> </a:t>
            </a:r>
            <a:r>
              <a:rPr lang="en-US" dirty="0" err="1"/>
              <a:t>là</a:t>
            </a:r>
            <a:r>
              <a:rPr lang="en-US" dirty="0"/>
              <a:t> </a:t>
            </a:r>
            <a:r>
              <a:rPr lang="en-US" dirty="0" err="1"/>
              <a:t>dấu</a:t>
            </a:r>
            <a:r>
              <a:rPr lang="en-US" dirty="0"/>
              <a:t> </a:t>
            </a:r>
            <a:r>
              <a:rPr lang="en-US" dirty="0" err="1"/>
              <a:t>phẩy</a:t>
            </a:r>
            <a:r>
              <a:rPr lang="en-US" dirty="0"/>
              <a:t> </a:t>
            </a:r>
            <a:r>
              <a:rPr lang="en-US" dirty="0" err="1"/>
              <a:t>và</a:t>
            </a:r>
            <a:r>
              <a:rPr lang="en-US" dirty="0"/>
              <a:t> </a:t>
            </a:r>
            <a:r>
              <a:rPr lang="en-US" dirty="0" err="1"/>
              <a:t>không</a:t>
            </a:r>
            <a:r>
              <a:rPr lang="en-US" dirty="0"/>
              <a:t> </a:t>
            </a:r>
            <a:r>
              <a:rPr lang="en-US" dirty="0" err="1"/>
              <a:t>được</a:t>
            </a:r>
            <a:r>
              <a:rPr lang="en-US" dirty="0"/>
              <a:t> </a:t>
            </a:r>
            <a:r>
              <a:rPr lang="en-US" dirty="0" err="1"/>
              <a:t>phép</a:t>
            </a:r>
            <a:r>
              <a:rPr lang="en-US" dirty="0"/>
              <a:t> </a:t>
            </a:r>
            <a:r>
              <a:rPr lang="en-US" dirty="0" err="1"/>
              <a:t>có</a:t>
            </a:r>
            <a:r>
              <a:rPr lang="en-US" dirty="0"/>
              <a:t> </a:t>
            </a:r>
            <a:r>
              <a:rPr lang="en-US" dirty="0" err="1"/>
              <a:t>khoảng</a:t>
            </a:r>
            <a:r>
              <a:rPr lang="en-US" dirty="0"/>
              <a:t> </a:t>
            </a:r>
            <a:r>
              <a:rPr lang="en-US" dirty="0" err="1"/>
              <a:t>trắng</a:t>
            </a:r>
            <a:r>
              <a:rPr lang="en-US" dirty="0"/>
              <a:t>. </a:t>
            </a:r>
            <a:r>
              <a:rPr lang="en-US" dirty="0" err="1"/>
              <a:t>Màu</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chuỗi</a:t>
            </a:r>
            <a:r>
              <a:rPr lang="en-US" dirty="0"/>
              <a:t> </a:t>
            </a:r>
            <a:r>
              <a:rPr lang="en-US" dirty="0" err="1"/>
              <a:t>đơn</a:t>
            </a:r>
            <a:r>
              <a:rPr lang="en-US" dirty="0"/>
              <a:t> </a:t>
            </a:r>
            <a:r>
              <a:rPr lang="en-US" dirty="0" err="1"/>
              <a:t>với</a:t>
            </a:r>
            <a:r>
              <a:rPr lang="en-US" dirty="0"/>
              <a:t> </a:t>
            </a:r>
            <a:r>
              <a:rPr lang="en-US" u="sng" dirty="0">
                <a:hlinkClick r:id="rId4"/>
              </a:rPr>
              <a:t>mã màu HTML</a:t>
            </a:r>
            <a:r>
              <a:rPr lang="en-US" dirty="0"/>
              <a:t> </a:t>
            </a:r>
            <a:r>
              <a:rPr lang="en-US" dirty="0" err="1"/>
              <a:t>hoặc</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màu</a:t>
            </a:r>
            <a:r>
              <a:rPr lang="en-US" dirty="0"/>
              <a:t> </a:t>
            </a:r>
            <a:r>
              <a:rPr lang="en-US" dirty="0" err="1"/>
              <a:t>cơ</a:t>
            </a:r>
            <a:r>
              <a:rPr lang="en-US" dirty="0"/>
              <a:t> </a:t>
            </a:r>
            <a:r>
              <a:rPr lang="en-US" dirty="0" err="1"/>
              <a:t>bản</a:t>
            </a:r>
            <a:r>
              <a:rPr lang="en-US" dirty="0"/>
              <a:t> ("</a:t>
            </a:r>
            <a:r>
              <a:rPr lang="en-US" dirty="0" err="1"/>
              <a:t>đỏ</a:t>
            </a:r>
            <a:r>
              <a:rPr lang="en-US" dirty="0"/>
              <a:t>", "</a:t>
            </a:r>
            <a:r>
              <a:rPr lang="en-US" dirty="0" err="1"/>
              <a:t>xanh</a:t>
            </a:r>
            <a:r>
              <a:rPr lang="en-US" dirty="0"/>
              <a:t> </a:t>
            </a:r>
            <a:r>
              <a:rPr lang="en-US" dirty="0" err="1"/>
              <a:t>lá</a:t>
            </a:r>
            <a:r>
              <a:rPr lang="en-US" dirty="0"/>
              <a:t> </a:t>
            </a:r>
            <a:r>
              <a:rPr lang="en-US" dirty="0" err="1"/>
              <a:t>cây</a:t>
            </a:r>
            <a:r>
              <a:rPr lang="en-US" dirty="0"/>
              <a:t>", "</a:t>
            </a:r>
            <a:r>
              <a:rPr lang="en-US" dirty="0" err="1"/>
              <a:t>xanh</a:t>
            </a:r>
            <a:r>
              <a:rPr lang="en-US" dirty="0"/>
              <a:t> lam", "</a:t>
            </a:r>
            <a:r>
              <a:rPr lang="en-US" dirty="0" err="1"/>
              <a:t>vàng</a:t>
            </a:r>
            <a:r>
              <a:rPr lang="en-US" dirty="0"/>
              <a:t>", "</a:t>
            </a:r>
            <a:r>
              <a:rPr lang="en-US" dirty="0" err="1"/>
              <a:t>lục</a:t>
            </a:r>
            <a:r>
              <a:rPr lang="en-US" dirty="0"/>
              <a:t> lam", "</a:t>
            </a:r>
            <a:r>
              <a:rPr lang="en-US" dirty="0" err="1"/>
              <a:t>đỏ</a:t>
            </a:r>
            <a:r>
              <a:rPr lang="en-US" dirty="0"/>
              <a:t> </a:t>
            </a:r>
            <a:r>
              <a:rPr lang="en-US" dirty="0" err="1"/>
              <a:t>tươi</a:t>
            </a:r>
            <a:r>
              <a:rPr lang="en-US" dirty="0"/>
              <a:t>", "</a:t>
            </a:r>
            <a:r>
              <a:rPr lang="en-US" dirty="0" err="1"/>
              <a:t>đen</a:t>
            </a:r>
            <a:r>
              <a:rPr lang="en-US" dirty="0"/>
              <a:t>", "</a:t>
            </a:r>
            <a:r>
              <a:rPr lang="en-US" dirty="0" err="1"/>
              <a:t>xám</a:t>
            </a:r>
            <a:r>
              <a:rPr lang="en-US" dirty="0"/>
              <a:t> </a:t>
            </a:r>
            <a:r>
              <a:rPr lang="en-US" dirty="0" err="1"/>
              <a:t>trắng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ngẫu</a:t>
            </a:r>
            <a:r>
              <a:rPr lang="en-US" dirty="0"/>
              <a:t> </a:t>
            </a:r>
            <a:r>
              <a:rPr lang="en-US" dirty="0" err="1"/>
              <a:t>nhiên</a:t>
            </a:r>
            <a:r>
              <a:rPr lang="en-US" dirty="0"/>
              <a:t>" </a:t>
            </a:r>
            <a:r>
              <a:rPr lang="en-US" dirty="0" err="1"/>
              <a:t>sẽ</a:t>
            </a:r>
            <a:r>
              <a:rPr lang="en-US" dirty="0"/>
              <a:t> </a:t>
            </a:r>
            <a:r>
              <a:rPr lang="en-US" dirty="0" err="1"/>
              <a:t>chỉ</a:t>
            </a:r>
            <a:r>
              <a:rPr lang="en-US" dirty="0"/>
              <a:t> </a:t>
            </a:r>
            <a:r>
              <a:rPr lang="en-US" dirty="0" err="1"/>
              <a:t>định</a:t>
            </a:r>
            <a:r>
              <a:rPr lang="en-US" dirty="0"/>
              <a:t> </a:t>
            </a:r>
            <a:r>
              <a:rPr lang="en-US" dirty="0" err="1"/>
              <a:t>một</a:t>
            </a:r>
            <a:r>
              <a:rPr lang="en-US" dirty="0"/>
              <a:t> </a:t>
            </a:r>
            <a:r>
              <a:rPr lang="en-US" dirty="0" err="1"/>
              <a:t>màu</a:t>
            </a:r>
            <a:r>
              <a:rPr lang="en-US" dirty="0"/>
              <a:t> </a:t>
            </a:r>
            <a:r>
              <a:rPr lang="en-US" dirty="0" err="1"/>
              <a:t>ngẫu</a:t>
            </a:r>
            <a:r>
              <a:rPr lang="en-US" dirty="0"/>
              <a:t> </a:t>
            </a:r>
            <a:r>
              <a:rPr lang="en-US" dirty="0" err="1"/>
              <a:t>nhiên</a:t>
            </a:r>
            <a:r>
              <a:rPr lang="en-US" dirty="0"/>
              <a:t>.</a:t>
            </a:r>
            <a:endParaRPr lang="en-VN" dirty="0"/>
          </a:p>
          <a:p>
            <a:pPr lvl="0"/>
            <a:r>
              <a:rPr lang="en-US" i="1" dirty="0"/>
              <a:t>&lt;2D-POSITION&gt;</a:t>
            </a:r>
            <a:r>
              <a:rPr lang="en-US" dirty="0"/>
              <a:t> : </a:t>
            </a:r>
            <a:r>
              <a:rPr lang="en-US" dirty="0" err="1"/>
              <a:t>hai</a:t>
            </a:r>
            <a:r>
              <a:rPr lang="en-US" dirty="0"/>
              <a:t> float </a:t>
            </a:r>
            <a:r>
              <a:rPr lang="en-US" dirty="0" err="1"/>
              <a:t>được</a:t>
            </a:r>
            <a:r>
              <a:rPr lang="en-US" dirty="0"/>
              <a:t> </a:t>
            </a:r>
            <a:r>
              <a:rPr lang="en-US" dirty="0" err="1"/>
              <a:t>phân</a:t>
            </a:r>
            <a:r>
              <a:rPr lang="en-US" dirty="0"/>
              <a:t> </a:t>
            </a:r>
            <a:r>
              <a:rPr lang="en-US" dirty="0" err="1"/>
              <a:t>tách</a:t>
            </a:r>
            <a:r>
              <a:rPr lang="en-US" dirty="0"/>
              <a:t> </a:t>
            </a:r>
            <a:r>
              <a:rPr lang="en-US" dirty="0" err="1"/>
              <a:t>bằng</a:t>
            </a:r>
            <a:r>
              <a:rPr lang="en-US" dirty="0"/>
              <a:t> ',' ( </a:t>
            </a:r>
            <a:r>
              <a:rPr lang="en-US" i="1" dirty="0"/>
              <a:t>&lt;FLOAT&gt;</a:t>
            </a:r>
            <a:r>
              <a:rPr lang="en-US" dirty="0"/>
              <a:t> , </a:t>
            </a:r>
            <a:r>
              <a:rPr lang="en-US" i="1" dirty="0"/>
              <a:t>&lt;FLOAT&gt;</a:t>
            </a:r>
            <a:r>
              <a:rPr lang="en-US" dirty="0"/>
              <a:t> ), </a:t>
            </a:r>
            <a:r>
              <a:rPr lang="en-US" dirty="0" err="1"/>
              <a:t>mô</a:t>
            </a:r>
            <a:r>
              <a:rPr lang="en-US" dirty="0"/>
              <a:t> </a:t>
            </a:r>
            <a:r>
              <a:rPr lang="en-US" dirty="0" err="1"/>
              <a:t>tả</a:t>
            </a:r>
            <a:r>
              <a:rPr lang="en-US" dirty="0"/>
              <a:t> </a:t>
            </a:r>
            <a:r>
              <a:rPr lang="en-US" dirty="0" err="1"/>
              <a:t>độ</a:t>
            </a:r>
            <a:r>
              <a:rPr lang="en-US" dirty="0"/>
              <a:t> </a:t>
            </a:r>
            <a:r>
              <a:rPr lang="en-US" dirty="0" err="1"/>
              <a:t>lệch</a:t>
            </a:r>
            <a:r>
              <a:rPr lang="en-US" dirty="0"/>
              <a:t> x- </a:t>
            </a:r>
            <a:r>
              <a:rPr lang="en-US" dirty="0" err="1"/>
              <a:t>và</a:t>
            </a:r>
            <a:r>
              <a:rPr lang="en-US" dirty="0"/>
              <a:t> y </a:t>
            </a:r>
            <a:r>
              <a:rPr lang="en-US" dirty="0" err="1"/>
              <a:t>tương</a:t>
            </a:r>
            <a:r>
              <a:rPr lang="en-US" dirty="0"/>
              <a:t> </a:t>
            </a:r>
            <a:r>
              <a:rPr lang="en-US" dirty="0" err="1"/>
              <a:t>ứng</a:t>
            </a:r>
            <a:r>
              <a:rPr lang="en-US" dirty="0"/>
              <a:t>. z </a:t>
            </a:r>
            <a:r>
              <a:rPr lang="en-US" dirty="0" err="1"/>
              <a:t>là</a:t>
            </a:r>
            <a:r>
              <a:rPr lang="en-US" dirty="0"/>
              <a:t> 0 </a:t>
            </a:r>
            <a:r>
              <a:rPr lang="en-US" dirty="0" err="1"/>
              <a:t>ngầm</a:t>
            </a:r>
            <a:r>
              <a:rPr lang="en-US" dirty="0"/>
              <a:t> </a:t>
            </a:r>
            <a:r>
              <a:rPr lang="en-US" dirty="0" err="1"/>
              <a:t>định</a:t>
            </a:r>
            <a:endParaRPr lang="en-VN" dirty="0"/>
          </a:p>
          <a:p>
            <a:pPr lvl="0"/>
            <a:r>
              <a:rPr lang="en-US" i="1" dirty="0"/>
              <a:t>&lt;3D-POSITION&gt;</a:t>
            </a:r>
            <a:r>
              <a:rPr lang="en-US" dirty="0"/>
              <a:t> : </a:t>
            </a:r>
            <a:r>
              <a:rPr lang="en-US" dirty="0" err="1"/>
              <a:t>ba</a:t>
            </a:r>
            <a:r>
              <a:rPr lang="en-US" dirty="0"/>
              <a:t> float </a:t>
            </a:r>
            <a:r>
              <a:rPr lang="en-US" dirty="0" err="1"/>
              <a:t>được</a:t>
            </a:r>
            <a:r>
              <a:rPr lang="en-US" dirty="0"/>
              <a:t> </a:t>
            </a:r>
            <a:r>
              <a:rPr lang="en-US" dirty="0" err="1"/>
              <a:t>phân</a:t>
            </a:r>
            <a:r>
              <a:rPr lang="en-US" dirty="0"/>
              <a:t> </a:t>
            </a:r>
            <a:r>
              <a:rPr lang="en-US" dirty="0" err="1"/>
              <a:t>tách</a:t>
            </a:r>
            <a:r>
              <a:rPr lang="en-US" dirty="0"/>
              <a:t> </a:t>
            </a:r>
            <a:r>
              <a:rPr lang="en-US" dirty="0" err="1"/>
              <a:t>bằng</a:t>
            </a:r>
            <a:r>
              <a:rPr lang="en-US" dirty="0"/>
              <a:t> ',' ( </a:t>
            </a:r>
            <a:r>
              <a:rPr lang="en-US" i="1" dirty="0"/>
              <a:t>&lt;FLOAT&gt;</a:t>
            </a:r>
            <a:r>
              <a:rPr lang="en-US" dirty="0"/>
              <a:t> , </a:t>
            </a:r>
            <a:r>
              <a:rPr lang="en-US" i="1" dirty="0"/>
              <a:t>&lt;FLOAT&gt;</a:t>
            </a:r>
            <a:r>
              <a:rPr lang="en-US" dirty="0"/>
              <a:t> , </a:t>
            </a:r>
            <a:r>
              <a:rPr lang="en-US" i="1" dirty="0"/>
              <a:t>&lt;FLOAT&gt;</a:t>
            </a:r>
            <a:r>
              <a:rPr lang="en-US" dirty="0"/>
              <a:t> ), </a:t>
            </a:r>
            <a:r>
              <a:rPr lang="en-US" dirty="0" err="1"/>
              <a:t>tương</a:t>
            </a:r>
            <a:r>
              <a:rPr lang="en-US" dirty="0"/>
              <a:t> </a:t>
            </a:r>
            <a:r>
              <a:rPr lang="en-US" dirty="0" err="1"/>
              <a:t>ứng</a:t>
            </a:r>
            <a:r>
              <a:rPr lang="en-US" dirty="0"/>
              <a:t> </a:t>
            </a:r>
            <a:r>
              <a:rPr lang="en-US" dirty="0" err="1"/>
              <a:t>mô</a:t>
            </a:r>
            <a:r>
              <a:rPr lang="en-US" dirty="0"/>
              <a:t> </a:t>
            </a:r>
            <a:r>
              <a:rPr lang="en-US" dirty="0" err="1"/>
              <a:t>tả</a:t>
            </a:r>
            <a:r>
              <a:rPr lang="en-US" dirty="0"/>
              <a:t> offset x-, y- </a:t>
            </a:r>
            <a:r>
              <a:rPr lang="en-US" dirty="0" err="1"/>
              <a:t>và</a:t>
            </a:r>
            <a:r>
              <a:rPr lang="en-US" dirty="0"/>
              <a:t> z-offset</a:t>
            </a:r>
            <a:endParaRPr lang="en-VN" dirty="0"/>
          </a:p>
          <a:p>
            <a:pPr lvl="0"/>
            <a:r>
              <a:rPr lang="en-US" i="1" dirty="0"/>
              <a:t>&lt;POSITION-VECTOR&gt;</a:t>
            </a:r>
            <a:r>
              <a:rPr lang="en-US" dirty="0"/>
              <a:t> : </a:t>
            </a:r>
            <a:r>
              <a:rPr lang="en-US" dirty="0" err="1"/>
              <a:t>Danh</a:t>
            </a:r>
            <a:r>
              <a:rPr lang="en-US" dirty="0"/>
              <a:t> </a:t>
            </a:r>
            <a:r>
              <a:rPr lang="en-US" dirty="0" err="1"/>
              <a:t>sách</a:t>
            </a:r>
            <a:r>
              <a:rPr lang="en-US" dirty="0"/>
              <a:t> </a:t>
            </a:r>
            <a:r>
              <a:rPr lang="en-US" dirty="0" err="1"/>
              <a:t>các</a:t>
            </a:r>
            <a:r>
              <a:rPr lang="en-US" dirty="0"/>
              <a:t> </a:t>
            </a:r>
            <a:r>
              <a:rPr lang="en-US" dirty="0" err="1"/>
              <a:t>Vị</a:t>
            </a:r>
            <a:r>
              <a:rPr lang="en-US" dirty="0"/>
              <a:t> </a:t>
            </a:r>
            <a:r>
              <a:rPr lang="en-US" dirty="0" err="1"/>
              <a:t>trí</a:t>
            </a:r>
            <a:r>
              <a:rPr lang="en-US" dirty="0"/>
              <a:t> 2D- </a:t>
            </a:r>
            <a:r>
              <a:rPr lang="en-US" dirty="0" err="1"/>
              <a:t>hoặc</a:t>
            </a:r>
            <a:r>
              <a:rPr lang="en-US" dirty="0"/>
              <a:t> 3D </a:t>
            </a:r>
            <a:r>
              <a:rPr lang="en-US" dirty="0" err="1"/>
              <a:t>được</a:t>
            </a:r>
            <a:r>
              <a:rPr lang="en-US" dirty="0"/>
              <a:t> </a:t>
            </a:r>
            <a:r>
              <a:rPr lang="en-US" dirty="0" err="1"/>
              <a:t>phân</a:t>
            </a:r>
            <a:r>
              <a:rPr lang="en-US" dirty="0"/>
              <a:t> </a:t>
            </a:r>
            <a:r>
              <a:rPr lang="en-US" dirty="0" err="1"/>
              <a:t>tách</a:t>
            </a:r>
            <a:r>
              <a:rPr lang="en-US" dirty="0"/>
              <a:t> </a:t>
            </a:r>
            <a:r>
              <a:rPr lang="en-US" dirty="0" err="1"/>
              <a:t>bằng</a:t>
            </a:r>
            <a:r>
              <a:rPr lang="en-US" dirty="0"/>
              <a:t> ''. </a:t>
            </a:r>
            <a:r>
              <a:rPr lang="en-US" dirty="0" err="1"/>
              <a:t>Tức</a:t>
            </a:r>
            <a:r>
              <a:rPr lang="en-US" dirty="0"/>
              <a:t> </a:t>
            </a:r>
            <a:r>
              <a:rPr lang="en-US" dirty="0" err="1"/>
              <a:t>là</a:t>
            </a:r>
            <a:r>
              <a:rPr lang="en-US" dirty="0"/>
              <a:t> ( </a:t>
            </a:r>
            <a:r>
              <a:rPr lang="en-US" i="1" dirty="0"/>
              <a:t>&lt;2D-POSITION&gt; &lt;2D-POSITION&gt;</a:t>
            </a:r>
            <a:r>
              <a:rPr lang="en-US" dirty="0"/>
              <a:t> , </a:t>
            </a:r>
            <a:r>
              <a:rPr lang="en-US" i="1" dirty="0"/>
              <a:t>&lt;3D-POSITION&gt;</a:t>
            </a:r>
            <a:r>
              <a:rPr lang="en-US" dirty="0"/>
              <a:t> )</a:t>
            </a:r>
            <a:endParaRPr lang="en-VN" dirty="0"/>
          </a:p>
          <a:p>
            <a:pPr lvl="0"/>
            <a:r>
              <a:rPr lang="en-US" i="1" dirty="0"/>
              <a:t>&lt;2D-BOUNDING_BOX&gt;</a:t>
            </a:r>
            <a:r>
              <a:rPr lang="en-US" dirty="0"/>
              <a:t> : </a:t>
            </a:r>
            <a:r>
              <a:rPr lang="en-US" dirty="0" err="1"/>
              <a:t>bốn</a:t>
            </a:r>
            <a:r>
              <a:rPr lang="en-US" dirty="0"/>
              <a:t> </a:t>
            </a:r>
            <a:r>
              <a:rPr lang="en-US" dirty="0" err="1"/>
              <a:t>dấu</a:t>
            </a:r>
            <a:r>
              <a:rPr lang="en-US" dirty="0"/>
              <a:t> </a:t>
            </a:r>
            <a:r>
              <a:rPr lang="en-US" dirty="0" err="1"/>
              <a:t>nổi</a:t>
            </a:r>
            <a:r>
              <a:rPr lang="en-US" dirty="0"/>
              <a:t> </a:t>
            </a:r>
            <a:r>
              <a:rPr lang="en-US" dirty="0" err="1"/>
              <a:t>được</a:t>
            </a:r>
            <a:r>
              <a:rPr lang="en-US" dirty="0"/>
              <a:t> </a:t>
            </a:r>
            <a:r>
              <a:rPr lang="en-US" dirty="0" err="1"/>
              <a:t>phân</a:t>
            </a:r>
            <a:r>
              <a:rPr lang="en-US" dirty="0"/>
              <a:t> </a:t>
            </a:r>
            <a:r>
              <a:rPr lang="en-US" dirty="0" err="1"/>
              <a:t>tách</a:t>
            </a:r>
            <a:r>
              <a:rPr lang="en-US" dirty="0"/>
              <a:t> </a:t>
            </a:r>
            <a:r>
              <a:rPr lang="en-US" dirty="0" err="1"/>
              <a:t>bằng</a:t>
            </a:r>
            <a:r>
              <a:rPr lang="en-US" dirty="0"/>
              <a:t> ',' ( </a:t>
            </a:r>
            <a:r>
              <a:rPr lang="en-US" i="1" dirty="0"/>
              <a:t>&lt;FLOAT&gt;</a:t>
            </a:r>
            <a:r>
              <a:rPr lang="en-US" dirty="0"/>
              <a:t> , </a:t>
            </a:r>
            <a:r>
              <a:rPr lang="en-US" i="1" dirty="0"/>
              <a:t>&lt;FLOAT&gt;</a:t>
            </a:r>
            <a:r>
              <a:rPr lang="en-US" dirty="0"/>
              <a:t> , </a:t>
            </a:r>
            <a:r>
              <a:rPr lang="en-US" i="1" dirty="0"/>
              <a:t>&lt;FLOAT&gt;</a:t>
            </a:r>
            <a:r>
              <a:rPr lang="en-US" dirty="0"/>
              <a:t> , </a:t>
            </a:r>
            <a:r>
              <a:rPr lang="en-US" i="1" dirty="0"/>
              <a:t>&lt;FLOAT&gt;</a:t>
            </a:r>
            <a:r>
              <a:rPr lang="en-US" dirty="0"/>
              <a:t> ), </a:t>
            </a:r>
            <a:r>
              <a:rPr lang="en-US" dirty="0" err="1"/>
              <a:t>mô</a:t>
            </a:r>
            <a:r>
              <a:rPr lang="en-US" dirty="0"/>
              <a:t> </a:t>
            </a:r>
            <a:r>
              <a:rPr lang="en-US" dirty="0" err="1"/>
              <a:t>tả</a:t>
            </a:r>
            <a:r>
              <a:rPr lang="en-US" dirty="0"/>
              <a:t> x-</a:t>
            </a:r>
            <a:r>
              <a:rPr lang="en-US" dirty="0" err="1"/>
              <a:t>tối</a:t>
            </a:r>
            <a:r>
              <a:rPr lang="en-US" dirty="0"/>
              <a:t> </a:t>
            </a:r>
            <a:r>
              <a:rPr lang="en-US" dirty="0" err="1"/>
              <a:t>thiểu</a:t>
            </a:r>
            <a:r>
              <a:rPr lang="en-US" dirty="0"/>
              <a:t>, y-</a:t>
            </a:r>
            <a:r>
              <a:rPr lang="en-US" dirty="0" err="1"/>
              <a:t>tối</a:t>
            </a:r>
            <a:r>
              <a:rPr lang="en-US" dirty="0"/>
              <a:t> </a:t>
            </a:r>
            <a:r>
              <a:rPr lang="en-US" dirty="0" err="1"/>
              <a:t>thiểu</a:t>
            </a:r>
            <a:r>
              <a:rPr lang="en-US" dirty="0"/>
              <a:t>, x-</a:t>
            </a:r>
            <a:r>
              <a:rPr lang="en-US" dirty="0" err="1"/>
              <a:t>tối</a:t>
            </a:r>
            <a:r>
              <a:rPr lang="en-US" dirty="0"/>
              <a:t> </a:t>
            </a:r>
            <a:r>
              <a:rPr lang="en-US" dirty="0" err="1"/>
              <a:t>đa</a:t>
            </a:r>
            <a:r>
              <a:rPr lang="en-US" dirty="0"/>
              <a:t> </a:t>
            </a:r>
            <a:r>
              <a:rPr lang="en-US" dirty="0" err="1"/>
              <a:t>và</a:t>
            </a:r>
            <a:r>
              <a:rPr lang="en-US" dirty="0"/>
              <a:t> y-</a:t>
            </a:r>
            <a:r>
              <a:rPr lang="en-US" dirty="0" err="1"/>
              <a:t>tối</a:t>
            </a:r>
            <a:r>
              <a:rPr lang="en-US" dirty="0"/>
              <a:t> </a:t>
            </a:r>
            <a:r>
              <a:rPr lang="en-US" dirty="0" err="1"/>
              <a:t>đa</a:t>
            </a:r>
            <a:endParaRPr lang="en-VN" dirty="0"/>
          </a:p>
          <a:p>
            <a:pPr lvl="0"/>
            <a:r>
              <a:rPr lang="en-US" i="1" dirty="0"/>
              <a:t>&lt;PROJ_DEFINITION&gt;</a:t>
            </a:r>
            <a:r>
              <a:rPr lang="en-US" dirty="0"/>
              <a:t> : </a:t>
            </a:r>
            <a:r>
              <a:rPr lang="en-US" dirty="0" err="1"/>
              <a:t>một</a:t>
            </a:r>
            <a:r>
              <a:rPr lang="en-US" dirty="0"/>
              <a:t> </a:t>
            </a:r>
            <a:r>
              <a:rPr lang="en-US" dirty="0" err="1"/>
              <a:t>chuỗi</a:t>
            </a:r>
            <a:r>
              <a:rPr lang="en-US" dirty="0"/>
              <a:t> </a:t>
            </a:r>
            <a:r>
              <a:rPr lang="en-US" dirty="0" err="1"/>
              <a:t>chứa</a:t>
            </a:r>
            <a:r>
              <a:rPr lang="en-US" dirty="0"/>
              <a:t> </a:t>
            </a:r>
            <a:r>
              <a:rPr lang="en-US" dirty="0" err="1"/>
              <a:t>định</a:t>
            </a:r>
            <a:r>
              <a:rPr lang="en-US" dirty="0"/>
              <a:t> </a:t>
            </a:r>
            <a:r>
              <a:rPr lang="en-US" dirty="0" err="1"/>
              <a:t>nghĩa</a:t>
            </a:r>
            <a:r>
              <a:rPr lang="en-US" dirty="0"/>
              <a:t> </a:t>
            </a:r>
            <a:r>
              <a:rPr lang="en-US" dirty="0" err="1"/>
              <a:t>phép</a:t>
            </a:r>
            <a:r>
              <a:rPr lang="en-US" dirty="0"/>
              <a:t> </a:t>
            </a:r>
            <a:r>
              <a:rPr lang="en-US" dirty="0" err="1"/>
              <a:t>chiếu</a:t>
            </a:r>
            <a:r>
              <a:rPr lang="en-US" dirty="0"/>
              <a:t> </a:t>
            </a:r>
            <a:r>
              <a:rPr lang="en-US" dirty="0" err="1"/>
              <a:t>như</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bởi</a:t>
            </a:r>
            <a:r>
              <a:rPr lang="en-US" dirty="0"/>
              <a:t> proj.4; </a:t>
            </a:r>
            <a:r>
              <a:rPr lang="en-US" dirty="0" err="1"/>
              <a:t>xin</a:t>
            </a:r>
            <a:r>
              <a:rPr lang="en-US" dirty="0"/>
              <a:t> </a:t>
            </a:r>
            <a:r>
              <a:rPr lang="en-US" dirty="0" err="1"/>
              <a:t>lưu</a:t>
            </a:r>
            <a:r>
              <a:rPr lang="en-US" dirty="0"/>
              <a:t> </a:t>
            </a:r>
            <a:r>
              <a:rPr lang="en-US" dirty="0" err="1"/>
              <a:t>ý</a:t>
            </a:r>
            <a:r>
              <a:rPr lang="en-US" dirty="0"/>
              <a:t> </a:t>
            </a:r>
            <a:r>
              <a:rPr lang="en-US" dirty="0" err="1"/>
              <a:t>rằng</a:t>
            </a:r>
            <a:r>
              <a:rPr lang="en-US" dirty="0"/>
              <a:t> </a:t>
            </a:r>
            <a:r>
              <a:rPr lang="en-US" dirty="0" err="1"/>
              <a:t>bạn</a:t>
            </a:r>
            <a:r>
              <a:rPr lang="en-US" dirty="0"/>
              <a:t> </a:t>
            </a:r>
            <a:r>
              <a:rPr lang="en-US" dirty="0" err="1"/>
              <a:t>phải</a:t>
            </a:r>
            <a:r>
              <a:rPr lang="en-US" dirty="0"/>
              <a:t> </a:t>
            </a:r>
            <a:r>
              <a:rPr lang="en-US" dirty="0" err="1"/>
              <a:t>nhúng</a:t>
            </a:r>
            <a:r>
              <a:rPr lang="en-US" dirty="0"/>
              <a:t> </a:t>
            </a:r>
            <a:r>
              <a:rPr lang="en-US" dirty="0" err="1"/>
              <a:t>chuỗi</a:t>
            </a:r>
            <a:r>
              <a:rPr lang="en-US" dirty="0"/>
              <a:t> </a:t>
            </a:r>
            <a:r>
              <a:rPr lang="en-US" dirty="0" err="1"/>
              <a:t>định</a:t>
            </a:r>
            <a:r>
              <a:rPr lang="en-US" dirty="0"/>
              <a:t> </a:t>
            </a:r>
            <a:r>
              <a:rPr lang="en-US" dirty="0" err="1"/>
              <a:t>nghĩa</a:t>
            </a:r>
            <a:r>
              <a:rPr lang="en-US" dirty="0"/>
              <a:t> </a:t>
            </a:r>
            <a:r>
              <a:rPr lang="en-US" dirty="0" err="1"/>
              <a:t>trong</a:t>
            </a:r>
            <a:r>
              <a:rPr lang="en-US" dirty="0"/>
              <a:t> </a:t>
            </a:r>
            <a:r>
              <a:rPr lang="en-US" dirty="0" err="1"/>
              <a:t>dấu</a:t>
            </a:r>
            <a:r>
              <a:rPr lang="en-US" dirty="0"/>
              <a:t> </a:t>
            </a:r>
            <a:r>
              <a:rPr lang="en-US" dirty="0" err="1"/>
              <a:t>ngoặc</a:t>
            </a:r>
            <a:r>
              <a:rPr lang="en-US" dirty="0"/>
              <a:t> </a:t>
            </a:r>
            <a:r>
              <a:rPr lang="en-US" dirty="0" err="1"/>
              <a:t>kép</a:t>
            </a:r>
            <a:endParaRPr lang="en-VN" dirty="0"/>
          </a:p>
        </p:txBody>
      </p:sp>
    </p:spTree>
    <p:extLst>
      <p:ext uri="{BB962C8B-B14F-4D97-AF65-F5344CB8AC3E}">
        <p14:creationId xmlns:p14="http://schemas.microsoft.com/office/powerpoint/2010/main" val="424676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pPr lvl="0"/>
            <a:r>
              <a:rPr lang="en-US" sz="2800" dirty="0" err="1"/>
              <a:t>Các</a:t>
            </a:r>
            <a:r>
              <a:rPr lang="en-US" sz="2800" dirty="0"/>
              <a:t> </a:t>
            </a:r>
            <a:r>
              <a:rPr lang="en-US" sz="2800" dirty="0" err="1"/>
              <a:t>loại</a:t>
            </a:r>
            <a:r>
              <a:rPr lang="en-US" sz="2800" dirty="0"/>
              <a:t> </a:t>
            </a:r>
            <a:r>
              <a:rPr lang="en-US" sz="2800" dirty="0" err="1"/>
              <a:t>tệp</a:t>
            </a:r>
            <a:r>
              <a:rPr lang="en-US" sz="2800" dirty="0"/>
              <a:t> </a:t>
            </a:r>
            <a:r>
              <a:rPr lang="en-US" sz="2800" dirty="0" err="1"/>
              <a:t>được</a:t>
            </a:r>
            <a:r>
              <a:rPr lang="en-US" sz="2800" dirty="0"/>
              <a:t> </a:t>
            </a:r>
            <a:r>
              <a:rPr lang="en-US" sz="2800" dirty="0" err="1"/>
              <a:t>tham</a:t>
            </a:r>
            <a:r>
              <a:rPr lang="en-US" sz="2800" dirty="0"/>
              <a:t> </a:t>
            </a:r>
            <a:r>
              <a:rPr lang="en-US" sz="2800" dirty="0" err="1"/>
              <a:t>chiếu</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6" y="1677836"/>
            <a:ext cx="587096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1800" i="1" dirty="0">
                <a:solidFill>
                  <a:schemeClr val="tx2">
                    <a:lumMod val="10000"/>
                  </a:schemeClr>
                </a:solidFill>
              </a:rPr>
              <a:t>&lt;NETWORK_FILE&gt;</a:t>
            </a:r>
            <a:r>
              <a:rPr lang="en-US" sz="1800" dirty="0">
                <a:solidFill>
                  <a:schemeClr val="tx2">
                    <a:lumMod val="10000"/>
                  </a:schemeClr>
                </a:solidFill>
              </a:rPr>
              <a:t> : </a:t>
            </a:r>
            <a:r>
              <a:rPr lang="en-US" sz="1800" dirty="0">
                <a:solidFill>
                  <a:schemeClr val="tx2">
                    <a:lumMod val="10000"/>
                  </a:schemeClr>
                </a:solidFill>
                <a:hlinkClick r:id="rId4">
                  <a:extLst>
                    <a:ext uri="{A12FA001-AC4F-418D-AE19-62706E023703}">
                      <ahyp:hlinkClr xmlns:ahyp="http://schemas.microsoft.com/office/drawing/2018/hyperlinkcolor" val="tx"/>
                    </a:ext>
                  </a:extLst>
                </a:hlinkClick>
              </a:rPr>
              <a:t>tệp mạng SUMO</a:t>
            </a:r>
            <a:r>
              <a:rPr lang="en-US" sz="1800" dirty="0">
                <a:solidFill>
                  <a:schemeClr val="tx2">
                    <a:lumMod val="10000"/>
                  </a:schemeClr>
                </a:solidFill>
              </a:rPr>
              <a:t> </a:t>
            </a:r>
            <a:r>
              <a:rPr lang="en-US" sz="1800" dirty="0" err="1">
                <a:solidFill>
                  <a:schemeClr val="tx2">
                    <a:lumMod val="10000"/>
                  </a:schemeClr>
                </a:solidFill>
              </a:rPr>
              <a:t>được</a:t>
            </a:r>
            <a:r>
              <a:rPr lang="en-US" sz="1800" dirty="0">
                <a:solidFill>
                  <a:schemeClr val="tx2">
                    <a:lumMod val="10000"/>
                  </a:schemeClr>
                </a:solidFill>
              </a:rPr>
              <a:t> </a:t>
            </a:r>
            <a:r>
              <a:rPr lang="en-US" sz="1800" dirty="0" err="1">
                <a:solidFill>
                  <a:schemeClr val="tx2">
                    <a:lumMod val="10000"/>
                  </a:schemeClr>
                </a:solidFill>
              </a:rPr>
              <a:t>tạo</a:t>
            </a:r>
            <a:r>
              <a:rPr lang="en-US" sz="1800" dirty="0">
                <a:solidFill>
                  <a:schemeClr val="tx2">
                    <a:lumMod val="10000"/>
                  </a:schemeClr>
                </a:solidFill>
              </a:rPr>
              <a:t> </a:t>
            </a:r>
            <a:r>
              <a:rPr lang="en-US" sz="1800" dirty="0" err="1">
                <a:solidFill>
                  <a:schemeClr val="tx2">
                    <a:lumMod val="10000"/>
                  </a:schemeClr>
                </a:solidFill>
              </a:rPr>
              <a:t>bởi</a:t>
            </a:r>
            <a:r>
              <a:rPr lang="en-US" sz="1800" dirty="0">
                <a:solidFill>
                  <a:schemeClr val="tx2">
                    <a:lumMod val="10000"/>
                  </a:schemeClr>
                </a:solidFill>
              </a:rPr>
              <a:t> </a:t>
            </a:r>
            <a:r>
              <a:rPr lang="en-US" sz="1800" dirty="0">
                <a:solidFill>
                  <a:schemeClr val="tx2">
                    <a:lumMod val="10000"/>
                  </a:schemeClr>
                </a:solidFill>
                <a:hlinkClick r:id="rId5">
                  <a:extLst>
                    <a:ext uri="{A12FA001-AC4F-418D-AE19-62706E023703}">
                      <ahyp:hlinkClr xmlns:ahyp="http://schemas.microsoft.com/office/drawing/2018/hyperlinkcolor" val="tx"/>
                    </a:ext>
                  </a:extLst>
                </a:hlinkClick>
              </a:rPr>
              <a:t>netgenerate</a:t>
            </a:r>
            <a:r>
              <a:rPr lang="en-US" sz="1800" dirty="0">
                <a:solidFill>
                  <a:schemeClr val="tx2">
                    <a:lumMod val="10000"/>
                  </a:schemeClr>
                </a:solidFill>
              </a:rPr>
              <a:t> </a:t>
            </a:r>
            <a:r>
              <a:rPr lang="en-US" sz="1800" dirty="0" err="1">
                <a:solidFill>
                  <a:schemeClr val="tx2">
                    <a:lumMod val="10000"/>
                  </a:schemeClr>
                </a:solidFill>
              </a:rPr>
              <a:t>hoặc</a:t>
            </a:r>
            <a:r>
              <a:rPr lang="en-US" sz="1800" dirty="0">
                <a:solidFill>
                  <a:schemeClr val="tx2">
                    <a:lumMod val="10000"/>
                  </a:schemeClr>
                </a:solidFill>
              </a:rPr>
              <a:t> </a:t>
            </a:r>
            <a:r>
              <a:rPr lang="en-US" sz="1800" dirty="0">
                <a:solidFill>
                  <a:schemeClr val="tx2">
                    <a:lumMod val="10000"/>
                  </a:schemeClr>
                </a:solidFill>
                <a:hlinkClick r:id="rId6">
                  <a:extLst>
                    <a:ext uri="{A12FA001-AC4F-418D-AE19-62706E023703}">
                      <ahyp:hlinkClr xmlns:ahyp="http://schemas.microsoft.com/office/drawing/2018/hyperlinkcolor" val="tx"/>
                    </a:ext>
                  </a:extLst>
                </a:hlinkClick>
              </a:rPr>
              <a:t>netconvert</a:t>
            </a:r>
            <a:endParaRPr lang="en-VN" sz="1800" dirty="0">
              <a:solidFill>
                <a:schemeClr val="tx2">
                  <a:lumMod val="10000"/>
                </a:schemeClr>
              </a:solidFill>
            </a:endParaRPr>
          </a:p>
          <a:p>
            <a:pPr lvl="0"/>
            <a:r>
              <a:rPr lang="en-US" sz="1800" i="1" dirty="0">
                <a:solidFill>
                  <a:schemeClr val="tx2">
                    <a:lumMod val="10000"/>
                  </a:schemeClr>
                </a:solidFill>
              </a:rPr>
              <a:t>&lt;ROUTES_FILE&gt;</a:t>
            </a:r>
            <a:r>
              <a:rPr lang="en-US" sz="1800" dirty="0">
                <a:solidFill>
                  <a:schemeClr val="tx2">
                    <a:lumMod val="10000"/>
                  </a:schemeClr>
                </a:solidFill>
              </a:rPr>
              <a:t> : </a:t>
            </a:r>
            <a:r>
              <a:rPr lang="en-US" sz="1800" dirty="0">
                <a:solidFill>
                  <a:schemeClr val="tx2">
                    <a:lumMod val="10000"/>
                  </a:schemeClr>
                </a:solidFill>
                <a:hlinkClick r:id="rId7">
                  <a:extLst>
                    <a:ext uri="{A12FA001-AC4F-418D-AE19-62706E023703}">
                      <ahyp:hlinkClr xmlns:ahyp="http://schemas.microsoft.com/office/drawing/2018/hyperlinkcolor" val="tx"/>
                    </a:ext>
                  </a:extLst>
                </a:hlinkClick>
              </a:rPr>
              <a:t>tệp định tuyến SUMO</a:t>
            </a:r>
            <a:r>
              <a:rPr lang="en-US" sz="1800" dirty="0">
                <a:solidFill>
                  <a:schemeClr val="tx2">
                    <a:lumMod val="10000"/>
                  </a:schemeClr>
                </a:solidFill>
              </a:rPr>
              <a:t> </a:t>
            </a:r>
            <a:r>
              <a:rPr lang="en-US" sz="1800" dirty="0" err="1">
                <a:solidFill>
                  <a:schemeClr val="tx2">
                    <a:lumMod val="10000"/>
                  </a:schemeClr>
                </a:solidFill>
              </a:rPr>
              <a:t>được</a:t>
            </a:r>
            <a:r>
              <a:rPr lang="en-US" sz="1800" dirty="0">
                <a:solidFill>
                  <a:schemeClr val="tx2">
                    <a:lumMod val="10000"/>
                  </a:schemeClr>
                </a:solidFill>
              </a:rPr>
              <a:t> </a:t>
            </a:r>
            <a:r>
              <a:rPr lang="en-US" sz="1800" dirty="0" err="1">
                <a:solidFill>
                  <a:schemeClr val="tx2">
                    <a:lumMod val="10000"/>
                  </a:schemeClr>
                </a:solidFill>
              </a:rPr>
              <a:t>tạo</a:t>
            </a:r>
            <a:r>
              <a:rPr lang="en-US" sz="1800" dirty="0">
                <a:solidFill>
                  <a:schemeClr val="tx2">
                    <a:lumMod val="10000"/>
                  </a:schemeClr>
                </a:solidFill>
              </a:rPr>
              <a:t> </a:t>
            </a:r>
            <a:r>
              <a:rPr lang="en-US" sz="1800" dirty="0" err="1">
                <a:solidFill>
                  <a:schemeClr val="tx2">
                    <a:lumMod val="10000"/>
                  </a:schemeClr>
                </a:solidFill>
              </a:rPr>
              <a:t>bởi</a:t>
            </a:r>
            <a:r>
              <a:rPr lang="en-US" sz="1800" dirty="0">
                <a:solidFill>
                  <a:schemeClr val="tx2">
                    <a:lumMod val="10000"/>
                  </a:schemeClr>
                </a:solidFill>
              </a:rPr>
              <a:t> </a:t>
            </a:r>
            <a:r>
              <a:rPr lang="en-US" sz="1800" dirty="0">
                <a:solidFill>
                  <a:schemeClr val="tx2">
                    <a:lumMod val="10000"/>
                  </a:schemeClr>
                </a:solidFill>
                <a:hlinkClick r:id="rId8">
                  <a:extLst>
                    <a:ext uri="{A12FA001-AC4F-418D-AE19-62706E023703}">
                      <ahyp:hlinkClr xmlns:ahyp="http://schemas.microsoft.com/office/drawing/2018/hyperlinkcolor" val="tx"/>
                    </a:ext>
                  </a:extLst>
                </a:hlinkClick>
              </a:rPr>
              <a:t>duarouter</a:t>
            </a:r>
            <a:r>
              <a:rPr lang="en-US" sz="1800" dirty="0">
                <a:solidFill>
                  <a:schemeClr val="tx2">
                    <a:lumMod val="10000"/>
                  </a:schemeClr>
                </a:solidFill>
              </a:rPr>
              <a:t> </a:t>
            </a:r>
            <a:r>
              <a:rPr lang="en-US" sz="1800" dirty="0" err="1">
                <a:solidFill>
                  <a:schemeClr val="tx2">
                    <a:lumMod val="10000"/>
                  </a:schemeClr>
                </a:solidFill>
              </a:rPr>
              <a:t>hoặc</a:t>
            </a:r>
            <a:r>
              <a:rPr lang="en-US" sz="1800" dirty="0">
                <a:solidFill>
                  <a:schemeClr val="tx2">
                    <a:lumMod val="10000"/>
                  </a:schemeClr>
                </a:solidFill>
              </a:rPr>
              <a:t> </a:t>
            </a:r>
            <a:r>
              <a:rPr lang="en-US" sz="1800" dirty="0">
                <a:solidFill>
                  <a:schemeClr val="tx2">
                    <a:lumMod val="10000"/>
                  </a:schemeClr>
                </a:solidFill>
                <a:hlinkClick r:id="rId9">
                  <a:extLst>
                    <a:ext uri="{A12FA001-AC4F-418D-AE19-62706E023703}">
                      <ahyp:hlinkClr xmlns:ahyp="http://schemas.microsoft.com/office/drawing/2018/hyperlinkcolor" val="tx"/>
                    </a:ext>
                  </a:extLst>
                </a:hlinkClick>
              </a:rPr>
              <a:t>jtrrouter</a:t>
            </a:r>
            <a:r>
              <a:rPr lang="en-US" sz="1800" dirty="0">
                <a:solidFill>
                  <a:schemeClr val="tx2">
                    <a:lumMod val="10000"/>
                  </a:schemeClr>
                </a:solidFill>
              </a:rPr>
              <a:t> </a:t>
            </a:r>
            <a:r>
              <a:rPr lang="en-US" sz="1800" dirty="0" err="1">
                <a:solidFill>
                  <a:schemeClr val="tx2">
                    <a:lumMod val="10000"/>
                  </a:schemeClr>
                </a:solidFill>
              </a:rPr>
              <a:t>hoặc</a:t>
            </a:r>
            <a:r>
              <a:rPr lang="en-US" sz="1800" dirty="0">
                <a:solidFill>
                  <a:schemeClr val="tx2">
                    <a:lumMod val="10000"/>
                  </a:schemeClr>
                </a:solidFill>
              </a:rPr>
              <a:t> </a:t>
            </a:r>
            <a:r>
              <a:rPr lang="en-US" sz="1800" dirty="0" err="1">
                <a:solidFill>
                  <a:schemeClr val="tx2">
                    <a:lumMod val="10000"/>
                  </a:schemeClr>
                </a:solidFill>
              </a:rPr>
              <a:t>bằng</a:t>
            </a:r>
            <a:r>
              <a:rPr lang="en-US" sz="1800" dirty="0">
                <a:solidFill>
                  <a:schemeClr val="tx2">
                    <a:lumMod val="10000"/>
                  </a:schemeClr>
                </a:solidFill>
              </a:rPr>
              <a:t> </a:t>
            </a:r>
            <a:r>
              <a:rPr lang="en-US" sz="1800" dirty="0" err="1">
                <a:solidFill>
                  <a:schemeClr val="tx2">
                    <a:lumMod val="10000"/>
                  </a:schemeClr>
                </a:solidFill>
              </a:rPr>
              <a:t>tay</a:t>
            </a:r>
            <a:endParaRPr lang="en-VN" sz="1800" dirty="0">
              <a:solidFill>
                <a:schemeClr val="tx2">
                  <a:lumMod val="10000"/>
                </a:schemeClr>
              </a:solidFill>
            </a:endParaRPr>
          </a:p>
          <a:p>
            <a:pPr lvl="0"/>
            <a:r>
              <a:rPr lang="en-US" sz="1800" i="1" dirty="0">
                <a:solidFill>
                  <a:schemeClr val="tx2">
                    <a:lumMod val="10000"/>
                  </a:schemeClr>
                </a:solidFill>
              </a:rPr>
              <a:t>&lt;TYPE_FILE&gt;</a:t>
            </a:r>
            <a:r>
              <a:rPr lang="en-US" sz="1800" dirty="0">
                <a:solidFill>
                  <a:schemeClr val="tx2">
                    <a:lumMod val="10000"/>
                  </a:schemeClr>
                </a:solidFill>
              </a:rPr>
              <a:t> : </a:t>
            </a:r>
            <a:r>
              <a:rPr lang="en-US" sz="1800" dirty="0">
                <a:solidFill>
                  <a:schemeClr val="tx2">
                    <a:lumMod val="10000"/>
                  </a:schemeClr>
                </a:solidFill>
                <a:hlinkClick r:id="rId10">
                  <a:extLst>
                    <a:ext uri="{A12FA001-AC4F-418D-AE19-62706E023703}">
                      <ahyp:hlinkClr xmlns:ahyp="http://schemas.microsoft.com/office/drawing/2018/hyperlinkcolor" val="tx"/>
                    </a:ext>
                  </a:extLst>
                </a:hlinkClick>
              </a:rPr>
              <a:t>tệp loại cạnh SUMO</a:t>
            </a:r>
            <a:r>
              <a:rPr lang="en-US" sz="1800" dirty="0">
                <a:solidFill>
                  <a:schemeClr val="tx2">
                    <a:lumMod val="10000"/>
                  </a:schemeClr>
                </a:solidFill>
              </a:rPr>
              <a:t> , </a:t>
            </a:r>
            <a:r>
              <a:rPr lang="en-US" sz="1800" dirty="0" err="1">
                <a:solidFill>
                  <a:schemeClr val="tx2">
                    <a:lumMod val="10000"/>
                  </a:schemeClr>
                </a:solidFill>
              </a:rPr>
              <a:t>được</a:t>
            </a:r>
            <a:r>
              <a:rPr lang="en-US" sz="1800" dirty="0">
                <a:solidFill>
                  <a:schemeClr val="tx2">
                    <a:lumMod val="10000"/>
                  </a:schemeClr>
                </a:solidFill>
              </a:rPr>
              <a:t> </a:t>
            </a:r>
            <a:r>
              <a:rPr lang="en-US" sz="1800" dirty="0" err="1">
                <a:solidFill>
                  <a:schemeClr val="tx2">
                    <a:lumMod val="10000"/>
                  </a:schemeClr>
                </a:solidFill>
              </a:rPr>
              <a:t>tạo</a:t>
            </a:r>
            <a:r>
              <a:rPr lang="en-US" sz="1800" dirty="0">
                <a:solidFill>
                  <a:schemeClr val="tx2">
                    <a:lumMod val="10000"/>
                  </a:schemeClr>
                </a:solidFill>
              </a:rPr>
              <a:t> </a:t>
            </a:r>
            <a:r>
              <a:rPr lang="en-US" sz="1800" dirty="0" err="1">
                <a:solidFill>
                  <a:schemeClr val="tx2">
                    <a:lumMod val="10000"/>
                  </a:schemeClr>
                </a:solidFill>
              </a:rPr>
              <a:t>thủ</a:t>
            </a:r>
            <a:r>
              <a:rPr lang="en-US" sz="1800" dirty="0">
                <a:solidFill>
                  <a:schemeClr val="tx2">
                    <a:lumMod val="10000"/>
                  </a:schemeClr>
                </a:solidFill>
              </a:rPr>
              <a:t> </a:t>
            </a:r>
            <a:r>
              <a:rPr lang="en-US" sz="1800" dirty="0" err="1">
                <a:solidFill>
                  <a:schemeClr val="tx2">
                    <a:lumMod val="10000"/>
                  </a:schemeClr>
                </a:solidFill>
              </a:rPr>
              <a:t>công</a:t>
            </a:r>
            <a:r>
              <a:rPr lang="en-US" sz="1800" dirty="0">
                <a:solidFill>
                  <a:schemeClr val="tx2">
                    <a:lumMod val="10000"/>
                  </a:schemeClr>
                </a:solidFill>
              </a:rPr>
              <a:t> </a:t>
            </a:r>
            <a:r>
              <a:rPr lang="en-US" sz="1800" dirty="0" err="1">
                <a:solidFill>
                  <a:schemeClr val="tx2">
                    <a:lumMod val="10000"/>
                  </a:schemeClr>
                </a:solidFill>
              </a:rPr>
              <a:t>hoặc</a:t>
            </a:r>
            <a:r>
              <a:rPr lang="en-US" sz="1800" dirty="0">
                <a:solidFill>
                  <a:schemeClr val="tx2">
                    <a:lumMod val="10000"/>
                  </a:schemeClr>
                </a:solidFill>
              </a:rPr>
              <a:t> </a:t>
            </a:r>
            <a:r>
              <a:rPr lang="en-US" sz="1800" dirty="0" err="1">
                <a:solidFill>
                  <a:schemeClr val="tx2">
                    <a:lumMod val="10000"/>
                  </a:schemeClr>
                </a:solidFill>
              </a:rPr>
              <a:t>tải</a:t>
            </a:r>
            <a:r>
              <a:rPr lang="en-US" sz="1800" dirty="0">
                <a:solidFill>
                  <a:schemeClr val="tx2">
                    <a:lumMod val="10000"/>
                  </a:schemeClr>
                </a:solidFill>
              </a:rPr>
              <a:t> </a:t>
            </a:r>
            <a:r>
              <a:rPr lang="en-US" sz="1800" dirty="0" err="1">
                <a:solidFill>
                  <a:schemeClr val="tx2">
                    <a:lumMod val="10000"/>
                  </a:schemeClr>
                </a:solidFill>
              </a:rPr>
              <a:t>xuống</a:t>
            </a:r>
            <a:endParaRPr lang="en-VN" sz="1800" dirty="0">
              <a:solidFill>
                <a:schemeClr val="tx2">
                  <a:lumMod val="10000"/>
                </a:schemeClr>
              </a:solidFill>
            </a:endParaRPr>
          </a:p>
          <a:p>
            <a:pPr lvl="0"/>
            <a:r>
              <a:rPr lang="en-US" sz="1800" i="1" dirty="0">
                <a:solidFill>
                  <a:schemeClr val="tx2">
                    <a:lumMod val="10000"/>
                  </a:schemeClr>
                </a:solidFill>
              </a:rPr>
              <a:t>&lt;OSM_FILE&gt;</a:t>
            </a:r>
            <a:r>
              <a:rPr lang="en-US" sz="1800" dirty="0">
                <a:solidFill>
                  <a:schemeClr val="tx2">
                    <a:lumMod val="10000"/>
                  </a:schemeClr>
                </a:solidFill>
              </a:rPr>
              <a:t> : </a:t>
            </a:r>
            <a:r>
              <a:rPr lang="en-US" sz="1800" dirty="0">
                <a:solidFill>
                  <a:schemeClr val="tx2">
                    <a:lumMod val="10000"/>
                  </a:schemeClr>
                </a:solidFill>
                <a:hlinkClick r:id="rId11">
                  <a:extLst>
                    <a:ext uri="{A12FA001-AC4F-418D-AE19-62706E023703}">
                      <ahyp:hlinkClr xmlns:ahyp="http://schemas.microsoft.com/office/drawing/2018/hyperlinkcolor" val="tx"/>
                    </a:ext>
                  </a:extLst>
                </a:hlinkClick>
              </a:rPr>
              <a:t>tệp OpenStreetMap được</a:t>
            </a:r>
            <a:r>
              <a:rPr lang="en-US" sz="1800" dirty="0">
                <a:solidFill>
                  <a:schemeClr val="tx2">
                    <a:lumMod val="10000"/>
                  </a:schemeClr>
                </a:solidFill>
              </a:rPr>
              <a:t> </a:t>
            </a:r>
            <a:r>
              <a:rPr lang="en-US" sz="1800" dirty="0" err="1">
                <a:solidFill>
                  <a:schemeClr val="tx2">
                    <a:lumMod val="10000"/>
                  </a:schemeClr>
                </a:solidFill>
              </a:rPr>
              <a:t>xuất</a:t>
            </a:r>
            <a:r>
              <a:rPr lang="en-US" sz="1800" dirty="0">
                <a:solidFill>
                  <a:schemeClr val="tx2">
                    <a:lumMod val="10000"/>
                  </a:schemeClr>
                </a:solidFill>
              </a:rPr>
              <a:t> </a:t>
            </a:r>
            <a:r>
              <a:rPr lang="en-US" sz="1800" dirty="0" err="1">
                <a:solidFill>
                  <a:schemeClr val="tx2">
                    <a:lumMod val="10000"/>
                  </a:schemeClr>
                </a:solidFill>
              </a:rPr>
              <a:t>từ</a:t>
            </a:r>
            <a:r>
              <a:rPr lang="en-US" sz="1800" dirty="0">
                <a:solidFill>
                  <a:schemeClr val="tx2">
                    <a:lumMod val="10000"/>
                  </a:schemeClr>
                </a:solidFill>
              </a:rPr>
              <a:t> </a:t>
            </a:r>
            <a:r>
              <a:rPr lang="en-US" sz="1800" dirty="0">
                <a:solidFill>
                  <a:schemeClr val="tx2">
                    <a:lumMod val="10000"/>
                  </a:schemeClr>
                </a:solidFill>
                <a:hlinkClick r:id="rId12">
                  <a:extLst>
                    <a:ext uri="{A12FA001-AC4F-418D-AE19-62706E023703}">
                      <ahyp:hlinkClr xmlns:ahyp="http://schemas.microsoft.com/office/drawing/2018/hyperlinkcolor" val="tx"/>
                    </a:ext>
                  </a:extLst>
                </a:hlinkClick>
              </a:rPr>
              <a:t>OpenStreetMap</a:t>
            </a:r>
            <a:endParaRPr lang="en-VN" sz="1800" dirty="0">
              <a:solidFill>
                <a:schemeClr val="tx2">
                  <a:lumMod val="10000"/>
                </a:schemeClr>
              </a:solidFill>
            </a:endParaRPr>
          </a:p>
        </p:txBody>
      </p:sp>
    </p:spTree>
    <p:extLst>
      <p:ext uri="{BB962C8B-B14F-4D97-AF65-F5344CB8AC3E}">
        <p14:creationId xmlns:p14="http://schemas.microsoft.com/office/powerpoint/2010/main" val="246691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pPr lvl="0"/>
            <a:r>
              <a:rPr lang="en-US" sz="2800" dirty="0" err="1"/>
              <a:t>Các</a:t>
            </a:r>
            <a:r>
              <a:rPr lang="en-US" sz="2800" dirty="0"/>
              <a:t> </a:t>
            </a:r>
            <a:r>
              <a:rPr lang="en-US" sz="2800" dirty="0" err="1"/>
              <a:t>kế</a:t>
            </a:r>
            <a:r>
              <a:rPr lang="en-US" sz="2800" dirty="0"/>
              <a:t> </a:t>
            </a:r>
            <a:r>
              <a:rPr lang="en-US" sz="2800" dirty="0" err="1"/>
              <a:t>hoạch</a:t>
            </a:r>
            <a:r>
              <a:rPr lang="en-US" sz="2800" dirty="0"/>
              <a:t> </a:t>
            </a:r>
            <a:r>
              <a:rPr lang="en-US" sz="2800" dirty="0" err="1"/>
              <a:t>khác</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1896879"/>
            <a:ext cx="591368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err="1"/>
              <a:t>Dấu</a:t>
            </a:r>
            <a:r>
              <a:rPr lang="en-US" sz="2000" dirty="0"/>
              <a:t> </a:t>
            </a:r>
            <a:r>
              <a:rPr lang="en-US" sz="2000" dirty="0" err="1"/>
              <a:t>ngoặc</a:t>
            </a:r>
            <a:r>
              <a:rPr lang="en-US" sz="2000" dirty="0"/>
              <a:t> </a:t>
            </a:r>
            <a:r>
              <a:rPr lang="en-US" sz="2000" dirty="0" err="1"/>
              <a:t>nhọn</a:t>
            </a:r>
            <a:r>
              <a:rPr lang="en-US" sz="2000" dirty="0"/>
              <a:t> '[' </a:t>
            </a:r>
            <a:r>
              <a:rPr lang="en-US" sz="2000" dirty="0" err="1"/>
              <a:t>và</a:t>
            </a:r>
            <a:r>
              <a:rPr lang="en-US" sz="2000" dirty="0"/>
              <a:t> ']' </a:t>
            </a:r>
            <a:r>
              <a:rPr lang="en-US" sz="2000" dirty="0" err="1"/>
              <a:t>cho</a:t>
            </a:r>
            <a:r>
              <a:rPr lang="en-US" sz="2000" dirty="0"/>
              <a:t> </a:t>
            </a:r>
            <a:r>
              <a:rPr lang="en-US" sz="2000" dirty="0" err="1"/>
              <a:t>biết</a:t>
            </a:r>
            <a:r>
              <a:rPr lang="en-US" sz="2000" dirty="0"/>
              <a:t> </a:t>
            </a:r>
            <a:r>
              <a:rPr lang="en-US" sz="2000" dirty="0" err="1"/>
              <a:t>rằng</a:t>
            </a:r>
            <a:r>
              <a:rPr lang="en-US" sz="2000" dirty="0"/>
              <a:t> </a:t>
            </a:r>
            <a:r>
              <a:rPr lang="en-US" sz="2000" dirty="0" err="1"/>
              <a:t>thông</a:t>
            </a:r>
            <a:r>
              <a:rPr lang="en-US" sz="2000" dirty="0"/>
              <a:t> tin </a:t>
            </a:r>
            <a:r>
              <a:rPr lang="en-US" sz="2000" dirty="0" err="1"/>
              <a:t>kèm</a:t>
            </a:r>
            <a:r>
              <a:rPr lang="en-US" sz="2000" dirty="0"/>
              <a:t> </a:t>
            </a:r>
            <a:r>
              <a:rPr lang="en-US" sz="2000" dirty="0" err="1"/>
              <a:t>theo</a:t>
            </a:r>
            <a:r>
              <a:rPr lang="en-US" sz="2000" dirty="0"/>
              <a:t> </a:t>
            </a:r>
            <a:r>
              <a:rPr lang="en-US" sz="2000" dirty="0" err="1"/>
              <a:t>là</a:t>
            </a:r>
            <a:r>
              <a:rPr lang="en-US" sz="2000" dirty="0"/>
              <a:t> </a:t>
            </a:r>
            <a:r>
              <a:rPr lang="en-US" sz="2000" dirty="0" err="1"/>
              <a:t>tùy</a:t>
            </a:r>
            <a:r>
              <a:rPr lang="en-US" sz="2000" dirty="0"/>
              <a:t> </a:t>
            </a:r>
            <a:r>
              <a:rPr lang="en-US" sz="2000" dirty="0" err="1"/>
              <a:t>chọn</a:t>
            </a:r>
            <a:r>
              <a:rPr lang="en-US" sz="2000" dirty="0"/>
              <a:t>. </a:t>
            </a:r>
            <a:r>
              <a:rPr lang="en-US" sz="2000" dirty="0" err="1"/>
              <a:t>Dấu</a:t>
            </a:r>
            <a:r>
              <a:rPr lang="en-US" sz="2000" dirty="0"/>
              <a:t> </a:t>
            </a:r>
            <a:r>
              <a:rPr lang="en-US" sz="2000" dirty="0" err="1"/>
              <a:t>ngoặc</a:t>
            </a:r>
            <a:r>
              <a:rPr lang="en-US" sz="2000" dirty="0"/>
              <a:t> </a:t>
            </a:r>
            <a:r>
              <a:rPr lang="en-US" sz="2000" dirty="0" err="1"/>
              <a:t>nhọn</a:t>
            </a:r>
            <a:r>
              <a:rPr lang="en-US" sz="2000" dirty="0"/>
              <a:t> '&lt;' </a:t>
            </a:r>
            <a:r>
              <a:rPr lang="en-US" sz="2000" dirty="0" err="1"/>
              <a:t>và</a:t>
            </a:r>
            <a:r>
              <a:rPr lang="en-US" sz="2000" dirty="0"/>
              <a:t> '&gt;' </a:t>
            </a:r>
            <a:r>
              <a:rPr lang="en-US" sz="2000" dirty="0" err="1"/>
              <a:t>biểu</a:t>
            </a:r>
            <a:r>
              <a:rPr lang="en-US" sz="2000" dirty="0"/>
              <a:t> </a:t>
            </a:r>
            <a:r>
              <a:rPr lang="en-US" sz="2000" dirty="0" err="1"/>
              <a:t>thị</a:t>
            </a:r>
            <a:r>
              <a:rPr lang="en-US" sz="2000" dirty="0"/>
              <a:t> </a:t>
            </a:r>
            <a:r>
              <a:rPr lang="en-US" sz="2000" dirty="0" err="1"/>
              <a:t>một</a:t>
            </a:r>
            <a:r>
              <a:rPr lang="en-US" sz="2000" dirty="0"/>
              <a:t> </a:t>
            </a:r>
            <a:r>
              <a:rPr lang="en-US" sz="2000" dirty="0" err="1"/>
              <a:t>biến</a:t>
            </a:r>
            <a:r>
              <a:rPr lang="en-US" sz="2000" dirty="0"/>
              <a:t> - </a:t>
            </a:r>
            <a:r>
              <a:rPr lang="en-US" sz="2000" dirty="0" err="1"/>
              <a:t>hãy</a:t>
            </a:r>
            <a:r>
              <a:rPr lang="en-US" sz="2000" dirty="0"/>
              <a:t> </a:t>
            </a:r>
            <a:r>
              <a:rPr lang="en-US" sz="2000" dirty="0" err="1"/>
              <a:t>chèn</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riêng</a:t>
            </a:r>
            <a:r>
              <a:rPr lang="en-US" sz="2000" dirty="0"/>
              <a:t> </a:t>
            </a:r>
            <a:r>
              <a:rPr lang="en-US" sz="2000" dirty="0" err="1"/>
              <a:t>bạn</a:t>
            </a:r>
            <a:r>
              <a:rPr lang="en-US" sz="2000" dirty="0"/>
              <a:t> </a:t>
            </a:r>
            <a:r>
              <a:rPr lang="en-US" sz="2000" dirty="0" err="1"/>
              <a:t>vào</a:t>
            </a:r>
            <a:r>
              <a:rPr lang="en-US" sz="2000" dirty="0"/>
              <a:t> </a:t>
            </a:r>
            <a:r>
              <a:rPr lang="en-US" sz="2000" dirty="0" err="1"/>
              <a:t>đây</a:t>
            </a:r>
            <a:r>
              <a:rPr lang="en-US" sz="2000" dirty="0"/>
              <a:t>.</a:t>
            </a:r>
            <a:endParaRPr lang="en-VN" sz="2000" dirty="0"/>
          </a:p>
          <a:p>
            <a:r>
              <a:rPr lang="en-US" sz="2000" b="1" i="1" dirty="0"/>
              <a:t>&lt;SUMO_HOME&gt;</a:t>
            </a:r>
            <a:r>
              <a:rPr lang="en-US" sz="2000" dirty="0"/>
              <a:t> </a:t>
            </a:r>
            <a:r>
              <a:rPr lang="en-US" sz="2000" dirty="0" err="1"/>
              <a:t>là</a:t>
            </a:r>
            <a:r>
              <a:rPr lang="en-US" sz="2000" dirty="0"/>
              <a:t> </a:t>
            </a:r>
            <a:r>
              <a:rPr lang="en-US" sz="2000" dirty="0" err="1"/>
              <a:t>đường</a:t>
            </a:r>
            <a:r>
              <a:rPr lang="en-US" sz="2000" dirty="0"/>
              <a:t> </a:t>
            </a:r>
            <a:r>
              <a:rPr lang="en-US" sz="2000" dirty="0" err="1"/>
              <a:t>dẫn</a:t>
            </a:r>
            <a:r>
              <a:rPr lang="en-US" sz="2000" dirty="0"/>
              <a:t> </a:t>
            </a:r>
            <a:r>
              <a:rPr lang="en-US" sz="2000" dirty="0" err="1"/>
              <a:t>bạn</a:t>
            </a:r>
            <a:r>
              <a:rPr lang="en-US" sz="2000" dirty="0"/>
              <a:t> </a:t>
            </a:r>
            <a:r>
              <a:rPr lang="en-US" sz="2000" dirty="0" err="1"/>
              <a:t>đã</a:t>
            </a:r>
            <a:r>
              <a:rPr lang="en-US" sz="2000" dirty="0"/>
              <a:t> </a:t>
            </a:r>
            <a:r>
              <a:rPr lang="en-US" sz="2000" dirty="0" err="1"/>
              <a:t>lưu</a:t>
            </a:r>
            <a:r>
              <a:rPr lang="en-US" sz="2000" dirty="0"/>
              <a:t> </a:t>
            </a:r>
            <a:r>
              <a:rPr lang="en-US" sz="2000" dirty="0" err="1"/>
              <a:t>gói</a:t>
            </a:r>
            <a:r>
              <a:rPr lang="en-US" sz="2000" dirty="0"/>
              <a:t> SUMO </a:t>
            </a:r>
            <a:r>
              <a:rPr lang="en-US" sz="2000" dirty="0" err="1"/>
              <a:t>của</a:t>
            </a:r>
            <a:r>
              <a:rPr lang="en-US" sz="2000" dirty="0"/>
              <a:t> </a:t>
            </a:r>
            <a:r>
              <a:rPr lang="en-US" sz="2000" dirty="0" err="1"/>
              <a:t>mình</a:t>
            </a:r>
            <a:r>
              <a:rPr lang="en-US" sz="2000" dirty="0"/>
              <a:t> </a:t>
            </a:r>
            <a:r>
              <a:rPr lang="en-US" sz="2000" dirty="0" err="1"/>
              <a:t>vào</a:t>
            </a:r>
            <a:r>
              <a:rPr lang="en-US" sz="2000" dirty="0"/>
              <a:t>.</a:t>
            </a:r>
            <a:endParaRPr lang="en-VN" sz="2000" dirty="0"/>
          </a:p>
        </p:txBody>
      </p:sp>
    </p:spTree>
    <p:extLst>
      <p:ext uri="{BB962C8B-B14F-4D97-AF65-F5344CB8AC3E}">
        <p14:creationId xmlns:p14="http://schemas.microsoft.com/office/powerpoint/2010/main" val="352412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pPr lvl="0"/>
            <a:r>
              <a:rPr lang="en-US" sz="2800" dirty="0" err="1"/>
              <a:t>Cấu</a:t>
            </a:r>
            <a:r>
              <a:rPr lang="en-US" sz="2800" dirty="0"/>
              <a:t> </a:t>
            </a:r>
            <a:r>
              <a:rPr lang="en-US" sz="2800" dirty="0" err="1"/>
              <a:t>hình</a:t>
            </a: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0" y="1098550"/>
            <a:ext cx="1371600" cy="1473200"/>
          </a:xfrm>
          <a:prstGeom prst="rect">
            <a:avLst/>
          </a:prstGeom>
        </p:spPr>
      </p:pic>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2" name="Table 1">
            <a:extLst>
              <a:ext uri="{FF2B5EF4-FFF2-40B4-BE49-F238E27FC236}">
                <a16:creationId xmlns:a16="http://schemas.microsoft.com/office/drawing/2014/main" id="{7AAFB0E6-7A8D-EE40-AC39-0AEBF1A26D97}"/>
              </a:ext>
            </a:extLst>
          </p:cNvPr>
          <p:cNvGraphicFramePr>
            <a:graphicFrameLocks noGrp="1"/>
          </p:cNvGraphicFramePr>
          <p:nvPr>
            <p:extLst>
              <p:ext uri="{D42A27DB-BD31-4B8C-83A1-F6EECF244321}">
                <p14:modId xmlns:p14="http://schemas.microsoft.com/office/powerpoint/2010/main" val="4263339774"/>
              </p:ext>
            </p:extLst>
          </p:nvPr>
        </p:nvGraphicFramePr>
        <p:xfrm>
          <a:off x="1584434" y="1534766"/>
          <a:ext cx="6905296" cy="2784984"/>
        </p:xfrm>
        <a:graphic>
          <a:graphicData uri="http://schemas.openxmlformats.org/drawingml/2006/table">
            <a:tbl>
              <a:tblPr/>
              <a:tblGrid>
                <a:gridCol w="3452648">
                  <a:extLst>
                    <a:ext uri="{9D8B030D-6E8A-4147-A177-3AD203B41FA5}">
                      <a16:colId xmlns:a16="http://schemas.microsoft.com/office/drawing/2014/main" val="3570865401"/>
                    </a:ext>
                  </a:extLst>
                </a:gridCol>
                <a:gridCol w="3452648">
                  <a:extLst>
                    <a:ext uri="{9D8B030D-6E8A-4147-A177-3AD203B41FA5}">
                      <a16:colId xmlns:a16="http://schemas.microsoft.com/office/drawing/2014/main" val="4215900622"/>
                    </a:ext>
                  </a:extLst>
                </a:gridCol>
              </a:tblGrid>
              <a:tr h="343825">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059394716"/>
                  </a:ext>
                </a:extLst>
              </a:tr>
              <a:tr h="584503">
                <a:tc>
                  <a:txBody>
                    <a:bodyPr/>
                    <a:lstStyle/>
                    <a:p>
                      <a:pPr fontAlgn="t"/>
                      <a:r>
                        <a:rPr lang="en-US" sz="1200" b="1">
                          <a:effectLst/>
                        </a:rPr>
                        <a:t>-c </a:t>
                      </a:r>
                      <a:r>
                        <a:rPr lang="en-US" sz="1200" i="1" u="none" strike="noStrike">
                          <a:effectLst/>
                          <a:hlinkClick r:id="rId4"/>
                        </a:rPr>
                        <a:t>&lt;FILE&gt;</a:t>
                      </a:r>
                      <a:br>
                        <a:rPr lang="en-US" sz="1200">
                          <a:effectLst/>
                        </a:rPr>
                      </a:br>
                      <a:r>
                        <a:rPr lang="en-US" sz="1200" b="1">
                          <a:effectLst/>
                        </a:rPr>
                        <a:t>--configuration-file </a:t>
                      </a:r>
                      <a:r>
                        <a:rPr lang="en-US" sz="1200" i="1" u="none" strike="noStrike">
                          <a:effectLst/>
                          <a:hlinkClick r:id="rId4"/>
                        </a:rPr>
                        <a:t>&lt;FILE&gt;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Tải cấu hình được đặt tên khi khởi động</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31456788"/>
                  </a:ext>
                </a:extLst>
              </a:tr>
              <a:tr h="584503">
                <a:tc>
                  <a:txBody>
                    <a:bodyPr/>
                    <a:lstStyle/>
                    <a:p>
                      <a:pPr fontAlgn="t"/>
                      <a:r>
                        <a:rPr lang="vi-VN" sz="1200" b="1">
                          <a:effectLst/>
                        </a:rPr>
                        <a:t>-C </a:t>
                      </a:r>
                      <a:r>
                        <a:rPr lang="vi-VN" sz="1200" i="1" u="none" strike="noStrike">
                          <a:effectLst/>
                          <a:hlinkClick r:id="rId4"/>
                        </a:rPr>
                        <a:t>&lt;FILE&gt;</a:t>
                      </a:r>
                      <a:br>
                        <a:rPr lang="vi-VN" sz="1200">
                          <a:effectLst/>
                        </a:rPr>
                      </a:br>
                      <a:r>
                        <a:rPr lang="vi-VN" sz="1200" b="1">
                          <a:effectLst/>
                        </a:rPr>
                        <a:t>- lưu-cấu hình </a:t>
                      </a:r>
                      <a:r>
                        <a:rPr lang="vi-VN" sz="1200" i="1" u="none" strike="noStrike">
                          <a:effectLst/>
                          <a:hlinkClick r:id="rId4"/>
                        </a:rPr>
                        <a:t>&lt;FILE&gt;</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cấu hình hiện tại vào FILE</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44119826"/>
                  </a:ext>
                </a:extLst>
              </a:tr>
              <a:tr h="343825">
                <a:tc>
                  <a:txBody>
                    <a:bodyPr/>
                    <a:lstStyle/>
                    <a:p>
                      <a:pPr fontAlgn="t"/>
                      <a:r>
                        <a:rPr lang="en-US" sz="1200" b="1" dirty="0">
                          <a:effectLst/>
                        </a:rPr>
                        <a:t>--save-template </a:t>
                      </a:r>
                      <a:r>
                        <a:rPr lang="en-US" sz="1200" i="1" u="none" strike="noStrike" dirty="0">
                          <a:effectLst/>
                          <a:hlinkClick r:id="rId4"/>
                        </a:rPr>
                        <a:t>&lt;FILE&gt;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mẫu cấu hình (trống) vào FILE</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89462524"/>
                  </a:ext>
                </a:extLst>
              </a:tr>
              <a:tr h="343825">
                <a:tc>
                  <a:txBody>
                    <a:bodyPr/>
                    <a:lstStyle/>
                    <a:p>
                      <a:pPr fontAlgn="t"/>
                      <a:r>
                        <a:rPr lang="en-US" sz="1200" b="1">
                          <a:effectLst/>
                        </a:rPr>
                        <a:t>--save-schema </a:t>
                      </a:r>
                      <a:r>
                        <a:rPr lang="en-US" sz="1200" i="1" u="none" strike="noStrike">
                          <a:effectLst/>
                          <a:hlinkClick r:id="rId4"/>
                        </a:rPr>
                        <a:t>&lt;FILE&gt;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lược đồ cấu hình vào FILE</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827526204"/>
                  </a:ext>
                </a:extLst>
              </a:tr>
              <a:tr h="584503">
                <a:tc>
                  <a:txBody>
                    <a:bodyPr/>
                    <a:lstStyle/>
                    <a:p>
                      <a:pPr fontAlgn="t"/>
                      <a:r>
                        <a:rPr lang="en-US" sz="1200" b="1">
                          <a:effectLst/>
                        </a:rPr>
                        <a:t>--save-comment </a:t>
                      </a:r>
                      <a:r>
                        <a:rPr lang="en-US" sz="1200" i="1" u="none" strike="noStrike">
                          <a:effectLst/>
                          <a:hlinkClick r:id="rId4"/>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Thêm nhận xét vào mẫu, cấu hình hoặc lược đồ đã lưu; </a:t>
                      </a:r>
                      <a:r>
                        <a:rPr lang="vi-VN" sz="1200" i="1" dirty="0">
                          <a:effectLst/>
                        </a:rPr>
                        <a:t>default: </a:t>
                      </a:r>
                      <a:r>
                        <a:rPr lang="vi-VN" sz="1200" b="1" dirty="0">
                          <a:effectLst/>
                        </a:rPr>
                        <a:t>false</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263714983"/>
                  </a:ext>
                </a:extLst>
              </a:tr>
            </a:tbl>
          </a:graphicData>
        </a:graphic>
      </p:graphicFrame>
    </p:spTree>
    <p:extLst>
      <p:ext uri="{BB962C8B-B14F-4D97-AF65-F5344CB8AC3E}">
        <p14:creationId xmlns:p14="http://schemas.microsoft.com/office/powerpoint/2010/main" val="426855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a:t>
            </a:r>
            <a:r>
              <a:rPr lang="en-US" sz="2800" dirty="0" err="1"/>
              <a:t>vào</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37F83ED0-D225-2A4C-BF22-6DDBBA215D78}"/>
              </a:ext>
            </a:extLst>
          </p:cNvPr>
          <p:cNvGraphicFramePr>
            <a:graphicFrameLocks noGrp="1"/>
          </p:cNvGraphicFramePr>
          <p:nvPr>
            <p:extLst>
              <p:ext uri="{D42A27DB-BD31-4B8C-83A1-F6EECF244321}">
                <p14:modId xmlns:p14="http://schemas.microsoft.com/office/powerpoint/2010/main" val="3711391606"/>
              </p:ext>
            </p:extLst>
          </p:nvPr>
        </p:nvGraphicFramePr>
        <p:xfrm>
          <a:off x="331076" y="1079938"/>
          <a:ext cx="8434552" cy="3681383"/>
        </p:xfrm>
        <a:graphic>
          <a:graphicData uri="http://schemas.openxmlformats.org/drawingml/2006/table">
            <a:tbl>
              <a:tblPr/>
              <a:tblGrid>
                <a:gridCol w="4217276">
                  <a:extLst>
                    <a:ext uri="{9D8B030D-6E8A-4147-A177-3AD203B41FA5}">
                      <a16:colId xmlns:a16="http://schemas.microsoft.com/office/drawing/2014/main" val="2548889015"/>
                    </a:ext>
                  </a:extLst>
                </a:gridCol>
                <a:gridCol w="4217276">
                  <a:extLst>
                    <a:ext uri="{9D8B030D-6E8A-4147-A177-3AD203B41FA5}">
                      <a16:colId xmlns:a16="http://schemas.microsoft.com/office/drawing/2014/main" val="2560955502"/>
                    </a:ext>
                  </a:extLst>
                </a:gridCol>
              </a:tblGrid>
              <a:tr h="222201">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6995" marR="66995" marT="33497" marB="33497"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6995" marR="66995" marT="33497" marB="33497"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74619752"/>
                  </a:ext>
                </a:extLst>
              </a:tr>
              <a:tr h="380957">
                <a:tc>
                  <a:txBody>
                    <a:bodyPr/>
                    <a:lstStyle/>
                    <a:p>
                      <a:pPr fontAlgn="t"/>
                      <a:r>
                        <a:rPr lang="en-US" sz="1100" b="1" dirty="0">
                          <a:effectLst/>
                        </a:rPr>
                        <a:t>-n </a:t>
                      </a:r>
                      <a:r>
                        <a:rPr lang="en-US" sz="1100" i="1" u="none" strike="noStrike" dirty="0">
                          <a:effectLst/>
                          <a:hlinkClick r:id="rId3"/>
                        </a:rPr>
                        <a:t>&lt;FILE&gt;</a:t>
                      </a:r>
                      <a:br>
                        <a:rPr lang="en-US" sz="1100" dirty="0">
                          <a:effectLst/>
                        </a:rPr>
                      </a:br>
                      <a:r>
                        <a:rPr lang="en-US" sz="1100" b="1" dirty="0">
                          <a:effectLst/>
                        </a:rPr>
                        <a:t>--net-file </a:t>
                      </a:r>
                      <a:r>
                        <a:rPr lang="en-US" sz="1100" i="1" u="none" strike="noStrike" dirty="0">
                          <a:effectLst/>
                          <a:hlinkClick r:id="rId3"/>
                        </a:rPr>
                        <a:t>&lt;FILE&gt;</a:t>
                      </a:r>
                      <a:endParaRPr lang="en-US" sz="1100" dirty="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Tải mô tả mạng lưới đường bộ từ FILE</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851740702"/>
                  </a:ext>
                </a:extLst>
              </a:tr>
              <a:tr h="380957">
                <a:tc>
                  <a:txBody>
                    <a:bodyPr/>
                    <a:lstStyle/>
                    <a:p>
                      <a:pPr fontAlgn="t"/>
                      <a:r>
                        <a:rPr lang="en-US" sz="1100" b="1">
                          <a:effectLst/>
                        </a:rPr>
                        <a:t>-r </a:t>
                      </a:r>
                      <a:r>
                        <a:rPr lang="en-US" sz="1100" i="1" u="none" strike="noStrike">
                          <a:effectLst/>
                          <a:hlinkClick r:id="rId3"/>
                        </a:rPr>
                        <a:t>&lt;FILE&gt;</a:t>
                      </a:r>
                      <a:br>
                        <a:rPr lang="en-US" sz="1100">
                          <a:effectLst/>
                        </a:rPr>
                      </a:br>
                      <a:r>
                        <a:rPr lang="en-US" sz="1100" b="1">
                          <a:effectLst/>
                        </a:rPr>
                        <a:t>--route-files </a:t>
                      </a:r>
                      <a:r>
                        <a:rPr lang="en-US" sz="1100" i="1" u="none" strike="noStrike">
                          <a:effectLst/>
                          <a:hlinkClick r:id="rId3"/>
                        </a:rPr>
                        <a:t>&lt;FILE&gt;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Tải mô tả tuyến đường từ (các) FILE</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107978632"/>
                  </a:ext>
                </a:extLst>
              </a:tr>
              <a:tr h="380957">
                <a:tc>
                  <a:txBody>
                    <a:bodyPr/>
                    <a:lstStyle/>
                    <a:p>
                      <a:pPr fontAlgn="t"/>
                      <a:r>
                        <a:rPr lang="en-US" sz="1100" b="1">
                          <a:effectLst/>
                        </a:rPr>
                        <a:t>-a </a:t>
                      </a:r>
                      <a:r>
                        <a:rPr lang="en-US" sz="1100" i="1" u="none" strike="noStrike">
                          <a:effectLst/>
                          <a:hlinkClick r:id="rId3"/>
                        </a:rPr>
                        <a:t>&lt;FILE&gt;</a:t>
                      </a:r>
                      <a:br>
                        <a:rPr lang="en-US" sz="1100">
                          <a:effectLst/>
                        </a:rPr>
                      </a:br>
                      <a:r>
                        <a:rPr lang="en-US" sz="1100" b="1">
                          <a:effectLst/>
                        </a:rPr>
                        <a:t>--additional-files </a:t>
                      </a:r>
                      <a:r>
                        <a:rPr lang="en-US" sz="1100" i="1" u="none" strike="noStrike">
                          <a:effectLst/>
                          <a:hlinkClick r:id="rId3"/>
                        </a:rPr>
                        <a:t>&lt;FILE&gt;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Tải thêm mô tả từ (các) FILE</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03374768"/>
                  </a:ext>
                </a:extLst>
              </a:tr>
              <a:tr h="380957">
                <a:tc>
                  <a:txBody>
                    <a:bodyPr/>
                    <a:lstStyle/>
                    <a:p>
                      <a:pPr fontAlgn="t"/>
                      <a:r>
                        <a:rPr lang="en-US" sz="1100" b="1" dirty="0">
                          <a:effectLst/>
                        </a:rPr>
                        <a:t>-w </a:t>
                      </a:r>
                      <a:r>
                        <a:rPr lang="en-US" sz="1100" i="1" u="none" strike="noStrike" dirty="0">
                          <a:effectLst/>
                          <a:hlinkClick r:id="rId3"/>
                        </a:rPr>
                        <a:t>&lt;FILE&gt;</a:t>
                      </a:r>
                      <a:br>
                        <a:rPr lang="en-US" sz="1100" dirty="0">
                          <a:effectLst/>
                        </a:rPr>
                      </a:br>
                      <a:r>
                        <a:rPr lang="en-US" sz="1100" b="1" dirty="0">
                          <a:effectLst/>
                        </a:rPr>
                        <a:t>--weight-files </a:t>
                      </a:r>
                      <a:r>
                        <a:rPr lang="en-US" sz="1100" i="1" u="none" strike="noStrike" dirty="0">
                          <a:effectLst/>
                          <a:hlinkClick r:id="rId3"/>
                        </a:rPr>
                        <a:t>&lt;FILE&gt;</a:t>
                      </a:r>
                      <a:endParaRPr lang="en-US" sz="1100" dirty="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Tải trọng số mép / làn đường để định tuyến lại trực tuyến từ FILE</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18887252"/>
                  </a:ext>
                </a:extLst>
              </a:tr>
              <a:tr h="380957">
                <a:tc>
                  <a:txBody>
                    <a:bodyPr/>
                    <a:lstStyle/>
                    <a:p>
                      <a:pPr fontAlgn="t"/>
                      <a:r>
                        <a:rPr lang="en-US" sz="1100" b="1">
                          <a:effectLst/>
                        </a:rPr>
                        <a:t>-x </a:t>
                      </a:r>
                      <a:r>
                        <a:rPr lang="en-US" sz="1100" i="1" u="none" strike="noStrike">
                          <a:effectLst/>
                          <a:hlinkClick r:id="rId3"/>
                        </a:rPr>
                        <a:t>&lt;STRING&gt; -</a:t>
                      </a:r>
                      <a:br>
                        <a:rPr lang="en-US" sz="1100">
                          <a:effectLst/>
                        </a:rPr>
                      </a:br>
                      <a:r>
                        <a:rPr lang="en-US" sz="1100" b="1">
                          <a:effectLst/>
                        </a:rPr>
                        <a:t>weight-thuộc tính </a:t>
                      </a:r>
                      <a:r>
                        <a:rPr lang="en-US" sz="1100" i="1" u="none" strike="noStrike">
                          <a:effectLst/>
                          <a:hlinkClick r:id="rId3"/>
                        </a:rPr>
                        <a:t>&lt;STRING&gt;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Tên của thuộc tính xml cung cấp trọng lượng cạnh; </a:t>
                      </a:r>
                      <a:r>
                        <a:rPr lang="vi-VN" sz="1100" i="1">
                          <a:effectLst/>
                        </a:rPr>
                        <a:t>mặc định: </a:t>
                      </a:r>
                      <a:r>
                        <a:rPr lang="vi-VN" sz="1100" b="1">
                          <a:effectLst/>
                        </a:rPr>
                        <a:t>traveltime</a:t>
                      </a:r>
                      <a:endParaRPr lang="vi-VN"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44982531"/>
                  </a:ext>
                </a:extLst>
              </a:tr>
              <a:tr h="222201">
                <a:tc>
                  <a:txBody>
                    <a:bodyPr/>
                    <a:lstStyle/>
                    <a:p>
                      <a:pPr fontAlgn="t"/>
                      <a:r>
                        <a:rPr lang="en-US" sz="1100" b="1">
                          <a:effectLst/>
                        </a:rPr>
                        <a:t>--load-state </a:t>
                      </a:r>
                      <a:r>
                        <a:rPr lang="en-US" sz="1100" i="1" u="none" strike="noStrike">
                          <a:effectLst/>
                          <a:hlinkClick r:id="rId3"/>
                        </a:rPr>
                        <a:t>&lt;FILE&gt;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Tải trạng thái mạng từ FILE</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05476375"/>
                  </a:ext>
                </a:extLst>
              </a:tr>
              <a:tr h="380957">
                <a:tc>
                  <a:txBody>
                    <a:bodyPr/>
                    <a:lstStyle/>
                    <a:p>
                      <a:pPr fontAlgn="t"/>
                      <a:r>
                        <a:rPr lang="en-US" sz="1100" b="1">
                          <a:effectLst/>
                        </a:rPr>
                        <a:t>--load-state.offset </a:t>
                      </a:r>
                      <a:r>
                        <a:rPr lang="en-US" sz="1100" i="1" u="none" strike="noStrike">
                          <a:effectLst/>
                          <a:hlinkClick r:id="rId3"/>
                        </a:rPr>
                        <a:t>&lt;TIME&gt;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Thay đổi tất cả các lần được tải từ một trạng thái đã lưu theo độ lệch đã cho; </a:t>
                      </a:r>
                      <a:r>
                        <a:rPr lang="vi-VN" sz="1100" i="1">
                          <a:effectLst/>
                        </a:rPr>
                        <a:t>mặc định: </a:t>
                      </a:r>
                      <a:r>
                        <a:rPr lang="vi-VN" sz="1100" b="1">
                          <a:effectLst/>
                        </a:rPr>
                        <a:t>0</a:t>
                      </a:r>
                      <a:endParaRPr lang="vi-VN"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669813066"/>
                  </a:ext>
                </a:extLst>
              </a:tr>
              <a:tr h="380957">
                <a:tc>
                  <a:txBody>
                    <a:bodyPr/>
                    <a:lstStyle/>
                    <a:p>
                      <a:pPr fontAlgn="t"/>
                      <a:r>
                        <a:rPr lang="en-US" sz="1100" b="1">
                          <a:effectLst/>
                        </a:rPr>
                        <a:t>--load-state.remove-Vehicle</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Loại bỏ các phương tiện có ID đã cho khỏi trạng thái đã tải</a:t>
                      </a: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60962867"/>
                  </a:ext>
                </a:extLst>
              </a:tr>
              <a:tr h="380957">
                <a:tc>
                  <a:txBody>
                    <a:bodyPr/>
                    <a:lstStyle/>
                    <a:p>
                      <a:pPr fontAlgn="t"/>
                      <a:r>
                        <a:rPr lang="en-US" sz="1100" b="1">
                          <a:effectLst/>
                        </a:rPr>
                        <a:t>--junction-taz </a:t>
                      </a:r>
                      <a:r>
                        <a:rPr lang="en-US" sz="1100" i="1" u="none" strike="noStrike">
                          <a:effectLst/>
                          <a:hlinkClick r:id="rId3"/>
                        </a:rPr>
                        <a:t>&lt;BOOL&gt;</a:t>
                      </a:r>
                      <a:endParaRPr lang="en-US" sz="110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Khởi tạo TAZ cho mọi đường giao nhau để sử dụng các thuộc tính toJunction và fromJunction; </a:t>
                      </a:r>
                      <a:r>
                        <a:rPr lang="vi-VN" sz="1100" i="1" dirty="0">
                          <a:effectLst/>
                        </a:rPr>
                        <a:t>default: </a:t>
                      </a:r>
                      <a:r>
                        <a:rPr lang="vi-VN" sz="1100" b="1" dirty="0">
                          <a:effectLst/>
                        </a:rPr>
                        <a:t>false</a:t>
                      </a:r>
                      <a:endParaRPr lang="vi-VN" sz="1100" dirty="0">
                        <a:effectLst/>
                      </a:endParaRPr>
                    </a:p>
                  </a:txBody>
                  <a:tcPr marL="66995" marR="66995" marT="33497" marB="3349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723256604"/>
                  </a:ext>
                </a:extLst>
              </a:tr>
            </a:tbl>
          </a:graphicData>
        </a:graphic>
      </p:graphicFrame>
    </p:spTree>
    <p:extLst>
      <p:ext uri="{BB962C8B-B14F-4D97-AF65-F5344CB8AC3E}">
        <p14:creationId xmlns:p14="http://schemas.microsoft.com/office/powerpoint/2010/main" val="127745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3672180678"/>
              </p:ext>
            </p:extLst>
          </p:nvPr>
        </p:nvGraphicFramePr>
        <p:xfrm>
          <a:off x="291662" y="899755"/>
          <a:ext cx="8513380" cy="3780488"/>
        </p:xfrm>
        <a:graphic>
          <a:graphicData uri="http://schemas.openxmlformats.org/drawingml/2006/table">
            <a:tbl>
              <a:tblPr/>
              <a:tblGrid>
                <a:gridCol w="4256690">
                  <a:extLst>
                    <a:ext uri="{9D8B030D-6E8A-4147-A177-3AD203B41FA5}">
                      <a16:colId xmlns:a16="http://schemas.microsoft.com/office/drawing/2014/main" val="3708503894"/>
                    </a:ext>
                  </a:extLst>
                </a:gridCol>
                <a:gridCol w="4256690">
                  <a:extLst>
                    <a:ext uri="{9D8B030D-6E8A-4147-A177-3AD203B41FA5}">
                      <a16:colId xmlns:a16="http://schemas.microsoft.com/office/drawing/2014/main" val="2129063060"/>
                    </a:ext>
                  </a:extLst>
                </a:gridCol>
              </a:tblGrid>
              <a:tr h="266231">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452594">
                <a:tc>
                  <a:txBody>
                    <a:bodyPr/>
                    <a:lstStyle/>
                    <a:p>
                      <a:pPr fontAlgn="t"/>
                      <a:r>
                        <a:rPr lang="en-US" sz="1200" b="1">
                          <a:effectLst/>
                        </a:rPr>
                        <a:t>--write-license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a:effectLst/>
                        </a:rPr>
                        <a:t>Bao </a:t>
                      </a:r>
                      <a:r>
                        <a:rPr lang="en-US" sz="1200" dirty="0" err="1">
                          <a:effectLst/>
                        </a:rPr>
                        <a:t>gồm</a:t>
                      </a:r>
                      <a:r>
                        <a:rPr lang="en-US" sz="1200" dirty="0">
                          <a:effectLst/>
                        </a:rPr>
                        <a:t> </a:t>
                      </a:r>
                      <a:r>
                        <a:rPr lang="en-US" sz="1200" dirty="0" err="1">
                          <a:effectLst/>
                        </a:rPr>
                        <a:t>thông</a:t>
                      </a:r>
                      <a:r>
                        <a:rPr lang="en-US" sz="1200" dirty="0">
                          <a:effectLst/>
                        </a:rPr>
                        <a:t> tin </a:t>
                      </a:r>
                      <a:r>
                        <a:rPr lang="en-US" sz="1200" dirty="0" err="1">
                          <a:effectLst/>
                        </a:rPr>
                        <a:t>giấy</a:t>
                      </a:r>
                      <a:r>
                        <a:rPr lang="en-US" sz="1200" dirty="0">
                          <a:effectLst/>
                        </a:rPr>
                        <a:t> </a:t>
                      </a:r>
                      <a:r>
                        <a:rPr lang="en-US" sz="1200" dirty="0" err="1">
                          <a:effectLst/>
                        </a:rPr>
                        <a:t>phép</a:t>
                      </a:r>
                      <a:r>
                        <a:rPr lang="en-US" sz="1200" dirty="0">
                          <a:effectLst/>
                        </a:rPr>
                        <a:t> </a:t>
                      </a:r>
                      <a:r>
                        <a:rPr lang="en-US" sz="1200" dirty="0" err="1">
                          <a:effectLst/>
                        </a:rPr>
                        <a:t>vào</a:t>
                      </a:r>
                      <a:r>
                        <a:rPr lang="en-US" sz="1200" dirty="0">
                          <a:effectLst/>
                        </a:rPr>
                        <a:t> </a:t>
                      </a:r>
                      <a:r>
                        <a:rPr lang="en-US" sz="1200" dirty="0" err="1">
                          <a:effectLst/>
                        </a:rPr>
                        <a:t>mỗi</a:t>
                      </a:r>
                      <a:r>
                        <a:rPr lang="en-US" sz="1200" dirty="0">
                          <a:effectLst/>
                        </a:rPr>
                        <a:t> </a:t>
                      </a:r>
                      <a:r>
                        <a:rPr lang="en-US" sz="1200" dirty="0" err="1">
                          <a:effectLst/>
                        </a:rPr>
                        <a:t>tệp</a:t>
                      </a:r>
                      <a:r>
                        <a:rPr lang="en-US" sz="1200" dirty="0">
                          <a:effectLst/>
                        </a:rPr>
                        <a:t> </a:t>
                      </a:r>
                      <a:r>
                        <a:rPr lang="en-US" sz="1200" dirty="0" err="1">
                          <a:effectLst/>
                        </a:rPr>
                        <a:t>đầu</a:t>
                      </a:r>
                      <a:r>
                        <a:rPr lang="en-US" sz="1200" dirty="0">
                          <a:effectLst/>
                        </a:rPr>
                        <a:t> ra; </a:t>
                      </a:r>
                      <a:r>
                        <a:rPr lang="en-US" sz="1200" i="1" dirty="0">
                          <a:effectLst/>
                        </a:rPr>
                        <a:t>default: </a:t>
                      </a:r>
                      <a:r>
                        <a:rPr lang="en-US" sz="1200" b="1" dirty="0">
                          <a:effectLst/>
                        </a:rPr>
                        <a:t>false</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452594">
                <a:tc>
                  <a:txBody>
                    <a:bodyPr/>
                    <a:lstStyle/>
                    <a:p>
                      <a:pPr fontAlgn="t"/>
                      <a:r>
                        <a:rPr lang="en-US" sz="1200" b="1" dirty="0">
                          <a:effectLst/>
                        </a:rPr>
                        <a:t>--output- </a:t>
                      </a:r>
                      <a:r>
                        <a:rPr lang="en-US" sz="1200" b="1" dirty="0" err="1">
                          <a:effectLst/>
                        </a:rPr>
                        <a:t>tiền</a:t>
                      </a:r>
                      <a:r>
                        <a:rPr lang="en-US" sz="1200" b="1" dirty="0">
                          <a:effectLst/>
                        </a:rPr>
                        <a:t> </a:t>
                      </a:r>
                      <a:r>
                        <a:rPr lang="en-US" sz="1200" b="1" dirty="0" err="1">
                          <a:effectLst/>
                        </a:rPr>
                        <a:t>tố</a:t>
                      </a:r>
                      <a:r>
                        <a:rPr lang="en-US" sz="1200" i="1" u="none" strike="noStrike" dirty="0">
                          <a:effectLst/>
                          <a:hlinkClick r:id="rId3"/>
                        </a:rPr>
                        <a:t>&lt;STRING&gt;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Tiền tố được áp dụng cho tất cả các tệp đầu ra. Chuỗi đặc biệt 'TIME' được thay thế bằng thời gian hiện tại.</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452594">
                <a:tc>
                  <a:txBody>
                    <a:bodyPr/>
                    <a:lstStyle/>
                    <a:p>
                      <a:pPr fontAlgn="t"/>
                      <a:r>
                        <a:rPr lang="en-US" sz="1200" b="1" dirty="0">
                          <a:effectLst/>
                        </a:rPr>
                        <a:t>--pre </a:t>
                      </a:r>
                      <a:r>
                        <a:rPr lang="en-US" sz="1200" b="1" dirty="0" err="1">
                          <a:effectLst/>
                        </a:rPr>
                        <a:t>chính</a:t>
                      </a:r>
                      <a:r>
                        <a:rPr lang="en-US" sz="1200" b="1" dirty="0">
                          <a:effectLst/>
                        </a:rPr>
                        <a:t> </a:t>
                      </a:r>
                      <a:r>
                        <a:rPr lang="en-US" sz="1200" b="1" dirty="0" err="1">
                          <a:effectLst/>
                        </a:rPr>
                        <a:t>xác</a:t>
                      </a:r>
                      <a:r>
                        <a:rPr lang="en-US" sz="1200" b="1" dirty="0">
                          <a:effectLst/>
                        </a:rPr>
                        <a:t> </a:t>
                      </a:r>
                      <a:r>
                        <a:rPr lang="en-US" sz="1200" i="1" u="none" strike="noStrike" dirty="0">
                          <a:effectLst/>
                          <a:hlinkClick r:id="rId3"/>
                        </a:rPr>
                        <a:t>&lt;INT&gt;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định số chữ số sau dấu phẩy cho đầu ra dấu phẩy động; </a:t>
                      </a:r>
                      <a:r>
                        <a:rPr lang="en-US" sz="1200" i="1">
                          <a:effectLst/>
                        </a:rPr>
                        <a:t>mặc định: </a:t>
                      </a:r>
                      <a:r>
                        <a:rPr lang="en-US" sz="1200" b="1">
                          <a:effectLst/>
                        </a:rPr>
                        <a:t>2</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452594">
                <a:tc>
                  <a:txBody>
                    <a:bodyPr/>
                    <a:lstStyle/>
                    <a:p>
                      <a:pPr fontAlgn="t"/>
                      <a:r>
                        <a:rPr lang="en-US" sz="1200" b="1" dirty="0">
                          <a:effectLst/>
                        </a:rPr>
                        <a:t>--pre </a:t>
                      </a:r>
                      <a:r>
                        <a:rPr lang="en-US" sz="1200" b="1" dirty="0" err="1">
                          <a:effectLst/>
                        </a:rPr>
                        <a:t>precision.geo</a:t>
                      </a:r>
                      <a:r>
                        <a:rPr lang="en-US" sz="1200" b="1" dirty="0">
                          <a:effectLst/>
                        </a:rPr>
                        <a:t> </a:t>
                      </a:r>
                      <a:r>
                        <a:rPr lang="en-US" sz="1200" i="1" u="none" strike="noStrike" dirty="0">
                          <a:effectLst/>
                          <a:hlinkClick r:id="rId3"/>
                        </a:rPr>
                        <a:t>&lt;INT&gt;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định số chữ số sau dấu phẩy cho đầu ra lon, vĩ độ; </a:t>
                      </a:r>
                      <a:r>
                        <a:rPr lang="en-US" sz="1200" i="1">
                          <a:effectLst/>
                        </a:rPr>
                        <a:t>mặc định: </a:t>
                      </a:r>
                      <a:r>
                        <a:rPr lang="en-US" sz="1200" b="1">
                          <a:effectLst/>
                        </a:rPr>
                        <a:t>6</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452594">
                <a:tc>
                  <a:txBody>
                    <a:bodyPr/>
                    <a:lstStyle/>
                    <a:p>
                      <a:pPr fontAlgn="t"/>
                      <a:r>
                        <a:rPr lang="vi-VN" sz="1200" b="1" dirty="0">
                          <a:effectLst/>
                        </a:rPr>
                        <a:t>-H </a:t>
                      </a:r>
                      <a:r>
                        <a:rPr lang="vi-VN" sz="1200" i="1" u="none" strike="noStrike" dirty="0">
                          <a:effectLst/>
                          <a:hlinkClick r:id="rId3"/>
                        </a:rPr>
                        <a:t>&lt;BOOL&gt;</a:t>
                      </a:r>
                      <a:br>
                        <a:rPr lang="vi-VN" sz="1200" dirty="0">
                          <a:effectLst/>
                        </a:rPr>
                      </a:br>
                      <a:r>
                        <a:rPr lang="vi-VN" sz="1200" b="1" dirty="0">
                          <a:effectLst/>
                        </a:rPr>
                        <a:t>- thời gian con người có thể đọc được </a:t>
                      </a:r>
                      <a:r>
                        <a:rPr lang="vi-VN" sz="1200" i="1" u="none" strike="noStrike" dirty="0">
                          <a:effectLst/>
                          <a:hlinkClick r:id="rId3"/>
                        </a:rPr>
                        <a:t>&lt;BOOL&gt;</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Viết các giá trị thời gian dưới dạng giờ: phút: giây hoặc ngày: giờ: phút: giây chứ không phải là giây;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266231">
                <a:tc>
                  <a:txBody>
                    <a:bodyPr/>
                    <a:lstStyle/>
                    <a:p>
                      <a:pPr fontAlgn="t"/>
                      <a:r>
                        <a:rPr lang="en-US" sz="1200" b="1">
                          <a:effectLst/>
                        </a:rPr>
                        <a:t>--netstate-dump </a:t>
                      </a:r>
                      <a:r>
                        <a:rPr lang="en-US" sz="1200" i="1" u="none" strike="noStrike">
                          <a:effectLst/>
                          <a:hlinkClick r:id="rId3"/>
                        </a:rPr>
                        <a:t>&lt;FILE&gt;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các trạng thái mạng hoàn chỉnh vào FILE</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266231">
                <a:tc>
                  <a:txBody>
                    <a:bodyPr/>
                    <a:lstStyle/>
                    <a:p>
                      <a:pPr fontAlgn="t"/>
                      <a:r>
                        <a:rPr lang="en-US" sz="1200" b="1">
                          <a:effectLst/>
                        </a:rPr>
                        <a:t>--netstate-dump.empty-edge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các cạnh trống hoàn toàn khi đổ; </a:t>
                      </a:r>
                      <a:r>
                        <a:rPr lang="en-US" sz="1200" i="1">
                          <a:effectLst/>
                        </a:rPr>
                        <a:t>default: </a:t>
                      </a:r>
                      <a:r>
                        <a:rPr lang="en-US" sz="1200" b="1">
                          <a:effectLst/>
                        </a:rPr>
                        <a:t>false</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452594">
                <a:tc>
                  <a:txBody>
                    <a:bodyPr/>
                    <a:lstStyle/>
                    <a:p>
                      <a:pPr fontAlgn="t"/>
                      <a:r>
                        <a:rPr lang="en-US" sz="1200" b="1">
                          <a:effectLst/>
                        </a:rPr>
                        <a:t>--netstate-dump.preferences </a:t>
                      </a:r>
                      <a:r>
                        <a:rPr lang="en-US" sz="1200" i="1" u="none" strike="noStrike">
                          <a:effectLst/>
                          <a:hlinkClick r:id="rId3"/>
                        </a:rPr>
                        <a:t>&lt;INT&gt;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Viết vị trí và tốc độ với độ chính xác cho trước (mặc định 2); </a:t>
                      </a:r>
                      <a:r>
                        <a:rPr lang="vi-VN" sz="1200" i="1">
                          <a:effectLst/>
                        </a:rPr>
                        <a:t>mặc định: </a:t>
                      </a:r>
                      <a:r>
                        <a:rPr lang="vi-VN" sz="1200" b="1">
                          <a:effectLst/>
                        </a:rPr>
                        <a:t>2</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266231">
                <a:tc>
                  <a:txBody>
                    <a:bodyPr/>
                    <a:lstStyle/>
                    <a:p>
                      <a:pPr fontAlgn="t"/>
                      <a:r>
                        <a:rPr lang="en-US" sz="1200" b="1">
                          <a:effectLst/>
                        </a:rPr>
                        <a:t>--emission-output </a:t>
                      </a:r>
                      <a:r>
                        <a:rPr lang="en-US" sz="1200" i="1" u="none" strike="noStrike">
                          <a:effectLst/>
                          <a:hlinkClick r:id="rId3"/>
                        </a:rPr>
                        <a:t>&lt;FILE&gt;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Lưu các giá trị khí thải của từng xe</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208786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3065772446"/>
              </p:ext>
            </p:extLst>
          </p:nvPr>
        </p:nvGraphicFramePr>
        <p:xfrm>
          <a:off x="329165" y="881586"/>
          <a:ext cx="8452228" cy="3947255"/>
        </p:xfrm>
        <a:graphic>
          <a:graphicData uri="http://schemas.openxmlformats.org/drawingml/2006/table">
            <a:tbl>
              <a:tblPr/>
              <a:tblGrid>
                <a:gridCol w="4226114">
                  <a:extLst>
                    <a:ext uri="{9D8B030D-6E8A-4147-A177-3AD203B41FA5}">
                      <a16:colId xmlns:a16="http://schemas.microsoft.com/office/drawing/2014/main" val="3708503894"/>
                    </a:ext>
                  </a:extLst>
                </a:gridCol>
                <a:gridCol w="4226114">
                  <a:extLst>
                    <a:ext uri="{9D8B030D-6E8A-4147-A177-3AD203B41FA5}">
                      <a16:colId xmlns:a16="http://schemas.microsoft.com/office/drawing/2014/main" val="2129063060"/>
                    </a:ext>
                  </a:extLst>
                </a:gridCol>
              </a:tblGrid>
              <a:tr h="222693">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433422">
                <a:tc>
                  <a:txBody>
                    <a:bodyPr/>
                    <a:lstStyle/>
                    <a:p>
                      <a:pPr fontAlgn="t"/>
                      <a:r>
                        <a:rPr lang="en-US" sz="1200" b="1" dirty="0">
                          <a:effectLst/>
                        </a:rPr>
                        <a:t>--emission-</a:t>
                      </a:r>
                      <a:r>
                        <a:rPr lang="en-US" sz="1200" b="1" dirty="0" err="1">
                          <a:effectLst/>
                        </a:rPr>
                        <a:t>output.pre</a:t>
                      </a:r>
                      <a:r>
                        <a:rPr lang="en-US" sz="1200" b="1" dirty="0">
                          <a:effectLst/>
                        </a:rPr>
                        <a:t> precision </a:t>
                      </a:r>
                      <a:r>
                        <a:rPr lang="en-US" sz="1200" i="1" u="none" strike="noStrike" dirty="0">
                          <a:effectLst/>
                          <a:hlinkClick r:id="rId3"/>
                        </a:rPr>
                        <a:t>&lt;INT&gt;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Viết</a:t>
                      </a:r>
                      <a:r>
                        <a:rPr lang="en-US" sz="1200" dirty="0">
                          <a:effectLst/>
                        </a:rPr>
                        <a:t> </a:t>
                      </a:r>
                      <a:r>
                        <a:rPr lang="en-US" sz="1200" dirty="0" err="1">
                          <a:effectLst/>
                        </a:rPr>
                        <a:t>các</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phát</a:t>
                      </a:r>
                      <a:r>
                        <a:rPr lang="en-US" sz="1200" dirty="0">
                          <a:effectLst/>
                        </a:rPr>
                        <a:t> </a:t>
                      </a:r>
                      <a:r>
                        <a:rPr lang="en-US" sz="1200" dirty="0" err="1">
                          <a:effectLst/>
                        </a:rPr>
                        <a:t>xạ</a:t>
                      </a:r>
                      <a:r>
                        <a:rPr lang="en-US" sz="1200" dirty="0">
                          <a:effectLst/>
                        </a:rPr>
                        <a:t> </a:t>
                      </a:r>
                      <a:r>
                        <a:rPr lang="en-US" sz="1200" dirty="0" err="1">
                          <a:effectLst/>
                        </a:rPr>
                        <a:t>với</a:t>
                      </a:r>
                      <a:r>
                        <a:rPr lang="en-US" sz="1200" dirty="0">
                          <a:effectLst/>
                        </a:rPr>
                        <a:t> </a:t>
                      </a:r>
                      <a:r>
                        <a:rPr lang="en-US" sz="1200" dirty="0" err="1">
                          <a:effectLst/>
                        </a:rPr>
                        <a:t>độ</a:t>
                      </a:r>
                      <a:r>
                        <a:rPr lang="en-US" sz="1200" dirty="0">
                          <a:effectLst/>
                        </a:rPr>
                        <a:t> </a:t>
                      </a:r>
                      <a:r>
                        <a:rPr lang="en-US" sz="1200" dirty="0" err="1">
                          <a:effectLst/>
                        </a:rPr>
                        <a:t>chính</a:t>
                      </a:r>
                      <a:r>
                        <a:rPr lang="en-US" sz="1200" dirty="0">
                          <a:effectLst/>
                        </a:rPr>
                        <a:t> </a:t>
                      </a:r>
                      <a:r>
                        <a:rPr lang="en-US" sz="1200" dirty="0" err="1">
                          <a:effectLst/>
                        </a:rPr>
                        <a:t>xác</a:t>
                      </a:r>
                      <a:r>
                        <a:rPr lang="en-US" sz="1200" dirty="0">
                          <a:effectLst/>
                        </a:rPr>
                        <a:t> </a:t>
                      </a:r>
                      <a:r>
                        <a:rPr lang="en-US" sz="1200" dirty="0" err="1">
                          <a:effectLst/>
                        </a:rPr>
                        <a:t>đã</a:t>
                      </a:r>
                      <a:r>
                        <a:rPr lang="en-US" sz="1200" dirty="0">
                          <a:effectLst/>
                        </a:rPr>
                        <a:t> </a:t>
                      </a:r>
                      <a:r>
                        <a:rPr lang="en-US" sz="1200" dirty="0" err="1">
                          <a:effectLst/>
                        </a:rPr>
                        <a:t>cho</a:t>
                      </a:r>
                      <a:r>
                        <a:rPr lang="en-US" sz="1200" dirty="0">
                          <a:effectLst/>
                        </a:rPr>
                        <a:t> (</a:t>
                      </a:r>
                      <a:r>
                        <a:rPr lang="en-US" sz="1200" dirty="0" err="1">
                          <a:effectLst/>
                        </a:rPr>
                        <a:t>mặc</a:t>
                      </a:r>
                      <a:r>
                        <a:rPr lang="en-US" sz="1200" dirty="0">
                          <a:effectLst/>
                        </a:rPr>
                        <a:t> </a:t>
                      </a:r>
                      <a:r>
                        <a:rPr lang="en-US" sz="1200" dirty="0" err="1">
                          <a:effectLst/>
                        </a:rPr>
                        <a:t>định</a:t>
                      </a:r>
                      <a:r>
                        <a:rPr lang="en-US" sz="1200" dirty="0">
                          <a:effectLst/>
                        </a:rPr>
                        <a:t> 2);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2</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433422">
                <a:tc>
                  <a:txBody>
                    <a:bodyPr/>
                    <a:lstStyle/>
                    <a:p>
                      <a:pPr fontAlgn="t"/>
                      <a:r>
                        <a:rPr lang="en-US" sz="1200" b="1">
                          <a:effectLst/>
                        </a:rPr>
                        <a:t>--emission-output.step-scale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Viết các giá trị phát xạ được chia tỷ lệ theo độ dài bước thay vì giá trị trên giây;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378579">
                <a:tc>
                  <a:txBody>
                    <a:bodyPr/>
                    <a:lstStyle/>
                    <a:p>
                      <a:pPr fontAlgn="t"/>
                      <a:r>
                        <a:rPr lang="en-US" sz="1200" b="1">
                          <a:effectLst/>
                        </a:rPr>
                        <a:t>- đầu ra pin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giá trị pin của từng xe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433422">
                <a:tc>
                  <a:txBody>
                    <a:bodyPr/>
                    <a:lstStyle/>
                    <a:p>
                      <a:pPr fontAlgn="t"/>
                      <a:r>
                        <a:rPr lang="en-US" sz="1200" b="1" dirty="0">
                          <a:effectLst/>
                        </a:rPr>
                        <a:t>--battery-</a:t>
                      </a:r>
                      <a:r>
                        <a:rPr lang="en-US" sz="1200" b="1" dirty="0" err="1">
                          <a:effectLst/>
                        </a:rPr>
                        <a:t>output.pre</a:t>
                      </a:r>
                      <a:r>
                        <a:rPr lang="en-US" sz="1200" b="1" dirty="0">
                          <a:effectLst/>
                        </a:rPr>
                        <a:t> precision </a:t>
                      </a:r>
                      <a:r>
                        <a:rPr lang="en-US" sz="1200" i="1" u="none" strike="noStrike" dirty="0">
                          <a:effectLst/>
                          <a:hlinkClick r:id="rId3"/>
                        </a:rPr>
                        <a:t>&lt;INT&gt;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Ghi</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pin </a:t>
                      </a:r>
                      <a:r>
                        <a:rPr lang="en-US" sz="1200" dirty="0" err="1">
                          <a:effectLst/>
                        </a:rPr>
                        <a:t>với</a:t>
                      </a:r>
                      <a:r>
                        <a:rPr lang="en-US" sz="1200" dirty="0">
                          <a:effectLst/>
                        </a:rPr>
                        <a:t> </a:t>
                      </a:r>
                      <a:r>
                        <a:rPr lang="en-US" sz="1200" dirty="0" err="1">
                          <a:effectLst/>
                        </a:rPr>
                        <a:t>độ</a:t>
                      </a:r>
                      <a:r>
                        <a:rPr lang="en-US" sz="1200" dirty="0">
                          <a:effectLst/>
                        </a:rPr>
                        <a:t> </a:t>
                      </a:r>
                      <a:r>
                        <a:rPr lang="en-US" sz="1200" dirty="0" err="1">
                          <a:effectLst/>
                        </a:rPr>
                        <a:t>chính</a:t>
                      </a:r>
                      <a:r>
                        <a:rPr lang="en-US" sz="1200" dirty="0">
                          <a:effectLst/>
                        </a:rPr>
                        <a:t> </a:t>
                      </a:r>
                      <a:r>
                        <a:rPr lang="en-US" sz="1200" dirty="0" err="1">
                          <a:effectLst/>
                        </a:rPr>
                        <a:t>xác</a:t>
                      </a:r>
                      <a:r>
                        <a:rPr lang="en-US" sz="1200" dirty="0">
                          <a:effectLst/>
                        </a:rPr>
                        <a:t> </a:t>
                      </a:r>
                      <a:r>
                        <a:rPr lang="en-US" sz="1200" dirty="0" err="1">
                          <a:effectLst/>
                        </a:rPr>
                        <a:t>đã</a:t>
                      </a:r>
                      <a:r>
                        <a:rPr lang="en-US" sz="1200" dirty="0">
                          <a:effectLst/>
                        </a:rPr>
                        <a:t> </a:t>
                      </a:r>
                      <a:r>
                        <a:rPr lang="en-US" sz="1200" dirty="0" err="1">
                          <a:effectLst/>
                        </a:rPr>
                        <a:t>cho</a:t>
                      </a:r>
                      <a:r>
                        <a:rPr lang="en-US" sz="1200" dirty="0">
                          <a:effectLst/>
                        </a:rPr>
                        <a:t> (</a:t>
                      </a:r>
                      <a:r>
                        <a:rPr lang="en-US" sz="1200" dirty="0" err="1">
                          <a:effectLst/>
                        </a:rPr>
                        <a:t>mặc</a:t>
                      </a:r>
                      <a:r>
                        <a:rPr lang="en-US" sz="1200" dirty="0">
                          <a:effectLst/>
                        </a:rPr>
                        <a:t> </a:t>
                      </a:r>
                      <a:r>
                        <a:rPr lang="en-US" sz="1200" dirty="0" err="1">
                          <a:effectLst/>
                        </a:rPr>
                        <a:t>định</a:t>
                      </a:r>
                      <a:r>
                        <a:rPr lang="en-US" sz="1200" dirty="0">
                          <a:effectLst/>
                        </a:rPr>
                        <a:t> 2);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2</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378579">
                <a:tc>
                  <a:txBody>
                    <a:bodyPr/>
                    <a:lstStyle/>
                    <a:p>
                      <a:pPr fontAlgn="t"/>
                      <a:r>
                        <a:rPr lang="en-US" sz="1200" b="1">
                          <a:effectLst/>
                        </a:rPr>
                        <a:t>--elechybrid-output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các giá trị elecHybrid của mỗi xe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433422">
                <a:tc>
                  <a:txBody>
                    <a:bodyPr/>
                    <a:lstStyle/>
                    <a:p>
                      <a:pPr fontAlgn="t"/>
                      <a:r>
                        <a:rPr lang="en-US" sz="1200" b="1">
                          <a:effectLst/>
                        </a:rPr>
                        <a:t>--elechybrid-output.pre precision </a:t>
                      </a:r>
                      <a:r>
                        <a:rPr lang="en-US" sz="1200" i="1" u="none" strike="noStrike">
                          <a:effectLst/>
                          <a:hlinkClick r:id="rId3"/>
                        </a:rPr>
                        <a:t>&lt;INT&gt;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các giá trị elecHybrid với độ chính xác đã cho (mặc định 2); </a:t>
                      </a:r>
                      <a:r>
                        <a:rPr lang="en-US" sz="1200" i="1">
                          <a:effectLst/>
                        </a:rPr>
                        <a:t>mặc định: </a:t>
                      </a:r>
                      <a:r>
                        <a:rPr lang="en-US" sz="1200" b="1">
                          <a:effectLst/>
                        </a:rPr>
                        <a:t>2</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433422">
                <a:tc>
                  <a:txBody>
                    <a:bodyPr/>
                    <a:lstStyle/>
                    <a:p>
                      <a:pPr fontAlgn="t"/>
                      <a:r>
                        <a:rPr lang="en-US" sz="1200" b="1">
                          <a:effectLst/>
                        </a:rPr>
                        <a:t>--elechybrid-output.aggregated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Ghi các giá trị elecHybrid vào một tệp tổng hợp;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378579">
                <a:tc>
                  <a:txBody>
                    <a:bodyPr/>
                    <a:lstStyle/>
                    <a:p>
                      <a:pPr fontAlgn="t"/>
                      <a:r>
                        <a:rPr lang="en-US" sz="1200" b="1">
                          <a:effectLst/>
                        </a:rPr>
                        <a:t>--chargingstations-output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Ghi dữ liệu của các trạm sạc</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254954">
                <a:tc>
                  <a:txBody>
                    <a:bodyPr/>
                    <a:lstStyle/>
                    <a:p>
                      <a:pPr fontAlgn="t"/>
                      <a:r>
                        <a:rPr lang="en-US" sz="1200" b="1">
                          <a:effectLst/>
                        </a:rPr>
                        <a:t>- overheadwiresearies-output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Ghi</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của</a:t>
                      </a:r>
                      <a:r>
                        <a:rPr lang="en-US" sz="1200" dirty="0">
                          <a:effectLst/>
                        </a:rPr>
                        <a:t> </a:t>
                      </a:r>
                      <a:r>
                        <a:rPr lang="en-US" sz="1200" dirty="0" err="1">
                          <a:effectLst/>
                        </a:rPr>
                        <a:t>các</a:t>
                      </a:r>
                      <a:r>
                        <a:rPr lang="en-US" sz="1200" dirty="0">
                          <a:effectLst/>
                        </a:rPr>
                        <a:t> </a:t>
                      </a:r>
                      <a:r>
                        <a:rPr lang="en-US" sz="1200" dirty="0" err="1">
                          <a:effectLst/>
                        </a:rPr>
                        <a:t>đoạn</a:t>
                      </a:r>
                      <a:r>
                        <a:rPr lang="en-US" sz="1200" dirty="0">
                          <a:effectLst/>
                        </a:rPr>
                        <a:t> </a:t>
                      </a:r>
                      <a:r>
                        <a:rPr lang="en-US" sz="1200" dirty="0" err="1">
                          <a:effectLst/>
                        </a:rPr>
                        <a:t>dây</a:t>
                      </a:r>
                      <a:r>
                        <a:rPr lang="en-US" sz="1200" dirty="0">
                          <a:effectLst/>
                        </a:rPr>
                        <a:t> </a:t>
                      </a:r>
                      <a:r>
                        <a:rPr lang="en-US" sz="1200" dirty="0" err="1">
                          <a:effectLst/>
                        </a:rPr>
                        <a:t>trên</a:t>
                      </a:r>
                      <a:r>
                        <a:rPr lang="en-US" sz="1200" dirty="0">
                          <a:effectLst/>
                        </a:rPr>
                        <a:t> </a:t>
                      </a:r>
                      <a:r>
                        <a:rPr lang="en-US" sz="1200" dirty="0" err="1">
                          <a:effectLst/>
                        </a:rPr>
                        <a:t>không</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1167392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415881778"/>
              </p:ext>
            </p:extLst>
          </p:nvPr>
        </p:nvGraphicFramePr>
        <p:xfrm>
          <a:off x="338959" y="902637"/>
          <a:ext cx="8529146" cy="3781986"/>
        </p:xfrm>
        <a:graphic>
          <a:graphicData uri="http://schemas.openxmlformats.org/drawingml/2006/table">
            <a:tbl>
              <a:tblPr/>
              <a:tblGrid>
                <a:gridCol w="4264573">
                  <a:extLst>
                    <a:ext uri="{9D8B030D-6E8A-4147-A177-3AD203B41FA5}">
                      <a16:colId xmlns:a16="http://schemas.microsoft.com/office/drawing/2014/main" val="3708503894"/>
                    </a:ext>
                  </a:extLst>
                </a:gridCol>
                <a:gridCol w="4264573">
                  <a:extLst>
                    <a:ext uri="{9D8B030D-6E8A-4147-A177-3AD203B41FA5}">
                      <a16:colId xmlns:a16="http://schemas.microsoft.com/office/drawing/2014/main" val="2129063060"/>
                    </a:ext>
                  </a:extLst>
                </a:gridCol>
              </a:tblGrid>
              <a:tr h="210317">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305793">
                <a:tc>
                  <a:txBody>
                    <a:bodyPr/>
                    <a:lstStyle/>
                    <a:p>
                      <a:pPr fontAlgn="t"/>
                      <a:r>
                        <a:rPr lang="en-US" sz="1100" b="1" dirty="0">
                          <a:effectLst/>
                        </a:rPr>
                        <a:t>- substations-output </a:t>
                      </a:r>
                      <a:r>
                        <a:rPr lang="en-US" sz="1100" i="1" u="none" strike="noStrike" dirty="0">
                          <a:effectLst/>
                          <a:hlinkClick r:id="rId3"/>
                        </a:rPr>
                        <a:t>&lt;FILE&gt;</a:t>
                      </a:r>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Ghi số liệu trạm biến áp điện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305793">
                <a:tc>
                  <a:txBody>
                    <a:bodyPr/>
                    <a:lstStyle/>
                    <a:p>
                      <a:pPr fontAlgn="t"/>
                      <a:r>
                        <a:rPr lang="en-US" sz="1100" b="1">
                          <a:effectLst/>
                        </a:rPr>
                        <a:t>--fcd-output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dữ liệu ô tô nổi</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380350">
                <a:tc>
                  <a:txBody>
                    <a:bodyPr/>
                    <a:lstStyle/>
                    <a:p>
                      <a:pPr fontAlgn="t"/>
                      <a:r>
                        <a:rPr lang="en-US" sz="1100" b="1">
                          <a:effectLst/>
                        </a:rPr>
                        <a:t>--fcd-output.geo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dữ liệu xe hơi nổi bằng cách sử dụng tọa độ địa lý (kinh / vĩ);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380350">
                <a:tc>
                  <a:txBody>
                    <a:bodyPr/>
                    <a:lstStyle/>
                    <a:p>
                      <a:pPr fontAlgn="t"/>
                      <a:r>
                        <a:rPr lang="en-US" sz="1100" b="1">
                          <a:effectLst/>
                        </a:rPr>
                        <a:t>--fcd-output.signals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Thêm trạng thái tín hiệu xe vào đầu ra FCD (đèn phanh, v.v.); </a:t>
                      </a:r>
                      <a:r>
                        <a:rPr lang="en-US" sz="1100" i="1">
                          <a:effectLst/>
                        </a:rPr>
                        <a:t>default: </a:t>
                      </a:r>
                      <a:r>
                        <a:rPr lang="en-US" sz="1100" b="1">
                          <a:effectLst/>
                        </a:rPr>
                        <a:t>false</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380350">
                <a:tc>
                  <a:txBody>
                    <a:bodyPr/>
                    <a:lstStyle/>
                    <a:p>
                      <a:pPr fontAlgn="t"/>
                      <a:r>
                        <a:rPr lang="en-US" sz="1100" b="1" dirty="0">
                          <a:effectLst/>
                        </a:rPr>
                        <a:t>--</a:t>
                      </a:r>
                      <a:r>
                        <a:rPr lang="en-US" sz="1100" b="1" dirty="0" err="1">
                          <a:effectLst/>
                        </a:rPr>
                        <a:t>fcd-output.distance</a:t>
                      </a:r>
                      <a:r>
                        <a:rPr lang="en-US" sz="1100" b="1" dirty="0">
                          <a:effectLst/>
                        </a:rPr>
                        <a:t> </a:t>
                      </a:r>
                      <a:r>
                        <a:rPr lang="en-US" sz="1100" i="1" u="none" strike="noStrike" dirty="0">
                          <a:effectLst/>
                          <a:hlinkClick r:id="rId3"/>
                        </a:rPr>
                        <a:t>&lt;BOOL&gt;</a:t>
                      </a:r>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Thêm kilometrage vào đầu ra FCD (tham chiếu tuyến tính); </a:t>
                      </a:r>
                      <a:r>
                        <a:rPr lang="en-US" sz="1100" i="1">
                          <a:effectLst/>
                        </a:rPr>
                        <a:t>default: </a:t>
                      </a:r>
                      <a:r>
                        <a:rPr lang="en-US" sz="1100" b="1">
                          <a:effectLst/>
                        </a:rPr>
                        <a:t>false</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67099">
                <a:tc>
                  <a:txBody>
                    <a:bodyPr/>
                    <a:lstStyle/>
                    <a:p>
                      <a:pPr fontAlgn="t"/>
                      <a:r>
                        <a:rPr lang="en-US" sz="1100" b="1">
                          <a:effectLst/>
                        </a:rPr>
                        <a:t>--fcd-output.acceleration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Thêm gia tốc vào đầu ra FCD; </a:t>
                      </a:r>
                      <a:r>
                        <a:rPr lang="en-US" sz="1100" i="1">
                          <a:effectLst/>
                        </a:rPr>
                        <a:t>default: </a:t>
                      </a:r>
                      <a:r>
                        <a:rPr lang="en-US" sz="1100" b="1">
                          <a:effectLst/>
                        </a:rPr>
                        <a:t>false</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380350">
                <a:tc>
                  <a:txBody>
                    <a:bodyPr/>
                    <a:lstStyle/>
                    <a:p>
                      <a:pPr fontAlgn="t"/>
                      <a:r>
                        <a:rPr lang="en-US" sz="1100" b="1">
                          <a:effectLst/>
                        </a:rPr>
                        <a:t>--fcd-output.max-leader-distance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Thêm thông tin xe của người lãnh đạo vào đầu ra FCD (trong khoảng cách nhất định);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305793">
                <a:tc>
                  <a:txBody>
                    <a:bodyPr/>
                    <a:lstStyle/>
                    <a:p>
                      <a:pPr fontAlgn="t"/>
                      <a:r>
                        <a:rPr lang="en-US" sz="1100" b="1">
                          <a:effectLst/>
                        </a:rPr>
                        <a:t>--fcd-output.params</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Thêm các giá trị tham số chung vào đầu ra FCD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380350">
                <a:tc>
                  <a:txBody>
                    <a:bodyPr/>
                    <a:lstStyle/>
                    <a:p>
                      <a:pPr fontAlgn="t"/>
                      <a:r>
                        <a:rPr lang="en-US" sz="1100" b="1">
                          <a:effectLst/>
                        </a:rPr>
                        <a:t>--fcd-output.filter-edge.input-file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Hạn chế đầu ra fcd đối với lựa chọn cạnh từ tệp đầu vào đã cho</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230927">
                <a:tc>
                  <a:txBody>
                    <a:bodyPr/>
                    <a:lstStyle/>
                    <a:p>
                      <a:pPr fontAlgn="t"/>
                      <a:r>
                        <a:rPr lang="en-US" sz="1100" b="1">
                          <a:effectLst/>
                        </a:rPr>
                        <a:t>--fcd-output.attributes</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dirty="0" err="1">
                          <a:effectLst/>
                        </a:rPr>
                        <a:t>Liệt</a:t>
                      </a:r>
                      <a:r>
                        <a:rPr lang="en-US" sz="1100" dirty="0">
                          <a:effectLst/>
                        </a:rPr>
                        <a:t> </a:t>
                      </a:r>
                      <a:r>
                        <a:rPr lang="en-US" sz="1100" dirty="0" err="1">
                          <a:effectLst/>
                        </a:rPr>
                        <a:t>kê</a:t>
                      </a:r>
                      <a:r>
                        <a:rPr lang="en-US" sz="1100" dirty="0">
                          <a:effectLst/>
                        </a:rPr>
                        <a:t> </a:t>
                      </a:r>
                      <a:r>
                        <a:rPr lang="en-US" sz="1100" dirty="0" err="1">
                          <a:effectLst/>
                        </a:rPr>
                        <a:t>các</a:t>
                      </a:r>
                      <a:r>
                        <a:rPr lang="en-US" sz="1100" dirty="0">
                          <a:effectLst/>
                        </a:rPr>
                        <a:t> </a:t>
                      </a:r>
                      <a:r>
                        <a:rPr lang="en-US" sz="1100" dirty="0" err="1">
                          <a:effectLst/>
                        </a:rPr>
                        <a:t>thuộc</a:t>
                      </a:r>
                      <a:r>
                        <a:rPr lang="en-US" sz="1100" dirty="0">
                          <a:effectLst/>
                        </a:rPr>
                        <a:t> </a:t>
                      </a:r>
                      <a:r>
                        <a:rPr lang="en-US" sz="1100" dirty="0" err="1">
                          <a:effectLst/>
                        </a:rPr>
                        <a:t>tính</a:t>
                      </a:r>
                      <a:r>
                        <a:rPr lang="en-US" sz="1100" dirty="0">
                          <a:effectLst/>
                        </a:rPr>
                        <a:t> </a:t>
                      </a:r>
                      <a:r>
                        <a:rPr lang="en-US" sz="1100" dirty="0" err="1">
                          <a:effectLst/>
                        </a:rPr>
                        <a:t>cần</a:t>
                      </a:r>
                      <a:r>
                        <a:rPr lang="en-US" sz="1100" dirty="0">
                          <a:effectLst/>
                        </a:rPr>
                        <a:t> </a:t>
                      </a:r>
                      <a:r>
                        <a:rPr lang="en-US" sz="1100" dirty="0" err="1">
                          <a:effectLst/>
                        </a:rPr>
                        <a:t>có</a:t>
                      </a:r>
                      <a:r>
                        <a:rPr lang="en-US" sz="1100" dirty="0">
                          <a:effectLst/>
                        </a:rPr>
                        <a:t> </a:t>
                      </a:r>
                      <a:r>
                        <a:rPr lang="en-US" sz="1100" dirty="0" err="1">
                          <a:effectLst/>
                        </a:rPr>
                        <a:t>trong</a:t>
                      </a:r>
                      <a:r>
                        <a:rPr lang="en-US" sz="1100" dirty="0">
                          <a:effectLst/>
                        </a:rPr>
                        <a:t> </a:t>
                      </a:r>
                      <a:r>
                        <a:rPr lang="en-US" sz="1100" dirty="0" err="1">
                          <a:effectLst/>
                        </a:rPr>
                        <a:t>đầu</a:t>
                      </a:r>
                      <a:r>
                        <a:rPr lang="en-US" sz="1100" dirty="0">
                          <a:effectLst/>
                        </a:rPr>
                        <a:t> ra FCD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193644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2672266902"/>
              </p:ext>
            </p:extLst>
          </p:nvPr>
        </p:nvGraphicFramePr>
        <p:xfrm>
          <a:off x="338959" y="902637"/>
          <a:ext cx="8529146" cy="4091714"/>
        </p:xfrm>
        <a:graphic>
          <a:graphicData uri="http://schemas.openxmlformats.org/drawingml/2006/table">
            <a:tbl>
              <a:tblPr/>
              <a:tblGrid>
                <a:gridCol w="4264573">
                  <a:extLst>
                    <a:ext uri="{9D8B030D-6E8A-4147-A177-3AD203B41FA5}">
                      <a16:colId xmlns:a16="http://schemas.microsoft.com/office/drawing/2014/main" val="3708503894"/>
                    </a:ext>
                  </a:extLst>
                </a:gridCol>
                <a:gridCol w="4264573">
                  <a:extLst>
                    <a:ext uri="{9D8B030D-6E8A-4147-A177-3AD203B41FA5}">
                      <a16:colId xmlns:a16="http://schemas.microsoft.com/office/drawing/2014/main" val="2129063060"/>
                    </a:ext>
                  </a:extLst>
                </a:gridCol>
              </a:tblGrid>
              <a:tr h="210317">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305793">
                <a:tc>
                  <a:txBody>
                    <a:bodyPr/>
                    <a:lstStyle/>
                    <a:p>
                      <a:pPr fontAlgn="t"/>
                      <a:r>
                        <a:rPr lang="en-US" sz="1200" b="1" dirty="0">
                          <a:effectLst/>
                        </a:rPr>
                        <a:t>--</a:t>
                      </a:r>
                      <a:r>
                        <a:rPr lang="en-US" sz="1200" b="1" dirty="0" err="1">
                          <a:effectLst/>
                        </a:rPr>
                        <a:t>device.ssm.filter</a:t>
                      </a:r>
                      <a:r>
                        <a:rPr lang="en-US" sz="1200" b="1" dirty="0">
                          <a:effectLst/>
                        </a:rPr>
                        <a:t>-</a:t>
                      </a:r>
                      <a:r>
                        <a:rPr lang="en-US" sz="1200" b="1" dirty="0" err="1">
                          <a:effectLst/>
                        </a:rPr>
                        <a:t>edge.input</a:t>
                      </a:r>
                      <a:r>
                        <a:rPr lang="en-US" sz="1200" b="1" dirty="0">
                          <a:effectLst/>
                        </a:rPr>
                        <a:t>-file </a:t>
                      </a:r>
                      <a:r>
                        <a:rPr lang="en-US" sz="1200" i="1" u="none" strike="noStrike" dirty="0">
                          <a:effectLst/>
                          <a:hlinkClick r:id="rId3"/>
                        </a:rPr>
                        <a:t>&lt;FILE&gt;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Hạn chế đầu ra thiết bị SSM đối với lựa chọn cạnh từ tệp đầu vào đã cho</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305793">
                <a:tc>
                  <a:txBody>
                    <a:bodyPr/>
                    <a:lstStyle/>
                    <a:p>
                      <a:pPr fontAlgn="t"/>
                      <a:r>
                        <a:rPr lang="en-US" sz="1200" b="1">
                          <a:effectLst/>
                        </a:rPr>
                        <a:t>- đầu ra đầy đủ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rất nhiều thông tin cho mỗi bước thời gian (rất dư thừa)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380350">
                <a:tc>
                  <a:txBody>
                    <a:bodyPr/>
                    <a:lstStyle/>
                    <a:p>
                      <a:pPr fontAlgn="t"/>
                      <a:r>
                        <a:rPr lang="en-US" sz="1200" b="1">
                          <a:effectLst/>
                        </a:rPr>
                        <a:t>--queue-output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các hàng đợi xe tại các nút giao (thử nghiệm)</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380350">
                <a:tc>
                  <a:txBody>
                    <a:bodyPr/>
                    <a:lstStyle/>
                    <a:p>
                      <a:pPr fontAlgn="t"/>
                      <a:r>
                        <a:rPr lang="en-US" sz="1200" b="1" dirty="0">
                          <a:effectLst/>
                        </a:rPr>
                        <a:t>--</a:t>
                      </a:r>
                      <a:r>
                        <a:rPr lang="en-US" sz="1200" b="1" dirty="0" err="1">
                          <a:effectLst/>
                        </a:rPr>
                        <a:t>vtk</a:t>
                      </a:r>
                      <a:r>
                        <a:rPr lang="en-US" sz="1200" b="1" dirty="0">
                          <a:effectLst/>
                        </a:rPr>
                        <a:t>-output </a:t>
                      </a:r>
                      <a:r>
                        <a:rPr lang="en-US" sz="1200" i="1" u="none" strike="noStrike" dirty="0">
                          <a:effectLst/>
                          <a:hlinkClick r:id="rId3"/>
                        </a:rPr>
                        <a:t>&lt;FILE&gt;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các vị trí hoàn chỉnh của xe bao gồm các giá trị tốc độ ở Định dạng VTK (cách sử dụng: / path / out sẽ tạo ra các tệp /path/out_$TIMESTEP$.vtp)</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380350">
                <a:tc>
                  <a:txBody>
                    <a:bodyPr/>
                    <a:lstStyle/>
                    <a:p>
                      <a:pPr fontAlgn="t"/>
                      <a:r>
                        <a:rPr lang="en-US" sz="1200" b="1">
                          <a:effectLst/>
                        </a:rPr>
                        <a:t>--amitran-output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quỹ đạo xe ở định dạng Amitran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67099">
                <a:tc>
                  <a:txBody>
                    <a:bodyPr/>
                    <a:lstStyle/>
                    <a:p>
                      <a:pPr fontAlgn="t"/>
                      <a:r>
                        <a:rPr lang="en-US" sz="1200" b="1">
                          <a:effectLst/>
                        </a:rPr>
                        <a:t>--summary-output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thông tin xe khởi hành tổng hợp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380350">
                <a:tc>
                  <a:txBody>
                    <a:bodyPr/>
                    <a:lstStyle/>
                    <a:p>
                      <a:pPr fontAlgn="t"/>
                      <a:r>
                        <a:rPr lang="vi-VN" sz="1200" b="1">
                          <a:effectLst/>
                        </a:rPr>
                        <a:t>- người-tóm tắt-đầu ra </a:t>
                      </a:r>
                      <a:r>
                        <a:rPr lang="vi-VN" sz="1200" i="1" u="none" strike="noStrike">
                          <a:effectLst/>
                          <a:hlinkClick r:id="rId3"/>
                        </a:rPr>
                        <a:t>&lt;FILE&gt;</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tổng số người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305793">
                <a:tc>
                  <a:txBody>
                    <a:bodyPr/>
                    <a:lstStyle/>
                    <a:p>
                      <a:pPr fontAlgn="t"/>
                      <a:r>
                        <a:rPr lang="en-US" sz="1200" b="1">
                          <a:effectLst/>
                        </a:rPr>
                        <a:t>--tripinfo-output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thông tin chuyến đi của một chiếc xe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380350">
                <a:tc>
                  <a:txBody>
                    <a:bodyPr/>
                    <a:lstStyle/>
                    <a:p>
                      <a:pPr fontAlgn="t"/>
                      <a:r>
                        <a:rPr lang="vi-VN" sz="1200" b="1">
                          <a:effectLst/>
                        </a:rPr>
                        <a:t>--tripinfo-output.write-chưa hoàn thành </a:t>
                      </a:r>
                      <a:r>
                        <a:rPr lang="vi-VN" sz="1200" i="1" u="none" strike="noStrike">
                          <a:effectLst/>
                          <a:hlinkClick r:id="rId3"/>
                        </a:rPr>
                        <a:t>&lt;BOOL&gt;</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Ghi đầu ra tripinfo cho các phương tiện chưa đến cuối mô phỏng; </a:t>
                      </a:r>
                      <a:r>
                        <a:rPr lang="vi-VN" sz="1200" i="1" dirty="0">
                          <a:effectLst/>
                        </a:rPr>
                        <a:t>default: </a:t>
                      </a:r>
                      <a:r>
                        <a:rPr lang="vi-VN" sz="1200" b="1" dirty="0">
                          <a:effectLst/>
                        </a:rPr>
                        <a:t>false</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230927">
                <a:tc>
                  <a:txBody>
                    <a:bodyPr/>
                    <a:lstStyle/>
                    <a:p>
                      <a:pPr fontAlgn="t"/>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342859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3322246895"/>
              </p:ext>
            </p:extLst>
          </p:nvPr>
        </p:nvGraphicFramePr>
        <p:xfrm>
          <a:off x="315310" y="902637"/>
          <a:ext cx="8552794" cy="4166271"/>
        </p:xfrm>
        <a:graphic>
          <a:graphicData uri="http://schemas.openxmlformats.org/drawingml/2006/table">
            <a:tbl>
              <a:tblPr/>
              <a:tblGrid>
                <a:gridCol w="4276397">
                  <a:extLst>
                    <a:ext uri="{9D8B030D-6E8A-4147-A177-3AD203B41FA5}">
                      <a16:colId xmlns:a16="http://schemas.microsoft.com/office/drawing/2014/main" val="3708503894"/>
                    </a:ext>
                  </a:extLst>
                </a:gridCol>
                <a:gridCol w="4276397">
                  <a:extLst>
                    <a:ext uri="{9D8B030D-6E8A-4147-A177-3AD203B41FA5}">
                      <a16:colId xmlns:a16="http://schemas.microsoft.com/office/drawing/2014/main" val="2129063060"/>
                    </a:ext>
                  </a:extLst>
                </a:gridCol>
              </a:tblGrid>
              <a:tr h="210317">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305793">
                <a:tc>
                  <a:txBody>
                    <a:bodyPr/>
                    <a:lstStyle/>
                    <a:p>
                      <a:pPr fontAlgn="t"/>
                      <a:r>
                        <a:rPr lang="en-US" sz="1200" b="1">
                          <a:effectLst/>
                        </a:rPr>
                        <a:t>--tripinfo-output.write-undeparted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đầu ra tripinfo cho các xe chưa khởi hành khi kết thúc mô phỏng vì khởi hành chậm trễ;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305793">
                <a:tc>
                  <a:txBody>
                    <a:bodyPr/>
                    <a:lstStyle/>
                    <a:p>
                      <a:pPr fontAlgn="t"/>
                      <a:r>
                        <a:rPr lang="en-US" sz="1200" b="1">
                          <a:effectLst/>
                        </a:rPr>
                        <a:t>--vehroute-output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thông tin tuyến đường của từng phương tiện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380350">
                <a:tc>
                  <a:txBody>
                    <a:bodyPr/>
                    <a:lstStyle/>
                    <a:p>
                      <a:pPr fontAlgn="t"/>
                      <a:r>
                        <a:rPr lang="en-US" sz="1200" b="1">
                          <a:effectLst/>
                        </a:rPr>
                        <a:t>--vehroute-output.exit-times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thời gian thoát cho tất cả các cạnh;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380350">
                <a:tc>
                  <a:txBody>
                    <a:bodyPr/>
                    <a:lstStyle/>
                    <a:p>
                      <a:pPr fontAlgn="t"/>
                      <a:r>
                        <a:rPr lang="en-US" sz="1200" b="1">
                          <a:effectLst/>
                        </a:rPr>
                        <a:t>--vehroute-output.last-route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Chỉ viết tuyến đường cuối cùng;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380350">
                <a:tc>
                  <a:txBody>
                    <a:bodyPr/>
                    <a:lstStyle/>
                    <a:p>
                      <a:pPr fontAlgn="t"/>
                      <a:r>
                        <a:rPr lang="en-US" sz="1200" b="1">
                          <a:effectLst/>
                        </a:rPr>
                        <a:t>--vehroute-output.sorted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Sắp xếp đầu ra theo thời gian khởi hành;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67099">
                <a:tc>
                  <a:txBody>
                    <a:bodyPr/>
                    <a:lstStyle/>
                    <a:p>
                      <a:pPr fontAlgn="t"/>
                      <a:r>
                        <a:rPr lang="en-US" sz="1200" b="1">
                          <a:effectLst/>
                        </a:rPr>
                        <a:t>--vehroute-output.dua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đầu ra theo kiểu lựa chọn thay thế duarouter;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380350">
                <a:tc>
                  <a:txBody>
                    <a:bodyPr/>
                    <a:lstStyle/>
                    <a:p>
                      <a:pPr fontAlgn="t"/>
                      <a:r>
                        <a:rPr lang="en-US" sz="1200" b="1">
                          <a:effectLst/>
                        </a:rPr>
                        <a:t>--vehroute-output.cost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Viết chi phí cho tất cả các tuyến đường;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305793">
                <a:tc>
                  <a:txBody>
                    <a:bodyPr/>
                    <a:lstStyle/>
                    <a:p>
                      <a:pPr fontAlgn="t"/>
                      <a:r>
                        <a:rPr lang="en-US" sz="1200" b="1">
                          <a:effectLst/>
                        </a:rPr>
                        <a:t>--vehroute-output.intended-khởi hành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đầu ra với dự định thay vì thời gian khởi hành thực sự;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380350">
                <a:tc>
                  <a:txBody>
                    <a:bodyPr/>
                    <a:lstStyle/>
                    <a:p>
                      <a:pPr fontAlgn="t"/>
                      <a:r>
                        <a:rPr lang="en-US" sz="1200" b="1">
                          <a:effectLst/>
                        </a:rPr>
                        <a:t>--vehroute-output.route-length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Bao gồm tổng chiều dài tuyến đường trong đầu ra; </a:t>
                      </a:r>
                      <a:r>
                        <a:rPr lang="vi-VN" sz="1200" i="1" dirty="0">
                          <a:effectLst/>
                        </a:rPr>
                        <a:t>default: </a:t>
                      </a:r>
                      <a:r>
                        <a:rPr lang="vi-VN" sz="1200" b="1" dirty="0">
                          <a:effectLst/>
                        </a:rPr>
                        <a:t>false</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230927">
                <a:tc>
                  <a:txBody>
                    <a:bodyPr/>
                    <a:lstStyle/>
                    <a:p>
                      <a:pPr fontAlgn="t"/>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136756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Về</a:t>
            </a:r>
            <a:r>
              <a:rPr lang="en-US" dirty="0"/>
              <a:t> 30.000 feet</a:t>
            </a:r>
            <a:endParaRPr lang="en-VN" dirty="0"/>
          </a:p>
        </p:txBody>
      </p:sp>
      <p:sp>
        <p:nvSpPr>
          <p:cNvPr id="102" name="Google Shape;102;p12"/>
          <p:cNvSpPr txBox="1">
            <a:spLocks noGrp="1"/>
          </p:cNvSpPr>
          <p:nvPr>
            <p:ph type="body" idx="2"/>
          </p:nvPr>
        </p:nvSpPr>
        <p:spPr>
          <a:xfrm>
            <a:off x="1927500" y="1255800"/>
            <a:ext cx="3150900" cy="1523363"/>
          </a:xfrm>
          <a:prstGeom prst="rect">
            <a:avLst/>
          </a:prstGeom>
        </p:spPr>
        <p:txBody>
          <a:bodyPr spcFirstLastPara="1" wrap="square" lIns="91425" tIns="91425" rIns="91425" bIns="91425" anchor="t" anchorCtr="0">
            <a:noAutofit/>
          </a:bodyPr>
          <a:lstStyle/>
          <a:p>
            <a:pPr marL="0" lvl="0" indent="0">
              <a:buNone/>
            </a:pPr>
            <a:r>
              <a:rPr lang="en-US" sz="2000" b="1" dirty="0"/>
              <a:t>Sumo</a:t>
            </a:r>
            <a:r>
              <a:rPr lang="en-US" sz="2000" dirty="0"/>
              <a:t> </a:t>
            </a:r>
            <a:r>
              <a:rPr lang="en-VN" sz="1200" dirty="0"/>
              <a:t> </a:t>
            </a:r>
          </a:p>
          <a:p>
            <a:pPr marL="0" indent="0">
              <a:buClr>
                <a:schemeClr val="dk1"/>
              </a:buClr>
              <a:buSzPts val="1100"/>
              <a:buNone/>
            </a:pPr>
            <a:r>
              <a:rPr lang="en-US" dirty="0" err="1"/>
              <a:t>là</a:t>
            </a:r>
            <a:r>
              <a:rPr lang="en-US" dirty="0"/>
              <a:t> </a:t>
            </a:r>
            <a:r>
              <a:rPr lang="en-US" dirty="0" err="1"/>
              <a:t>mô</a:t>
            </a:r>
            <a:r>
              <a:rPr lang="en-US" dirty="0"/>
              <a:t> </a:t>
            </a:r>
            <a:r>
              <a:rPr lang="en-US" dirty="0" err="1"/>
              <a:t>phỏng</a:t>
            </a:r>
            <a:r>
              <a:rPr lang="en-US" dirty="0"/>
              <a:t> </a:t>
            </a:r>
            <a:r>
              <a:rPr lang="en-US" dirty="0" err="1"/>
              <a:t>chính</a:t>
            </a:r>
            <a:r>
              <a:rPr lang="en-US" dirty="0"/>
              <a:t> </a:t>
            </a:r>
            <a:r>
              <a:rPr lang="en-US" dirty="0" err="1"/>
              <a:t>nó</a:t>
            </a:r>
            <a:r>
              <a:rPr lang="en-US" dirty="0"/>
              <a:t>; </a:t>
            </a:r>
            <a:r>
              <a:rPr lang="en-US" dirty="0" err="1"/>
              <a:t>nó</a:t>
            </a:r>
            <a:r>
              <a:rPr lang="en-US" dirty="0"/>
              <a:t> </a:t>
            </a:r>
            <a:r>
              <a:rPr lang="en-US" dirty="0" err="1"/>
              <a:t>là</a:t>
            </a:r>
            <a:r>
              <a:rPr lang="en-US" dirty="0"/>
              <a:t> </a:t>
            </a:r>
            <a:r>
              <a:rPr lang="en-US" dirty="0" err="1"/>
              <a:t>một</a:t>
            </a:r>
            <a:r>
              <a:rPr lang="en-US" dirty="0"/>
              <a:t> </a:t>
            </a:r>
            <a:r>
              <a:rPr lang="en-US" dirty="0" err="1"/>
              <a:t>mô</a:t>
            </a:r>
            <a:r>
              <a:rPr lang="en-US" dirty="0"/>
              <a:t> </a:t>
            </a:r>
            <a:r>
              <a:rPr lang="en-US" dirty="0" err="1"/>
              <a:t>phỏng</a:t>
            </a:r>
            <a:r>
              <a:rPr lang="en-US" dirty="0"/>
              <a:t> </a:t>
            </a:r>
            <a:r>
              <a:rPr lang="en-US" dirty="0" err="1"/>
              <a:t>dòng</a:t>
            </a:r>
            <a:r>
              <a:rPr lang="en-US" dirty="0"/>
              <a:t> </a:t>
            </a:r>
            <a:r>
              <a:rPr lang="en-US" dirty="0" err="1"/>
              <a:t>lưu</a:t>
            </a:r>
            <a:r>
              <a:rPr lang="en-US" dirty="0"/>
              <a:t> </a:t>
            </a:r>
            <a:r>
              <a:rPr lang="en-US" dirty="0" err="1"/>
              <a:t>lượng</a:t>
            </a:r>
            <a:r>
              <a:rPr lang="en-US" dirty="0"/>
              <a:t> vi </a:t>
            </a:r>
            <a:r>
              <a:rPr lang="en-US" dirty="0" err="1"/>
              <a:t>mô</a:t>
            </a:r>
            <a:r>
              <a:rPr lang="en-US" dirty="0"/>
              <a:t>, </a:t>
            </a:r>
            <a:r>
              <a:rPr lang="en-US" dirty="0" err="1"/>
              <a:t>liên</a:t>
            </a:r>
            <a:r>
              <a:rPr lang="en-US" dirty="0"/>
              <a:t> </a:t>
            </a:r>
            <a:r>
              <a:rPr lang="en-US" dirty="0" err="1"/>
              <a:t>tục</a:t>
            </a:r>
            <a:r>
              <a:rPr lang="en-US" dirty="0"/>
              <a:t> </a:t>
            </a:r>
            <a:r>
              <a:rPr lang="en-US" dirty="0" err="1"/>
              <a:t>theo</a:t>
            </a:r>
            <a:r>
              <a:rPr lang="en-US" dirty="0"/>
              <a:t> </a:t>
            </a:r>
            <a:r>
              <a:rPr lang="en-US" dirty="0" err="1"/>
              <a:t>không</a:t>
            </a:r>
            <a:r>
              <a:rPr lang="en-US" dirty="0"/>
              <a:t> </a:t>
            </a:r>
            <a:r>
              <a:rPr lang="en-US" dirty="0" err="1"/>
              <a:t>gian</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rời</a:t>
            </a:r>
            <a:r>
              <a:rPr lang="en-US" dirty="0"/>
              <a:t> </a:t>
            </a:r>
            <a:r>
              <a:rPr lang="en-US" dirty="0" err="1"/>
              <a:t>rạc</a:t>
            </a:r>
            <a:r>
              <a:rPr lang="en-US" dirty="0"/>
              <a:t>.</a:t>
            </a:r>
            <a:endParaRPr lang="en-VN"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103" name="Google Shape;103;p12"/>
          <p:cNvSpPr txBox="1">
            <a:spLocks noGrp="1"/>
          </p:cNvSpPr>
          <p:nvPr>
            <p:ph type="body" idx="2"/>
          </p:nvPr>
        </p:nvSpPr>
        <p:spPr>
          <a:xfrm>
            <a:off x="5433450" y="2143071"/>
            <a:ext cx="3509700" cy="1523363"/>
          </a:xfrm>
          <a:prstGeom prst="rect">
            <a:avLst/>
          </a:prstGeom>
        </p:spPr>
        <p:txBody>
          <a:bodyPr spcFirstLastPara="1" wrap="square" lIns="91425" tIns="91425" rIns="91425" bIns="91425" anchor="t" anchorCtr="0">
            <a:noAutofit/>
          </a:bodyPr>
          <a:lstStyle/>
          <a:p>
            <a:pPr marL="0" lvl="0" indent="0">
              <a:buNone/>
            </a:pPr>
            <a:r>
              <a:rPr lang="en-US" sz="2000" b="1" dirty="0" err="1"/>
              <a:t>Mục</a:t>
            </a:r>
            <a:r>
              <a:rPr lang="en-US" sz="2000" b="1" dirty="0"/>
              <a:t> </a:t>
            </a:r>
            <a:r>
              <a:rPr lang="en-US" sz="2000" b="1" dirty="0" err="1"/>
              <a:t>đích</a:t>
            </a:r>
            <a:r>
              <a:rPr lang="en-US" sz="2000" b="1" dirty="0"/>
              <a:t>:</a:t>
            </a:r>
            <a:r>
              <a:rPr lang="en-US" sz="2000" dirty="0"/>
              <a:t> </a:t>
            </a:r>
            <a:r>
              <a:rPr lang="en-VN" sz="1400" dirty="0"/>
              <a:t> </a:t>
            </a:r>
          </a:p>
          <a:p>
            <a:pPr marL="0" lvl="0" indent="0">
              <a:buNone/>
            </a:pPr>
            <a:r>
              <a:rPr lang="en-US" sz="1600" dirty="0" err="1"/>
              <a:t>Mô</a:t>
            </a:r>
            <a:r>
              <a:rPr lang="en-US" sz="1600" dirty="0"/>
              <a:t> </a:t>
            </a:r>
            <a:r>
              <a:rPr lang="en-US" sz="1600" dirty="0" err="1"/>
              <a:t>phỏng</a:t>
            </a:r>
            <a:r>
              <a:rPr lang="en-US" sz="1600" dirty="0"/>
              <a:t> </a:t>
            </a:r>
            <a:r>
              <a:rPr lang="en-US" sz="1600" dirty="0" err="1"/>
              <a:t>một</a:t>
            </a:r>
            <a:r>
              <a:rPr lang="en-US" sz="1600" dirty="0"/>
              <a:t> </a:t>
            </a:r>
            <a:r>
              <a:rPr lang="en-US" sz="1600" dirty="0" err="1"/>
              <a:t>kịch</a:t>
            </a:r>
            <a:r>
              <a:rPr lang="en-US" sz="1600" dirty="0"/>
              <a:t> </a:t>
            </a:r>
            <a:r>
              <a:rPr lang="en-US" sz="1600" dirty="0" err="1"/>
              <a:t>bản</a:t>
            </a:r>
            <a:r>
              <a:rPr lang="en-US" sz="1600" dirty="0"/>
              <a:t> </a:t>
            </a:r>
            <a:r>
              <a:rPr lang="en-US" sz="1600" dirty="0" err="1"/>
              <a:t>xác</a:t>
            </a:r>
            <a:r>
              <a:rPr lang="en-US" sz="1600" dirty="0"/>
              <a:t> </a:t>
            </a:r>
            <a:r>
              <a:rPr lang="en-US" sz="1600" dirty="0" err="1"/>
              <a:t>định</a:t>
            </a:r>
            <a:r>
              <a:rPr lang="en-VN" sz="1600" dirty="0"/>
              <a:t> </a:t>
            </a: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200850" y="1394614"/>
            <a:ext cx="1371600" cy="1473200"/>
          </a:xfrm>
          <a:prstGeom prst="rect">
            <a:avLst/>
          </a:prstGeom>
        </p:spPr>
      </p:pic>
      <p:sp>
        <p:nvSpPr>
          <p:cNvPr id="15" name="Google Shape;102;p12">
            <a:extLst>
              <a:ext uri="{FF2B5EF4-FFF2-40B4-BE49-F238E27FC236}">
                <a16:creationId xmlns:a16="http://schemas.microsoft.com/office/drawing/2014/main" id="{EE2567B2-4360-FE4E-9477-E3610C308642}"/>
              </a:ext>
            </a:extLst>
          </p:cNvPr>
          <p:cNvSpPr txBox="1">
            <a:spLocks/>
          </p:cNvSpPr>
          <p:nvPr/>
        </p:nvSpPr>
        <p:spPr>
          <a:xfrm>
            <a:off x="1927500" y="3363467"/>
            <a:ext cx="3150900" cy="152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1pPr>
            <a:lvl2pPr marL="914400" marR="0" lvl="1"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2pPr>
            <a:lvl3pPr marL="1371600" marR="0" lvl="2"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3pPr>
            <a:lvl4pPr marL="1828800" marR="0" lvl="3"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4pPr>
            <a:lvl5pPr marL="2286000" marR="0" lvl="4"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5pPr>
            <a:lvl6pPr marL="2743200" marR="0" lvl="5"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6pPr>
            <a:lvl7pPr marL="3200400" marR="0" lvl="6"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7pPr>
            <a:lvl8pPr marL="3657600" marR="0" lvl="7"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8pPr>
            <a:lvl9pPr marL="4114800" marR="0" lvl="8"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9pPr>
          </a:lstStyle>
          <a:p>
            <a:pPr marL="0" indent="0">
              <a:buNone/>
            </a:pPr>
            <a:r>
              <a:rPr lang="en-US" sz="2000" b="1" dirty="0" err="1"/>
              <a:t>Hệ</a:t>
            </a:r>
            <a:r>
              <a:rPr lang="en-US" sz="2000" b="1" dirty="0"/>
              <a:t> </a:t>
            </a:r>
            <a:r>
              <a:rPr lang="en-US" sz="2000" b="1" dirty="0" err="1"/>
              <a:t>thống</a:t>
            </a:r>
            <a:r>
              <a:rPr lang="en-US" sz="2000" b="1" dirty="0"/>
              <a:t>:</a:t>
            </a:r>
            <a:r>
              <a:rPr lang="en-VN" sz="2000" dirty="0"/>
              <a:t> </a:t>
            </a:r>
            <a:r>
              <a:rPr lang="vi-VN" sz="2000" dirty="0"/>
              <a:t> </a:t>
            </a:r>
            <a:r>
              <a:rPr lang="vi-VN" sz="1400" dirty="0"/>
              <a:t> </a:t>
            </a:r>
          </a:p>
          <a:p>
            <a:pPr marL="0" indent="0">
              <a:buClr>
                <a:schemeClr val="dk1"/>
              </a:buClr>
              <a:buSzPts val="1100"/>
              <a:buNone/>
            </a:pPr>
            <a:r>
              <a:rPr lang="en-US" sz="1600" dirty="0"/>
              <a:t>di </a:t>
            </a:r>
            <a:r>
              <a:rPr lang="en-US" sz="1600" dirty="0" err="1"/>
              <a:t>động</a:t>
            </a:r>
            <a:r>
              <a:rPr lang="en-US" sz="1600" dirty="0"/>
              <a:t> (Linux / Windows </a:t>
            </a:r>
            <a:r>
              <a:rPr lang="en-US" sz="1600" dirty="0" err="1"/>
              <a:t>được</a:t>
            </a:r>
            <a:r>
              <a:rPr lang="en-US" sz="1600" dirty="0"/>
              <a:t> </a:t>
            </a:r>
            <a:r>
              <a:rPr lang="en-US" sz="1600" dirty="0" err="1"/>
              <a:t>thử</a:t>
            </a:r>
            <a:r>
              <a:rPr lang="en-US" sz="1600" dirty="0"/>
              <a:t> </a:t>
            </a:r>
            <a:r>
              <a:rPr lang="en-US" sz="1600" dirty="0" err="1"/>
              <a:t>nghiệm</a:t>
            </a:r>
            <a:r>
              <a:rPr lang="en-US" sz="1600" dirty="0"/>
              <a:t>); </a:t>
            </a:r>
            <a:r>
              <a:rPr lang="en-US" sz="1600" dirty="0" err="1"/>
              <a:t>chạy</a:t>
            </a:r>
            <a:r>
              <a:rPr lang="en-US" sz="1600" dirty="0"/>
              <a:t> </a:t>
            </a:r>
            <a:r>
              <a:rPr lang="en-US" sz="1600" dirty="0" err="1"/>
              <a:t>trên</a:t>
            </a:r>
            <a:r>
              <a:rPr lang="en-US" sz="1600" dirty="0"/>
              <a:t> </a:t>
            </a:r>
            <a:r>
              <a:rPr lang="en-US" sz="1600" dirty="0" err="1"/>
              <a:t>dòng</a:t>
            </a:r>
            <a:r>
              <a:rPr lang="en-US" sz="1600" dirty="0"/>
              <a:t> </a:t>
            </a:r>
            <a:r>
              <a:rPr lang="en-US" sz="1600" dirty="0" err="1"/>
              <a:t>lệnh</a:t>
            </a:r>
            <a:r>
              <a:rPr lang="en-VN" sz="1600" dirty="0"/>
              <a:t> </a:t>
            </a:r>
            <a:endParaRPr lang="vi-VN" sz="1600" dirty="0"/>
          </a:p>
          <a:p>
            <a:pPr marL="0" indent="0">
              <a:buFont typeface="Karla"/>
              <a:buNone/>
            </a:pPr>
            <a:endParaRPr lang="vi-VN"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3270753818"/>
              </p:ext>
            </p:extLst>
          </p:nvPr>
        </p:nvGraphicFramePr>
        <p:xfrm>
          <a:off x="301472" y="928238"/>
          <a:ext cx="8552794" cy="4031728"/>
        </p:xfrm>
        <a:graphic>
          <a:graphicData uri="http://schemas.openxmlformats.org/drawingml/2006/table">
            <a:tbl>
              <a:tblPr/>
              <a:tblGrid>
                <a:gridCol w="4276397">
                  <a:extLst>
                    <a:ext uri="{9D8B030D-6E8A-4147-A177-3AD203B41FA5}">
                      <a16:colId xmlns:a16="http://schemas.microsoft.com/office/drawing/2014/main" val="3708503894"/>
                    </a:ext>
                  </a:extLst>
                </a:gridCol>
                <a:gridCol w="4276397">
                  <a:extLst>
                    <a:ext uri="{9D8B030D-6E8A-4147-A177-3AD203B41FA5}">
                      <a16:colId xmlns:a16="http://schemas.microsoft.com/office/drawing/2014/main" val="2129063060"/>
                    </a:ext>
                  </a:extLst>
                </a:gridCol>
              </a:tblGrid>
              <a:tr h="247678">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420741">
                <a:tc>
                  <a:txBody>
                    <a:bodyPr/>
                    <a:lstStyle/>
                    <a:p>
                      <a:pPr fontAlgn="t"/>
                      <a:r>
                        <a:rPr lang="vi-VN" sz="1100" b="1">
                          <a:effectLst/>
                        </a:rPr>
                        <a:t>--vehroute-output.write-chưa hoàn thành </a:t>
                      </a:r>
                      <a:r>
                        <a:rPr lang="vi-VN" sz="1100" i="1" u="none" strike="noStrike">
                          <a:effectLst/>
                          <a:hlinkClick r:id="rId3"/>
                        </a:rPr>
                        <a:t>&lt;BOOL&gt;</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Ghi đầu ra vehroute cho các phương tiện chưa đến cuối mô phỏng;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420741">
                <a:tc>
                  <a:txBody>
                    <a:bodyPr/>
                    <a:lstStyle/>
                    <a:p>
                      <a:pPr fontAlgn="t"/>
                      <a:r>
                        <a:rPr lang="en-US" sz="1100" b="1">
                          <a:effectLst/>
                        </a:rPr>
                        <a:t>--vehroute-output.skip-ptlines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Bỏ qua đầu ra vehroute cho các phương tiện giao thông công cộng;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420741">
                <a:tc>
                  <a:txBody>
                    <a:bodyPr/>
                    <a:lstStyle/>
                    <a:p>
                      <a:pPr fontAlgn="t"/>
                      <a:r>
                        <a:rPr lang="en-US" sz="1100" b="1">
                          <a:effectLst/>
                        </a:rPr>
                        <a:t>--vehroute-output.incomplete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Bao gồm các tuyến đường không hợp lệ và phần gốc của tuyến đường trong đầu ra vehroute;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267205">
                <a:tc>
                  <a:txBody>
                    <a:bodyPr/>
                    <a:lstStyle/>
                    <a:p>
                      <a:pPr fontAlgn="t"/>
                      <a:r>
                        <a:rPr lang="en-US" sz="1100" b="1">
                          <a:effectLst/>
                        </a:rPr>
                        <a:t>--vehroute-output.stop-edge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Bao gồm thông tin về các cạnh giữa các điểm dừng; </a:t>
                      </a:r>
                      <a:r>
                        <a:rPr lang="en-US" sz="1100" i="1">
                          <a:effectLst/>
                        </a:rPr>
                        <a:t>default: </a:t>
                      </a:r>
                      <a:r>
                        <a:rPr lang="en-US" sz="1100" b="1">
                          <a:effectLst/>
                        </a:rPr>
                        <a:t>false</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267205">
                <a:tc>
                  <a:txBody>
                    <a:bodyPr/>
                    <a:lstStyle/>
                    <a:p>
                      <a:pPr fontAlgn="t"/>
                      <a:r>
                        <a:rPr lang="en-US" sz="1100" b="1">
                          <a:effectLst/>
                        </a:rPr>
                        <a:t>--link-output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trạng thái liên kết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55450">
                <a:tc>
                  <a:txBody>
                    <a:bodyPr/>
                    <a:lstStyle/>
                    <a:p>
                      <a:pPr fontAlgn="t"/>
                      <a:r>
                        <a:rPr lang="en-US" sz="1100" b="1">
                          <a:effectLst/>
                        </a:rPr>
                        <a:t>--railsignal-block-output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railsignal-blocks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420741">
                <a:tc>
                  <a:txBody>
                    <a:bodyPr/>
                    <a:lstStyle/>
                    <a:p>
                      <a:pPr fontAlgn="t"/>
                      <a:r>
                        <a:rPr lang="en-US" sz="1100" b="1">
                          <a:effectLst/>
                        </a:rPr>
                        <a:t>- đầu ra nợ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hình ảnh bluetooth vào FILE (kết hợp với device.btreceiver và device.btsender)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420741">
                <a:tc>
                  <a:txBody>
                    <a:bodyPr/>
                    <a:lstStyle/>
                    <a:p>
                      <a:pPr fontAlgn="t"/>
                      <a:r>
                        <a:rPr lang="en-US" sz="1100" b="1">
                          <a:effectLst/>
                        </a:rPr>
                        <a:t>--lanechange-output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Ghi lại các chuyển làn và động cơ của chúng đối với tất cả các phương tiện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420741">
                <a:tc>
                  <a:txBody>
                    <a:bodyPr/>
                    <a:lstStyle/>
                    <a:p>
                      <a:pPr fontAlgn="t"/>
                      <a:r>
                        <a:rPr lang="vi-VN" sz="1100" b="1">
                          <a:effectLst/>
                        </a:rPr>
                        <a:t>--vehroute-output.write-chưa hoàn thành </a:t>
                      </a:r>
                      <a:r>
                        <a:rPr lang="vi-VN" sz="1100" i="1" u="none" strike="noStrike">
                          <a:effectLst/>
                          <a:hlinkClick r:id="rId3"/>
                        </a:rPr>
                        <a:t>&lt;BOOL&gt;</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Ghi đầu ra vehroute cho các phương tiện chưa đến cuối mô phỏng;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420741">
                <a:tc>
                  <a:txBody>
                    <a:bodyPr/>
                    <a:lstStyle/>
                    <a:p>
                      <a:pPr fontAlgn="t"/>
                      <a:r>
                        <a:rPr lang="en-US" sz="1100" b="1">
                          <a:effectLst/>
                        </a:rPr>
                        <a:t>--vehroute-output.skip-ptlines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Bỏ qua đầu ra vehroute cho các phương tiện giao thông công cộng; </a:t>
                      </a:r>
                      <a:r>
                        <a:rPr lang="vi-VN" sz="1100" i="1" dirty="0">
                          <a:effectLst/>
                        </a:rPr>
                        <a:t>default: </a:t>
                      </a:r>
                      <a:r>
                        <a:rPr lang="vi-VN" sz="1100" b="1" dirty="0">
                          <a:effectLst/>
                        </a:rPr>
                        <a:t>false</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3057220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2766606846"/>
              </p:ext>
            </p:extLst>
          </p:nvPr>
        </p:nvGraphicFramePr>
        <p:xfrm>
          <a:off x="301472" y="928238"/>
          <a:ext cx="8552794" cy="3884835"/>
        </p:xfrm>
        <a:graphic>
          <a:graphicData uri="http://schemas.openxmlformats.org/drawingml/2006/table">
            <a:tbl>
              <a:tblPr/>
              <a:tblGrid>
                <a:gridCol w="4276397">
                  <a:extLst>
                    <a:ext uri="{9D8B030D-6E8A-4147-A177-3AD203B41FA5}">
                      <a16:colId xmlns:a16="http://schemas.microsoft.com/office/drawing/2014/main" val="3708503894"/>
                    </a:ext>
                  </a:extLst>
                </a:gridCol>
                <a:gridCol w="4276397">
                  <a:extLst>
                    <a:ext uri="{9D8B030D-6E8A-4147-A177-3AD203B41FA5}">
                      <a16:colId xmlns:a16="http://schemas.microsoft.com/office/drawing/2014/main" val="2129063060"/>
                    </a:ext>
                  </a:extLst>
                </a:gridCol>
              </a:tblGrid>
              <a:tr h="253243">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302271">
                <a:tc>
                  <a:txBody>
                    <a:bodyPr/>
                    <a:lstStyle/>
                    <a:p>
                      <a:pPr fontAlgn="t"/>
                      <a:r>
                        <a:rPr lang="en-US" sz="1200" b="1">
                          <a:effectLst/>
                        </a:rPr>
                        <a:t>-lanechange-output.started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lại thời điểm bắt đầu chuyển làn đường;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460921">
                <a:tc>
                  <a:txBody>
                    <a:bodyPr/>
                    <a:lstStyle/>
                    <a:p>
                      <a:pPr fontAlgn="t"/>
                      <a:r>
                        <a:rPr lang="en-US" sz="1200" b="1">
                          <a:effectLst/>
                        </a:rPr>
                        <a:t>--lanechange-output.ed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lại các thao tác chuyển làn đường kết thúc;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302271">
                <a:tc>
                  <a:txBody>
                    <a:bodyPr/>
                    <a:lstStyle/>
                    <a:p>
                      <a:pPr fontAlgn="t"/>
                      <a:r>
                        <a:rPr lang="en-US" sz="1200" b="1">
                          <a:effectLst/>
                        </a:rPr>
                        <a:t>--lanechange-output.xy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lại tọa độ các thao tác chuyển làn đường;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460921">
                <a:tc>
                  <a:txBody>
                    <a:bodyPr/>
                    <a:lstStyle/>
                    <a:p>
                      <a:pPr fontAlgn="t"/>
                      <a:r>
                        <a:rPr lang="en-US" sz="1200" b="1">
                          <a:effectLst/>
                        </a:rPr>
                        <a:t>--stop-output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lại các điểm dừng và xếp / dỡ hành khách và container cho tất cả các phương tiện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460921">
                <a:tc>
                  <a:txBody>
                    <a:bodyPr/>
                    <a:lstStyle/>
                    <a:p>
                      <a:pPr fontAlgn="t"/>
                      <a:r>
                        <a:rPr lang="vi-VN" sz="1200" b="1">
                          <a:effectLst/>
                        </a:rPr>
                        <a:t>--stop-output.write-chưa hoàn thành </a:t>
                      </a:r>
                      <a:r>
                        <a:rPr lang="vi-VN" sz="1200" i="1" u="none" strike="noStrike">
                          <a:effectLst/>
                          <a:hlinkClick r:id="rId3"/>
                        </a:rPr>
                        <a:t>&lt;BOOL&gt;</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đầu ra dừng cho các điểm dừng chưa kết thúc khi kết thúc mô phỏng;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76553">
                <a:tc>
                  <a:txBody>
                    <a:bodyPr/>
                    <a:lstStyle/>
                    <a:p>
                      <a:pPr fontAlgn="t"/>
                      <a:r>
                        <a:rPr lang="en-US" sz="1200" b="1">
                          <a:effectLst/>
                        </a:rPr>
                        <a:t>--collision-output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Ghi thông tin va chạm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302271">
                <a:tc>
                  <a:txBody>
                    <a:bodyPr/>
                    <a:lstStyle/>
                    <a:p>
                      <a:pPr fontAlgn="t"/>
                      <a:r>
                        <a:rPr lang="en-US" sz="1200" b="1">
                          <a:effectLst/>
                        </a:rPr>
                        <a:t>--statistic-output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thống kê tổng thể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302271">
                <a:tc>
                  <a:txBody>
                    <a:bodyPr/>
                    <a:lstStyle/>
                    <a:p>
                      <a:pPr fontAlgn="t"/>
                      <a:r>
                        <a:rPr lang="en-US" sz="1200" b="1">
                          <a:effectLst/>
                        </a:rPr>
                        <a:t>--save-state.times</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Sử dụng TIME [] làm thời gian trạng thái mạng được viết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302271">
                <a:tc>
                  <a:txBody>
                    <a:bodyPr/>
                    <a:lstStyle/>
                    <a:p>
                      <a:pPr fontAlgn="t"/>
                      <a:r>
                        <a:rPr lang="en-US" sz="1200" b="1">
                          <a:effectLst/>
                        </a:rPr>
                        <a:t>-lanechange-output.started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lại thời điểm bắt đầu chuyển làn đường;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460921">
                <a:tc>
                  <a:txBody>
                    <a:bodyPr/>
                    <a:lstStyle/>
                    <a:p>
                      <a:pPr fontAlgn="t"/>
                      <a:r>
                        <a:rPr lang="en-US" sz="1200" b="1">
                          <a:effectLst/>
                        </a:rPr>
                        <a:t>--lanechange-output.ed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Ghi lại các thao tác chuyển làn đường kết thúc; </a:t>
                      </a:r>
                      <a:r>
                        <a:rPr lang="vi-VN" sz="1200" i="1" dirty="0">
                          <a:effectLst/>
                        </a:rPr>
                        <a:t>default: </a:t>
                      </a:r>
                      <a:r>
                        <a:rPr lang="vi-VN" sz="1200" b="1" dirty="0">
                          <a:effectLst/>
                        </a:rPr>
                        <a:t>false</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4008750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sz="2800" dirty="0" err="1"/>
              <a:t>Đầu</a:t>
            </a:r>
            <a:r>
              <a:rPr lang="en-US" sz="2800" dirty="0"/>
              <a:t> ra</a:t>
            </a:r>
            <a:br>
              <a:rPr lang="en-US" dirty="0"/>
            </a:br>
            <a:br>
              <a:rPr lang="en-US" sz="2800" dirty="0"/>
            </a:br>
            <a:endParaRPr lang="en-VN" sz="28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7" name="Table 6">
            <a:extLst>
              <a:ext uri="{FF2B5EF4-FFF2-40B4-BE49-F238E27FC236}">
                <a16:creationId xmlns:a16="http://schemas.microsoft.com/office/drawing/2014/main" id="{4A9B26AA-D860-CC49-B819-6ACD2DCE46E7}"/>
              </a:ext>
            </a:extLst>
          </p:cNvPr>
          <p:cNvGraphicFramePr>
            <a:graphicFrameLocks noGrp="1"/>
          </p:cNvGraphicFramePr>
          <p:nvPr>
            <p:extLst>
              <p:ext uri="{D42A27DB-BD31-4B8C-83A1-F6EECF244321}">
                <p14:modId xmlns:p14="http://schemas.microsoft.com/office/powerpoint/2010/main" val="2488711029"/>
              </p:ext>
            </p:extLst>
          </p:nvPr>
        </p:nvGraphicFramePr>
        <p:xfrm>
          <a:off x="347805" y="881002"/>
          <a:ext cx="8448390" cy="4091678"/>
        </p:xfrm>
        <a:graphic>
          <a:graphicData uri="http://schemas.openxmlformats.org/drawingml/2006/table">
            <a:tbl>
              <a:tblPr/>
              <a:tblGrid>
                <a:gridCol w="4224195">
                  <a:extLst>
                    <a:ext uri="{9D8B030D-6E8A-4147-A177-3AD203B41FA5}">
                      <a16:colId xmlns:a16="http://schemas.microsoft.com/office/drawing/2014/main" val="3708503894"/>
                    </a:ext>
                  </a:extLst>
                </a:gridCol>
                <a:gridCol w="4224195">
                  <a:extLst>
                    <a:ext uri="{9D8B030D-6E8A-4147-A177-3AD203B41FA5}">
                      <a16:colId xmlns:a16="http://schemas.microsoft.com/office/drawing/2014/main" val="2129063060"/>
                    </a:ext>
                  </a:extLst>
                </a:gridCol>
              </a:tblGrid>
              <a:tr h="234618">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49156160"/>
                  </a:ext>
                </a:extLst>
              </a:tr>
              <a:tr h="427023">
                <a:tc>
                  <a:txBody>
                    <a:bodyPr/>
                    <a:lstStyle/>
                    <a:p>
                      <a:pPr fontAlgn="t"/>
                      <a:r>
                        <a:rPr lang="en-US" sz="1200" b="1">
                          <a:effectLst/>
                        </a:rPr>
                        <a:t>--save-state.period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trạng thái lặp lại sau khoảng thời gian TIME; </a:t>
                      </a:r>
                      <a:r>
                        <a:rPr lang="vi-VN" sz="1200" i="1">
                          <a:effectLst/>
                        </a:rPr>
                        <a:t>mặc định: </a:t>
                      </a:r>
                      <a:r>
                        <a:rPr lang="vi-VN" sz="1200" b="1">
                          <a:effectLst/>
                        </a:rPr>
                        <a:t>-1</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87513591"/>
                  </a:ext>
                </a:extLst>
              </a:tr>
              <a:tr h="427023">
                <a:tc>
                  <a:txBody>
                    <a:bodyPr/>
                    <a:lstStyle/>
                    <a:p>
                      <a:pPr fontAlgn="t"/>
                      <a:r>
                        <a:rPr lang="en-US" sz="1200" b="1">
                          <a:effectLst/>
                        </a:rPr>
                        <a:t>--save-state.period.keep </a:t>
                      </a:r>
                      <a:r>
                        <a:rPr lang="en-US" sz="1200" i="1" u="none" strike="noStrike">
                          <a:effectLst/>
                          <a:hlinkClick r:id="rId3"/>
                        </a:rPr>
                        <a:t>&lt;INT&gt;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Chỉ giữ lại các tệp trạng thái định kỳ INT cuối cùng; </a:t>
                      </a:r>
                      <a:r>
                        <a:rPr lang="en-US" sz="1200" i="1">
                          <a:effectLst/>
                        </a:rPr>
                        <a:t>mặc định: </a:t>
                      </a:r>
                      <a:r>
                        <a:rPr lang="en-US" sz="1200" b="1">
                          <a:effectLst/>
                        </a:rPr>
                        <a:t>0</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01816690"/>
                  </a:ext>
                </a:extLst>
              </a:tr>
              <a:tr h="256214">
                <a:tc>
                  <a:txBody>
                    <a:bodyPr/>
                    <a:lstStyle/>
                    <a:p>
                      <a:pPr fontAlgn="t"/>
                      <a:r>
                        <a:rPr lang="en-US" sz="1200" b="1" dirty="0">
                          <a:effectLst/>
                        </a:rPr>
                        <a:t>--save-</a:t>
                      </a:r>
                      <a:r>
                        <a:rPr lang="en-US" sz="1200" b="1" dirty="0" err="1">
                          <a:effectLst/>
                        </a:rPr>
                        <a:t>state.prefix</a:t>
                      </a:r>
                      <a:r>
                        <a:rPr lang="en-US" sz="1200" b="1" dirty="0">
                          <a:effectLst/>
                        </a:rPr>
                        <a:t> </a:t>
                      </a:r>
                      <a:r>
                        <a:rPr lang="en-US" sz="1200" i="1" u="none" strike="noStrike" dirty="0">
                          <a:effectLst/>
                          <a:hlinkClick r:id="rId3"/>
                        </a:rPr>
                        <a:t>&lt;FILE&gt;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Tiền tố cho các trạng thái mạng; </a:t>
                      </a:r>
                      <a:r>
                        <a:rPr lang="en-US" sz="1200" i="1">
                          <a:effectLst/>
                        </a:rPr>
                        <a:t>default: </a:t>
                      </a:r>
                      <a:r>
                        <a:rPr lang="en-US" sz="1200" b="1">
                          <a:effectLst/>
                        </a:rPr>
                        <a:t>trạng thái</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6470346"/>
                  </a:ext>
                </a:extLst>
              </a:tr>
              <a:tr h="427023">
                <a:tc>
                  <a:txBody>
                    <a:bodyPr/>
                    <a:lstStyle/>
                    <a:p>
                      <a:pPr fontAlgn="t"/>
                      <a:r>
                        <a:rPr lang="en-US" sz="1200" b="1" dirty="0">
                          <a:effectLst/>
                        </a:rPr>
                        <a:t>--save-</a:t>
                      </a:r>
                      <a:r>
                        <a:rPr lang="en-US" sz="1200" b="1" dirty="0" err="1">
                          <a:effectLst/>
                        </a:rPr>
                        <a:t>state.suffix</a:t>
                      </a:r>
                      <a:r>
                        <a:rPr lang="en-US" sz="1200" b="1" dirty="0">
                          <a:effectLst/>
                        </a:rPr>
                        <a:t> </a:t>
                      </a:r>
                      <a:r>
                        <a:rPr lang="en-US" sz="1200" i="1" u="none" strike="noStrike" dirty="0">
                          <a:effectLst/>
                          <a:hlinkClick r:id="rId3"/>
                        </a:rPr>
                        <a:t>&lt;STRING&gt;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Hậu tố cho các trạng thái mạng (.xml.gz hoặc .xml); </a:t>
                      </a:r>
                      <a:r>
                        <a:rPr lang="en-US" sz="1200" i="1">
                          <a:effectLst/>
                        </a:rPr>
                        <a:t>mặc định: </a:t>
                      </a:r>
                      <a:r>
                        <a:rPr lang="en-US" sz="1200" b="1">
                          <a:effectLst/>
                        </a:rPr>
                        <a:t>.xml.gz</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84469747"/>
                  </a:ext>
                </a:extLst>
              </a:tr>
              <a:tr h="256214">
                <a:tc>
                  <a:txBody>
                    <a:bodyPr/>
                    <a:lstStyle/>
                    <a:p>
                      <a:pPr fontAlgn="t"/>
                      <a:r>
                        <a:rPr lang="en-US" sz="1200" b="1">
                          <a:effectLst/>
                        </a:rPr>
                        <a:t>--save-state.files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Tệp cho các trạng thái mạng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04762606"/>
                  </a:ext>
                </a:extLst>
              </a:tr>
              <a:tr h="256214">
                <a:tc>
                  <a:txBody>
                    <a:bodyPr/>
                    <a:lstStyle/>
                    <a:p>
                      <a:pPr fontAlgn="t"/>
                      <a:r>
                        <a:rPr lang="en-US" sz="1200" b="1">
                          <a:effectLst/>
                        </a:rPr>
                        <a:t>--save-state.rng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Lưu trạng thái tạo số ngẫu nhiên; </a:t>
                      </a:r>
                      <a:r>
                        <a:rPr lang="vi-VN" sz="1200" i="1" dirty="0">
                          <a:effectLst/>
                        </a:rPr>
                        <a:t>default: </a:t>
                      </a:r>
                      <a:r>
                        <a:rPr lang="vi-VN" sz="1200" b="1" dirty="0">
                          <a:effectLst/>
                        </a:rPr>
                        <a:t>false</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75225731"/>
                  </a:ext>
                </a:extLst>
              </a:tr>
              <a:tr h="427023">
                <a:tc>
                  <a:txBody>
                    <a:bodyPr/>
                    <a:lstStyle/>
                    <a:p>
                      <a:pPr fontAlgn="t"/>
                      <a:r>
                        <a:rPr lang="en-US" sz="1200" b="1">
                          <a:effectLst/>
                        </a:rPr>
                        <a:t>--save-state.transportables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trạng thái người và vùng chứa (thử nghiệm);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792031"/>
                  </a:ext>
                </a:extLst>
              </a:tr>
              <a:tr h="256214">
                <a:tc>
                  <a:txBody>
                    <a:bodyPr/>
                    <a:lstStyle/>
                    <a:p>
                      <a:pPr fontAlgn="t"/>
                      <a:r>
                        <a:rPr lang="en-US" sz="1200" b="1">
                          <a:effectLst/>
                        </a:rPr>
                        <a:t>--save-state.constraints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Lưu các ràng buộc tín hiệu đường sắt;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2429620"/>
                  </a:ext>
                </a:extLst>
              </a:tr>
              <a:tr h="427023">
                <a:tc>
                  <a:txBody>
                    <a:bodyPr/>
                    <a:lstStyle/>
                    <a:p>
                      <a:pPr fontAlgn="t"/>
                      <a:r>
                        <a:rPr lang="en-US" sz="1200" b="1">
                          <a:effectLst/>
                        </a:rPr>
                        <a:t>--save-state.pre precision </a:t>
                      </a:r>
                      <a:r>
                        <a:rPr lang="en-US" sz="1200" i="1" u="none" strike="noStrike">
                          <a:effectLst/>
                          <a:hlinkClick r:id="rId3"/>
                        </a:rPr>
                        <a:t>&lt;INT&gt;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Viết các giá trị trạng thái bên trong với độ chính xác đã cho (mặc định 2); </a:t>
                      </a:r>
                      <a:r>
                        <a:rPr lang="en-US" sz="1200" i="1">
                          <a:effectLst/>
                        </a:rPr>
                        <a:t>mặc định: </a:t>
                      </a:r>
                      <a:r>
                        <a:rPr lang="en-US" sz="1200" b="1">
                          <a:effectLst/>
                        </a:rPr>
                        <a:t>2</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46360480"/>
                  </a:ext>
                </a:extLst>
              </a:tr>
              <a:tr h="427023">
                <a:tc>
                  <a:txBody>
                    <a:bodyPr/>
                    <a:lstStyle/>
                    <a:p>
                      <a:pPr fontAlgn="t"/>
                      <a:r>
                        <a:rPr lang="en-US" sz="1200" b="1">
                          <a:effectLst/>
                        </a:rPr>
                        <a:t>--save-state.period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lưu trạng thái lặp lại sau khoảng thời gian TIME; </a:t>
                      </a:r>
                      <a:r>
                        <a:rPr lang="vi-VN" sz="1200" i="1" dirty="0">
                          <a:effectLst/>
                        </a:rPr>
                        <a:t>mặc định: </a:t>
                      </a:r>
                      <a:r>
                        <a:rPr lang="vi-VN" sz="1200" b="1" dirty="0">
                          <a:effectLst/>
                        </a:rPr>
                        <a:t>-1</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66976055"/>
                  </a:ext>
                </a:extLst>
              </a:tr>
            </a:tbl>
          </a:graphicData>
        </a:graphic>
      </p:graphicFrame>
    </p:spTree>
    <p:extLst>
      <p:ext uri="{BB962C8B-B14F-4D97-AF65-F5344CB8AC3E}">
        <p14:creationId xmlns:p14="http://schemas.microsoft.com/office/powerpoint/2010/main" val="3396348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575822" y="330425"/>
            <a:ext cx="7370700" cy="857400"/>
          </a:xfrm>
          <a:prstGeom prst="rect">
            <a:avLst/>
          </a:prstGeom>
        </p:spPr>
        <p:txBody>
          <a:bodyPr spcFirstLastPara="1" wrap="square" lIns="91425" tIns="91425" rIns="91425" bIns="91425" anchor="t" anchorCtr="0">
            <a:noAutofit/>
          </a:bodyPr>
          <a:lstStyle/>
          <a:p>
            <a:r>
              <a:rPr lang="en-US" dirty="0" err="1"/>
              <a:t>Thời</a:t>
            </a:r>
            <a:r>
              <a:rPr lang="en-US" dirty="0"/>
              <a:t> </a:t>
            </a:r>
            <a:r>
              <a:rPr lang="en-US" dirty="0" err="1"/>
              <a:t>gian</a:t>
            </a:r>
            <a:br>
              <a:rPr lang="en-US" dirty="0"/>
            </a:br>
            <a:br>
              <a:rPr lang="en-US" sz="2800" dirty="0"/>
            </a:br>
            <a:endParaRPr lang="en-VN" sz="28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2" name="Table 1">
            <a:extLst>
              <a:ext uri="{FF2B5EF4-FFF2-40B4-BE49-F238E27FC236}">
                <a16:creationId xmlns:a16="http://schemas.microsoft.com/office/drawing/2014/main" id="{AD11BFD4-0F62-A541-A8F9-03F3D86C0E1F}"/>
              </a:ext>
            </a:extLst>
          </p:cNvPr>
          <p:cNvGraphicFramePr>
            <a:graphicFrameLocks noGrp="1"/>
          </p:cNvGraphicFramePr>
          <p:nvPr>
            <p:extLst>
              <p:ext uri="{D42A27DB-BD31-4B8C-83A1-F6EECF244321}">
                <p14:modId xmlns:p14="http://schemas.microsoft.com/office/powerpoint/2010/main" val="315291873"/>
              </p:ext>
            </p:extLst>
          </p:nvPr>
        </p:nvGraphicFramePr>
        <p:xfrm>
          <a:off x="488730" y="1600199"/>
          <a:ext cx="8284780" cy="2549470"/>
        </p:xfrm>
        <a:graphic>
          <a:graphicData uri="http://schemas.openxmlformats.org/drawingml/2006/table">
            <a:tbl>
              <a:tblPr/>
              <a:tblGrid>
                <a:gridCol w="4142390">
                  <a:extLst>
                    <a:ext uri="{9D8B030D-6E8A-4147-A177-3AD203B41FA5}">
                      <a16:colId xmlns:a16="http://schemas.microsoft.com/office/drawing/2014/main" val="1793310104"/>
                    </a:ext>
                  </a:extLst>
                </a:gridCol>
                <a:gridCol w="4142390">
                  <a:extLst>
                    <a:ext uri="{9D8B030D-6E8A-4147-A177-3AD203B41FA5}">
                      <a16:colId xmlns:a16="http://schemas.microsoft.com/office/drawing/2014/main" val="2928855013"/>
                    </a:ext>
                  </a:extLst>
                </a:gridCol>
              </a:tblGrid>
              <a:tr h="466916">
                <a:tc>
                  <a:txBody>
                    <a:bodyPr/>
                    <a:lstStyle/>
                    <a:p>
                      <a:pPr algn="ctr" fontAlgn="b"/>
                      <a:r>
                        <a:rPr lang="en-US" sz="1400" b="1" dirty="0" err="1">
                          <a:effectLst/>
                        </a:rPr>
                        <a:t>Lựa</a:t>
                      </a:r>
                      <a:r>
                        <a:rPr lang="en-US" sz="1400" b="1" dirty="0">
                          <a:effectLst/>
                        </a:rPr>
                        <a:t> </a:t>
                      </a:r>
                      <a:r>
                        <a:rPr lang="en-US" sz="1400" b="1" dirty="0" err="1">
                          <a:effectLst/>
                        </a:rPr>
                        <a:t>chọn</a:t>
                      </a:r>
                      <a:endParaRPr lang="en-US" sz="14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400" b="1" dirty="0" err="1">
                          <a:effectLst/>
                        </a:rPr>
                        <a:t>Sự</a:t>
                      </a:r>
                      <a:r>
                        <a:rPr lang="en-US" sz="1400" b="1" dirty="0">
                          <a:effectLst/>
                        </a:rPr>
                        <a:t> </a:t>
                      </a:r>
                      <a:r>
                        <a:rPr lang="en-US" sz="1400" b="1" dirty="0" err="1">
                          <a:effectLst/>
                        </a:rPr>
                        <a:t>miêu</a:t>
                      </a:r>
                      <a:r>
                        <a:rPr lang="en-US" sz="1400" b="1" dirty="0">
                          <a:effectLst/>
                        </a:rPr>
                        <a:t> </a:t>
                      </a:r>
                      <a:r>
                        <a:rPr lang="en-US" sz="1400" b="1" dirty="0" err="1">
                          <a:effectLst/>
                        </a:rPr>
                        <a:t>tả</a:t>
                      </a:r>
                      <a:endParaRPr lang="en-US" sz="14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012185157"/>
                  </a:ext>
                </a:extLst>
              </a:tr>
              <a:tr h="793758">
                <a:tc>
                  <a:txBody>
                    <a:bodyPr/>
                    <a:lstStyle/>
                    <a:p>
                      <a:pPr fontAlgn="t"/>
                      <a:r>
                        <a:rPr lang="en-US" sz="1400" b="1">
                          <a:effectLst/>
                        </a:rPr>
                        <a:t>-b </a:t>
                      </a:r>
                      <a:r>
                        <a:rPr lang="en-US" sz="1400" i="1" u="none" strike="noStrike">
                          <a:effectLst/>
                          <a:hlinkClick r:id="rId3"/>
                        </a:rPr>
                        <a:t>&lt;TIME&gt;</a:t>
                      </a:r>
                      <a:br>
                        <a:rPr lang="en-US" sz="1400">
                          <a:effectLst/>
                        </a:rPr>
                      </a:br>
                      <a:r>
                        <a:rPr lang="en-US" sz="1400" b="1">
                          <a:effectLst/>
                        </a:rPr>
                        <a:t>--bắt đầu </a:t>
                      </a:r>
                      <a:r>
                        <a:rPr lang="en-US" sz="1400" i="1" u="none" strike="noStrike">
                          <a:effectLst/>
                          <a:hlinkClick r:id="rId3"/>
                        </a:rPr>
                        <a:t>&lt;TIME&gt;</a:t>
                      </a:r>
                      <a:endParaRPr lang="en-US" sz="14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400">
                          <a:effectLst/>
                        </a:rPr>
                        <a:t>Xác định thời gian bắt đầu tính bằng giây; Mô phỏng bắt đầu tại thời điểm này; </a:t>
                      </a:r>
                      <a:r>
                        <a:rPr lang="en-US" sz="1400" i="1">
                          <a:effectLst/>
                        </a:rPr>
                        <a:t>mặc định: </a:t>
                      </a:r>
                      <a:r>
                        <a:rPr lang="en-US" sz="1400" b="1">
                          <a:effectLst/>
                        </a:rPr>
                        <a:t>0</a:t>
                      </a:r>
                      <a:endParaRPr lang="en-US" sz="14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71635445"/>
                  </a:ext>
                </a:extLst>
              </a:tr>
              <a:tr h="793758">
                <a:tc>
                  <a:txBody>
                    <a:bodyPr/>
                    <a:lstStyle/>
                    <a:p>
                      <a:pPr fontAlgn="t"/>
                      <a:r>
                        <a:rPr lang="en-US" sz="1400" b="1" dirty="0">
                          <a:effectLst/>
                        </a:rPr>
                        <a:t>-e </a:t>
                      </a:r>
                      <a:r>
                        <a:rPr lang="en-US" sz="1400" i="1" u="none" strike="noStrike" dirty="0">
                          <a:effectLst/>
                          <a:hlinkClick r:id="rId3"/>
                        </a:rPr>
                        <a:t>&lt;TIME&gt;</a:t>
                      </a:r>
                      <a:br>
                        <a:rPr lang="en-US" sz="1400" dirty="0">
                          <a:effectLst/>
                        </a:rPr>
                      </a:br>
                      <a:r>
                        <a:rPr lang="en-US" sz="1400" b="1" dirty="0">
                          <a:effectLst/>
                        </a:rPr>
                        <a:t>--end </a:t>
                      </a:r>
                      <a:r>
                        <a:rPr lang="en-US" sz="1400" i="1" u="none" strike="noStrike" dirty="0">
                          <a:effectLst/>
                          <a:hlinkClick r:id="rId3"/>
                        </a:rPr>
                        <a:t>&lt;TIME&gt;</a:t>
                      </a:r>
                      <a:endParaRPr lang="en-US" sz="14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400">
                          <a:effectLst/>
                        </a:rPr>
                        <a:t>Xác định thời gian kết thúc tính bằng giây; Mô phỏng kết thúc tại thời điểm này; </a:t>
                      </a:r>
                      <a:r>
                        <a:rPr lang="en-US" sz="1400" i="1">
                          <a:effectLst/>
                        </a:rPr>
                        <a:t>mặc định: </a:t>
                      </a:r>
                      <a:r>
                        <a:rPr lang="en-US" sz="1400" b="1">
                          <a:effectLst/>
                        </a:rPr>
                        <a:t>-1</a:t>
                      </a:r>
                      <a:endParaRPr lang="en-US" sz="14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237118561"/>
                  </a:ext>
                </a:extLst>
              </a:tr>
              <a:tr h="466916">
                <a:tc>
                  <a:txBody>
                    <a:bodyPr/>
                    <a:lstStyle/>
                    <a:p>
                      <a:pPr fontAlgn="t"/>
                      <a:r>
                        <a:rPr lang="en-US" sz="1400" b="1" dirty="0">
                          <a:effectLst/>
                        </a:rPr>
                        <a:t>--step-length </a:t>
                      </a:r>
                      <a:r>
                        <a:rPr lang="en-US" sz="1400" i="1" u="none" strike="noStrike" dirty="0">
                          <a:effectLst/>
                          <a:hlinkClick r:id="rId3"/>
                        </a:rPr>
                        <a:t>&lt;TIME&gt;</a:t>
                      </a:r>
                      <a:endParaRPr lang="en-US" sz="14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400" dirty="0">
                          <a:effectLst/>
                        </a:rPr>
                        <a:t>Xác định thời lượng bước tính bằng giây; </a:t>
                      </a:r>
                      <a:r>
                        <a:rPr lang="vi-VN" sz="1400" i="1" dirty="0">
                          <a:effectLst/>
                        </a:rPr>
                        <a:t>mặc định: </a:t>
                      </a:r>
                      <a:r>
                        <a:rPr lang="vi-VN" sz="1400" b="1" dirty="0">
                          <a:effectLst/>
                        </a:rPr>
                        <a:t>1</a:t>
                      </a:r>
                      <a:endParaRPr lang="vi-VN" sz="14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69075850"/>
                  </a:ext>
                </a:extLst>
              </a:tr>
            </a:tbl>
          </a:graphicData>
        </a:graphic>
      </p:graphicFrame>
    </p:spTree>
    <p:extLst>
      <p:ext uri="{BB962C8B-B14F-4D97-AF65-F5344CB8AC3E}">
        <p14:creationId xmlns:p14="http://schemas.microsoft.com/office/powerpoint/2010/main" val="330267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4134847507"/>
              </p:ext>
            </p:extLst>
          </p:nvPr>
        </p:nvGraphicFramePr>
        <p:xfrm>
          <a:off x="343502" y="1364277"/>
          <a:ext cx="8445774" cy="3247137"/>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285633">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701535">
                <a:tc>
                  <a:txBody>
                    <a:bodyPr/>
                    <a:lstStyle/>
                    <a:p>
                      <a:pPr fontAlgn="t"/>
                      <a:r>
                        <a:rPr lang="en-US" sz="1200" b="1" dirty="0">
                          <a:effectLst/>
                        </a:rPr>
                        <a:t>--step-</a:t>
                      </a:r>
                      <a:r>
                        <a:rPr lang="en-US" sz="1200" b="1" dirty="0" err="1">
                          <a:effectLst/>
                        </a:rPr>
                        <a:t>method.ballistic</a:t>
                      </a:r>
                      <a:r>
                        <a:rPr lang="en-US" sz="1200" b="1" dirty="0">
                          <a:effectLst/>
                        </a:rPr>
                        <a:t> </a:t>
                      </a:r>
                      <a:r>
                        <a:rPr lang="en-US" sz="1200" i="1" u="none" strike="noStrike" dirty="0">
                          <a:effectLst/>
                          <a:hlinkClick r:id="rId3"/>
                        </a:rPr>
                        <a:t>&lt;BOOL&gt;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Có sử dụng phương pháp đạn đạo để cập nhật vị trí của các phương tiện hay không (mặc định là phương pháp Euler bán ngầm);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493584">
                <a:tc>
                  <a:txBody>
                    <a:bodyPr/>
                    <a:lstStyle/>
                    <a:p>
                      <a:pPr fontAlgn="t"/>
                      <a:r>
                        <a:rPr lang="en-US" sz="1200" b="1">
                          <a:effectLst/>
                        </a:rPr>
                        <a:t>--extrapolate-startedpos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Liệu các phương tiện khởi hành giữa các bước mô phỏng có nên ngoại suy vị trí khởi hành hay không;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285633">
                <a:tc>
                  <a:txBody>
                    <a:bodyPr/>
                    <a:lstStyle/>
                    <a:p>
                      <a:pPr fontAlgn="t"/>
                      <a:r>
                        <a:rPr lang="en-US" sz="1200" b="1">
                          <a:effectLst/>
                        </a:rPr>
                        <a:t>--threads </a:t>
                      </a:r>
                      <a:r>
                        <a:rPr lang="en-US" sz="1200" i="1" u="none" strike="noStrike">
                          <a:effectLst/>
                          <a:hlinkClick r:id="rId3"/>
                        </a:rPr>
                        <a:t>&lt;INT&gt;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định số luồng cho mô phỏng song song;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701535">
                <a:tc>
                  <a:txBody>
                    <a:bodyPr/>
                    <a:lstStyle/>
                    <a:p>
                      <a:pPr fontAlgn="t"/>
                      <a:r>
                        <a:rPr lang="en-US" sz="1200" b="1">
                          <a:effectLst/>
                        </a:rPr>
                        <a:t>- phân giải bên cạnh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Xác định độ phân giải theo m khi xử lý định vị bên trong một làn đường (với -1 tất cả các phương tiện đều lái ở giữa làn đường của họ; </a:t>
                      </a:r>
                      <a:r>
                        <a:rPr lang="vi-VN" sz="1200" i="1">
                          <a:effectLst/>
                        </a:rPr>
                        <a:t>mặc định: </a:t>
                      </a:r>
                      <a:r>
                        <a:rPr lang="vi-VN" sz="1200" b="1">
                          <a:effectLst/>
                        </a:rPr>
                        <a:t>-1</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493584">
                <a:tc>
                  <a:txBody>
                    <a:bodyPr/>
                    <a:lstStyle/>
                    <a:p>
                      <a:pPr fontAlgn="t"/>
                      <a:r>
                        <a:rPr lang="vi-VN" sz="1200" b="1">
                          <a:effectLst/>
                        </a:rPr>
                        <a:t>-s </a:t>
                      </a:r>
                      <a:r>
                        <a:rPr lang="vi-VN" sz="1200" i="1" u="none" strike="noStrike">
                          <a:effectLst/>
                          <a:hlinkClick r:id="rId3"/>
                        </a:rPr>
                        <a:t>&lt;TIME&gt; - định</a:t>
                      </a:r>
                      <a:br>
                        <a:rPr lang="vi-VN" sz="1200">
                          <a:effectLst/>
                        </a:rPr>
                      </a:br>
                      <a:r>
                        <a:rPr lang="vi-VN" sz="1200" b="1">
                          <a:effectLst/>
                        </a:rPr>
                        <a:t>tuyến-các bước </a:t>
                      </a:r>
                      <a:r>
                        <a:rPr lang="vi-VN" sz="1200" i="1" u="none" strike="noStrike">
                          <a:effectLst/>
                          <a:hlinkClick r:id="rId3"/>
                        </a:rPr>
                        <a:t>&lt;TIME&gt;</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Tải các tuyến đường cho số giây tiếp theo phía trước; </a:t>
                      </a:r>
                      <a:r>
                        <a:rPr lang="vi-VN" sz="1200" i="1">
                          <a:effectLst/>
                        </a:rPr>
                        <a:t>mặc định: </a:t>
                      </a:r>
                      <a:r>
                        <a:rPr lang="vi-VN" sz="1200" b="1">
                          <a:effectLst/>
                        </a:rPr>
                        <a:t>200</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r h="285633">
                <a:tc>
                  <a:txBody>
                    <a:bodyPr/>
                    <a:lstStyle/>
                    <a:p>
                      <a:pPr fontAlgn="t"/>
                      <a:r>
                        <a:rPr lang="en-US" sz="1200" b="1">
                          <a:effectLst/>
                        </a:rPr>
                        <a:t>- không có liên kết nội bộ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Vô hiệu hóa (đường giao nhau) liên kết nội bộ; </a:t>
                      </a:r>
                      <a:r>
                        <a:rPr lang="vi-VN" sz="1200" i="1" dirty="0">
                          <a:effectLst/>
                        </a:rPr>
                        <a:t>default: </a:t>
                      </a:r>
                      <a:r>
                        <a:rPr lang="vi-VN" sz="1200" b="1" dirty="0">
                          <a:effectLst/>
                        </a:rPr>
                        <a:t>false</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694621"/>
                  </a:ext>
                </a:extLst>
              </a:tr>
            </a:tbl>
          </a:graphicData>
        </a:graphic>
      </p:graphicFrame>
    </p:spTree>
    <p:extLst>
      <p:ext uri="{BB962C8B-B14F-4D97-AF65-F5344CB8AC3E}">
        <p14:creationId xmlns:p14="http://schemas.microsoft.com/office/powerpoint/2010/main" val="125575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3836220126"/>
              </p:ext>
            </p:extLst>
          </p:nvPr>
        </p:nvGraphicFramePr>
        <p:xfrm>
          <a:off x="349113" y="1191910"/>
          <a:ext cx="8445774" cy="3749040"/>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584894">
                <a:tc>
                  <a:txBody>
                    <a:bodyPr/>
                    <a:lstStyle/>
                    <a:p>
                      <a:pPr fontAlgn="t"/>
                      <a:r>
                        <a:rPr lang="en-US" sz="1200" b="1" dirty="0">
                          <a:effectLst/>
                        </a:rPr>
                        <a:t>--ignore -unction-blocker </a:t>
                      </a:r>
                      <a:r>
                        <a:rPr lang="en-US" sz="1200" i="1" u="none" strike="noStrike" dirty="0">
                          <a:effectLst/>
                          <a:hlinkClick r:id="rId3"/>
                        </a:rPr>
                        <a:t>&lt;TIME&gt;</a:t>
                      </a:r>
                      <a:endParaRPr lang="en-US" sz="12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Bỏ qua các phương tiện chặn đường giao nhau sau khi chúng đã đứng trong SECONDS (-1 có nghĩa là không bao giờ bỏ qua); </a:t>
                      </a:r>
                      <a:r>
                        <a:rPr lang="vi-VN" sz="1200" i="1">
                          <a:effectLst/>
                        </a:rPr>
                        <a:t>mặc định: </a:t>
                      </a:r>
                      <a:r>
                        <a:rPr lang="vi-VN" sz="1200" b="1">
                          <a:effectLst/>
                        </a:rPr>
                        <a:t>-1</a:t>
                      </a:r>
                      <a:endParaRPr lang="vi-VN"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584894">
                <a:tc>
                  <a:txBody>
                    <a:bodyPr/>
                    <a:lstStyle/>
                    <a:p>
                      <a:pPr fontAlgn="t"/>
                      <a:r>
                        <a:rPr lang="en-US" sz="1200" b="1">
                          <a:effectLst/>
                        </a:rPr>
                        <a:t>--ignore-route-error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(1) Không kiểm tra xem các tuyến đường có được kết nối hay không. (2) Cho phép chèn xe trong tình huống cần phanh gấp;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417782">
                <a:tc>
                  <a:txBody>
                    <a:bodyPr/>
                    <a:lstStyle/>
                    <a:p>
                      <a:pPr fontAlgn="t"/>
                      <a:r>
                        <a:rPr lang="en-US" sz="1200" b="1">
                          <a:effectLst/>
                        </a:rPr>
                        <a:t>- tai nạn nghiêm trọng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Không kiểm tra xem có xảy ra tai nạn hay không;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584894">
                <a:tc>
                  <a:txBody>
                    <a:bodyPr/>
                    <a:lstStyle/>
                    <a:p>
                      <a:pPr fontAlgn="t"/>
                      <a:r>
                        <a:rPr lang="en-US" sz="1200" b="1">
                          <a:effectLst/>
                        </a:rPr>
                        <a:t>--collision.action </a:t>
                      </a:r>
                      <a:r>
                        <a:rPr lang="en-US" sz="1200" i="1" u="none" strike="noStrike">
                          <a:effectLst/>
                          <a:hlinkClick r:id="rId3"/>
                        </a:rPr>
                        <a:t>&lt;STRING&gt;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Làm thế nào để đối phó với va chạm: [không có, cảnh báo, dịch chuyển tức thời, loại bỏ]; </a:t>
                      </a:r>
                      <a:r>
                        <a:rPr lang="en-US" sz="1200" i="1">
                          <a:effectLst/>
                        </a:rPr>
                        <a:t>mặc định: </a:t>
                      </a:r>
                      <a:r>
                        <a:rPr lang="en-US" sz="1200" b="1">
                          <a:effectLst/>
                        </a:rPr>
                        <a:t>dịch chuyển tức thời</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17782">
                <a:tc>
                  <a:txBody>
                    <a:bodyPr/>
                    <a:lstStyle/>
                    <a:p>
                      <a:pPr fontAlgn="t"/>
                      <a:r>
                        <a:rPr lang="en-US" sz="1200" b="1">
                          <a:effectLst/>
                        </a:rPr>
                        <a:t>--collision.stoptime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Để xe dừng lại TIME trước khi thực hiện va chạm.action (ngoại trừ hành động 'không có');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417782">
                <a:tc>
                  <a:txBody>
                    <a:bodyPr/>
                    <a:lstStyle/>
                    <a:p>
                      <a:pPr fontAlgn="t"/>
                      <a:r>
                        <a:rPr lang="en-US" sz="1200" b="1">
                          <a:effectLst/>
                        </a:rPr>
                        <a:t>--collision.check-junctions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Cho phép kiểm tra va chạm trên các điểm giao nhau; </a:t>
                      </a:r>
                      <a:r>
                        <a:rPr lang="en-US" sz="1200" i="1">
                          <a:effectLst/>
                        </a:rPr>
                        <a:t>default: </a:t>
                      </a:r>
                      <a:r>
                        <a:rPr lang="en-US" sz="1200" b="1">
                          <a:effectLst/>
                        </a:rPr>
                        <a:t>false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r h="417782">
                <a:tc>
                  <a:txBody>
                    <a:bodyPr/>
                    <a:lstStyle/>
                    <a:p>
                      <a:pPr fontAlgn="t"/>
                      <a:r>
                        <a:rPr lang="en-US" sz="1200" b="1">
                          <a:effectLst/>
                        </a:rPr>
                        <a:t>--collision.check-junctions.mingap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Tăng hoặc giảm độ nhạy để kiểm tra va chạm đường giao nhau; </a:t>
                      </a:r>
                      <a:r>
                        <a:rPr lang="vi-VN" sz="1200" i="1" dirty="0">
                          <a:effectLst/>
                        </a:rPr>
                        <a:t>mặc định: </a:t>
                      </a:r>
                      <a:r>
                        <a:rPr lang="vi-VN" sz="1200" b="1" dirty="0">
                          <a:effectLst/>
                        </a:rPr>
                        <a:t>0</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694621"/>
                  </a:ext>
                </a:extLst>
              </a:tr>
            </a:tbl>
          </a:graphicData>
        </a:graphic>
      </p:graphicFrame>
    </p:spTree>
    <p:extLst>
      <p:ext uri="{BB962C8B-B14F-4D97-AF65-F5344CB8AC3E}">
        <p14:creationId xmlns:p14="http://schemas.microsoft.com/office/powerpoint/2010/main" val="34660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1059094209"/>
              </p:ext>
            </p:extLst>
          </p:nvPr>
        </p:nvGraphicFramePr>
        <p:xfrm>
          <a:off x="349113" y="1210813"/>
          <a:ext cx="8445774" cy="3657600"/>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501837">
                <a:tc>
                  <a:txBody>
                    <a:bodyPr/>
                    <a:lstStyle/>
                    <a:p>
                      <a:pPr fontAlgn="t"/>
                      <a:r>
                        <a:rPr lang="en-US" sz="1100" b="1" dirty="0">
                          <a:effectLst/>
                        </a:rPr>
                        <a:t>--</a:t>
                      </a:r>
                      <a:r>
                        <a:rPr lang="en-US" sz="1100" b="1" dirty="0" err="1">
                          <a:effectLst/>
                        </a:rPr>
                        <a:t>collision.mingap</a:t>
                      </a:r>
                      <a:r>
                        <a:rPr lang="en-US" sz="1100" b="1" dirty="0">
                          <a:effectLst/>
                        </a:rPr>
                        <a:t>-factor </a:t>
                      </a:r>
                      <a:r>
                        <a:rPr lang="en-US" sz="1100" i="1" u="none" strike="noStrike" dirty="0">
                          <a:effectLst/>
                          <a:hlinkClick r:id="rId3"/>
                        </a:rPr>
                        <a:t>&lt;FLOAT&gt;</a:t>
                      </a:r>
                      <a:endParaRPr lang="en-US" sz="11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Đặt phần minGap phải được duy trì để tránh phát hiện va chạm. Nếu giá trị âm được đưa ra, tham số carFollowModel sẽ được sử dụng; </a:t>
                      </a:r>
                      <a:r>
                        <a:rPr lang="vi-VN" sz="1100" i="1">
                          <a:effectLst/>
                        </a:rPr>
                        <a:t>mặc định: </a:t>
                      </a:r>
                      <a:r>
                        <a:rPr lang="vi-VN" sz="1100" b="1">
                          <a:effectLst/>
                        </a:rPr>
                        <a:t>-1</a:t>
                      </a:r>
                      <a:endParaRPr lang="vi-VN"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10882">
                <a:tc>
                  <a:txBody>
                    <a:bodyPr/>
                    <a:lstStyle/>
                    <a:p>
                      <a:pPr fontAlgn="t"/>
                      <a:r>
                        <a:rPr lang="en-US" sz="1100" b="1">
                          <a:effectLst/>
                        </a:rPr>
                        <a:t>--max-num-xe </a:t>
                      </a:r>
                      <a:r>
                        <a:rPr lang="en-US" sz="1100" i="1" u="none" strike="noStrike">
                          <a:effectLst/>
                          <a:hlinkClick r:id="rId3"/>
                        </a:rPr>
                        <a:t>&lt;INT&gt;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Chậm trễ chèn xe để ở trong số lượng tối đa nhất định;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360294">
                <a:tc>
                  <a:txBody>
                    <a:bodyPr/>
                    <a:lstStyle/>
                    <a:p>
                      <a:pPr fontAlgn="t"/>
                      <a:r>
                        <a:rPr lang="en-US" sz="1100" b="1">
                          <a:effectLst/>
                        </a:rPr>
                        <a:t>--max-num-teleports </a:t>
                      </a:r>
                      <a:r>
                        <a:rPr lang="en-US" sz="1100" i="1" u="none" strike="noStrike">
                          <a:effectLst/>
                          <a:hlinkClick r:id="rId3"/>
                        </a:rPr>
                        <a:t>&lt;INT&gt;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Hủy bỏ mô phỏng nếu vượt quá số lần dịch chuyển tối đa đã cho;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10882">
                <a:tc>
                  <a:txBody>
                    <a:bodyPr/>
                    <a:lstStyle/>
                    <a:p>
                      <a:pPr fontAlgn="t"/>
                      <a:r>
                        <a:rPr lang="en-US" sz="1100" b="1">
                          <a:effectLst/>
                        </a:rPr>
                        <a:t>--scale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Quy mô nhu cầu theo yếu tố đã cho (bằng cách loại bỏ hoặc sao chép phương tiện);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501837">
                <a:tc>
                  <a:txBody>
                    <a:bodyPr/>
                    <a:lstStyle/>
                    <a:p>
                      <a:pPr fontAlgn="t"/>
                      <a:r>
                        <a:rPr lang="en-US" sz="1100" b="1">
                          <a:effectLst/>
                        </a:rPr>
                        <a:t>- time-to-teleport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Chỉ định xe có thể đợi bao lâu cho đến khi được dịch chuyển, mặc định là 300, các giá trị không tích cực sẽ tắt tính năng dịch chuyển; </a:t>
                      </a:r>
                      <a:r>
                        <a:rPr lang="vi-VN" sz="1100" i="1">
                          <a:effectLst/>
                        </a:rPr>
                        <a:t>mặc định: </a:t>
                      </a:r>
                      <a:r>
                        <a:rPr lang="vi-VN" sz="1100" b="1">
                          <a:effectLst/>
                        </a:rPr>
                        <a:t>300</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501837">
                <a:tc>
                  <a:txBody>
                    <a:bodyPr/>
                    <a:lstStyle/>
                    <a:p>
                      <a:pPr fontAlgn="t"/>
                      <a:r>
                        <a:rPr lang="en-US" sz="1100" b="1">
                          <a:effectLst/>
                        </a:rPr>
                        <a:t>--time-to-tele.highways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Thời gian chờ sau đó xe chạy trên đường nhanh (tốc độ&gt; 69km / h) được dịch chuyển nếu chúng đang ở trên làn đường không tiếp tục; </a:t>
                      </a:r>
                      <a:r>
                        <a:rPr lang="vi-VN" sz="1100" i="1">
                          <a:effectLst/>
                        </a:rPr>
                        <a:t>mặc định: </a:t>
                      </a:r>
                      <a:r>
                        <a:rPr lang="vi-VN" sz="1100" b="1">
                          <a:effectLst/>
                        </a:rPr>
                        <a:t>0</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r h="501837">
                <a:tc>
                  <a:txBody>
                    <a:bodyPr/>
                    <a:lstStyle/>
                    <a:p>
                      <a:pPr fontAlgn="t"/>
                      <a:r>
                        <a:rPr lang="en-US" sz="1100" b="1">
                          <a:effectLst/>
                        </a:rPr>
                        <a:t>--time-to-tele.disconnected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Thời gian chờ đợi mà sau đó các phương tiện có lộ trình bị ngắt kết nối sẽ được dịch chuyển. Giá trị âm vô hiệu hóa dịch chuyển; </a:t>
                      </a:r>
                      <a:r>
                        <a:rPr lang="vi-VN" sz="1100" i="1" dirty="0">
                          <a:effectLst/>
                        </a:rPr>
                        <a:t>mặc định: </a:t>
                      </a:r>
                      <a:r>
                        <a:rPr lang="vi-VN" sz="1100" b="1" dirty="0">
                          <a:effectLst/>
                        </a:rPr>
                        <a:t>-1</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694621"/>
                  </a:ext>
                </a:extLst>
              </a:tr>
            </a:tbl>
          </a:graphicData>
        </a:graphic>
      </p:graphicFrame>
    </p:spTree>
    <p:extLst>
      <p:ext uri="{BB962C8B-B14F-4D97-AF65-F5344CB8AC3E}">
        <p14:creationId xmlns:p14="http://schemas.microsoft.com/office/powerpoint/2010/main" val="1516831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nvGraphicFramePr>
        <p:xfrm>
          <a:off x="349113" y="1210813"/>
          <a:ext cx="8445774" cy="3657600"/>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501837">
                <a:tc>
                  <a:txBody>
                    <a:bodyPr/>
                    <a:lstStyle/>
                    <a:p>
                      <a:pPr fontAlgn="t"/>
                      <a:r>
                        <a:rPr lang="en-US" sz="1100" b="1" dirty="0">
                          <a:effectLst/>
                        </a:rPr>
                        <a:t>--</a:t>
                      </a:r>
                      <a:r>
                        <a:rPr lang="en-US" sz="1100" b="1" dirty="0" err="1">
                          <a:effectLst/>
                        </a:rPr>
                        <a:t>collision.mingap</a:t>
                      </a:r>
                      <a:r>
                        <a:rPr lang="en-US" sz="1100" b="1" dirty="0">
                          <a:effectLst/>
                        </a:rPr>
                        <a:t>-factor </a:t>
                      </a:r>
                      <a:r>
                        <a:rPr lang="en-US" sz="1100" i="1" u="none" strike="noStrike" dirty="0">
                          <a:effectLst/>
                          <a:hlinkClick r:id="rId3"/>
                        </a:rPr>
                        <a:t>&lt;FLOAT&gt;</a:t>
                      </a:r>
                      <a:endParaRPr lang="en-US" sz="11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Đặt phần minGap phải được duy trì để tránh phát hiện va chạm. Nếu giá trị âm được đưa ra, tham số carFollowModel sẽ được sử dụng; </a:t>
                      </a:r>
                      <a:r>
                        <a:rPr lang="vi-VN" sz="1100" i="1">
                          <a:effectLst/>
                        </a:rPr>
                        <a:t>mặc định: </a:t>
                      </a:r>
                      <a:r>
                        <a:rPr lang="vi-VN" sz="1100" b="1">
                          <a:effectLst/>
                        </a:rPr>
                        <a:t>-1</a:t>
                      </a:r>
                      <a:endParaRPr lang="vi-VN"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10882">
                <a:tc>
                  <a:txBody>
                    <a:bodyPr/>
                    <a:lstStyle/>
                    <a:p>
                      <a:pPr fontAlgn="t"/>
                      <a:r>
                        <a:rPr lang="en-US" sz="1100" b="1">
                          <a:effectLst/>
                        </a:rPr>
                        <a:t>--max-num-xe </a:t>
                      </a:r>
                      <a:r>
                        <a:rPr lang="en-US" sz="1100" i="1" u="none" strike="noStrike">
                          <a:effectLst/>
                          <a:hlinkClick r:id="rId3"/>
                        </a:rPr>
                        <a:t>&lt;INT&gt;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Chậm trễ chèn xe để ở trong số lượng tối đa nhất định;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360294">
                <a:tc>
                  <a:txBody>
                    <a:bodyPr/>
                    <a:lstStyle/>
                    <a:p>
                      <a:pPr fontAlgn="t"/>
                      <a:r>
                        <a:rPr lang="en-US" sz="1100" b="1">
                          <a:effectLst/>
                        </a:rPr>
                        <a:t>--max-num-teleports </a:t>
                      </a:r>
                      <a:r>
                        <a:rPr lang="en-US" sz="1100" i="1" u="none" strike="noStrike">
                          <a:effectLst/>
                          <a:hlinkClick r:id="rId3"/>
                        </a:rPr>
                        <a:t>&lt;INT&gt;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Hủy bỏ mô phỏng nếu vượt quá số lần dịch chuyển tối đa đã cho;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10882">
                <a:tc>
                  <a:txBody>
                    <a:bodyPr/>
                    <a:lstStyle/>
                    <a:p>
                      <a:pPr fontAlgn="t"/>
                      <a:r>
                        <a:rPr lang="en-US" sz="1100" b="1">
                          <a:effectLst/>
                        </a:rPr>
                        <a:t>--scale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Quy mô nhu cầu theo yếu tố đã cho (bằng cách loại bỏ hoặc sao chép phương tiện);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501837">
                <a:tc>
                  <a:txBody>
                    <a:bodyPr/>
                    <a:lstStyle/>
                    <a:p>
                      <a:pPr fontAlgn="t"/>
                      <a:r>
                        <a:rPr lang="en-US" sz="1100" b="1">
                          <a:effectLst/>
                        </a:rPr>
                        <a:t>- time-to-teleport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Chỉ định xe có thể đợi bao lâu cho đến khi được dịch chuyển, mặc định là 300, các giá trị không tích cực sẽ tắt tính năng dịch chuyển; </a:t>
                      </a:r>
                      <a:r>
                        <a:rPr lang="vi-VN" sz="1100" i="1">
                          <a:effectLst/>
                        </a:rPr>
                        <a:t>mặc định: </a:t>
                      </a:r>
                      <a:r>
                        <a:rPr lang="vi-VN" sz="1100" b="1">
                          <a:effectLst/>
                        </a:rPr>
                        <a:t>300</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501837">
                <a:tc>
                  <a:txBody>
                    <a:bodyPr/>
                    <a:lstStyle/>
                    <a:p>
                      <a:pPr fontAlgn="t"/>
                      <a:r>
                        <a:rPr lang="en-US" sz="1100" b="1">
                          <a:effectLst/>
                        </a:rPr>
                        <a:t>--time-to-tele.highways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Thời gian chờ sau đó xe chạy trên đường nhanh (tốc độ&gt; 69km / h) được dịch chuyển nếu chúng đang ở trên làn đường không tiếp tục; </a:t>
                      </a:r>
                      <a:r>
                        <a:rPr lang="vi-VN" sz="1100" i="1">
                          <a:effectLst/>
                        </a:rPr>
                        <a:t>mặc định: </a:t>
                      </a:r>
                      <a:r>
                        <a:rPr lang="vi-VN" sz="1100" b="1">
                          <a:effectLst/>
                        </a:rPr>
                        <a:t>0</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r h="501837">
                <a:tc>
                  <a:txBody>
                    <a:bodyPr/>
                    <a:lstStyle/>
                    <a:p>
                      <a:pPr fontAlgn="t"/>
                      <a:r>
                        <a:rPr lang="en-US" sz="1100" b="1">
                          <a:effectLst/>
                        </a:rPr>
                        <a:t>--time-to-tele.disconnected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Thời gian chờ đợi mà sau đó các phương tiện có lộ trình bị ngắt kết nối sẽ được dịch chuyển. Giá trị âm vô hiệu hóa dịch chuyển; </a:t>
                      </a:r>
                      <a:r>
                        <a:rPr lang="vi-VN" sz="1100" i="1" dirty="0">
                          <a:effectLst/>
                        </a:rPr>
                        <a:t>mặc định: </a:t>
                      </a:r>
                      <a:r>
                        <a:rPr lang="vi-VN" sz="1100" b="1" dirty="0">
                          <a:effectLst/>
                        </a:rPr>
                        <a:t>-1</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694621"/>
                  </a:ext>
                </a:extLst>
              </a:tr>
            </a:tbl>
          </a:graphicData>
        </a:graphic>
      </p:graphicFrame>
    </p:spTree>
    <p:extLst>
      <p:ext uri="{BB962C8B-B14F-4D97-AF65-F5344CB8AC3E}">
        <p14:creationId xmlns:p14="http://schemas.microsoft.com/office/powerpoint/2010/main" val="337710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3077297803"/>
              </p:ext>
            </p:extLst>
          </p:nvPr>
        </p:nvGraphicFramePr>
        <p:xfrm>
          <a:off x="349113" y="1210813"/>
          <a:ext cx="8445774" cy="3561828"/>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501837">
                <a:tc>
                  <a:txBody>
                    <a:bodyPr/>
                    <a:lstStyle/>
                    <a:p>
                      <a:pPr fontAlgn="t"/>
                      <a:r>
                        <a:rPr lang="en-US" sz="1200" b="1" dirty="0">
                          <a:effectLst/>
                        </a:rPr>
                        <a:t>- </a:t>
                      </a:r>
                      <a:r>
                        <a:rPr lang="en-US" sz="1200" b="1" i="0" u="none" strike="noStrike" cap="none" dirty="0">
                          <a:solidFill>
                            <a:schemeClr val="tx1"/>
                          </a:solidFill>
                          <a:effectLst/>
                          <a:latin typeface="+mn-lt"/>
                          <a:ea typeface="+mn-ea"/>
                          <a:cs typeface="+mn-cs"/>
                          <a:sym typeface="Arial"/>
                        </a:rPr>
                        <a:t>max-depart-delay</a:t>
                      </a:r>
                      <a:r>
                        <a:rPr lang="en-US" sz="1200" i="1" u="none" strike="noStrike" dirty="0">
                          <a:effectLst/>
                          <a:hlinkClick r:id="rId3"/>
                        </a:rPr>
                        <a:t>&lt;TIME&gt;</a:t>
                      </a:r>
                      <a:endParaRPr lang="en-US" sz="12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Xe đợi khởi hành bao lâu trước khi bị bỏ qua, mặc định là -1 có nghĩa là xe không bao giờ bị bỏ qua; </a:t>
                      </a:r>
                      <a:r>
                        <a:rPr lang="vi-VN" sz="1200" i="1">
                          <a:effectLst/>
                        </a:rPr>
                        <a:t>mặc định: </a:t>
                      </a:r>
                      <a:r>
                        <a:rPr lang="vi-VN" sz="1200" b="1">
                          <a:effectLst/>
                        </a:rPr>
                        <a:t>-1</a:t>
                      </a:r>
                      <a:endParaRPr lang="vi-VN"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10882">
                <a:tc>
                  <a:txBody>
                    <a:bodyPr/>
                    <a:lstStyle/>
                    <a:p>
                      <a:pPr fontAlgn="t"/>
                      <a:r>
                        <a:rPr lang="en-US" sz="1200" b="1">
                          <a:effectLst/>
                        </a:rPr>
                        <a:t>--sloppy-insert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Cho dù việc chèn trên một cạnh sẽ không được lặp lại trong cùng một bước sau khi không thành công;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360294">
                <a:tc>
                  <a:txBody>
                    <a:bodyPr/>
                    <a:lstStyle/>
                    <a:p>
                      <a:pPr fontAlgn="t"/>
                      <a:r>
                        <a:rPr lang="en-US" sz="1200" b="1">
                          <a:effectLst/>
                        </a:rPr>
                        <a:t>--eager-insert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Mỗi phương tiện có được kiểm tra riêng biệt xem có bị chèn trên mép hay không;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10882">
                <a:tc>
                  <a:txBody>
                    <a:bodyPr/>
                    <a:lstStyle/>
                    <a:p>
                      <a:pPr fontAlgn="t"/>
                      <a:r>
                        <a:rPr lang="en-US" sz="1200" b="1">
                          <a:effectLst/>
                        </a:rPr>
                        <a:t>--random-khởi hành-offset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Mỗi phương tiện nhận được một khoảng chênh lệch ngẫu nhiên đối với giá trị khởi hành của nó được rút ra đồng nhất từ ​​[0, TIME];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501837">
                <a:tc>
                  <a:txBody>
                    <a:bodyPr/>
                    <a:lstStyle/>
                    <a:p>
                      <a:pPr fontAlgn="t"/>
                      <a:r>
                        <a:rPr lang="en-US" sz="1200" b="1">
                          <a:effectLst/>
                        </a:rPr>
                        <a:t>--lanechange.duration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lượng của một động tác chuyển làn (mặc định là 0);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501837">
                <a:tc>
                  <a:txBody>
                    <a:bodyPr/>
                    <a:lstStyle/>
                    <a:p>
                      <a:pPr fontAlgn="t"/>
                      <a:r>
                        <a:rPr lang="en-US" sz="1200" b="1">
                          <a:effectLst/>
                        </a:rPr>
                        <a:t>--lanechange.overtake-right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Có được phép vượt bên phải trên đường ô tô hay không;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r h="501837">
                <a:tc>
                  <a:txBody>
                    <a:bodyPr/>
                    <a:lstStyle/>
                    <a:p>
                      <a:pPr fontAlgn="t"/>
                      <a:r>
                        <a:rPr lang="en-US" sz="1200" b="1">
                          <a:effectLst/>
                        </a:rPr>
                        <a:t>--tls.all-off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Tắt</a:t>
                      </a:r>
                      <a:r>
                        <a:rPr lang="en-US" sz="1200" dirty="0">
                          <a:effectLst/>
                        </a:rPr>
                        <a:t> </a:t>
                      </a:r>
                      <a:r>
                        <a:rPr lang="en-US" sz="1200" dirty="0" err="1">
                          <a:effectLst/>
                        </a:rPr>
                        <a:t>tất</a:t>
                      </a:r>
                      <a:r>
                        <a:rPr lang="en-US" sz="1200" dirty="0">
                          <a:effectLst/>
                        </a:rPr>
                        <a:t> </a:t>
                      </a:r>
                      <a:r>
                        <a:rPr lang="en-US" sz="1200" dirty="0" err="1">
                          <a:effectLst/>
                        </a:rPr>
                        <a:t>cả</a:t>
                      </a:r>
                      <a:r>
                        <a:rPr lang="en-US" sz="1200" dirty="0">
                          <a:effectLst/>
                        </a:rPr>
                        <a:t> </a:t>
                      </a:r>
                      <a:r>
                        <a:rPr lang="en-US" sz="1200" dirty="0" err="1">
                          <a:effectLst/>
                        </a:rPr>
                        <a:t>đèn</a:t>
                      </a:r>
                      <a:r>
                        <a:rPr lang="en-US" sz="1200" dirty="0">
                          <a:effectLst/>
                        </a:rPr>
                        <a:t> </a:t>
                      </a:r>
                      <a:r>
                        <a:rPr lang="en-US" sz="1200" dirty="0" err="1">
                          <a:effectLst/>
                        </a:rPr>
                        <a:t>giao</a:t>
                      </a:r>
                      <a:r>
                        <a:rPr lang="en-US" sz="1200" dirty="0">
                          <a:effectLst/>
                        </a:rPr>
                        <a:t> </a:t>
                      </a:r>
                      <a:r>
                        <a:rPr lang="en-US" sz="1200" dirty="0" err="1">
                          <a:effectLst/>
                        </a:rPr>
                        <a:t>thông</a:t>
                      </a:r>
                      <a:r>
                        <a:rPr lang="en-US" sz="1200" dirty="0">
                          <a:effectLst/>
                        </a:rPr>
                        <a:t>; </a:t>
                      </a:r>
                      <a:r>
                        <a:rPr lang="en-US" sz="1200" i="1" dirty="0">
                          <a:effectLst/>
                        </a:rPr>
                        <a:t>default: </a:t>
                      </a:r>
                      <a:r>
                        <a:rPr lang="en-US" sz="1200" b="1" dirty="0">
                          <a:effectLst/>
                        </a:rPr>
                        <a:t>false</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55694621"/>
                  </a:ext>
                </a:extLst>
              </a:tr>
            </a:tbl>
          </a:graphicData>
        </a:graphic>
      </p:graphicFrame>
    </p:spTree>
    <p:extLst>
      <p:ext uri="{BB962C8B-B14F-4D97-AF65-F5344CB8AC3E}">
        <p14:creationId xmlns:p14="http://schemas.microsoft.com/office/powerpoint/2010/main" val="1008765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3281934807"/>
              </p:ext>
            </p:extLst>
          </p:nvPr>
        </p:nvGraphicFramePr>
        <p:xfrm>
          <a:off x="349113" y="1368429"/>
          <a:ext cx="8445774" cy="3282646"/>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429329">
                <a:tc>
                  <a:txBody>
                    <a:bodyPr/>
                    <a:lstStyle/>
                    <a:p>
                      <a:pPr fontAlgn="t"/>
                      <a:r>
                        <a:rPr lang="en-US" sz="1100" b="1">
                          <a:effectLst/>
                        </a:rPr>
                        <a:t>--tls.actained.show-detector </a:t>
                      </a:r>
                      <a:r>
                        <a:rPr lang="en-US" sz="1100" i="1" u="none" strike="noStrike">
                          <a:effectLst/>
                          <a:hlinkClick r:id="rId3"/>
                        </a:rPr>
                        <a:t>&lt;BOOL&gt;</a:t>
                      </a:r>
                      <a:endParaRPr lang="en-US"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Đặt khả năng hiển thị mặc định cho các thiết bị phát hiện hành động; </a:t>
                      </a:r>
                      <a:r>
                        <a:rPr lang="en-US" sz="1100" i="1">
                          <a:effectLst/>
                        </a:rPr>
                        <a:t>default: </a:t>
                      </a:r>
                      <a:r>
                        <a:rPr lang="en-US" sz="1100" b="1">
                          <a:effectLst/>
                        </a:rPr>
                        <a:t>false</a:t>
                      </a:r>
                      <a:endParaRPr lang="en-US"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08495">
                <a:tc>
                  <a:txBody>
                    <a:bodyPr/>
                    <a:lstStyle/>
                    <a:p>
                      <a:pPr fontAlgn="t"/>
                      <a:r>
                        <a:rPr lang="en-US" sz="1100" b="1">
                          <a:effectLst/>
                        </a:rPr>
                        <a:t>--tls.delay_based.detector-range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Đặt phạm vi mặc định để phát hiện các phương tiện bị trễ; </a:t>
                      </a:r>
                      <a:r>
                        <a:rPr lang="vi-VN" sz="1100" i="1">
                          <a:effectLst/>
                        </a:rPr>
                        <a:t>mặc định: </a:t>
                      </a:r>
                      <a:r>
                        <a:rPr lang="vi-VN" sz="1100" b="1">
                          <a:effectLst/>
                        </a:rPr>
                        <a:t>100</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308237">
                <a:tc>
                  <a:txBody>
                    <a:bodyPr/>
                    <a:lstStyle/>
                    <a:p>
                      <a:pPr fontAlgn="t"/>
                      <a:r>
                        <a:rPr lang="en-US" sz="1100" b="1">
                          <a:effectLst/>
                        </a:rPr>
                        <a:t>--tls.yellow.min-decel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Giảm tốc tối thiểu khi phanh ở màu vàng; </a:t>
                      </a:r>
                      <a:r>
                        <a:rPr lang="en-US" sz="1100" i="1">
                          <a:effectLst/>
                        </a:rPr>
                        <a:t>mặc định: </a:t>
                      </a:r>
                      <a:r>
                        <a:rPr lang="en-US" sz="1100" b="1">
                          <a:effectLst/>
                        </a:rPr>
                        <a:t>3</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08495">
                <a:tc>
                  <a:txBody>
                    <a:bodyPr/>
                    <a:lstStyle/>
                    <a:p>
                      <a:pPr fontAlgn="t"/>
                      <a:r>
                        <a:rPr lang="en-US" sz="1100" b="1">
                          <a:effectLst/>
                        </a:rPr>
                        <a:t>--railsignal-moving-block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Để mặc định các đường ray hoạt động ở chế độ khối di chuyển;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571893">
                <a:tc>
                  <a:txBody>
                    <a:bodyPr/>
                    <a:lstStyle/>
                    <a:p>
                      <a:pPr fontAlgn="t"/>
                      <a:r>
                        <a:rPr lang="en-US" sz="1100" b="1">
                          <a:effectLst/>
                        </a:rPr>
                        <a:t>- thời gian thiếu kiên nhẫn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Chỉ định thời gian một chiếc xe có thể đợi cho đến khi sự thiếu kiên nhẫn tăng từ 0 lên 1, mặc định là 300, các giá trị không tích cực sẽ vô hiệu hóa sự thiếu kiên nhẫn; </a:t>
                      </a:r>
                      <a:r>
                        <a:rPr lang="en-US" sz="1100" i="1">
                          <a:effectLst/>
                        </a:rPr>
                        <a:t>mặc định: </a:t>
                      </a:r>
                      <a:r>
                        <a:rPr lang="en-US" sz="1100" b="1">
                          <a:effectLst/>
                        </a:rPr>
                        <a:t>300</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1062087">
                <a:tc>
                  <a:txBody>
                    <a:bodyPr/>
                    <a:lstStyle/>
                    <a:p>
                      <a:pPr fontAlgn="t"/>
                      <a:r>
                        <a:rPr lang="en-US" sz="1100" b="1">
                          <a:effectLst/>
                        </a:rPr>
                        <a:t>--default.action-step-length </a:t>
                      </a:r>
                      <a:r>
                        <a:rPr lang="en-US" sz="1100" i="1" u="none" strike="noStrike">
                          <a:effectLst/>
                          <a:hlinkClick r:id="rId3"/>
                        </a:rPr>
                        <a:t>&lt;FLOAT&gt;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Độ dài của khoảng thời gian mặc định giữa các điểm hành động đối với kiểu xe chạy theo và chuyển làn đường (tính bằng giây). Nếu không được chỉ định, độ dài bước mô phỏng được sử dụng theo mặc định. Cài đặt dành riêng cho phương tiện hoặc VType ghi đè cài đặt mặc định. Phải là bội số của độ dài bước mô phỏng; </a:t>
                      </a:r>
                      <a:r>
                        <a:rPr lang="vi-VN" sz="1100" i="1" dirty="0">
                          <a:effectLst/>
                        </a:rPr>
                        <a:t>mặc định: </a:t>
                      </a:r>
                      <a:r>
                        <a:rPr lang="vi-VN" sz="1100" b="1" dirty="0">
                          <a:effectLst/>
                        </a:rPr>
                        <a:t>0</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308630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Về</a:t>
            </a:r>
            <a:r>
              <a:rPr lang="en-US" dirty="0"/>
              <a:t> 30.000 feet</a:t>
            </a:r>
            <a:endParaRPr lang="en-VN" dirty="0"/>
          </a:p>
        </p:txBody>
      </p:sp>
      <p:sp>
        <p:nvSpPr>
          <p:cNvPr id="102" name="Google Shape;102;p12"/>
          <p:cNvSpPr txBox="1">
            <a:spLocks noGrp="1"/>
          </p:cNvSpPr>
          <p:nvPr>
            <p:ph type="body" idx="2"/>
          </p:nvPr>
        </p:nvSpPr>
        <p:spPr>
          <a:xfrm>
            <a:off x="1794889" y="1130302"/>
            <a:ext cx="5819413" cy="1523363"/>
          </a:xfrm>
          <a:prstGeom prst="rect">
            <a:avLst/>
          </a:prstGeom>
        </p:spPr>
        <p:txBody>
          <a:bodyPr spcFirstLastPara="1" wrap="square" lIns="91425" tIns="91425" rIns="91425" bIns="91425" anchor="t" anchorCtr="0">
            <a:noAutofit/>
          </a:bodyPr>
          <a:lstStyle/>
          <a:p>
            <a:pPr marL="0" indent="0">
              <a:buNone/>
            </a:pPr>
            <a:r>
              <a:rPr lang="en-US" b="1" dirty="0" err="1"/>
              <a:t>Đầu</a:t>
            </a:r>
            <a:r>
              <a:rPr lang="en-US" b="1" dirty="0"/>
              <a:t> </a:t>
            </a:r>
            <a:r>
              <a:rPr lang="en-US" b="1" dirty="0" err="1"/>
              <a:t>vào</a:t>
            </a:r>
            <a:r>
              <a:rPr lang="en-US" b="1" dirty="0"/>
              <a:t> (</a:t>
            </a:r>
            <a:r>
              <a:rPr lang="en-US" b="1" dirty="0" err="1"/>
              <a:t>bắt</a:t>
            </a:r>
            <a:r>
              <a:rPr lang="en-US" b="1" dirty="0"/>
              <a:t> </a:t>
            </a:r>
            <a:r>
              <a:rPr lang="en-US" b="1" dirty="0" err="1"/>
              <a:t>buộc</a:t>
            </a:r>
            <a:r>
              <a:rPr lang="en-US" b="1" dirty="0"/>
              <a:t>):</a:t>
            </a:r>
            <a:r>
              <a:rPr lang="en-VN" sz="1200" dirty="0"/>
              <a:t> </a:t>
            </a:r>
          </a:p>
          <a:p>
            <a:r>
              <a:rPr lang="en-US" sz="1600" dirty="0"/>
              <a:t>A) </a:t>
            </a:r>
            <a:r>
              <a:rPr lang="en-US" sz="1600" dirty="0" err="1"/>
              <a:t>mạng</a:t>
            </a:r>
            <a:r>
              <a:rPr lang="en-US" sz="1600" dirty="0"/>
              <a:t> </a:t>
            </a:r>
            <a:r>
              <a:rPr lang="en-US" sz="1600" dirty="0" err="1"/>
              <a:t>lưới</a:t>
            </a:r>
            <a:r>
              <a:rPr lang="en-US" sz="1600" dirty="0"/>
              <a:t> </a:t>
            </a:r>
            <a:r>
              <a:rPr lang="en-US" sz="1600" dirty="0" err="1"/>
              <a:t>đường</a:t>
            </a:r>
            <a:r>
              <a:rPr lang="en-US" sz="1600" dirty="0"/>
              <a:t> </a:t>
            </a:r>
            <a:r>
              <a:rPr lang="en-US" sz="1600" dirty="0" err="1"/>
              <a:t>được</a:t>
            </a:r>
            <a:r>
              <a:rPr lang="en-US" sz="1600" dirty="0"/>
              <a:t> </a:t>
            </a:r>
            <a:r>
              <a:rPr lang="en-US" sz="1600" dirty="0" err="1"/>
              <a:t>tạo</a:t>
            </a:r>
            <a:r>
              <a:rPr lang="en-US" sz="1600" dirty="0"/>
              <a:t> </a:t>
            </a:r>
            <a:r>
              <a:rPr lang="en-US" sz="1600" dirty="0" err="1"/>
              <a:t>thông</a:t>
            </a:r>
            <a:r>
              <a:rPr lang="en-US" sz="1600" dirty="0"/>
              <a:t> qua </a:t>
            </a:r>
            <a:r>
              <a:rPr lang="en-US" sz="1600" u="sng" dirty="0">
                <a:hlinkClick r:id="rId3"/>
              </a:rPr>
              <a:t>netconvert</a:t>
            </a:r>
            <a:r>
              <a:rPr lang="en-US" sz="1600" dirty="0"/>
              <a:t> </a:t>
            </a:r>
            <a:r>
              <a:rPr lang="en-US" sz="1600" dirty="0" err="1"/>
              <a:t>hoặc</a:t>
            </a:r>
            <a:r>
              <a:rPr lang="en-US" sz="1600" dirty="0"/>
              <a:t> </a:t>
            </a:r>
            <a:r>
              <a:rPr lang="en-US" sz="1600" u="sng" dirty="0">
                <a:hlinkClick r:id="rId4"/>
              </a:rPr>
              <a:t>netgenerate</a:t>
            </a:r>
            <a:r>
              <a:rPr lang="en-US" sz="1600" dirty="0"/>
              <a:t> , </a:t>
            </a:r>
            <a:r>
              <a:rPr lang="en-US" sz="1600" dirty="0" err="1"/>
              <a:t>xem</a:t>
            </a:r>
            <a:r>
              <a:rPr lang="en-US" sz="1600" dirty="0"/>
              <a:t> </a:t>
            </a:r>
            <a:r>
              <a:rPr lang="en-US" sz="1600" u="sng" dirty="0">
                <a:hlinkClick r:id="rId5"/>
              </a:rPr>
              <a:t>Mạng xây dựng</a:t>
            </a:r>
            <a:endParaRPr lang="en-US" sz="1600" u="sng" dirty="0"/>
          </a:p>
          <a:p>
            <a:r>
              <a:rPr lang="en-US" dirty="0"/>
              <a:t>B)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tuyến</a:t>
            </a:r>
            <a:r>
              <a:rPr lang="en-US" dirty="0"/>
              <a:t> </a:t>
            </a:r>
            <a:r>
              <a:rPr lang="en-US" dirty="0" err="1"/>
              <a:t>đường</a:t>
            </a:r>
            <a:r>
              <a:rPr lang="en-US" dirty="0"/>
              <a:t> (</a:t>
            </a:r>
            <a:r>
              <a:rPr lang="en-US" dirty="0" err="1"/>
              <a:t>như</a:t>
            </a:r>
            <a:r>
              <a:rPr lang="en-US" dirty="0"/>
              <a:t> </a:t>
            </a:r>
            <a:r>
              <a:rPr lang="en-US" dirty="0" err="1"/>
              <a:t>được</a:t>
            </a:r>
            <a:r>
              <a:rPr lang="en-US" dirty="0"/>
              <a:t> </a:t>
            </a:r>
            <a:r>
              <a:rPr lang="en-US" dirty="0" err="1"/>
              <a:t>tạo</a:t>
            </a:r>
            <a:r>
              <a:rPr lang="en-US" dirty="0"/>
              <a:t> </a:t>
            </a:r>
            <a:r>
              <a:rPr lang="en-US" dirty="0" err="1"/>
              <a:t>bởi</a:t>
            </a:r>
            <a:r>
              <a:rPr lang="en-US" dirty="0"/>
              <a:t> </a:t>
            </a:r>
            <a:r>
              <a:rPr lang="en-US" u="sng" dirty="0">
                <a:hlinkClick r:id="rId6"/>
              </a:rPr>
              <a:t>duarouter</a:t>
            </a:r>
            <a:r>
              <a:rPr lang="en-US" dirty="0"/>
              <a:t> , </a:t>
            </a:r>
            <a:r>
              <a:rPr lang="en-US" u="sng" dirty="0">
                <a:hlinkClick r:id="rId7"/>
              </a:rPr>
              <a:t>jtrrouter</a:t>
            </a:r>
            <a:r>
              <a:rPr lang="en-US" dirty="0"/>
              <a:t> , </a:t>
            </a:r>
            <a:r>
              <a:rPr lang="en-US" u="sng" dirty="0">
                <a:hlinkClick r:id="rId8"/>
              </a:rPr>
              <a:t>dfrouter</a:t>
            </a:r>
            <a:r>
              <a:rPr lang="en-US" dirty="0"/>
              <a:t> </a:t>
            </a:r>
            <a:r>
              <a:rPr lang="en-US" dirty="0" err="1"/>
              <a:t>hoặc</a:t>
            </a:r>
            <a:r>
              <a:rPr lang="en-US" dirty="0"/>
              <a:t> </a:t>
            </a:r>
            <a:r>
              <a:rPr lang="en-US" u="sng" dirty="0">
                <a:hlinkClick r:id="rId9"/>
              </a:rPr>
              <a:t>activitygen</a:t>
            </a:r>
            <a:r>
              <a:rPr lang="en-US" dirty="0"/>
              <a:t> , </a:t>
            </a:r>
            <a:r>
              <a:rPr lang="en-US" dirty="0" err="1"/>
              <a:t>xem</a:t>
            </a:r>
            <a:r>
              <a:rPr lang="en-US" dirty="0"/>
              <a:t> </a:t>
            </a:r>
            <a:r>
              <a:rPr lang="en-US" dirty="0" err="1"/>
              <a:t>thêm</a:t>
            </a:r>
            <a:r>
              <a:rPr lang="en-US" dirty="0"/>
              <a:t> </a:t>
            </a:r>
            <a:r>
              <a:rPr lang="en-US" u="sng" dirty="0">
                <a:hlinkClick r:id="rId10"/>
              </a:rPr>
              <a:t>Định nghĩa về Phương tiện, Loại phương tiện và Tuyến đường</a:t>
            </a:r>
            <a:r>
              <a:rPr lang="en-US" dirty="0"/>
              <a:t> )</a:t>
            </a:r>
          </a:p>
          <a:p>
            <a:pPr marL="114300" indent="0">
              <a:buNone/>
            </a:pPr>
            <a:endParaRPr lang="en-VN" dirty="0"/>
          </a:p>
          <a:p>
            <a:endParaRPr sz="1600" dirty="0"/>
          </a:p>
          <a:p>
            <a:pPr marL="0" lvl="0" indent="0" algn="l" rtl="0">
              <a:spcBef>
                <a:spcPts val="600"/>
              </a:spcBef>
              <a:spcAft>
                <a:spcPts val="0"/>
              </a:spcAft>
              <a:buNone/>
            </a:pP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11"/>
          <a:stretch>
            <a:fillRect/>
          </a:stretch>
        </p:blipFill>
        <p:spPr>
          <a:xfrm>
            <a:off x="200850" y="1394614"/>
            <a:ext cx="1371600" cy="1473200"/>
          </a:xfrm>
          <a:prstGeom prst="rect">
            <a:avLst/>
          </a:prstGeom>
        </p:spPr>
      </p:pic>
      <p:sp>
        <p:nvSpPr>
          <p:cNvPr id="10" name="Google Shape;102;p12">
            <a:extLst>
              <a:ext uri="{FF2B5EF4-FFF2-40B4-BE49-F238E27FC236}">
                <a16:creationId xmlns:a16="http://schemas.microsoft.com/office/drawing/2014/main" id="{15AF0EAC-4C9A-C24F-89AF-E0D7F842AB82}"/>
              </a:ext>
            </a:extLst>
          </p:cNvPr>
          <p:cNvSpPr txBox="1">
            <a:spLocks/>
          </p:cNvSpPr>
          <p:nvPr/>
        </p:nvSpPr>
        <p:spPr>
          <a:xfrm>
            <a:off x="1726521" y="3399083"/>
            <a:ext cx="5819413" cy="152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1pPr>
            <a:lvl2pPr marL="914400" marR="0" lvl="1"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2pPr>
            <a:lvl3pPr marL="1371600" marR="0" lvl="2"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3pPr>
            <a:lvl4pPr marL="1828800" marR="0" lvl="3"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4pPr>
            <a:lvl5pPr marL="2286000" marR="0" lvl="4"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5pPr>
            <a:lvl6pPr marL="2743200" marR="0" lvl="5"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6pPr>
            <a:lvl7pPr marL="3200400" marR="0" lvl="6"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7pPr>
            <a:lvl8pPr marL="3657600" marR="0" lvl="7"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8pPr>
            <a:lvl9pPr marL="4114800" marR="0" lvl="8"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9pPr>
          </a:lstStyle>
          <a:p>
            <a:pPr marL="114300" lvl="0" indent="0">
              <a:buNone/>
            </a:pPr>
            <a:r>
              <a:rPr lang="en-US" b="1" dirty="0" err="1"/>
              <a:t>Đầu</a:t>
            </a:r>
            <a:r>
              <a:rPr lang="en-US" b="1" dirty="0"/>
              <a:t> </a:t>
            </a:r>
            <a:r>
              <a:rPr lang="en-US" b="1" dirty="0" err="1"/>
              <a:t>vào</a:t>
            </a:r>
            <a:r>
              <a:rPr lang="en-US" b="1" dirty="0"/>
              <a:t> (</a:t>
            </a:r>
            <a:r>
              <a:rPr lang="en-US" b="1" dirty="0" err="1"/>
              <a:t>tùy</a:t>
            </a:r>
            <a:r>
              <a:rPr lang="en-US" b="1" dirty="0"/>
              <a:t> </a:t>
            </a:r>
            <a:r>
              <a:rPr lang="en-US" b="1" dirty="0" err="1"/>
              <a:t>chọn</a:t>
            </a:r>
            <a:r>
              <a:rPr lang="en-US" b="1" dirty="0"/>
              <a:t>):</a:t>
            </a:r>
            <a:r>
              <a:rPr lang="en-US" dirty="0"/>
              <a:t> </a:t>
            </a:r>
            <a:r>
              <a:rPr lang="en-US" dirty="0" err="1"/>
              <a:t>Định</a:t>
            </a:r>
            <a:r>
              <a:rPr lang="en-US" dirty="0"/>
              <a:t> </a:t>
            </a:r>
            <a:r>
              <a:rPr lang="en-US" dirty="0" err="1"/>
              <a:t>nghĩa</a:t>
            </a:r>
            <a:r>
              <a:rPr lang="en-US" dirty="0"/>
              <a:t> </a:t>
            </a:r>
            <a:r>
              <a:rPr lang="en-US" dirty="0" err="1"/>
              <a:t>bổ</a:t>
            </a:r>
            <a:r>
              <a:rPr lang="en-US" dirty="0"/>
              <a:t> sung </a:t>
            </a:r>
            <a:r>
              <a:rPr lang="en-US" dirty="0" err="1"/>
              <a:t>về</a:t>
            </a:r>
            <a:r>
              <a:rPr lang="en-US" dirty="0"/>
              <a:t> </a:t>
            </a:r>
            <a:r>
              <a:rPr lang="en-US" dirty="0" err="1"/>
              <a:t>đèn</a:t>
            </a:r>
            <a:r>
              <a:rPr lang="en-US" dirty="0"/>
              <a:t> </a:t>
            </a:r>
            <a:r>
              <a:rPr lang="en-US" dirty="0" err="1"/>
              <a:t>giao</a:t>
            </a:r>
            <a:r>
              <a:rPr lang="en-US" dirty="0"/>
              <a:t> </a:t>
            </a:r>
            <a:r>
              <a:rPr lang="en-US" dirty="0" err="1"/>
              <a:t>thông</a:t>
            </a:r>
            <a:r>
              <a:rPr lang="en-US" dirty="0"/>
              <a:t>, </a:t>
            </a:r>
            <a:r>
              <a:rPr lang="en-US" dirty="0" err="1"/>
              <a:t>biển</a:t>
            </a:r>
            <a:r>
              <a:rPr lang="en-US" dirty="0"/>
              <a:t> </a:t>
            </a:r>
            <a:r>
              <a:rPr lang="en-US" dirty="0" err="1"/>
              <a:t>báo</a:t>
            </a:r>
            <a:r>
              <a:rPr lang="en-US" dirty="0"/>
              <a:t> </a:t>
            </a:r>
            <a:r>
              <a:rPr lang="en-US" dirty="0" err="1"/>
              <a:t>tốc</a:t>
            </a:r>
            <a:r>
              <a:rPr lang="en-US" dirty="0"/>
              <a:t> </a:t>
            </a:r>
            <a:r>
              <a:rPr lang="en-US" dirty="0" err="1"/>
              <a:t>độ</a:t>
            </a:r>
            <a:r>
              <a:rPr lang="en-US" dirty="0"/>
              <a:t> </a:t>
            </a:r>
            <a:r>
              <a:rPr lang="en-US" dirty="0" err="1"/>
              <a:t>thay</a:t>
            </a:r>
            <a:r>
              <a:rPr lang="en-US" dirty="0"/>
              <a:t> </a:t>
            </a:r>
            <a:r>
              <a:rPr lang="en-US" dirty="0" err="1"/>
              <a:t>đổi</a:t>
            </a:r>
            <a:r>
              <a:rPr lang="en-US" dirty="0"/>
              <a:t>, </a:t>
            </a:r>
            <a:r>
              <a:rPr lang="en-US" dirty="0" err="1"/>
              <a:t>bộ</a:t>
            </a:r>
            <a:r>
              <a:rPr lang="en-US" dirty="0"/>
              <a:t> </a:t>
            </a:r>
            <a:r>
              <a:rPr lang="en-US" dirty="0" err="1"/>
              <a:t>phát</a:t>
            </a:r>
            <a:r>
              <a:rPr lang="en-US" dirty="0"/>
              <a:t> </a:t>
            </a:r>
            <a:r>
              <a:rPr lang="en-US" dirty="0" err="1"/>
              <a:t>hiện</a:t>
            </a:r>
            <a:r>
              <a:rPr lang="en-US" dirty="0"/>
              <a:t> </a:t>
            </a:r>
            <a:r>
              <a:rPr lang="en-US" dirty="0" err="1"/>
              <a:t>đầu</a:t>
            </a:r>
            <a:r>
              <a:rPr lang="en-US" dirty="0"/>
              <a:t> ra, v.v.</a:t>
            </a:r>
            <a:endParaRPr lang="en-VN" dirty="0"/>
          </a:p>
        </p:txBody>
      </p:sp>
    </p:spTree>
    <p:extLst>
      <p:ext uri="{BB962C8B-B14F-4D97-AF65-F5344CB8AC3E}">
        <p14:creationId xmlns:p14="http://schemas.microsoft.com/office/powerpoint/2010/main" val="74333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3156023430"/>
              </p:ext>
            </p:extLst>
          </p:nvPr>
        </p:nvGraphicFramePr>
        <p:xfrm>
          <a:off x="349113" y="1450428"/>
          <a:ext cx="8445774" cy="3610167"/>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443236">
                <a:tc>
                  <a:txBody>
                    <a:bodyPr/>
                    <a:lstStyle/>
                    <a:p>
                      <a:pPr fontAlgn="t"/>
                      <a:r>
                        <a:rPr lang="en-US" sz="1200" b="1">
                          <a:effectLst/>
                        </a:rPr>
                        <a:t>--default.carfollowmodel </a:t>
                      </a:r>
                      <a:r>
                        <a:rPr lang="en-US" sz="1200" i="1" u="none" strike="noStrike">
                          <a:effectLst/>
                          <a:hlinkClick r:id="rId3"/>
                        </a:rPr>
                        <a:t>&lt;STRING&gt;</a:t>
                      </a:r>
                      <a:endParaRPr lang="en-US"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Chọn kiểu xe mặc định sau (Krauss, IDM, ...); </a:t>
                      </a:r>
                      <a:r>
                        <a:rPr lang="en-US" sz="1200" i="1">
                          <a:effectLst/>
                        </a:rPr>
                        <a:t>mặc định: </a:t>
                      </a:r>
                      <a:r>
                        <a:rPr lang="en-US" sz="1200" b="1">
                          <a:effectLst/>
                        </a:rPr>
                        <a:t>Krauss</a:t>
                      </a:r>
                      <a:endParaRPr lang="en-US"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620531">
                <a:tc>
                  <a:txBody>
                    <a:bodyPr/>
                    <a:lstStyle/>
                    <a:p>
                      <a:pPr fontAlgn="t"/>
                      <a:r>
                        <a:rPr lang="en-US" sz="1200" b="1">
                          <a:effectLst/>
                        </a:rPr>
                        <a:t>--default.speeddev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Chọn độ lệch tốc độ mặc định. Giá trị âm ngụ ý các giá trị mặc định cụ thể của vClass (0,1 đối với hạng hành khách </a:t>
                      </a:r>
                      <a:r>
                        <a:rPr lang="en-US" sz="1200" i="1">
                          <a:effectLst/>
                        </a:rPr>
                        <a:t>mặc định</a:t>
                      </a:r>
                      <a:r>
                        <a:rPr lang="en-US" sz="1200">
                          <a:effectLst/>
                        </a:rPr>
                        <a:t> ; </a:t>
                      </a:r>
                      <a:r>
                        <a:rPr lang="en-US" sz="1200" i="1">
                          <a:effectLst/>
                        </a:rPr>
                        <a:t>mặc định: </a:t>
                      </a:r>
                      <a:r>
                        <a:rPr lang="en-US" sz="1200" b="1">
                          <a:effectLst/>
                        </a:rPr>
                        <a:t>-1</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797826">
                <a:tc>
                  <a:txBody>
                    <a:bodyPr/>
                    <a:lstStyle/>
                    <a:p>
                      <a:pPr fontAlgn="t"/>
                      <a:r>
                        <a:rPr lang="en-US" sz="1200" b="1">
                          <a:effectLst/>
                        </a:rPr>
                        <a:t>--default.emergencydecel </a:t>
                      </a:r>
                      <a:r>
                        <a:rPr lang="en-US" sz="1200" i="1" u="none" strike="noStrike">
                          <a:effectLst/>
                          <a:hlinkClick r:id="rId3"/>
                        </a:rPr>
                        <a:t>&lt;STRING&gt;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Chọn giá trị khẩn cấp mặc định trong số ('decel', 'default', FLOAT) đặt giá trị giống như giá trị giảm tốc, mặc định cụ thể của lớp vClass hoặc FLOAT đã cho trong m / s ^ 2; </a:t>
                      </a:r>
                      <a:r>
                        <a:rPr lang="vi-VN" sz="1200" i="1">
                          <a:effectLst/>
                        </a:rPr>
                        <a:t>default: </a:t>
                      </a:r>
                      <a:r>
                        <a:rPr lang="vi-VN" sz="1200" b="1">
                          <a:effectLst/>
                        </a:rPr>
                        <a:t>mặc định</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43236">
                <a:tc>
                  <a:txBody>
                    <a:bodyPr/>
                    <a:lstStyle/>
                    <a:p>
                      <a:pPr fontAlgn="t"/>
                      <a:r>
                        <a:rPr lang="en-US" sz="1200" b="1">
                          <a:effectLst/>
                        </a:rPr>
                        <a:t>- overhead-wire-solver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Sử dụng định luật Kirchhoff để giải mạch dây trên không; </a:t>
                      </a:r>
                      <a:r>
                        <a:rPr lang="en-US" sz="1200" i="1">
                          <a:effectLst/>
                        </a:rPr>
                        <a:t>mặc định: </a:t>
                      </a:r>
                      <a:r>
                        <a:rPr lang="en-US" sz="1200" b="1">
                          <a:effectLst/>
                        </a:rPr>
                        <a:t>true</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43236">
                <a:tc>
                  <a:txBody>
                    <a:bodyPr/>
                    <a:lstStyle/>
                    <a:p>
                      <a:pPr fontAlgn="t"/>
                      <a:r>
                        <a:rPr lang="vi-VN" sz="1200" b="1">
                          <a:effectLst/>
                        </a:rPr>
                        <a:t>--emergencydecel.warning-ngưỡng </a:t>
                      </a:r>
                      <a:r>
                        <a:rPr lang="vi-VN" sz="1200" i="1" u="none" strike="noStrike">
                          <a:effectLst/>
                          <a:hlinkClick r:id="rId3"/>
                        </a:rPr>
                        <a:t>&lt;FLOAT&gt;</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Đặt phần nhỏ khả năng decel khẩn cấp phải được sử dụng để kích hoạt cảnh báo; </a:t>
                      </a:r>
                      <a:r>
                        <a:rPr lang="vi-VN" sz="1200" i="1">
                          <a:effectLst/>
                        </a:rPr>
                        <a:t>mặc định: </a:t>
                      </a:r>
                      <a:r>
                        <a:rPr lang="vi-VN" sz="1200" b="1">
                          <a:effectLst/>
                        </a:rPr>
                        <a:t>1</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775527">
                <a:tc>
                  <a:txBody>
                    <a:bodyPr/>
                    <a:lstStyle/>
                    <a:p>
                      <a:pPr fontAlgn="t"/>
                      <a:r>
                        <a:rPr lang="en-US" sz="1200" b="1">
                          <a:effectLst/>
                        </a:rPr>
                        <a:t>--parking.maneuver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Mô phỏng đỗ xe có bao gồm thời gian chạy xe và chặn làn đường liên quan hay không; </a:t>
                      </a:r>
                      <a:r>
                        <a:rPr lang="vi-VN" sz="1200" i="1" dirty="0">
                          <a:effectLst/>
                        </a:rPr>
                        <a:t>default: </a:t>
                      </a:r>
                      <a:r>
                        <a:rPr lang="vi-VN" sz="1200" b="1" dirty="0">
                          <a:effectLst/>
                        </a:rPr>
                        <a:t>false</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1462699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3903200576"/>
              </p:ext>
            </p:extLst>
          </p:nvPr>
        </p:nvGraphicFramePr>
        <p:xfrm>
          <a:off x="349113" y="1144884"/>
          <a:ext cx="8445774" cy="3590627"/>
        </p:xfrm>
        <a:graphic>
          <a:graphicData uri="http://schemas.openxmlformats.org/drawingml/2006/table">
            <a:tbl>
              <a:tblPr/>
              <a:tblGrid>
                <a:gridCol w="4222887">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435677">
                <a:tc>
                  <a:txBody>
                    <a:bodyPr/>
                    <a:lstStyle/>
                    <a:p>
                      <a:pPr fontAlgn="t"/>
                      <a:r>
                        <a:rPr lang="en-US" sz="1200" b="1">
                          <a:effectLst/>
                        </a:rPr>
                        <a:t>--use-stop- </a:t>
                      </a:r>
                      <a:r>
                        <a:rPr lang="en-US" sz="1200" i="1" u="none" strike="noStrike">
                          <a:effectLst/>
                          <a:hlinkClick r:id="rId3"/>
                        </a:rPr>
                        <a:t>end &lt;BOOL&gt;</a:t>
                      </a:r>
                      <a:endParaRPr lang="en-US"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Ghi đè điểm dừng cho đến thời điểm có thời gian dừng đã kết thúc khi cho trước; </a:t>
                      </a:r>
                      <a:r>
                        <a:rPr lang="vi-VN" sz="1200" i="1">
                          <a:effectLst/>
                        </a:rPr>
                        <a:t>default: </a:t>
                      </a:r>
                      <a:r>
                        <a:rPr lang="vi-VN" sz="1200" b="1">
                          <a:effectLst/>
                        </a:rPr>
                        <a:t>false</a:t>
                      </a:r>
                      <a:endParaRPr lang="vi-VN"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45750">
                <a:tc>
                  <a:txBody>
                    <a:bodyPr/>
                    <a:lstStyle/>
                    <a:p>
                      <a:pPr fontAlgn="t"/>
                      <a:r>
                        <a:rPr lang="en-US" sz="1200" b="1" dirty="0">
                          <a:effectLst/>
                        </a:rPr>
                        <a:t>--</a:t>
                      </a:r>
                      <a:r>
                        <a:rPr lang="en-US" sz="1200" b="1" dirty="0" err="1">
                          <a:effectLst/>
                        </a:rPr>
                        <a:t>pedestrian.model</a:t>
                      </a:r>
                      <a:r>
                        <a:rPr lang="en-US" sz="1200" b="1" dirty="0">
                          <a:effectLst/>
                        </a:rPr>
                        <a:t> </a:t>
                      </a:r>
                      <a:r>
                        <a:rPr lang="en-US" sz="1200" i="1" u="none" strike="noStrike" dirty="0">
                          <a:effectLst/>
                          <a:hlinkClick r:id="rId3"/>
                        </a:rPr>
                        <a:t>&lt;STRING&gt;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Chọn trong số các mô hình dành cho người đi bộ ['nonInteractive', 'striping', 'remote']; </a:t>
                      </a:r>
                      <a:r>
                        <a:rPr lang="vi-VN" sz="1200" i="1">
                          <a:effectLst/>
                        </a:rPr>
                        <a:t>mặc định: </a:t>
                      </a:r>
                      <a:r>
                        <a:rPr lang="vi-VN" sz="1200" b="1">
                          <a:effectLst/>
                        </a:rPr>
                        <a:t>sọc</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573107">
                <a:tc>
                  <a:txBody>
                    <a:bodyPr/>
                    <a:lstStyle/>
                    <a:p>
                      <a:pPr fontAlgn="t"/>
                      <a:r>
                        <a:rPr lang="en-US" sz="1200" b="1">
                          <a:effectLst/>
                        </a:rPr>
                        <a:t>--pedestrian.striping.stripe-width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Chiều rộng của các sọc song song để phân chia một vỉa hè (mét) để sử dụng với mô hình 'sọc'; </a:t>
                      </a:r>
                      <a:r>
                        <a:rPr lang="en-US" sz="1200" i="1">
                          <a:effectLst/>
                        </a:rPr>
                        <a:t>mặc định: </a:t>
                      </a:r>
                      <a:r>
                        <a:rPr lang="en-US" sz="1200" b="1">
                          <a:effectLst/>
                        </a:rPr>
                        <a:t>0,64</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35677">
                <a:tc>
                  <a:txBody>
                    <a:bodyPr/>
                    <a:lstStyle/>
                    <a:p>
                      <a:pPr fontAlgn="t"/>
                      <a:r>
                        <a:rPr lang="en-US" sz="1200" b="1">
                          <a:effectLst/>
                        </a:rPr>
                        <a:t>--pedestrian.striping.dawdling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Hệ số giảm tốc độ ngẫu nhiên [0,1] để sử dụng với mô hình 'dải'; </a:t>
                      </a:r>
                      <a:r>
                        <a:rPr lang="en-US" sz="1200" i="1">
                          <a:effectLst/>
                        </a:rPr>
                        <a:t>mặc định: </a:t>
                      </a:r>
                      <a:r>
                        <a:rPr lang="en-US" sz="1200" b="1">
                          <a:effectLst/>
                        </a:rPr>
                        <a:t>0,2</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784218">
                <a:tc>
                  <a:txBody>
                    <a:bodyPr/>
                    <a:lstStyle/>
                    <a:p>
                      <a:pPr fontAlgn="t"/>
                      <a:r>
                        <a:rPr lang="en-US" sz="1200" b="1">
                          <a:effectLst/>
                        </a:rPr>
                        <a:t>--pedestrian.striping.jamtime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gian tính bằng giây mà sau đó người đi bộ bắt đầu lách qua chỗ kẹt khi sử dụng 'dải phân cách' của mô hình (các giá trị không tích cực sẽ vô hiệu hóa việc ép chặt); </a:t>
                      </a:r>
                      <a:r>
                        <a:rPr lang="vi-VN" sz="1200" i="1">
                          <a:effectLst/>
                        </a:rPr>
                        <a:t>mặc định: </a:t>
                      </a:r>
                      <a:r>
                        <a:rPr lang="vi-VN" sz="1200" b="1">
                          <a:effectLst/>
                        </a:rPr>
                        <a:t>300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784218">
                <a:tc>
                  <a:txBody>
                    <a:bodyPr/>
                    <a:lstStyle/>
                    <a:p>
                      <a:pPr fontAlgn="t"/>
                      <a:r>
                        <a:rPr lang="en-US" sz="1200" b="1">
                          <a:effectLst/>
                        </a:rPr>
                        <a:t>--pedestrian.striping.jamtime.crossing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Thời gian tính bằng giây mà sau đó người đi bộ bắt đầu lách qua chỗ kẹt khi đang băng qua đường dành cho người đi bộ khi sử dụng mô hình 'dải phân cách' (các giá trị không dương sẽ vô hiệu hóa việc ép chặt); </a:t>
                      </a:r>
                      <a:r>
                        <a:rPr lang="vi-VN" sz="1200" i="1" dirty="0">
                          <a:effectLst/>
                        </a:rPr>
                        <a:t>mặc định: </a:t>
                      </a:r>
                      <a:r>
                        <a:rPr lang="vi-VN" sz="1200" b="1" dirty="0">
                          <a:effectLst/>
                        </a:rPr>
                        <a:t>10</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3304898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Xử</a:t>
            </a:r>
            <a:r>
              <a:rPr lang="en-US" sz="2800" dirty="0"/>
              <a:t> </a:t>
            </a:r>
            <a:r>
              <a:rPr lang="en-US" sz="2800" dirty="0" err="1"/>
              <a:t>lý</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731079145"/>
              </p:ext>
            </p:extLst>
          </p:nvPr>
        </p:nvGraphicFramePr>
        <p:xfrm>
          <a:off x="299545" y="1277408"/>
          <a:ext cx="8566286" cy="3695559"/>
        </p:xfrm>
        <a:graphic>
          <a:graphicData uri="http://schemas.openxmlformats.org/drawingml/2006/table">
            <a:tbl>
              <a:tblPr/>
              <a:tblGrid>
                <a:gridCol w="4283143">
                  <a:extLst>
                    <a:ext uri="{9D8B030D-6E8A-4147-A177-3AD203B41FA5}">
                      <a16:colId xmlns:a16="http://schemas.microsoft.com/office/drawing/2014/main" val="1044730346"/>
                    </a:ext>
                  </a:extLst>
                </a:gridCol>
                <a:gridCol w="4283143">
                  <a:extLst>
                    <a:ext uri="{9D8B030D-6E8A-4147-A177-3AD203B41FA5}">
                      <a16:colId xmlns:a16="http://schemas.microsoft.com/office/drawing/2014/main" val="3398206686"/>
                    </a:ext>
                  </a:extLst>
                </a:gridCol>
              </a:tblGrid>
              <a:tr h="595220">
                <a:tc>
                  <a:txBody>
                    <a:bodyPr/>
                    <a:lstStyle/>
                    <a:p>
                      <a:pPr fontAlgn="t"/>
                      <a:r>
                        <a:rPr lang="en-US" sz="1200" b="1" dirty="0">
                          <a:effectLst/>
                        </a:rPr>
                        <a:t>--</a:t>
                      </a:r>
                      <a:r>
                        <a:rPr lang="en-US" sz="1200" b="1" dirty="0" err="1">
                          <a:effectLst/>
                        </a:rPr>
                        <a:t>pedestrian.striping.jamtime.narrow</a:t>
                      </a:r>
                      <a:r>
                        <a:rPr lang="en-US" sz="1200" b="1" dirty="0">
                          <a:effectLst/>
                        </a:rPr>
                        <a:t> </a:t>
                      </a:r>
                      <a:r>
                        <a:rPr lang="en-US" sz="1200" i="1" u="none" strike="noStrike" dirty="0">
                          <a:effectLst/>
                          <a:hlinkClick r:id="rId3"/>
                        </a:rPr>
                        <a:t>&lt;TIME&gt;</a:t>
                      </a:r>
                      <a:endParaRPr lang="en-US" sz="12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gian tính bằng giây mà sau đó người đi bộ bắt đầu lách qua chỗ kẹt khi đang đi trên một làn đường hẹp khi sử dụng mô hình 'dải phân cách'; </a:t>
                      </a:r>
                      <a:r>
                        <a:rPr lang="vi-VN" sz="1200" i="1">
                          <a:effectLst/>
                        </a:rPr>
                        <a:t>mặc định: </a:t>
                      </a:r>
                      <a:r>
                        <a:rPr lang="vi-VN" sz="1200" b="1">
                          <a:effectLst/>
                        </a:rPr>
                        <a:t>1</a:t>
                      </a:r>
                      <a:endParaRPr lang="vi-VN"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553868">
                <a:tc>
                  <a:txBody>
                    <a:bodyPr/>
                    <a:lstStyle/>
                    <a:p>
                      <a:pPr fontAlgn="t"/>
                      <a:r>
                        <a:rPr lang="en-US" sz="1200" b="1">
                          <a:effectLst/>
                        </a:rPr>
                        <a:t>--pedestrian.striping.reserve-oncoming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Một phần của sọc để dành cho người đi bộ đang tới;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712117">
                <a:tc>
                  <a:txBody>
                    <a:bodyPr/>
                    <a:lstStyle/>
                    <a:p>
                      <a:pPr fontAlgn="t"/>
                      <a:r>
                        <a:rPr lang="en-US" sz="1200" b="1">
                          <a:effectLst/>
                        </a:rPr>
                        <a:t>--pedestrian.striping.reserve-oncoming.junctions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Một phần sọc để dành cho người đi bộ đang tới trên đường băng qua đường và lối đi bộ; </a:t>
                      </a:r>
                      <a:r>
                        <a:rPr lang="vi-VN" sz="1200" i="1">
                          <a:effectLst/>
                        </a:rPr>
                        <a:t>mặc định: </a:t>
                      </a:r>
                      <a:r>
                        <a:rPr lang="vi-VN" sz="1200" b="1">
                          <a:effectLst/>
                        </a:rPr>
                        <a:t>0,34</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25157">
                <a:tc>
                  <a:txBody>
                    <a:bodyPr/>
                    <a:lstStyle/>
                    <a:p>
                      <a:pPr fontAlgn="t"/>
                      <a:r>
                        <a:rPr lang="en-US" sz="1200" b="1" dirty="0">
                          <a:effectLst/>
                        </a:rPr>
                        <a:t>--</a:t>
                      </a:r>
                      <a:r>
                        <a:rPr lang="en-US" sz="1200" b="1" dirty="0" err="1">
                          <a:effectLst/>
                        </a:rPr>
                        <a:t>pedestrian.remote.address</a:t>
                      </a:r>
                      <a:r>
                        <a:rPr lang="en-US" sz="1200" b="1" dirty="0">
                          <a:effectLst/>
                        </a:rPr>
                        <a:t> </a:t>
                      </a:r>
                      <a:r>
                        <a:rPr lang="en-US" sz="1200" i="1" u="none" strike="noStrike" dirty="0">
                          <a:effectLst/>
                          <a:hlinkClick r:id="rId3"/>
                        </a:rPr>
                        <a:t>&lt;STRING&gt;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Địa chỉ (máy chủ: cổng) của mô phỏng bên ngoài; </a:t>
                      </a:r>
                      <a:r>
                        <a:rPr lang="en-US" sz="1200" i="1">
                          <a:effectLst/>
                        </a:rPr>
                        <a:t>mặc định: </a:t>
                      </a:r>
                      <a:r>
                        <a:rPr lang="en-US" sz="1200" b="1">
                          <a:effectLst/>
                        </a:rPr>
                        <a:t>localhost: 9000</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25157">
                <a:tc>
                  <a:txBody>
                    <a:bodyPr/>
                    <a:lstStyle/>
                    <a:p>
                      <a:pPr fontAlgn="t"/>
                      <a:r>
                        <a:rPr lang="en-US" sz="1200" b="1">
                          <a:effectLst/>
                        </a:rPr>
                        <a:t>--ride.stop -rance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Dung sai được áp dụng khi khớp với vị trí của người đi bộ và phương tiện khi lên xe tại các điểm dừng riêng lẻ; </a:t>
                      </a:r>
                      <a:r>
                        <a:rPr lang="vi-VN" sz="1200" i="1">
                          <a:effectLst/>
                        </a:rPr>
                        <a:t>mặc định: </a:t>
                      </a:r>
                      <a:r>
                        <a:rPr lang="vi-VN" sz="1200" b="1">
                          <a:effectLst/>
                        </a:rPr>
                        <a:t>10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692214">
                <a:tc>
                  <a:txBody>
                    <a:bodyPr/>
                    <a:lstStyle/>
                    <a:p>
                      <a:pPr fontAlgn="t"/>
                      <a:r>
                        <a:rPr lang="vi-VN" sz="1200" b="1">
                          <a:effectLst/>
                        </a:rPr>
                        <a:t>--persontrip.walk-ngược lại-yếu tố </a:t>
                      </a:r>
                      <a:r>
                        <a:rPr lang="vi-VN" sz="1200" i="1" u="none" strike="noStrike">
                          <a:effectLst/>
                          <a:hlinkClick r:id="rId3"/>
                        </a:rPr>
                        <a:t>&lt;FLOAT&gt;</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Sử dụng FLOAT như một hệ số về tốc độ đi bộ so với hướng lưu thông của xe; </a:t>
                      </a:r>
                      <a:r>
                        <a:rPr lang="vi-VN" sz="1200" i="1" dirty="0">
                          <a:effectLst/>
                        </a:rPr>
                        <a:t>mặc định: </a:t>
                      </a:r>
                      <a:r>
                        <a:rPr lang="vi-VN" sz="1200" b="1" dirty="0">
                          <a:effectLst/>
                        </a:rPr>
                        <a:t>1</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270853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Lộ</a:t>
            </a:r>
            <a:r>
              <a:rPr lang="en-US" sz="2800" dirty="0"/>
              <a:t> </a:t>
            </a:r>
            <a:r>
              <a:rPr lang="en-US" sz="2800" dirty="0" err="1"/>
              <a:t>trình</a:t>
            </a:r>
            <a:endParaRPr lang="en-US" sz="28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1124360876"/>
              </p:ext>
            </p:extLst>
          </p:nvPr>
        </p:nvGraphicFramePr>
        <p:xfrm>
          <a:off x="331076" y="1277408"/>
          <a:ext cx="8534756" cy="3554031"/>
        </p:xfrm>
        <a:graphic>
          <a:graphicData uri="http://schemas.openxmlformats.org/drawingml/2006/table">
            <a:tbl>
              <a:tblPr/>
              <a:tblGrid>
                <a:gridCol w="4267378">
                  <a:extLst>
                    <a:ext uri="{9D8B030D-6E8A-4147-A177-3AD203B41FA5}">
                      <a16:colId xmlns:a16="http://schemas.microsoft.com/office/drawing/2014/main" val="1044730346"/>
                    </a:ext>
                  </a:extLst>
                </a:gridCol>
                <a:gridCol w="4267378">
                  <a:extLst>
                    <a:ext uri="{9D8B030D-6E8A-4147-A177-3AD203B41FA5}">
                      <a16:colId xmlns:a16="http://schemas.microsoft.com/office/drawing/2014/main" val="3398206686"/>
                    </a:ext>
                  </a:extLst>
                </a:gridCol>
              </a:tblGrid>
              <a:tr h="595220">
                <a:tc>
                  <a:txBody>
                    <a:bodyPr/>
                    <a:lstStyle/>
                    <a:p>
                      <a:pPr fontAlgn="t"/>
                      <a:r>
                        <a:rPr lang="en-US" sz="1200" b="1" i="0" u="none" strike="noStrike" cap="none" dirty="0">
                          <a:solidFill>
                            <a:schemeClr val="tx1"/>
                          </a:solidFill>
                          <a:effectLst/>
                          <a:latin typeface="+mn-lt"/>
                          <a:ea typeface="+mn-ea"/>
                          <a:cs typeface="+mn-cs"/>
                          <a:sym typeface="Arial"/>
                        </a:rPr>
                        <a:t>--routing-algorithm</a:t>
                      </a:r>
                      <a:r>
                        <a:rPr lang="en-US" sz="1200" i="1" u="none" strike="noStrike" dirty="0">
                          <a:effectLst/>
                          <a:hlinkClick r:id="rId3"/>
                        </a:rPr>
                        <a:t>&lt;STRING&gt;</a:t>
                      </a:r>
                      <a:endParaRPr lang="en-US" sz="12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Chọn trong số các thuật toán định tuyến ['dijkstra', 'astar', 'CH', 'CHWrapper']; </a:t>
                      </a:r>
                      <a:r>
                        <a:rPr lang="en-US" sz="1200" i="1">
                          <a:effectLst/>
                        </a:rPr>
                        <a:t>mặc định: </a:t>
                      </a:r>
                      <a:r>
                        <a:rPr lang="en-US" sz="1200" b="1">
                          <a:effectLst/>
                        </a:rPr>
                        <a:t>dijkstra</a:t>
                      </a:r>
                      <a:endParaRPr lang="en-US"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553868">
                <a:tc>
                  <a:txBody>
                    <a:bodyPr/>
                    <a:lstStyle/>
                    <a:p>
                      <a:pPr fontAlgn="t"/>
                      <a:r>
                        <a:rPr lang="en-US" sz="1200" b="1">
                          <a:effectLst/>
                        </a:rPr>
                        <a:t>--weights.random-factor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Trọng số cạnh cho định tuyến bị xáo trộn động bởi một yếu tố ngẫu nhiên được rút ra đồng nhất từ ​​[1, FLOAT); </a:t>
                      </a:r>
                      <a:r>
                        <a:rPr lang="vi-VN" sz="1200" i="1">
                          <a:effectLst/>
                        </a:rPr>
                        <a:t>mặc định: </a:t>
                      </a:r>
                      <a:r>
                        <a:rPr lang="vi-VN" sz="1200" b="1">
                          <a:effectLst/>
                        </a:rPr>
                        <a:t>1</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712117">
                <a:tc>
                  <a:txBody>
                    <a:bodyPr/>
                    <a:lstStyle/>
                    <a:p>
                      <a:pPr fontAlgn="t"/>
                      <a:r>
                        <a:rPr lang="en-US" sz="1200" b="1">
                          <a:effectLst/>
                        </a:rPr>
                        <a:t>--weights.minor-penalty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Áp dụng hình phạt thời gian nhất định khi tính toán chi phí định tuyến tối thiểu cho các làn đường nội bộ liên kết nhỏ; </a:t>
                      </a:r>
                      <a:r>
                        <a:rPr lang="vi-VN" sz="1200" i="1">
                          <a:effectLst/>
                        </a:rPr>
                        <a:t>mặc định: </a:t>
                      </a:r>
                      <a:r>
                        <a:rPr lang="vi-VN" sz="1200" b="1">
                          <a:effectLst/>
                        </a:rPr>
                        <a:t>1.5</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25157">
                <a:tc>
                  <a:txBody>
                    <a:bodyPr/>
                    <a:lstStyle/>
                    <a:p>
                      <a:pPr fontAlgn="t"/>
                      <a:r>
                        <a:rPr lang="en-US" sz="1200" b="1" dirty="0">
                          <a:effectLst/>
                        </a:rPr>
                        <a:t>--</a:t>
                      </a:r>
                      <a:r>
                        <a:rPr lang="en-US" sz="1200" b="1" dirty="0" err="1">
                          <a:effectLst/>
                        </a:rPr>
                        <a:t>weights.</a:t>
                      </a:r>
                      <a:r>
                        <a:rPr lang="en-US" sz="1200" b="1" i="0" u="none" strike="noStrike" cap="none" dirty="0" err="1">
                          <a:solidFill>
                            <a:schemeClr val="tx1"/>
                          </a:solidFill>
                          <a:effectLst/>
                          <a:latin typeface="+mn-lt"/>
                          <a:ea typeface="+mn-ea"/>
                          <a:cs typeface="+mn-cs"/>
                          <a:sym typeface="Arial"/>
                        </a:rPr>
                        <a:t>priority</a:t>
                      </a:r>
                      <a:r>
                        <a:rPr lang="en-US" sz="1200" b="1" dirty="0">
                          <a:effectLst/>
                        </a:rPr>
                        <a:t>-factor </a:t>
                      </a:r>
                      <a:r>
                        <a:rPr lang="en-US" sz="1200" i="1" u="none" strike="noStrike" dirty="0">
                          <a:effectLst/>
                          <a:hlinkClick r:id="rId3"/>
                        </a:rPr>
                        <a:t>&lt;FLOAT&gt;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Xem xét các ưu tiên cạnh ngoài thời gian đi lại, được tính theo yếu tố;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25157">
                <a:tc>
                  <a:txBody>
                    <a:bodyPr/>
                    <a:lstStyle/>
                    <a:p>
                      <a:pPr fontAlgn="t"/>
                      <a:r>
                        <a:rPr lang="en-US" sz="1200" b="1" dirty="0">
                          <a:effectLst/>
                        </a:rPr>
                        <a:t>--</a:t>
                      </a:r>
                      <a:r>
                        <a:rPr lang="en-US" sz="1200" b="1" dirty="0" err="1">
                          <a:effectLst/>
                        </a:rPr>
                        <a:t>astar.all</a:t>
                      </a:r>
                      <a:r>
                        <a:rPr lang="en-US" sz="1200" b="1" dirty="0">
                          <a:effectLst/>
                        </a:rPr>
                        <a:t>-distance </a:t>
                      </a:r>
                      <a:r>
                        <a:rPr lang="en-US" sz="1200" i="1" u="none" strike="noStrike" dirty="0">
                          <a:effectLst/>
                          <a:hlinkClick r:id="rId3"/>
                        </a:rPr>
                        <a:t>&lt;FILE&gt;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Khởi tạo bảng tra cứu cho astar từ tệp đã cho (được tạo bởi marouter --all-pair-output)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692214">
                <a:tc>
                  <a:txBody>
                    <a:bodyPr/>
                    <a:lstStyle/>
                    <a:p>
                      <a:pPr fontAlgn="t"/>
                      <a:r>
                        <a:rPr lang="en-US" sz="1200" b="1">
                          <a:effectLst/>
                        </a:rPr>
                        <a:t>--astar.landmark-distance </a:t>
                      </a:r>
                      <a:r>
                        <a:rPr lang="en-US" sz="1200" i="1" u="none" strike="noStrike">
                          <a:effectLst/>
                          <a:hlinkClick r:id="rId3"/>
                        </a:rPr>
                        <a:t>&lt;FILE&gt;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Khởi</a:t>
                      </a:r>
                      <a:r>
                        <a:rPr lang="en-US" sz="1200" dirty="0">
                          <a:effectLst/>
                        </a:rPr>
                        <a:t> </a:t>
                      </a:r>
                      <a:r>
                        <a:rPr lang="en-US" sz="1200" dirty="0" err="1">
                          <a:effectLst/>
                        </a:rPr>
                        <a:t>tạo</a:t>
                      </a:r>
                      <a:r>
                        <a:rPr lang="en-US" sz="1200" dirty="0">
                          <a:effectLst/>
                        </a:rPr>
                        <a:t> </a:t>
                      </a:r>
                      <a:r>
                        <a:rPr lang="en-US" sz="1200" dirty="0" err="1">
                          <a:effectLst/>
                        </a:rPr>
                        <a:t>bảng</a:t>
                      </a:r>
                      <a:r>
                        <a:rPr lang="en-US" sz="1200" dirty="0">
                          <a:effectLst/>
                        </a:rPr>
                        <a:t> </a:t>
                      </a:r>
                      <a:r>
                        <a:rPr lang="en-US" sz="1200" dirty="0" err="1">
                          <a:effectLst/>
                        </a:rPr>
                        <a:t>tra</a:t>
                      </a:r>
                      <a:r>
                        <a:rPr lang="en-US" sz="1200" dirty="0">
                          <a:effectLst/>
                        </a:rPr>
                        <a:t> </a:t>
                      </a:r>
                      <a:r>
                        <a:rPr lang="en-US" sz="1200" dirty="0" err="1">
                          <a:effectLst/>
                        </a:rPr>
                        <a:t>cứu</a:t>
                      </a:r>
                      <a:r>
                        <a:rPr lang="en-US" sz="1200" dirty="0">
                          <a:effectLst/>
                        </a:rPr>
                        <a:t> </a:t>
                      </a:r>
                      <a:r>
                        <a:rPr lang="en-US" sz="1200" dirty="0" err="1">
                          <a:effectLst/>
                        </a:rPr>
                        <a:t>cho</a:t>
                      </a:r>
                      <a:r>
                        <a:rPr lang="en-US" sz="1200" dirty="0">
                          <a:effectLst/>
                        </a:rPr>
                        <a:t> </a:t>
                      </a:r>
                      <a:r>
                        <a:rPr lang="en-US" sz="1200" dirty="0" err="1">
                          <a:effectLst/>
                        </a:rPr>
                        <a:t>biến</a:t>
                      </a:r>
                      <a:r>
                        <a:rPr lang="en-US" sz="1200" dirty="0">
                          <a:effectLst/>
                        </a:rPr>
                        <a:t> </a:t>
                      </a:r>
                      <a:r>
                        <a:rPr lang="en-US" sz="1200" dirty="0" err="1">
                          <a:effectLst/>
                        </a:rPr>
                        <a:t>thể</a:t>
                      </a:r>
                      <a:r>
                        <a:rPr lang="en-US" sz="1200" dirty="0">
                          <a:effectLst/>
                        </a:rPr>
                        <a:t> ALT </a:t>
                      </a:r>
                      <a:r>
                        <a:rPr lang="en-US" sz="1200" dirty="0" err="1">
                          <a:effectLst/>
                        </a:rPr>
                        <a:t>astar</a:t>
                      </a:r>
                      <a:r>
                        <a:rPr lang="en-US" sz="1200" dirty="0">
                          <a:effectLst/>
                        </a:rPr>
                        <a:t> </a:t>
                      </a:r>
                      <a:r>
                        <a:rPr lang="en-US" sz="1200" dirty="0" err="1">
                          <a:effectLst/>
                        </a:rPr>
                        <a:t>từ</a:t>
                      </a:r>
                      <a:r>
                        <a:rPr lang="en-US" sz="1200" dirty="0">
                          <a:effectLst/>
                        </a:rPr>
                        <a:t> </a:t>
                      </a:r>
                      <a:r>
                        <a:rPr lang="en-US" sz="1200" dirty="0" err="1">
                          <a:effectLst/>
                        </a:rPr>
                        <a:t>tệp</a:t>
                      </a:r>
                      <a:r>
                        <a:rPr lang="en-US" sz="1200" dirty="0">
                          <a:effectLst/>
                        </a:rPr>
                        <a:t> </a:t>
                      </a:r>
                      <a:r>
                        <a:rPr lang="en-US" sz="1200" dirty="0" err="1">
                          <a:effectLst/>
                        </a:rPr>
                        <a:t>đã</a:t>
                      </a:r>
                      <a:r>
                        <a:rPr lang="en-US" sz="1200" dirty="0">
                          <a:effectLst/>
                        </a:rPr>
                        <a:t> </a:t>
                      </a:r>
                      <a:r>
                        <a:rPr lang="en-US" sz="1200" dirty="0" err="1">
                          <a:effectLst/>
                        </a:rPr>
                        <a:t>cho</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858194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Lộ</a:t>
            </a:r>
            <a:r>
              <a:rPr lang="en-US" sz="2800" dirty="0"/>
              <a:t> </a:t>
            </a:r>
            <a:r>
              <a:rPr lang="en-US" sz="2800" dirty="0" err="1"/>
              <a:t>trình</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44</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695508475"/>
              </p:ext>
            </p:extLst>
          </p:nvPr>
        </p:nvGraphicFramePr>
        <p:xfrm>
          <a:off x="275897" y="1427181"/>
          <a:ext cx="8566284" cy="3521988"/>
        </p:xfrm>
        <a:graphic>
          <a:graphicData uri="http://schemas.openxmlformats.org/drawingml/2006/table">
            <a:tbl>
              <a:tblPr/>
              <a:tblGrid>
                <a:gridCol w="4280294">
                  <a:extLst>
                    <a:ext uri="{9D8B030D-6E8A-4147-A177-3AD203B41FA5}">
                      <a16:colId xmlns:a16="http://schemas.microsoft.com/office/drawing/2014/main" val="1044730346"/>
                    </a:ext>
                  </a:extLst>
                </a:gridCol>
                <a:gridCol w="4285990">
                  <a:extLst>
                    <a:ext uri="{9D8B030D-6E8A-4147-A177-3AD203B41FA5}">
                      <a16:colId xmlns:a16="http://schemas.microsoft.com/office/drawing/2014/main" val="3398206686"/>
                    </a:ext>
                  </a:extLst>
                </a:gridCol>
              </a:tblGrid>
              <a:tr h="595220">
                <a:tc>
                  <a:txBody>
                    <a:bodyPr/>
                    <a:lstStyle/>
                    <a:p>
                      <a:pPr fontAlgn="t"/>
                      <a:r>
                        <a:rPr lang="en-US" sz="1200" b="1" dirty="0">
                          <a:effectLst/>
                        </a:rPr>
                        <a:t>--</a:t>
                      </a:r>
                      <a:r>
                        <a:rPr lang="en-US" sz="1200" b="1" dirty="0" err="1">
                          <a:effectLst/>
                        </a:rPr>
                        <a:t>persontrip.walkfactor</a:t>
                      </a:r>
                      <a:r>
                        <a:rPr lang="en-US" sz="1200" b="1" dirty="0">
                          <a:effectLst/>
                        </a:rPr>
                        <a:t> </a:t>
                      </a:r>
                      <a:r>
                        <a:rPr lang="en-US" sz="1200" i="1" u="none" strike="noStrike" dirty="0">
                          <a:effectLst/>
                          <a:hlinkClick r:id="rId3"/>
                        </a:rPr>
                        <a:t>&lt;FLOAT&gt;</a:t>
                      </a:r>
                      <a:endParaRPr lang="en-US" sz="12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Sử dụng FLOAT làm hệ số về tốc độ tối đa của người đi bộ trong quá trình định tuyến liên phương thức; </a:t>
                      </a:r>
                      <a:r>
                        <a:rPr lang="vi-VN" sz="1200" i="1">
                          <a:effectLst/>
                        </a:rPr>
                        <a:t>mặc định: </a:t>
                      </a:r>
                      <a:r>
                        <a:rPr lang="vi-VN" sz="1200" b="1">
                          <a:effectLst/>
                        </a:rPr>
                        <a:t>0,75</a:t>
                      </a:r>
                      <a:endParaRPr lang="vi-VN"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553868">
                <a:tc>
                  <a:txBody>
                    <a:bodyPr/>
                    <a:lstStyle/>
                    <a:p>
                      <a:pPr fontAlgn="t"/>
                      <a:r>
                        <a:rPr lang="en-US" sz="1200" b="1">
                          <a:effectLst/>
                        </a:rPr>
                        <a:t>--persontrip.transfer.car-walk</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thay đổi chế độ từ ô tô sang đi bộ được phép ở đâu (các giá trị có thể có: 'ParkingAreas', 'ptStops', 'allJunctions' và các kết hợp); </a:t>
                      </a:r>
                      <a:r>
                        <a:rPr lang="vi-VN" sz="1200" i="1">
                          <a:effectLst/>
                        </a:rPr>
                        <a:t>mặc định: </a:t>
                      </a:r>
                      <a:r>
                        <a:rPr lang="vi-VN" sz="1200" b="1">
                          <a:effectLst/>
                        </a:rPr>
                        <a:t>đậu xeAreas</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712117">
                <a:tc>
                  <a:txBody>
                    <a:bodyPr/>
                    <a:lstStyle/>
                    <a:p>
                      <a:pPr fontAlgn="t"/>
                      <a:r>
                        <a:rPr lang="en-US" sz="1200" b="1" dirty="0">
                          <a:effectLst/>
                        </a:rPr>
                        <a:t>--</a:t>
                      </a:r>
                      <a:r>
                        <a:rPr lang="en-US" sz="1200" b="1" dirty="0" err="1">
                          <a:effectLst/>
                        </a:rPr>
                        <a:t>persontrip.transfer.taxi</a:t>
                      </a:r>
                      <a:r>
                        <a:rPr lang="en-US" sz="1200" b="1" dirty="0">
                          <a:effectLst/>
                        </a:rPr>
                        <a:t>-walk</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Nơi taxi có thể trả khách ('allJunctions,' ptStops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25157">
                <a:tc>
                  <a:txBody>
                    <a:bodyPr/>
                    <a:lstStyle/>
                    <a:p>
                      <a:pPr fontAlgn="t"/>
                      <a:r>
                        <a:rPr lang="en-US" sz="1200" b="1">
                          <a:effectLst/>
                        </a:rPr>
                        <a:t>--persontrip.transfer.walk-taxi</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Nơi taxi có thể đón khách ('allJunctions,' ptStops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25157">
                <a:tc>
                  <a:txBody>
                    <a:bodyPr/>
                    <a:lstStyle/>
                    <a:p>
                      <a:pPr fontAlgn="t"/>
                      <a:r>
                        <a:rPr lang="en-US" sz="1200" b="1">
                          <a:effectLst/>
                        </a:rPr>
                        <a:t>--persontrip.default.group </a:t>
                      </a:r>
                      <a:r>
                        <a:rPr lang="en-US" sz="1200" i="1" u="none" strike="noStrike">
                          <a:effectLst/>
                          <a:hlinkClick r:id="rId3"/>
                        </a:rPr>
                        <a:t>&lt;STRING&gt;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Khi được đặt, các chuyến đi giữa cùng một điểm xuất phát và điểm đến sẽ đi chung một xe taxi theo mặc định</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692214">
                <a:tc>
                  <a:txBody>
                    <a:bodyPr/>
                    <a:lstStyle/>
                    <a:p>
                      <a:pPr fontAlgn="t"/>
                      <a:r>
                        <a:rPr lang="en-US" sz="1200" b="1">
                          <a:effectLst/>
                        </a:rPr>
                        <a:t>--persontrip.taxi.waiting-time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Thời</a:t>
                      </a:r>
                      <a:r>
                        <a:rPr lang="en-US" sz="1200" dirty="0">
                          <a:effectLst/>
                        </a:rPr>
                        <a:t> </a:t>
                      </a:r>
                      <a:r>
                        <a:rPr lang="en-US" sz="1200" dirty="0" err="1">
                          <a:effectLst/>
                        </a:rPr>
                        <a:t>gian</a:t>
                      </a:r>
                      <a:r>
                        <a:rPr lang="en-US" sz="1200" dirty="0">
                          <a:effectLst/>
                        </a:rPr>
                        <a:t> </a:t>
                      </a:r>
                      <a:r>
                        <a:rPr lang="en-US" sz="1200" dirty="0" err="1">
                          <a:effectLst/>
                        </a:rPr>
                        <a:t>dự</a:t>
                      </a:r>
                      <a:r>
                        <a:rPr lang="en-US" sz="1200" dirty="0">
                          <a:effectLst/>
                        </a:rPr>
                        <a:t> </a:t>
                      </a:r>
                      <a:r>
                        <a:rPr lang="en-US" sz="1200" dirty="0" err="1">
                          <a:effectLst/>
                        </a:rPr>
                        <a:t>kiến</a:t>
                      </a:r>
                      <a:r>
                        <a:rPr lang="en-US" sz="1200" dirty="0">
                          <a:effectLst/>
                        </a:rPr>
                        <a:t> ​​</a:t>
                      </a:r>
                      <a:r>
                        <a:rPr lang="en-US" sz="1200" dirty="0" err="1">
                          <a:effectLst/>
                        </a:rPr>
                        <a:t>đón</a:t>
                      </a:r>
                      <a:r>
                        <a:rPr lang="en-US" sz="1200" dirty="0">
                          <a:effectLst/>
                        </a:rPr>
                        <a:t> taxi;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300</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227688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Lộ</a:t>
            </a:r>
            <a:r>
              <a:rPr lang="en-US" sz="2800" dirty="0"/>
              <a:t> </a:t>
            </a:r>
            <a:r>
              <a:rPr lang="en-US" sz="2800" dirty="0" err="1"/>
              <a:t>trình</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45</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2268115054"/>
              </p:ext>
            </p:extLst>
          </p:nvPr>
        </p:nvGraphicFramePr>
        <p:xfrm>
          <a:off x="315310" y="1474477"/>
          <a:ext cx="8511105" cy="3467819"/>
        </p:xfrm>
        <a:graphic>
          <a:graphicData uri="http://schemas.openxmlformats.org/drawingml/2006/table">
            <a:tbl>
              <a:tblPr/>
              <a:tblGrid>
                <a:gridCol w="4252723">
                  <a:extLst>
                    <a:ext uri="{9D8B030D-6E8A-4147-A177-3AD203B41FA5}">
                      <a16:colId xmlns:a16="http://schemas.microsoft.com/office/drawing/2014/main" val="1044730346"/>
                    </a:ext>
                  </a:extLst>
                </a:gridCol>
                <a:gridCol w="4258382">
                  <a:extLst>
                    <a:ext uri="{9D8B030D-6E8A-4147-A177-3AD203B41FA5}">
                      <a16:colId xmlns:a16="http://schemas.microsoft.com/office/drawing/2014/main" val="3398206686"/>
                    </a:ext>
                  </a:extLst>
                </a:gridCol>
              </a:tblGrid>
              <a:tr h="595220">
                <a:tc>
                  <a:txBody>
                    <a:bodyPr/>
                    <a:lstStyle/>
                    <a:p>
                      <a:pPr fontAlgn="t"/>
                      <a:r>
                        <a:rPr lang="en-US" sz="1200" b="1">
                          <a:effectLst/>
                        </a:rPr>
                        <a:t>--device.rerouting.explicit</a:t>
                      </a:r>
                      <a:endParaRPr lang="en-US" sz="12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'định tuyến lại' cho các phương tiện được đặt tên</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553868">
                <a:tc>
                  <a:txBody>
                    <a:bodyPr/>
                    <a:lstStyle/>
                    <a:p>
                      <a:pPr fontAlgn="t"/>
                      <a:r>
                        <a:rPr lang="en-US" sz="1200" b="1">
                          <a:effectLst/>
                        </a:rPr>
                        <a:t>--device.rerouting.deterministic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'định tuyến lại' được thiết lập xác định bằng cách sử dụng một phần của 1000;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712117">
                <a:tc>
                  <a:txBody>
                    <a:bodyPr/>
                    <a:lstStyle/>
                    <a:p>
                      <a:pPr fontAlgn="t"/>
                      <a:r>
                        <a:rPr lang="en-US" sz="1200" b="1" dirty="0">
                          <a:effectLst/>
                        </a:rPr>
                        <a:t>--</a:t>
                      </a:r>
                      <a:r>
                        <a:rPr lang="en-US" sz="1200" b="1" dirty="0" err="1">
                          <a:effectLst/>
                        </a:rPr>
                        <a:t>device.rerouting.period</a:t>
                      </a:r>
                      <a:r>
                        <a:rPr lang="en-US" sz="1200" b="1" dirty="0">
                          <a:effectLst/>
                        </a:rPr>
                        <a:t> </a:t>
                      </a:r>
                      <a:r>
                        <a:rPr lang="en-US" sz="1200" i="1" u="none" strike="noStrike" dirty="0">
                          <a:effectLst/>
                          <a:hlinkClick r:id="rId3"/>
                        </a:rPr>
                        <a:t>&lt;TIME&gt;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Khoảng thời gian mà phương tiện sẽ được định tuyến lại;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425157">
                <a:tc>
                  <a:txBody>
                    <a:bodyPr/>
                    <a:lstStyle/>
                    <a:p>
                      <a:pPr fontAlgn="t"/>
                      <a:r>
                        <a:rPr lang="en-US" sz="1200" b="1">
                          <a:effectLst/>
                        </a:rPr>
                        <a:t>--device.rerouting.pre-period </a:t>
                      </a:r>
                      <a:r>
                        <a:rPr lang="en-US" sz="1200" i="1" u="none" strike="noStrike">
                          <a:effectLst/>
                          <a:hlinkClick r:id="rId3"/>
                        </a:rPr>
                        <a:t>&lt;TIME&gt;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Khoảng thời gian định tuyến lại trước khi khởi hành; </a:t>
                      </a:r>
                      <a:r>
                        <a:rPr lang="vi-VN" sz="1200" i="1">
                          <a:effectLst/>
                        </a:rPr>
                        <a:t>mặc định: </a:t>
                      </a:r>
                      <a:r>
                        <a:rPr lang="vi-VN" sz="1200" b="1">
                          <a:effectLst/>
                        </a:rPr>
                        <a:t>60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25157">
                <a:tc>
                  <a:txBody>
                    <a:bodyPr/>
                    <a:lstStyle/>
                    <a:p>
                      <a:pPr fontAlgn="t"/>
                      <a:r>
                        <a:rPr lang="en-US" sz="1200" b="1">
                          <a:effectLst/>
                        </a:rPr>
                        <a:t>--device.rerouting.adaptation-weight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Trọng số của các trọng số cạnh trước đối với đường trung bình theo cấp số nhân;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692214">
                <a:tc>
                  <a:txBody>
                    <a:bodyPr/>
                    <a:lstStyle/>
                    <a:p>
                      <a:pPr fontAlgn="t"/>
                      <a:r>
                        <a:rPr lang="en-US" sz="1200" b="1">
                          <a:effectLst/>
                        </a:rPr>
                        <a:t>--device.rerouting.adaptation-steps </a:t>
                      </a:r>
                      <a:r>
                        <a:rPr lang="en-US" sz="1200" i="1" u="none" strike="noStrike">
                          <a:effectLst/>
                          <a:hlinkClick r:id="rId3"/>
                        </a:rPr>
                        <a:t>&lt;INT&gt;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Số bước cho trọng số trung bình động của các trọng số cạnh trước; </a:t>
                      </a:r>
                      <a:r>
                        <a:rPr lang="vi-VN" sz="1200" i="1" dirty="0">
                          <a:effectLst/>
                        </a:rPr>
                        <a:t>mặc định: </a:t>
                      </a:r>
                      <a:r>
                        <a:rPr lang="vi-VN" sz="1200" b="1" dirty="0">
                          <a:effectLst/>
                        </a:rPr>
                        <a:t>180</a:t>
                      </a:r>
                      <a:endParaRPr lang="vi-VN"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557377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sz="2800" dirty="0" err="1"/>
              <a:t>Lộ</a:t>
            </a:r>
            <a:r>
              <a:rPr lang="en-US" sz="2800" dirty="0"/>
              <a:t> </a:t>
            </a:r>
            <a:r>
              <a:rPr lang="en-US" sz="2800" dirty="0" err="1"/>
              <a:t>trình</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46</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3" name="Table 2">
            <a:extLst>
              <a:ext uri="{FF2B5EF4-FFF2-40B4-BE49-F238E27FC236}">
                <a16:creationId xmlns:a16="http://schemas.microsoft.com/office/drawing/2014/main" id="{5D8232A8-4F75-674D-B27C-9BC866E80DD1}"/>
              </a:ext>
            </a:extLst>
          </p:cNvPr>
          <p:cNvGraphicFramePr>
            <a:graphicFrameLocks noGrp="1"/>
          </p:cNvGraphicFramePr>
          <p:nvPr>
            <p:extLst>
              <p:ext uri="{D42A27DB-BD31-4B8C-83A1-F6EECF244321}">
                <p14:modId xmlns:p14="http://schemas.microsoft.com/office/powerpoint/2010/main" val="1476010671"/>
              </p:ext>
            </p:extLst>
          </p:nvPr>
        </p:nvGraphicFramePr>
        <p:xfrm>
          <a:off x="351919" y="1400000"/>
          <a:ext cx="8440162" cy="3503614"/>
        </p:xfrm>
        <a:graphic>
          <a:graphicData uri="http://schemas.openxmlformats.org/drawingml/2006/table">
            <a:tbl>
              <a:tblPr/>
              <a:tblGrid>
                <a:gridCol w="4217275">
                  <a:extLst>
                    <a:ext uri="{9D8B030D-6E8A-4147-A177-3AD203B41FA5}">
                      <a16:colId xmlns:a16="http://schemas.microsoft.com/office/drawing/2014/main" val="1044730346"/>
                    </a:ext>
                  </a:extLst>
                </a:gridCol>
                <a:gridCol w="4222887">
                  <a:extLst>
                    <a:ext uri="{9D8B030D-6E8A-4147-A177-3AD203B41FA5}">
                      <a16:colId xmlns:a16="http://schemas.microsoft.com/office/drawing/2014/main" val="3398206686"/>
                    </a:ext>
                  </a:extLst>
                </a:gridCol>
              </a:tblGrid>
              <a:tr h="439295">
                <a:tc>
                  <a:txBody>
                    <a:bodyPr/>
                    <a:lstStyle/>
                    <a:p>
                      <a:pPr fontAlgn="t"/>
                      <a:r>
                        <a:rPr lang="en-US" sz="1100" b="1" dirty="0">
                          <a:effectLst/>
                        </a:rPr>
                        <a:t>--</a:t>
                      </a:r>
                      <a:r>
                        <a:rPr lang="en-US" sz="1100" b="1" dirty="0" err="1">
                          <a:effectLst/>
                        </a:rPr>
                        <a:t>device.rerouting.synchronize</a:t>
                      </a:r>
                      <a:r>
                        <a:rPr lang="en-US" sz="1100" b="1" dirty="0">
                          <a:effectLst/>
                        </a:rPr>
                        <a:t> </a:t>
                      </a:r>
                      <a:r>
                        <a:rPr lang="en-US" sz="1100" i="1" u="none" strike="noStrike" dirty="0">
                          <a:effectLst/>
                          <a:hlinkClick r:id="rId3"/>
                        </a:rPr>
                        <a:t>&lt;BOOL&gt;</a:t>
                      </a:r>
                      <a:endParaRPr lang="en-US" sz="1100"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Để việc định tuyến lại diễn ra cùng một lúc cho tất cả các phương tiện; </a:t>
                      </a:r>
                      <a:r>
                        <a:rPr lang="vi-VN" sz="1100" i="1">
                          <a:effectLst/>
                        </a:rPr>
                        <a:t>default: </a:t>
                      </a:r>
                      <a:r>
                        <a:rPr lang="vi-VN" sz="1100" b="1">
                          <a:effectLst/>
                        </a:rPr>
                        <a:t>false</a:t>
                      </a:r>
                      <a:endParaRPr lang="vi-VN"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62838395"/>
                  </a:ext>
                </a:extLst>
              </a:tr>
              <a:tr h="439295">
                <a:tc>
                  <a:txBody>
                    <a:bodyPr/>
                    <a:lstStyle/>
                    <a:p>
                      <a:pPr fontAlgn="t"/>
                      <a:r>
                        <a:rPr lang="en-US" sz="1100" b="1">
                          <a:effectLst/>
                        </a:rPr>
                        <a:t>--device.rerouting.railsignal </a:t>
                      </a:r>
                      <a:r>
                        <a:rPr lang="en-US" sz="1100" i="1" u="none" strike="noStrike">
                          <a:effectLst/>
                          <a:hlinkClick r:id="rId3"/>
                        </a:rPr>
                        <a:t>&lt;BOOL&gt;</a:t>
                      </a:r>
                      <a:endParaRPr lang="en-US"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Cho phép định tuyến lại được kích hoạt bởi tín hiệu đường sắt; </a:t>
                      </a:r>
                      <a:r>
                        <a:rPr lang="vi-VN" sz="1100" i="1">
                          <a:effectLst/>
                        </a:rPr>
                        <a:t>mặc định: </a:t>
                      </a:r>
                      <a:r>
                        <a:rPr lang="vi-VN" sz="1100" b="1">
                          <a:effectLst/>
                        </a:rPr>
                        <a:t>true</a:t>
                      </a:r>
                      <a:endParaRPr lang="vi-VN"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995253262"/>
                  </a:ext>
                </a:extLst>
              </a:tr>
              <a:tr h="439295">
                <a:tc>
                  <a:txBody>
                    <a:bodyPr/>
                    <a:lstStyle/>
                    <a:p>
                      <a:pPr fontAlgn="t"/>
                      <a:r>
                        <a:rPr lang="en-US" sz="1100" b="1">
                          <a:effectLst/>
                        </a:rPr>
                        <a:t>--device.rerouting.bike-speed </a:t>
                      </a:r>
                      <a:r>
                        <a:rPr lang="en-US" sz="1100" i="1" u="none" strike="noStrike">
                          <a:effectLst/>
                          <a:hlinkClick r:id="rId3"/>
                        </a:rPr>
                        <a:t>&lt;BOOL&gt;</a:t>
                      </a:r>
                      <a:endParaRPr lang="en-US"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Tính toán tốc độ trung bình riêng cho xe đạp; </a:t>
                      </a:r>
                      <a:r>
                        <a:rPr lang="en-US" sz="1100" i="1">
                          <a:effectLst/>
                        </a:rPr>
                        <a:t>default: </a:t>
                      </a:r>
                      <a:r>
                        <a:rPr lang="en-US" sz="1100" b="1">
                          <a:effectLst/>
                        </a:rPr>
                        <a:t>false</a:t>
                      </a:r>
                      <a:endParaRPr lang="en-US" sz="110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31838944"/>
                  </a:ext>
                </a:extLst>
              </a:tr>
              <a:tr h="408776">
                <a:tc>
                  <a:txBody>
                    <a:bodyPr/>
                    <a:lstStyle/>
                    <a:p>
                      <a:pPr fontAlgn="t"/>
                      <a:r>
                        <a:rPr lang="en-US" sz="1100" b="1">
                          <a:effectLst/>
                        </a:rPr>
                        <a:t>--device.rerouting.output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Lưu trọng số thích ứng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4040984"/>
                  </a:ext>
                </a:extLst>
              </a:tr>
              <a:tr h="525570">
                <a:tc>
                  <a:txBody>
                    <a:bodyPr/>
                    <a:lstStyle/>
                    <a:p>
                      <a:pPr fontAlgn="t"/>
                      <a:r>
                        <a:rPr lang="en-US" sz="1100" b="1" dirty="0">
                          <a:effectLst/>
                        </a:rPr>
                        <a:t>- person-</a:t>
                      </a:r>
                      <a:r>
                        <a:rPr lang="en-US" sz="1100" b="1" dirty="0" err="1">
                          <a:effectLst/>
                        </a:rPr>
                        <a:t>device.rerouting.probability</a:t>
                      </a:r>
                      <a:r>
                        <a:rPr lang="en-US" sz="1100" b="1" dirty="0">
                          <a:effectLst/>
                        </a:rPr>
                        <a:t> </a:t>
                      </a:r>
                      <a:r>
                        <a:rPr lang="en-US" sz="1100" i="1" u="none" strike="noStrike" dirty="0">
                          <a:effectLst/>
                          <a:hlinkClick r:id="rId3"/>
                        </a:rPr>
                        <a:t>&lt;FLOAT&gt;</a:t>
                      </a:r>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Xác suất để một người có thiết bị 'định tuyến lại'; </a:t>
                      </a:r>
                      <a:r>
                        <a:rPr lang="vi-VN" sz="1100" i="1">
                          <a:effectLst/>
                        </a:rPr>
                        <a:t>mặc định: </a:t>
                      </a:r>
                      <a:r>
                        <a:rPr lang="vi-VN" sz="1100" b="1">
                          <a:effectLst/>
                        </a:rPr>
                        <a:t>-1</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55341144"/>
                  </a:ext>
                </a:extLst>
              </a:tr>
              <a:tr h="313782">
                <a:tc>
                  <a:txBody>
                    <a:bodyPr/>
                    <a:lstStyle/>
                    <a:p>
                      <a:pPr fontAlgn="t"/>
                      <a:r>
                        <a:rPr lang="en-US" sz="1100" b="1">
                          <a:effectLst/>
                        </a:rPr>
                        <a:t>- person-device.rerouting.explicit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Gán thiết bị 'định tuyến lại' cho những người được chỉ định</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49165473"/>
                  </a:ext>
                </a:extLst>
              </a:tr>
              <a:tr h="418297">
                <a:tc>
                  <a:txBody>
                    <a:bodyPr/>
                    <a:lstStyle/>
                    <a:p>
                      <a:pPr fontAlgn="t"/>
                      <a:r>
                        <a:rPr lang="en-US" sz="1100" b="1">
                          <a:effectLst/>
                        </a:rPr>
                        <a:t>- person-device.rerouting.deterministic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Các thiết bị 'định tuyến lại' được thiết lập xác định bằng cách sử dụng một phần của 1000;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082307360"/>
                  </a:ext>
                </a:extLst>
              </a:tr>
              <a:tr h="510881">
                <a:tc>
                  <a:txBody>
                    <a:bodyPr/>
                    <a:lstStyle/>
                    <a:p>
                      <a:pPr fontAlgn="t"/>
                      <a:r>
                        <a:rPr lang="en-US" sz="1100" b="1">
                          <a:effectLst/>
                        </a:rPr>
                        <a:t>- person-device.rerouting.period </a:t>
                      </a:r>
                      <a:r>
                        <a:rPr lang="en-US" sz="1100" i="1" u="none" strike="noStrike">
                          <a:effectLst/>
                          <a:hlinkClick r:id="rId3"/>
                        </a:rPr>
                        <a:t>&lt;TIME&gt;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Khoảng thời gian mà người đó sẽ được định tuyến lại; </a:t>
                      </a:r>
                      <a:r>
                        <a:rPr lang="vi-VN" sz="1100" i="1" dirty="0">
                          <a:effectLst/>
                        </a:rPr>
                        <a:t>mặc định: </a:t>
                      </a:r>
                      <a:r>
                        <a:rPr lang="vi-VN" sz="1100" b="1" dirty="0">
                          <a:effectLst/>
                        </a:rPr>
                        <a:t>0</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7955653"/>
                  </a:ext>
                </a:extLst>
              </a:tr>
            </a:tbl>
          </a:graphicData>
        </a:graphic>
      </p:graphicFrame>
    </p:spTree>
    <p:extLst>
      <p:ext uri="{BB962C8B-B14F-4D97-AF65-F5344CB8AC3E}">
        <p14:creationId xmlns:p14="http://schemas.microsoft.com/office/powerpoint/2010/main" val="3587813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Bản</a:t>
            </a:r>
            <a:r>
              <a:rPr lang="en-US" dirty="0"/>
              <a:t> </a:t>
            </a:r>
            <a:r>
              <a:rPr lang="en-US" dirty="0" err="1"/>
              <a:t>báo</a:t>
            </a:r>
            <a:r>
              <a:rPr lang="en-US" dirty="0"/>
              <a:t> </a:t>
            </a:r>
            <a:r>
              <a:rPr lang="en-US" dirty="0" err="1"/>
              <a:t>cáo</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47</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5" name="Table 4">
            <a:extLst>
              <a:ext uri="{FF2B5EF4-FFF2-40B4-BE49-F238E27FC236}">
                <a16:creationId xmlns:a16="http://schemas.microsoft.com/office/drawing/2014/main" id="{4CCACC49-0629-6042-8AAA-0097E0AD9F6E}"/>
              </a:ext>
            </a:extLst>
          </p:cNvPr>
          <p:cNvGraphicFramePr>
            <a:graphicFrameLocks noGrp="1"/>
          </p:cNvGraphicFramePr>
          <p:nvPr>
            <p:extLst>
              <p:ext uri="{D42A27DB-BD31-4B8C-83A1-F6EECF244321}">
                <p14:modId xmlns:p14="http://schemas.microsoft.com/office/powerpoint/2010/main" val="2910658191"/>
              </p:ext>
            </p:extLst>
          </p:nvPr>
        </p:nvGraphicFramePr>
        <p:xfrm>
          <a:off x="315310" y="1039829"/>
          <a:ext cx="8513380" cy="3879036"/>
        </p:xfrm>
        <a:graphic>
          <a:graphicData uri="http://schemas.openxmlformats.org/drawingml/2006/table">
            <a:tbl>
              <a:tblPr/>
              <a:tblGrid>
                <a:gridCol w="4256690">
                  <a:extLst>
                    <a:ext uri="{9D8B030D-6E8A-4147-A177-3AD203B41FA5}">
                      <a16:colId xmlns:a16="http://schemas.microsoft.com/office/drawing/2014/main" val="3566926680"/>
                    </a:ext>
                  </a:extLst>
                </a:gridCol>
                <a:gridCol w="4256690">
                  <a:extLst>
                    <a:ext uri="{9D8B030D-6E8A-4147-A177-3AD203B41FA5}">
                      <a16:colId xmlns:a16="http://schemas.microsoft.com/office/drawing/2014/main" val="3772651348"/>
                    </a:ext>
                  </a:extLst>
                </a:gridCol>
              </a:tblGrid>
              <a:tr h="217477">
                <a:tc>
                  <a:txBody>
                    <a:bodyPr/>
                    <a:lstStyle/>
                    <a:p>
                      <a:pPr algn="ctr" fontAlgn="b"/>
                      <a:r>
                        <a:rPr lang="en-US" sz="1200">
                          <a:effectLst/>
                        </a:rPr>
                        <a:t>Lựa chọn</a:t>
                      </a:r>
                    </a:p>
                  </a:txBody>
                  <a:tcPr marL="65243" marR="65243" marT="32622" marB="32622"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a:effectLst/>
                        </a:rPr>
                        <a:t>Sự miêu tả</a:t>
                      </a:r>
                    </a:p>
                  </a:txBody>
                  <a:tcPr marL="65243" marR="65243" marT="32622" marB="32622"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79791472"/>
                  </a:ext>
                </a:extLst>
              </a:tr>
              <a:tr h="369711">
                <a:tc>
                  <a:txBody>
                    <a:bodyPr/>
                    <a:lstStyle/>
                    <a:p>
                      <a:pPr fontAlgn="t"/>
                      <a:r>
                        <a:rPr lang="en-US" sz="1200" b="1">
                          <a:effectLst/>
                        </a:rPr>
                        <a:t>-v </a:t>
                      </a:r>
                      <a:r>
                        <a:rPr lang="en-US" sz="1200" i="1" u="none" strike="noStrike">
                          <a:effectLst/>
                          <a:hlinkClick r:id="rId3"/>
                        </a:rPr>
                        <a:t>&lt;BOOL&gt;</a:t>
                      </a:r>
                      <a:br>
                        <a:rPr lang="en-US" sz="1200">
                          <a:effectLst/>
                        </a:rPr>
                      </a:br>
                      <a:r>
                        <a:rPr lang="en-US" sz="1200" b="1">
                          <a:effectLst/>
                        </a:rPr>
                        <a:t>--verbose </a:t>
                      </a:r>
                      <a:r>
                        <a:rPr lang="en-US" sz="1200" i="1" u="none" strike="noStrike">
                          <a:effectLst/>
                          <a:hlinkClick r:id="rId3"/>
                        </a:rPr>
                        <a:t>&lt;BOOL&gt;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Chuyển sang đầu ra dài dòng; </a:t>
                      </a:r>
                      <a:r>
                        <a:rPr lang="en-US" sz="1200" i="1">
                          <a:effectLst/>
                        </a:rPr>
                        <a:t>default: </a:t>
                      </a:r>
                      <a:r>
                        <a:rPr lang="en-US" sz="1200" b="1">
                          <a:effectLst/>
                        </a:rPr>
                        <a:t>false</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45104786"/>
                  </a:ext>
                </a:extLst>
              </a:tr>
              <a:tr h="217477">
                <a:tc>
                  <a:txBody>
                    <a:bodyPr/>
                    <a:lstStyle/>
                    <a:p>
                      <a:pPr fontAlgn="t"/>
                      <a:r>
                        <a:rPr lang="en-US" sz="1200" b="1">
                          <a:effectLst/>
                        </a:rPr>
                        <a:t>- tùy chọn in ấn </a:t>
                      </a:r>
                      <a:r>
                        <a:rPr lang="en-US" sz="1200" i="1" u="none" strike="noStrike">
                          <a:effectLst/>
                          <a:hlinkClick r:id="rId3"/>
                        </a:rPr>
                        <a:t>&lt;BOOL&gt;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In các giá trị tùy chọn trước khi xử lý; </a:t>
                      </a:r>
                      <a:r>
                        <a:rPr lang="vi-VN" sz="1200" i="1">
                          <a:effectLst/>
                        </a:rPr>
                        <a:t>default: </a:t>
                      </a:r>
                      <a:r>
                        <a:rPr lang="vi-VN" sz="1200" b="1">
                          <a:effectLst/>
                        </a:rPr>
                        <a:t>false</a:t>
                      </a:r>
                      <a:endParaRPr lang="vi-VN"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292060748"/>
                  </a:ext>
                </a:extLst>
              </a:tr>
              <a:tr h="369711">
                <a:tc>
                  <a:txBody>
                    <a:bodyPr/>
                    <a:lstStyle/>
                    <a:p>
                      <a:pPr fontAlgn="t"/>
                      <a:r>
                        <a:rPr lang="en-US" sz="1200" b="1" dirty="0">
                          <a:effectLst/>
                        </a:rPr>
                        <a:t>-? </a:t>
                      </a:r>
                      <a:r>
                        <a:rPr lang="en-US" sz="1200" i="1" u="none" strike="noStrike" dirty="0">
                          <a:effectLst/>
                          <a:hlinkClick r:id="rId3"/>
                        </a:rPr>
                        <a:t>&lt;BOOL&gt;</a:t>
                      </a:r>
                      <a:br>
                        <a:rPr lang="en-US" sz="1200" dirty="0">
                          <a:effectLst/>
                        </a:rPr>
                      </a:br>
                      <a:r>
                        <a:rPr lang="en-US" sz="1200" b="1" dirty="0">
                          <a:effectLst/>
                        </a:rPr>
                        <a:t>--help </a:t>
                      </a:r>
                      <a:r>
                        <a:rPr lang="en-US" sz="1200" i="1" u="none" strike="noStrike" dirty="0">
                          <a:effectLst/>
                          <a:hlinkClick r:id="rId3"/>
                        </a:rPr>
                        <a:t>&lt;BOOL&gt;</a:t>
                      </a:r>
                      <a:endParaRPr lang="en-US" sz="1200" dirty="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In màn hình này hoặc các chủ đề đã chọn; </a:t>
                      </a:r>
                      <a:r>
                        <a:rPr lang="en-US" sz="1200" i="1">
                          <a:effectLst/>
                        </a:rPr>
                        <a:t>default: </a:t>
                      </a:r>
                      <a:r>
                        <a:rPr lang="en-US" sz="1200" b="1">
                          <a:effectLst/>
                        </a:rPr>
                        <a:t>false</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658616110"/>
                  </a:ext>
                </a:extLst>
              </a:tr>
              <a:tr h="369711">
                <a:tc>
                  <a:txBody>
                    <a:bodyPr/>
                    <a:lstStyle/>
                    <a:p>
                      <a:pPr fontAlgn="t"/>
                      <a:r>
                        <a:rPr lang="en-US" sz="1200" b="1">
                          <a:effectLst/>
                        </a:rPr>
                        <a:t>-V </a:t>
                      </a:r>
                      <a:r>
                        <a:rPr lang="en-US" sz="1200" i="1" u="none" strike="noStrike">
                          <a:effectLst/>
                          <a:hlinkClick r:id="rId3"/>
                        </a:rPr>
                        <a:t>&lt;BOOL&gt;</a:t>
                      </a:r>
                      <a:br>
                        <a:rPr lang="en-US" sz="1200">
                          <a:effectLst/>
                        </a:rPr>
                      </a:br>
                      <a:r>
                        <a:rPr lang="en-US" sz="1200" b="1">
                          <a:effectLst/>
                        </a:rPr>
                        <a:t>--version </a:t>
                      </a:r>
                      <a:r>
                        <a:rPr lang="en-US" sz="1200" i="1" u="none" strike="noStrike">
                          <a:effectLst/>
                          <a:hlinkClick r:id="rId3"/>
                        </a:rPr>
                        <a:t>&lt;BOOL&gt;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In phiên bản hiện tại; </a:t>
                      </a:r>
                      <a:r>
                        <a:rPr lang="en-US" sz="1200" i="1">
                          <a:effectLst/>
                        </a:rPr>
                        <a:t>default: </a:t>
                      </a:r>
                      <a:r>
                        <a:rPr lang="en-US" sz="1200" b="1">
                          <a:effectLst/>
                        </a:rPr>
                        <a:t>false</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56759622"/>
                  </a:ext>
                </a:extLst>
              </a:tr>
              <a:tr h="369711">
                <a:tc>
                  <a:txBody>
                    <a:bodyPr/>
                    <a:lstStyle/>
                    <a:p>
                      <a:pPr fontAlgn="t"/>
                      <a:r>
                        <a:rPr lang="en-US" sz="1200" b="1" dirty="0">
                          <a:effectLst/>
                        </a:rPr>
                        <a:t>-X </a:t>
                      </a:r>
                      <a:r>
                        <a:rPr lang="en-US" sz="1200" i="1" u="none" strike="noStrike" dirty="0">
                          <a:effectLst/>
                          <a:hlinkClick r:id="rId3"/>
                        </a:rPr>
                        <a:t>&lt;STRING&gt;</a:t>
                      </a:r>
                      <a:br>
                        <a:rPr lang="en-US" sz="1200" dirty="0">
                          <a:effectLst/>
                        </a:rPr>
                      </a:br>
                      <a:r>
                        <a:rPr lang="en-US" sz="1200" b="1" dirty="0">
                          <a:effectLst/>
                        </a:rPr>
                        <a:t>--xml-validation </a:t>
                      </a:r>
                      <a:r>
                        <a:rPr lang="en-US" sz="1200" i="1" u="none" strike="noStrike" dirty="0">
                          <a:effectLst/>
                          <a:hlinkClick r:id="rId3"/>
                        </a:rPr>
                        <a:t>&lt;STRING&gt;</a:t>
                      </a:r>
                      <a:endParaRPr lang="en-US" sz="1200" dirty="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Đặt lược đồ xác thực lược đồ của các đầu vào XML ("không bao giờ", "tự động" hoặc "luôn luôn"); </a:t>
                      </a:r>
                      <a:r>
                        <a:rPr lang="vi-VN" sz="1200" i="1">
                          <a:effectLst/>
                        </a:rPr>
                        <a:t>mặc định: </a:t>
                      </a:r>
                      <a:r>
                        <a:rPr lang="vi-VN" sz="1200" b="1">
                          <a:effectLst/>
                        </a:rPr>
                        <a:t>tự động</a:t>
                      </a:r>
                      <a:endParaRPr lang="vi-VN"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27976085"/>
                  </a:ext>
                </a:extLst>
              </a:tr>
              <a:tr h="521945">
                <a:tc>
                  <a:txBody>
                    <a:bodyPr/>
                    <a:lstStyle/>
                    <a:p>
                      <a:pPr fontAlgn="t"/>
                      <a:r>
                        <a:rPr lang="en-US" sz="1200" b="1">
                          <a:effectLst/>
                        </a:rPr>
                        <a:t>--xml-validation.net </a:t>
                      </a:r>
                      <a:r>
                        <a:rPr lang="en-US" sz="1200" i="1" u="none" strike="noStrike">
                          <a:effectLst/>
                          <a:hlinkClick r:id="rId3"/>
                        </a:rPr>
                        <a:t>&lt;STRING&gt;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Đặt lược đồ xác thực lược đồ của các đầu vào mạng SUMO ("không bao giờ", "tự động" hoặc "luôn luôn"); </a:t>
                      </a:r>
                      <a:r>
                        <a:rPr lang="vi-VN" sz="1200" i="1">
                          <a:effectLst/>
                        </a:rPr>
                        <a:t>mặc định: </a:t>
                      </a:r>
                      <a:r>
                        <a:rPr lang="vi-VN" sz="1200" b="1">
                          <a:effectLst/>
                        </a:rPr>
                        <a:t>không bao giờ</a:t>
                      </a:r>
                      <a:endParaRPr lang="vi-VN"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65423444"/>
                  </a:ext>
                </a:extLst>
              </a:tr>
              <a:tr h="521945">
                <a:tc>
                  <a:txBody>
                    <a:bodyPr/>
                    <a:lstStyle/>
                    <a:p>
                      <a:pPr fontAlgn="t"/>
                      <a:r>
                        <a:rPr lang="en-US" sz="1200" b="1">
                          <a:effectLst/>
                        </a:rPr>
                        <a:t>--xml-validation.routes </a:t>
                      </a:r>
                      <a:r>
                        <a:rPr lang="en-US" sz="1200" i="1" u="none" strike="noStrike">
                          <a:effectLst/>
                          <a:hlinkClick r:id="rId3"/>
                        </a:rPr>
                        <a:t>&lt;STRING&gt;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Đặt lược đồ xác thực lược đồ của các đầu vào định tuyến SUMO ("không bao giờ", "tự động" hoặc "luôn luôn"); </a:t>
                      </a:r>
                      <a:r>
                        <a:rPr lang="vi-VN" sz="1200" i="1">
                          <a:effectLst/>
                        </a:rPr>
                        <a:t>mặc định: </a:t>
                      </a:r>
                      <a:r>
                        <a:rPr lang="vi-VN" sz="1200" b="1">
                          <a:effectLst/>
                        </a:rPr>
                        <a:t>tự động</a:t>
                      </a:r>
                      <a:endParaRPr lang="vi-VN"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94094048"/>
                  </a:ext>
                </a:extLst>
              </a:tr>
              <a:tr h="369711">
                <a:tc>
                  <a:txBody>
                    <a:bodyPr/>
                    <a:lstStyle/>
                    <a:p>
                      <a:pPr fontAlgn="t"/>
                      <a:r>
                        <a:rPr lang="en-US" sz="1200" b="1">
                          <a:effectLst/>
                        </a:rPr>
                        <a:t>-W </a:t>
                      </a:r>
                      <a:r>
                        <a:rPr lang="en-US" sz="1200" i="1" u="none" strike="noStrike">
                          <a:effectLst/>
                          <a:hlinkClick r:id="rId3"/>
                        </a:rPr>
                        <a:t>&lt;BOOL&gt;</a:t>
                      </a:r>
                      <a:br>
                        <a:rPr lang="en-US" sz="1200">
                          <a:effectLst/>
                        </a:rPr>
                      </a:br>
                      <a:r>
                        <a:rPr lang="en-US" sz="1200" b="1">
                          <a:effectLst/>
                        </a:rPr>
                        <a:t>- không cảnh báo </a:t>
                      </a:r>
                      <a:r>
                        <a:rPr lang="en-US" sz="1200" i="1" u="none" strike="noStrike">
                          <a:effectLst/>
                          <a:hlinkClick r:id="rId3"/>
                        </a:rPr>
                        <a:t>&lt;BOOL&gt;</a:t>
                      </a:r>
                      <a:endParaRPr lang="en-US" sz="120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Tắt</a:t>
                      </a:r>
                      <a:r>
                        <a:rPr lang="en-US" sz="1200" dirty="0">
                          <a:effectLst/>
                        </a:rPr>
                        <a:t> </a:t>
                      </a:r>
                      <a:r>
                        <a:rPr lang="en-US" sz="1200" dirty="0" err="1">
                          <a:effectLst/>
                        </a:rPr>
                        <a:t>đầu</a:t>
                      </a:r>
                      <a:r>
                        <a:rPr lang="en-US" sz="1200" dirty="0">
                          <a:effectLst/>
                        </a:rPr>
                        <a:t> ra </a:t>
                      </a:r>
                      <a:r>
                        <a:rPr lang="en-US" sz="1200" dirty="0" err="1">
                          <a:effectLst/>
                        </a:rPr>
                        <a:t>của</a:t>
                      </a:r>
                      <a:r>
                        <a:rPr lang="en-US" sz="1200" dirty="0">
                          <a:effectLst/>
                        </a:rPr>
                        <a:t> </a:t>
                      </a:r>
                      <a:r>
                        <a:rPr lang="en-US" sz="1200" dirty="0" err="1">
                          <a:effectLst/>
                        </a:rPr>
                        <a:t>cảnh</a:t>
                      </a:r>
                      <a:r>
                        <a:rPr lang="en-US" sz="1200" dirty="0">
                          <a:effectLst/>
                        </a:rPr>
                        <a:t> </a:t>
                      </a:r>
                      <a:r>
                        <a:rPr lang="en-US" sz="1200" dirty="0" err="1">
                          <a:effectLst/>
                        </a:rPr>
                        <a:t>báo</a:t>
                      </a:r>
                      <a:r>
                        <a:rPr lang="en-US" sz="1200" dirty="0">
                          <a:effectLst/>
                        </a:rPr>
                        <a:t>; </a:t>
                      </a:r>
                      <a:r>
                        <a:rPr lang="en-US" sz="1200" i="1" dirty="0">
                          <a:effectLst/>
                        </a:rPr>
                        <a:t>default: </a:t>
                      </a:r>
                      <a:r>
                        <a:rPr lang="en-US" sz="1200" b="1" dirty="0">
                          <a:effectLst/>
                        </a:rPr>
                        <a:t>false</a:t>
                      </a:r>
                      <a:endParaRPr lang="en-US" sz="1200" dirty="0">
                        <a:effectLst/>
                      </a:endParaRPr>
                    </a:p>
                  </a:txBody>
                  <a:tcPr marL="65243" marR="65243" marT="32622" marB="32622">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149833816"/>
                  </a:ext>
                </a:extLst>
              </a:tr>
            </a:tbl>
          </a:graphicData>
        </a:graphic>
      </p:graphicFrame>
    </p:spTree>
    <p:extLst>
      <p:ext uri="{BB962C8B-B14F-4D97-AF65-F5344CB8AC3E}">
        <p14:creationId xmlns:p14="http://schemas.microsoft.com/office/powerpoint/2010/main" val="1188678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Bản</a:t>
            </a:r>
            <a:r>
              <a:rPr lang="en-US" dirty="0"/>
              <a:t> </a:t>
            </a:r>
            <a:r>
              <a:rPr lang="en-US" dirty="0" err="1"/>
              <a:t>báo</a:t>
            </a:r>
            <a:r>
              <a:rPr lang="en-US" dirty="0"/>
              <a:t> </a:t>
            </a:r>
            <a:r>
              <a:rPr lang="en-US" dirty="0" err="1"/>
              <a:t>cáo</a:t>
            </a:r>
            <a:br>
              <a:rPr lang="en-US" sz="2800" dirty="0"/>
            </a:br>
            <a:br>
              <a:rPr lang="en-US" sz="3200" dirty="0"/>
            </a:br>
            <a:endParaRPr lang="en-VN" sz="3200"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48</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5" name="Table 4">
            <a:extLst>
              <a:ext uri="{FF2B5EF4-FFF2-40B4-BE49-F238E27FC236}">
                <a16:creationId xmlns:a16="http://schemas.microsoft.com/office/drawing/2014/main" id="{4CCACC49-0629-6042-8AAA-0097E0AD9F6E}"/>
              </a:ext>
            </a:extLst>
          </p:cNvPr>
          <p:cNvGraphicFramePr>
            <a:graphicFrameLocks noGrp="1"/>
          </p:cNvGraphicFramePr>
          <p:nvPr>
            <p:extLst>
              <p:ext uri="{D42A27DB-BD31-4B8C-83A1-F6EECF244321}">
                <p14:modId xmlns:p14="http://schemas.microsoft.com/office/powerpoint/2010/main" val="362621716"/>
              </p:ext>
            </p:extLst>
          </p:nvPr>
        </p:nvGraphicFramePr>
        <p:xfrm>
          <a:off x="315310" y="1210813"/>
          <a:ext cx="8513380" cy="3490192"/>
        </p:xfrm>
        <a:graphic>
          <a:graphicData uri="http://schemas.openxmlformats.org/drawingml/2006/table">
            <a:tbl>
              <a:tblPr/>
              <a:tblGrid>
                <a:gridCol w="4256690">
                  <a:extLst>
                    <a:ext uri="{9D8B030D-6E8A-4147-A177-3AD203B41FA5}">
                      <a16:colId xmlns:a16="http://schemas.microsoft.com/office/drawing/2014/main" val="3566926680"/>
                    </a:ext>
                  </a:extLst>
                </a:gridCol>
                <a:gridCol w="4256690">
                  <a:extLst>
                    <a:ext uri="{9D8B030D-6E8A-4147-A177-3AD203B41FA5}">
                      <a16:colId xmlns:a16="http://schemas.microsoft.com/office/drawing/2014/main" val="3772651348"/>
                    </a:ext>
                  </a:extLst>
                </a:gridCol>
              </a:tblGrid>
              <a:tr h="369711">
                <a:tc>
                  <a:txBody>
                    <a:bodyPr/>
                    <a:lstStyle/>
                    <a:p>
                      <a:pPr fontAlgn="t"/>
                      <a:r>
                        <a:rPr lang="en-US" sz="1100" b="1" dirty="0">
                          <a:effectLst/>
                        </a:rPr>
                        <a:t>--aggregate-warning </a:t>
                      </a:r>
                      <a:r>
                        <a:rPr lang="en-US" sz="1100" i="1" u="none" strike="noStrike" dirty="0">
                          <a:effectLst/>
                          <a:hlinkClick r:id="rId3"/>
                        </a:rPr>
                        <a:t>&lt;INT&gt;</a:t>
                      </a:r>
                      <a:endParaRPr lang="en-US"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Tổng hợp các cảnh báo cùng loại bất cứ khi nào nhiều hơn INT xảy ra; </a:t>
                      </a:r>
                      <a:r>
                        <a:rPr lang="vi-VN" sz="1100" i="1" dirty="0">
                          <a:effectLst/>
                        </a:rPr>
                        <a:t>mặc định: </a:t>
                      </a:r>
                      <a:r>
                        <a:rPr lang="vi-VN" sz="1100" b="1" dirty="0">
                          <a:effectLst/>
                        </a:rPr>
                        <a:t>-1</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45104786"/>
                  </a:ext>
                </a:extLst>
              </a:tr>
              <a:tr h="217477">
                <a:tc>
                  <a:txBody>
                    <a:bodyPr/>
                    <a:lstStyle/>
                    <a:p>
                      <a:pPr fontAlgn="t"/>
                      <a:r>
                        <a:rPr lang="en-US" sz="1100" b="1">
                          <a:effectLst/>
                        </a:rPr>
                        <a:t>-l </a:t>
                      </a:r>
                      <a:r>
                        <a:rPr lang="en-US" sz="1100" i="1" u="none" strike="noStrike">
                          <a:effectLst/>
                          <a:hlinkClick r:id="rId3"/>
                        </a:rPr>
                        <a:t>&lt;FILE&gt;</a:t>
                      </a:r>
                      <a:br>
                        <a:rPr lang="en-US" sz="1100">
                          <a:effectLst/>
                        </a:rPr>
                      </a:br>
                      <a:r>
                        <a:rPr lang="en-US" sz="1100" b="1">
                          <a:effectLst/>
                        </a:rPr>
                        <a:t>--log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Ghi tất cả thư vào FILE (ngụ ý là dài dòng)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292060748"/>
                  </a:ext>
                </a:extLst>
              </a:tr>
              <a:tr h="369711">
                <a:tc>
                  <a:txBody>
                    <a:bodyPr/>
                    <a:lstStyle/>
                    <a:p>
                      <a:pPr fontAlgn="t"/>
                      <a:r>
                        <a:rPr lang="en-US" sz="1100" b="1">
                          <a:effectLst/>
                        </a:rPr>
                        <a:t>--message-log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Ghi tất cả các thông báo không phải lỗi vào FILE (ngụ ý dài dòng)</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658616110"/>
                  </a:ext>
                </a:extLst>
              </a:tr>
              <a:tr h="369711">
                <a:tc>
                  <a:txBody>
                    <a:bodyPr/>
                    <a:lstStyle/>
                    <a:p>
                      <a:pPr fontAlgn="t"/>
                      <a:r>
                        <a:rPr lang="en-US" sz="1100" b="1">
                          <a:effectLst/>
                        </a:rPr>
                        <a:t>--error-log </a:t>
                      </a:r>
                      <a:r>
                        <a:rPr lang="en-US" sz="1100" i="1" u="none" strike="noStrike">
                          <a:effectLst/>
                          <a:hlinkClick r:id="rId3"/>
                        </a:rPr>
                        <a:t>&lt;FILE&gt;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Ghi tất cả các cảnh báo và lỗi vào FILE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56759622"/>
                  </a:ext>
                </a:extLst>
              </a:tr>
              <a:tr h="369711">
                <a:tc>
                  <a:txBody>
                    <a:bodyPr/>
                    <a:lstStyle/>
                    <a:p>
                      <a:pPr fontAlgn="t"/>
                      <a:r>
                        <a:rPr lang="en-US" sz="1100" b="1">
                          <a:effectLst/>
                        </a:rPr>
                        <a:t>--duration-log.disable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Tắt báo cáo hiệu suất cho các bước mô phỏng riêng lẻ;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27976085"/>
                  </a:ext>
                </a:extLst>
              </a:tr>
              <a:tr h="521945">
                <a:tc>
                  <a:txBody>
                    <a:bodyPr/>
                    <a:lstStyle/>
                    <a:p>
                      <a:pPr fontAlgn="t"/>
                      <a:r>
                        <a:rPr lang="en-US" sz="1100" b="1">
                          <a:effectLst/>
                        </a:rPr>
                        <a:t>-t </a:t>
                      </a:r>
                      <a:r>
                        <a:rPr lang="en-US" sz="1100" i="1" u="none" strike="noStrike">
                          <a:effectLst/>
                          <a:hlinkClick r:id="rId3"/>
                        </a:rPr>
                        <a:t>&lt;BOOL&gt;</a:t>
                      </a:r>
                      <a:br>
                        <a:rPr lang="en-US" sz="1100">
                          <a:effectLst/>
                        </a:rPr>
                      </a:br>
                      <a:r>
                        <a:rPr lang="en-US" sz="1100" b="1">
                          <a:effectLst/>
                        </a:rPr>
                        <a:t>--duration-log.st Statistics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100">
                          <a:effectLst/>
                        </a:rPr>
                        <a:t>Kích hoạt tính năng thống kê các chuyến xe; </a:t>
                      </a:r>
                      <a:r>
                        <a:rPr lang="en-US" sz="1100" i="1">
                          <a:effectLst/>
                        </a:rPr>
                        <a:t>default: </a:t>
                      </a:r>
                      <a:r>
                        <a:rPr lang="en-US" sz="1100" b="1">
                          <a:effectLst/>
                        </a:rPr>
                        <a:t>false</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65423444"/>
                  </a:ext>
                </a:extLst>
              </a:tr>
              <a:tr h="521945">
                <a:tc>
                  <a:txBody>
                    <a:bodyPr/>
                    <a:lstStyle/>
                    <a:p>
                      <a:pPr fontAlgn="t"/>
                      <a:r>
                        <a:rPr lang="en-US" sz="1100" b="1">
                          <a:effectLst/>
                        </a:rPr>
                        <a:t>--no-step-log </a:t>
                      </a:r>
                      <a:r>
                        <a:rPr lang="en-US" sz="1100" i="1" u="none" strike="noStrike">
                          <a:effectLst/>
                          <a:hlinkClick r:id="rId3"/>
                        </a:rPr>
                        <a:t>&lt;BOOL&gt;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a:effectLst/>
                        </a:rPr>
                        <a:t>Tắt đầu ra bảng điều khiển của bước mô phỏng hiện tại; </a:t>
                      </a:r>
                      <a:r>
                        <a:rPr lang="vi-VN" sz="1100" i="1">
                          <a:effectLst/>
                        </a:rPr>
                        <a:t>default: </a:t>
                      </a:r>
                      <a:r>
                        <a:rPr lang="vi-VN" sz="1100" b="1">
                          <a:effectLst/>
                        </a:rPr>
                        <a:t>false</a:t>
                      </a:r>
                      <a:endParaRPr lang="vi-VN"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94094048"/>
                  </a:ext>
                </a:extLst>
              </a:tr>
              <a:tr h="369711">
                <a:tc>
                  <a:txBody>
                    <a:bodyPr/>
                    <a:lstStyle/>
                    <a:p>
                      <a:pPr fontAlgn="t"/>
                      <a:r>
                        <a:rPr lang="en-US" sz="1100" b="1">
                          <a:effectLst/>
                        </a:rPr>
                        <a:t>--step-log.period </a:t>
                      </a:r>
                      <a:r>
                        <a:rPr lang="en-US" sz="1100" i="1" u="none" strike="noStrike">
                          <a:effectLst/>
                          <a:hlinkClick r:id="rId3"/>
                        </a:rPr>
                        <a:t>&lt;INT&gt;</a:t>
                      </a:r>
                      <a:endParaRPr lang="en-US" sz="11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100" dirty="0">
                          <a:effectLst/>
                        </a:rPr>
                        <a:t>Số lượng các bước mô phỏng giữa các đầu ra của step-log; </a:t>
                      </a:r>
                      <a:r>
                        <a:rPr lang="vi-VN" sz="1100" i="1" dirty="0">
                          <a:effectLst/>
                        </a:rPr>
                        <a:t>mặc định: </a:t>
                      </a:r>
                      <a:r>
                        <a:rPr lang="vi-VN" sz="1100" b="1" dirty="0">
                          <a:effectLst/>
                        </a:rPr>
                        <a:t>100</a:t>
                      </a:r>
                      <a:endParaRPr lang="vi-VN" sz="11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149833816"/>
                  </a:ext>
                </a:extLst>
              </a:tr>
            </a:tbl>
          </a:graphicData>
        </a:graphic>
      </p:graphicFrame>
    </p:spTree>
    <p:extLst>
      <p:ext uri="{BB962C8B-B14F-4D97-AF65-F5344CB8AC3E}">
        <p14:creationId xmlns:p14="http://schemas.microsoft.com/office/powerpoint/2010/main" val="2629744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Khí</a:t>
            </a:r>
            <a:r>
              <a:rPr lang="en-US" dirty="0"/>
              <a:t> </a:t>
            </a:r>
            <a:r>
              <a:rPr lang="en-US" dirty="0" err="1"/>
              <a:t>thải</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49</a:t>
            </a:fld>
            <a:endParaRPr dirty="0"/>
          </a:p>
        </p:txBody>
      </p:sp>
      <p:sp>
        <p:nvSpPr>
          <p:cNvPr id="4" name="Rectangle 3">
            <a:extLst>
              <a:ext uri="{FF2B5EF4-FFF2-40B4-BE49-F238E27FC236}">
                <a16:creationId xmlns:a16="http://schemas.microsoft.com/office/drawing/2014/main" id="{AA9A5AD7-01A9-0646-B8F3-C1AAC7002C71}"/>
              </a:ext>
            </a:extLst>
          </p:cNvPr>
          <p:cNvSpPr>
            <a:spLocks noChangeArrowheads="1"/>
          </p:cNvSpPr>
          <p:nvPr/>
        </p:nvSpPr>
        <p:spPr bwMode="auto">
          <a:xfrm>
            <a:off x="1811708" y="2172573"/>
            <a:ext cx="5477855"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buClrTx/>
            </a:pPr>
            <a:endParaRPr lang="en-US" altLang="en-VN" sz="1100" dirty="0">
              <a:solidFill>
                <a:schemeClr val="tx1"/>
              </a:solidFill>
              <a:latin typeface="Arial" panose="020B0604020202020204" pitchFamily="34" charset="0"/>
            </a:endParaRPr>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graphicFrame>
        <p:nvGraphicFramePr>
          <p:cNvPr id="2" name="Table 1">
            <a:extLst>
              <a:ext uri="{FF2B5EF4-FFF2-40B4-BE49-F238E27FC236}">
                <a16:creationId xmlns:a16="http://schemas.microsoft.com/office/drawing/2014/main" id="{9608FD5B-DC67-E644-ACBD-ECA6A4DA82EB}"/>
              </a:ext>
            </a:extLst>
          </p:cNvPr>
          <p:cNvGraphicFramePr>
            <a:graphicFrameLocks noGrp="1"/>
          </p:cNvGraphicFramePr>
          <p:nvPr>
            <p:extLst>
              <p:ext uri="{D42A27DB-BD31-4B8C-83A1-F6EECF244321}">
                <p14:modId xmlns:p14="http://schemas.microsoft.com/office/powerpoint/2010/main" val="1689695366"/>
              </p:ext>
            </p:extLst>
          </p:nvPr>
        </p:nvGraphicFramePr>
        <p:xfrm>
          <a:off x="327135" y="1592317"/>
          <a:ext cx="8489730" cy="2892974"/>
        </p:xfrm>
        <a:graphic>
          <a:graphicData uri="http://schemas.openxmlformats.org/drawingml/2006/table">
            <a:tbl>
              <a:tblPr/>
              <a:tblGrid>
                <a:gridCol w="4244865">
                  <a:extLst>
                    <a:ext uri="{9D8B030D-6E8A-4147-A177-3AD203B41FA5}">
                      <a16:colId xmlns:a16="http://schemas.microsoft.com/office/drawing/2014/main" val="3347523431"/>
                    </a:ext>
                  </a:extLst>
                </a:gridCol>
                <a:gridCol w="4244865">
                  <a:extLst>
                    <a:ext uri="{9D8B030D-6E8A-4147-A177-3AD203B41FA5}">
                      <a16:colId xmlns:a16="http://schemas.microsoft.com/office/drawing/2014/main" val="813286667"/>
                    </a:ext>
                  </a:extLst>
                </a:gridCol>
              </a:tblGrid>
              <a:tr h="388003">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3375746"/>
                  </a:ext>
                </a:extLst>
              </a:tr>
              <a:tr h="670481">
                <a:tc>
                  <a:txBody>
                    <a:bodyPr/>
                    <a:lstStyle/>
                    <a:p>
                      <a:pPr fontAlgn="t"/>
                      <a:r>
                        <a:rPr lang="en-US" sz="1200" b="1">
                          <a:effectLst/>
                        </a:rPr>
                        <a:t>--phemlight-path </a:t>
                      </a:r>
                      <a:r>
                        <a:rPr lang="en-US" sz="1200" i="1" u="none" strike="noStrike">
                          <a:effectLst/>
                          <a:hlinkClick r:id="rId3"/>
                        </a:rPr>
                        <a:t>&lt;FILE&gt;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Xác định nơi tải các định nghĩa PHEMlight; </a:t>
                      </a:r>
                      <a:r>
                        <a:rPr lang="vi-VN" sz="1200" i="1">
                          <a:effectLst/>
                        </a:rPr>
                        <a:t>mặc định: </a:t>
                      </a:r>
                      <a:r>
                        <a:rPr lang="vi-VN" sz="1200" b="1">
                          <a:effectLst/>
                        </a:rPr>
                        <a:t>./PHEMlight/</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027665924"/>
                  </a:ext>
                </a:extLst>
              </a:tr>
              <a:tr h="388003">
                <a:tc>
                  <a:txBody>
                    <a:bodyPr/>
                    <a:lstStyle/>
                    <a:p>
                      <a:pPr fontAlgn="t"/>
                      <a:r>
                        <a:rPr lang="en-US" sz="1200" b="1">
                          <a:effectLst/>
                        </a:rPr>
                        <a:t>--device.emissions.probability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một chiếc xe có thiết bị 'phát thải';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697065900"/>
                  </a:ext>
                </a:extLst>
              </a:tr>
              <a:tr h="388003">
                <a:tc>
                  <a:txBody>
                    <a:bodyPr/>
                    <a:lstStyle/>
                    <a:p>
                      <a:pPr fontAlgn="t"/>
                      <a:r>
                        <a:rPr lang="en-US" sz="1200" b="1">
                          <a:effectLst/>
                        </a:rPr>
                        <a:t>--device.emissions.explicit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'phát thải'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821308"/>
                  </a:ext>
                </a:extLst>
              </a:tr>
              <a:tr h="670481">
                <a:tc>
                  <a:txBody>
                    <a:bodyPr/>
                    <a:lstStyle/>
                    <a:p>
                      <a:pPr fontAlgn="t"/>
                      <a:r>
                        <a:rPr lang="en-US" sz="1200" b="1" dirty="0">
                          <a:effectLst/>
                        </a:rPr>
                        <a:t>--</a:t>
                      </a:r>
                      <a:r>
                        <a:rPr lang="en-US" sz="1200" b="1" dirty="0" err="1">
                          <a:effectLst/>
                        </a:rPr>
                        <a:t>device.emissions.deterministic</a:t>
                      </a:r>
                      <a:r>
                        <a:rPr lang="en-US" sz="1200" b="1" dirty="0">
                          <a:effectLst/>
                        </a:rPr>
                        <a:t> </a:t>
                      </a:r>
                      <a:r>
                        <a:rPr lang="en-US" sz="1200" i="1" u="none" strike="noStrike" dirty="0">
                          <a:effectLst/>
                          <a:hlinkClick r:id="rId3"/>
                        </a:rPr>
                        <a:t>&lt;BOOL&gt;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'phát thải'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6921087"/>
                  </a:ext>
                </a:extLst>
              </a:tr>
              <a:tr h="388003">
                <a:tc>
                  <a:txBody>
                    <a:bodyPr/>
                    <a:lstStyle/>
                    <a:p>
                      <a:pPr fontAlgn="t"/>
                      <a:r>
                        <a:rPr lang="en-US" sz="1200" b="1">
                          <a:effectLst/>
                        </a:rPr>
                        <a:t>--device.emissions.period </a:t>
                      </a:r>
                      <a:r>
                        <a:rPr lang="en-US" sz="1200" i="1" u="none" strike="noStrike">
                          <a:effectLst/>
                          <a:hlinkClick r:id="rId3"/>
                        </a:rPr>
                        <a:t>&lt;STRING&gt;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Thời</a:t>
                      </a:r>
                      <a:r>
                        <a:rPr lang="en-US" sz="1200" dirty="0">
                          <a:effectLst/>
                        </a:rPr>
                        <a:t> </a:t>
                      </a:r>
                      <a:r>
                        <a:rPr lang="en-US" sz="1200" dirty="0" err="1">
                          <a:effectLst/>
                        </a:rPr>
                        <a:t>gian</a:t>
                      </a:r>
                      <a:r>
                        <a:rPr lang="en-US" sz="1200" dirty="0">
                          <a:effectLst/>
                        </a:rPr>
                        <a:t> </a:t>
                      </a:r>
                      <a:r>
                        <a:rPr lang="en-US" sz="1200" dirty="0" err="1">
                          <a:effectLst/>
                        </a:rPr>
                        <a:t>ghi</a:t>
                      </a:r>
                      <a:r>
                        <a:rPr lang="en-US" sz="1200" dirty="0">
                          <a:effectLst/>
                        </a:rPr>
                        <a:t> </a:t>
                      </a:r>
                      <a:r>
                        <a:rPr lang="en-US" sz="1200" dirty="0" err="1">
                          <a:effectLst/>
                        </a:rPr>
                        <a:t>nhận</a:t>
                      </a:r>
                      <a:r>
                        <a:rPr lang="en-US" sz="1200" dirty="0">
                          <a:effectLst/>
                        </a:rPr>
                        <a:t> </a:t>
                      </a:r>
                      <a:r>
                        <a:rPr lang="en-US" sz="1200" dirty="0" err="1">
                          <a:effectLst/>
                        </a:rPr>
                        <a:t>đầu</a:t>
                      </a:r>
                      <a:r>
                        <a:rPr lang="en-US" sz="1200" dirty="0">
                          <a:effectLst/>
                        </a:rPr>
                        <a:t> ra </a:t>
                      </a:r>
                      <a:r>
                        <a:rPr lang="en-US" sz="1200" dirty="0" err="1">
                          <a:effectLst/>
                        </a:rPr>
                        <a:t>phát</a:t>
                      </a:r>
                      <a:r>
                        <a:rPr lang="en-US" sz="1200" dirty="0">
                          <a:effectLst/>
                        </a:rPr>
                        <a:t> </a:t>
                      </a:r>
                      <a:r>
                        <a:rPr lang="en-US" sz="1200" dirty="0" err="1">
                          <a:effectLst/>
                        </a:rPr>
                        <a:t>thải</a:t>
                      </a:r>
                      <a:r>
                        <a:rPr lang="en-US" sz="1200" dirty="0">
                          <a:effectLst/>
                        </a:rPr>
                        <a:t>;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0</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07277598"/>
                  </a:ext>
                </a:extLst>
              </a:tr>
            </a:tbl>
          </a:graphicData>
        </a:graphic>
      </p:graphicFrame>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02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Về</a:t>
            </a:r>
            <a:r>
              <a:rPr lang="en-US" dirty="0"/>
              <a:t> 30.000 feet</a:t>
            </a:r>
            <a:endParaRPr lang="en-VN" dirty="0"/>
          </a:p>
        </p:txBody>
      </p:sp>
      <p:sp>
        <p:nvSpPr>
          <p:cNvPr id="102" name="Google Shape;102;p12"/>
          <p:cNvSpPr txBox="1">
            <a:spLocks noGrp="1"/>
          </p:cNvSpPr>
          <p:nvPr>
            <p:ph type="body" idx="2"/>
          </p:nvPr>
        </p:nvSpPr>
        <p:spPr>
          <a:xfrm>
            <a:off x="1914530" y="1728508"/>
            <a:ext cx="5819413" cy="1523363"/>
          </a:xfrm>
          <a:prstGeom prst="rect">
            <a:avLst/>
          </a:prstGeom>
        </p:spPr>
        <p:txBody>
          <a:bodyPr spcFirstLastPara="1" wrap="square" lIns="91425" tIns="91425" rIns="91425" bIns="91425" anchor="t" anchorCtr="0">
            <a:noAutofit/>
          </a:bodyPr>
          <a:lstStyle/>
          <a:p>
            <a:pPr marL="114300" lvl="0" indent="0">
              <a:buNone/>
            </a:pPr>
            <a:r>
              <a:rPr lang="en-US" sz="2000" b="1" dirty="0" err="1"/>
              <a:t>Đầu</a:t>
            </a:r>
            <a:r>
              <a:rPr lang="en-US" sz="2000" b="1" dirty="0"/>
              <a:t> ra:</a:t>
            </a:r>
            <a:r>
              <a:rPr lang="en-US" sz="2000" dirty="0"/>
              <a:t> </a:t>
            </a:r>
          </a:p>
          <a:p>
            <a:pPr marL="114300" lvl="0" indent="0">
              <a:buNone/>
            </a:pPr>
            <a:r>
              <a:rPr lang="en-US" sz="2000" dirty="0"/>
              <a:t>SUMO </a:t>
            </a:r>
            <a:r>
              <a:rPr lang="en-US" sz="2000" dirty="0" err="1"/>
              <a:t>cho</a:t>
            </a:r>
            <a:r>
              <a:rPr lang="en-US" sz="2000" dirty="0"/>
              <a:t> </a:t>
            </a:r>
            <a:r>
              <a:rPr lang="en-US" sz="2000" dirty="0" err="1"/>
              <a:t>phép</a:t>
            </a:r>
            <a:r>
              <a:rPr lang="en-US" sz="2000" dirty="0"/>
              <a:t> </a:t>
            </a:r>
            <a:r>
              <a:rPr lang="en-US" sz="2000" dirty="0" err="1"/>
              <a:t>tạo</a:t>
            </a:r>
            <a:r>
              <a:rPr lang="en-US" sz="2000" dirty="0"/>
              <a:t> ra </a:t>
            </a:r>
            <a:r>
              <a:rPr lang="en-US" sz="2000" dirty="0" err="1"/>
              <a:t>một</a:t>
            </a:r>
            <a:r>
              <a:rPr lang="en-US" sz="2000" dirty="0"/>
              <a:t> </a:t>
            </a:r>
            <a:r>
              <a:rPr lang="en-US" sz="2000" dirty="0" err="1"/>
              <a:t>loạt</a:t>
            </a:r>
            <a:r>
              <a:rPr lang="en-US" sz="2000" dirty="0"/>
              <a:t> </a:t>
            </a:r>
            <a:r>
              <a:rPr lang="en-US" sz="2000" dirty="0" err="1"/>
              <a:t>các</a:t>
            </a:r>
            <a:r>
              <a:rPr lang="en-US" sz="2000" dirty="0"/>
              <a:t> </a:t>
            </a:r>
            <a:r>
              <a:rPr lang="en-US" sz="2000" dirty="0" err="1"/>
              <a:t>đầu</a:t>
            </a:r>
            <a:r>
              <a:rPr lang="en-US" sz="2000" dirty="0"/>
              <a:t> ra; </a:t>
            </a:r>
            <a:r>
              <a:rPr lang="en-US" sz="2000" dirty="0" err="1"/>
              <a:t>hình</a:t>
            </a:r>
            <a:r>
              <a:rPr lang="en-US" sz="2000" dirty="0"/>
              <a:t> dung </a:t>
            </a:r>
            <a:r>
              <a:rPr lang="en-US" sz="2000" dirty="0" err="1"/>
              <a:t>được</a:t>
            </a:r>
            <a:r>
              <a:rPr lang="en-US" sz="2000" dirty="0"/>
              <a:t> </a:t>
            </a:r>
            <a:r>
              <a:rPr lang="en-US" sz="2000" dirty="0" err="1"/>
              <a:t>thực</a:t>
            </a:r>
            <a:r>
              <a:rPr lang="en-US" sz="2000" dirty="0"/>
              <a:t> </a:t>
            </a:r>
            <a:r>
              <a:rPr lang="en-US" sz="2000" dirty="0" err="1"/>
              <a:t>hiện</a:t>
            </a:r>
            <a:r>
              <a:rPr lang="en-US" sz="2000" dirty="0"/>
              <a:t> </a:t>
            </a:r>
            <a:r>
              <a:rPr lang="en-US" sz="2000" dirty="0" err="1"/>
              <a:t>bằng</a:t>
            </a:r>
            <a:r>
              <a:rPr lang="en-US" sz="2000" dirty="0"/>
              <a:t> </a:t>
            </a:r>
            <a:r>
              <a:rPr lang="en-US" sz="2000" u="sng" dirty="0">
                <a:hlinkClick r:id="rId3"/>
              </a:rPr>
              <a:t>sumo-gui</a:t>
            </a:r>
            <a:endParaRPr lang="en-VN" sz="2000" dirty="0"/>
          </a:p>
          <a:p>
            <a:endParaRPr dirty="0"/>
          </a:p>
          <a:p>
            <a:pPr marL="0" lvl="0" indent="0" algn="l" rtl="0">
              <a:spcBef>
                <a:spcPts val="600"/>
              </a:spcBef>
              <a:spcAft>
                <a:spcPts val="0"/>
              </a:spcAft>
              <a:buNone/>
            </a:pPr>
            <a:endParaRPr sz="14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4"/>
          <a:stretch>
            <a:fillRect/>
          </a:stretch>
        </p:blipFill>
        <p:spPr>
          <a:xfrm>
            <a:off x="200850" y="1394614"/>
            <a:ext cx="1371600" cy="1473200"/>
          </a:xfrm>
          <a:prstGeom prst="rect">
            <a:avLst/>
          </a:prstGeom>
        </p:spPr>
      </p:pic>
      <p:sp>
        <p:nvSpPr>
          <p:cNvPr id="7" name="Google Shape;102;p12">
            <a:extLst>
              <a:ext uri="{FF2B5EF4-FFF2-40B4-BE49-F238E27FC236}">
                <a16:creationId xmlns:a16="http://schemas.microsoft.com/office/drawing/2014/main" id="{AAC979B6-8EBB-6740-8F70-BE5F15C9D996}"/>
              </a:ext>
            </a:extLst>
          </p:cNvPr>
          <p:cNvSpPr txBox="1">
            <a:spLocks/>
          </p:cNvSpPr>
          <p:nvPr/>
        </p:nvSpPr>
        <p:spPr>
          <a:xfrm>
            <a:off x="1914529" y="3251871"/>
            <a:ext cx="5819413" cy="152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1pPr>
            <a:lvl2pPr marL="914400" marR="0" lvl="1"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2pPr>
            <a:lvl3pPr marL="1371600" marR="0" lvl="2"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3pPr>
            <a:lvl4pPr marL="1828800" marR="0" lvl="3"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4pPr>
            <a:lvl5pPr marL="2286000" marR="0" lvl="4"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5pPr>
            <a:lvl6pPr marL="2743200" marR="0" lvl="5"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6pPr>
            <a:lvl7pPr marL="3200400" marR="0" lvl="6"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7pPr>
            <a:lvl8pPr marL="3657600" marR="0" lvl="7"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8pPr>
            <a:lvl9pPr marL="4114800" marR="0" lvl="8"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9pPr>
          </a:lstStyle>
          <a:p>
            <a:pPr marL="114300" indent="0">
              <a:buNone/>
            </a:pPr>
            <a:r>
              <a:rPr lang="en-US" b="1" dirty="0" err="1"/>
              <a:t>Ngôn</a:t>
            </a:r>
            <a:r>
              <a:rPr lang="en-US" b="1" dirty="0"/>
              <a:t> </a:t>
            </a:r>
            <a:r>
              <a:rPr lang="en-US" b="1" dirty="0" err="1"/>
              <a:t>ngữ</a:t>
            </a:r>
            <a:r>
              <a:rPr lang="en-US" b="1" dirty="0"/>
              <a:t> </a:t>
            </a:r>
            <a:r>
              <a:rPr lang="en-US" b="1" dirty="0" err="1"/>
              <a:t>lập</a:t>
            </a:r>
            <a:r>
              <a:rPr lang="en-US" b="1" dirty="0"/>
              <a:t> </a:t>
            </a:r>
            <a:r>
              <a:rPr lang="en-US" b="1" dirty="0" err="1"/>
              <a:t>trình</a:t>
            </a:r>
            <a:r>
              <a:rPr lang="en-US" b="1" dirty="0"/>
              <a:t>:</a:t>
            </a:r>
            <a:r>
              <a:rPr lang="en-US" dirty="0"/>
              <a:t> C ++</a:t>
            </a:r>
            <a:endParaRPr lang="en-VN" dirty="0"/>
          </a:p>
          <a:p>
            <a:endParaRPr lang="vi-VN" sz="1600" dirty="0"/>
          </a:p>
          <a:p>
            <a:pPr marL="0" indent="0">
              <a:buFont typeface="Karla"/>
              <a:buNone/>
            </a:pPr>
            <a:endParaRPr lang="vi-VN" sz="1200" dirty="0"/>
          </a:p>
        </p:txBody>
      </p:sp>
    </p:spTree>
    <p:extLst>
      <p:ext uri="{BB962C8B-B14F-4D97-AF65-F5344CB8AC3E}">
        <p14:creationId xmlns:p14="http://schemas.microsoft.com/office/powerpoint/2010/main" val="993321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Liên</a:t>
            </a:r>
            <a:r>
              <a:rPr lang="en-US" dirty="0"/>
              <a:t> </a:t>
            </a:r>
            <a:r>
              <a:rPr lang="en-US" dirty="0" err="1"/>
              <a:t>lạc</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50</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866922FB-BE80-A34E-A36C-2547D28C1DA8}"/>
              </a:ext>
            </a:extLst>
          </p:cNvPr>
          <p:cNvGraphicFramePr>
            <a:graphicFrameLocks noGrp="1"/>
          </p:cNvGraphicFramePr>
          <p:nvPr>
            <p:extLst>
              <p:ext uri="{D42A27DB-BD31-4B8C-83A1-F6EECF244321}">
                <p14:modId xmlns:p14="http://schemas.microsoft.com/office/powerpoint/2010/main" val="3333997418"/>
              </p:ext>
            </p:extLst>
          </p:nvPr>
        </p:nvGraphicFramePr>
        <p:xfrm>
          <a:off x="338958" y="1292772"/>
          <a:ext cx="8450318" cy="3422462"/>
        </p:xfrm>
        <a:graphic>
          <a:graphicData uri="http://schemas.openxmlformats.org/drawingml/2006/table">
            <a:tbl>
              <a:tblPr/>
              <a:tblGrid>
                <a:gridCol w="4225159">
                  <a:extLst>
                    <a:ext uri="{9D8B030D-6E8A-4147-A177-3AD203B41FA5}">
                      <a16:colId xmlns:a16="http://schemas.microsoft.com/office/drawing/2014/main" val="627576561"/>
                    </a:ext>
                  </a:extLst>
                </a:gridCol>
                <a:gridCol w="4225159">
                  <a:extLst>
                    <a:ext uri="{9D8B030D-6E8A-4147-A177-3AD203B41FA5}">
                      <a16:colId xmlns:a16="http://schemas.microsoft.com/office/drawing/2014/main" val="1984913776"/>
                    </a:ext>
                  </a:extLst>
                </a:gridCol>
              </a:tblGrid>
              <a:tr h="251664">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10452303"/>
                  </a:ext>
                </a:extLst>
              </a:tr>
              <a:tr h="427830">
                <a:tc>
                  <a:txBody>
                    <a:bodyPr/>
                    <a:lstStyle/>
                    <a:p>
                      <a:pPr fontAlgn="t"/>
                      <a:r>
                        <a:rPr lang="en-US" sz="1200" b="1">
                          <a:effectLst/>
                        </a:rPr>
                        <a:t>--device.btreceiver.probability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một chiếc xe có thiết bị 'btreceiver';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79677131"/>
                  </a:ext>
                </a:extLst>
              </a:tr>
              <a:tr h="251664">
                <a:tc>
                  <a:txBody>
                    <a:bodyPr/>
                    <a:lstStyle/>
                    <a:p>
                      <a:pPr fontAlgn="t"/>
                      <a:r>
                        <a:rPr lang="en-US" sz="1200" b="1">
                          <a:effectLst/>
                        </a:rPr>
                        <a:t>--device.btreceiver.explicit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'btreceiver'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0607547"/>
                  </a:ext>
                </a:extLst>
              </a:tr>
              <a:tr h="427830">
                <a:tc>
                  <a:txBody>
                    <a:bodyPr/>
                    <a:lstStyle/>
                    <a:p>
                      <a:pPr fontAlgn="t"/>
                      <a:r>
                        <a:rPr lang="en-US" sz="1200" b="1">
                          <a:effectLst/>
                        </a:rPr>
                        <a:t>--device.btreceiver.deterministic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'btreceiver'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42634827"/>
                  </a:ext>
                </a:extLst>
              </a:tr>
              <a:tr h="251664">
                <a:tc>
                  <a:txBody>
                    <a:bodyPr/>
                    <a:lstStyle/>
                    <a:p>
                      <a:pPr fontAlgn="t"/>
                      <a:r>
                        <a:rPr lang="en-US" sz="1200" b="1">
                          <a:effectLst/>
                        </a:rPr>
                        <a:t>--device.btreceiver.range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Phạm vi của máy thu bt; </a:t>
                      </a:r>
                      <a:r>
                        <a:rPr lang="en-US" sz="1200" i="1">
                          <a:effectLst/>
                        </a:rPr>
                        <a:t>mặc định: </a:t>
                      </a:r>
                      <a:r>
                        <a:rPr lang="en-US" sz="1200" b="1">
                          <a:effectLst/>
                        </a:rPr>
                        <a:t>300</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452868290"/>
                  </a:ext>
                </a:extLst>
              </a:tr>
              <a:tr h="427830">
                <a:tc>
                  <a:txBody>
                    <a:bodyPr/>
                    <a:lstStyle/>
                    <a:p>
                      <a:pPr fontAlgn="t"/>
                      <a:r>
                        <a:rPr lang="en-US" sz="1200" b="1">
                          <a:effectLst/>
                        </a:rPr>
                        <a:t>--device.btreceiver.all-Recogtions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Tất cả các điểm công nhận có được ghi hay không;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882592842"/>
                  </a:ext>
                </a:extLst>
              </a:tr>
              <a:tr h="427830">
                <a:tc>
                  <a:txBody>
                    <a:bodyPr/>
                    <a:lstStyle/>
                    <a:p>
                      <a:pPr fontAlgn="t"/>
                      <a:r>
                        <a:rPr lang="en-US" sz="1200" b="1">
                          <a:effectLst/>
                        </a:rPr>
                        <a:t>--device.btreceiver.offtime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gian tắt được sử dụng để tính xác suất phát hiện (tính bằng giây); </a:t>
                      </a:r>
                      <a:r>
                        <a:rPr lang="vi-VN" sz="1200" i="1">
                          <a:effectLst/>
                        </a:rPr>
                        <a:t>mặc định: </a:t>
                      </a:r>
                      <a:r>
                        <a:rPr lang="vi-VN" sz="1200" b="1">
                          <a:effectLst/>
                        </a:rPr>
                        <a:t>0,64</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719998518"/>
                  </a:ext>
                </a:extLst>
              </a:tr>
              <a:tr h="251664">
                <a:tc>
                  <a:txBody>
                    <a:bodyPr/>
                    <a:lstStyle/>
                    <a:p>
                      <a:pPr fontAlgn="t"/>
                      <a:r>
                        <a:rPr lang="en-US" sz="1200" b="1">
                          <a:effectLst/>
                        </a:rPr>
                        <a:t>--device.btsender.probability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một chiếc xe có thiết bị 'btsender';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74815413"/>
                  </a:ext>
                </a:extLst>
              </a:tr>
              <a:tr h="251664">
                <a:tc>
                  <a:txBody>
                    <a:bodyPr/>
                    <a:lstStyle/>
                    <a:p>
                      <a:pPr fontAlgn="t"/>
                      <a:r>
                        <a:rPr lang="en-US" sz="1200" b="1">
                          <a:effectLst/>
                        </a:rPr>
                        <a:t>--device.btsender.explicit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'btsender'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84578938"/>
                  </a:ext>
                </a:extLst>
              </a:tr>
              <a:tr h="427830">
                <a:tc>
                  <a:txBody>
                    <a:bodyPr/>
                    <a:lstStyle/>
                    <a:p>
                      <a:pPr fontAlgn="t"/>
                      <a:r>
                        <a:rPr lang="en-US" sz="1200" b="1">
                          <a:effectLst/>
                        </a:rPr>
                        <a:t>--device.btsender.deterministic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Các thiết bị 'btsender' được thiết lập xác định bằng cách sử dụng một phần của 1000; </a:t>
                      </a:r>
                      <a:r>
                        <a:rPr lang="vi-VN" sz="1200" i="1" dirty="0">
                          <a:effectLst/>
                        </a:rPr>
                        <a:t>default: </a:t>
                      </a:r>
                      <a:r>
                        <a:rPr lang="vi-VN" sz="1200" b="1" dirty="0">
                          <a:effectLst/>
                        </a:rPr>
                        <a:t>false</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664819380"/>
                  </a:ext>
                </a:extLst>
              </a:tr>
            </a:tbl>
          </a:graphicData>
        </a:graphic>
      </p:graphicFrame>
    </p:spTree>
    <p:extLst>
      <p:ext uri="{BB962C8B-B14F-4D97-AF65-F5344CB8AC3E}">
        <p14:creationId xmlns:p14="http://schemas.microsoft.com/office/powerpoint/2010/main" val="569734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Ắc</a:t>
            </a:r>
            <a:r>
              <a:rPr lang="en-US" dirty="0"/>
              <a:t> </a:t>
            </a:r>
            <a:r>
              <a:rPr lang="en-US" dirty="0" err="1"/>
              <a:t>quy</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51</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60E47A83-B8E6-A748-AF28-F48F5E910E03}"/>
              </a:ext>
            </a:extLst>
          </p:cNvPr>
          <p:cNvGraphicFramePr>
            <a:graphicFrameLocks noGrp="1"/>
          </p:cNvGraphicFramePr>
          <p:nvPr>
            <p:extLst>
              <p:ext uri="{D42A27DB-BD31-4B8C-83A1-F6EECF244321}">
                <p14:modId xmlns:p14="http://schemas.microsoft.com/office/powerpoint/2010/main" val="652614936"/>
              </p:ext>
            </p:extLst>
          </p:nvPr>
        </p:nvGraphicFramePr>
        <p:xfrm>
          <a:off x="1056289" y="1576552"/>
          <a:ext cx="7717220" cy="2578777"/>
        </p:xfrm>
        <a:graphic>
          <a:graphicData uri="http://schemas.openxmlformats.org/drawingml/2006/table">
            <a:tbl>
              <a:tblPr/>
              <a:tblGrid>
                <a:gridCol w="3858610">
                  <a:extLst>
                    <a:ext uri="{9D8B030D-6E8A-4147-A177-3AD203B41FA5}">
                      <a16:colId xmlns:a16="http://schemas.microsoft.com/office/drawing/2014/main" val="3108518726"/>
                    </a:ext>
                  </a:extLst>
                </a:gridCol>
                <a:gridCol w="3858610">
                  <a:extLst>
                    <a:ext uri="{9D8B030D-6E8A-4147-A177-3AD203B41FA5}">
                      <a16:colId xmlns:a16="http://schemas.microsoft.com/office/drawing/2014/main" val="1861474159"/>
                    </a:ext>
                  </a:extLst>
                </a:gridCol>
              </a:tblGrid>
              <a:tr h="399435">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386683479"/>
                  </a:ext>
                </a:extLst>
              </a:tr>
              <a:tr h="399435">
                <a:tc>
                  <a:txBody>
                    <a:bodyPr/>
                    <a:lstStyle/>
                    <a:p>
                      <a:pPr fontAlgn="t"/>
                      <a:r>
                        <a:rPr lang="en-US" sz="1200" b="1">
                          <a:effectLst/>
                        </a:rPr>
                        <a:t>--device.battery.probability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xe có thiết bị 'pin';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041201358"/>
                  </a:ext>
                </a:extLst>
              </a:tr>
              <a:tr h="399435">
                <a:tc>
                  <a:txBody>
                    <a:bodyPr/>
                    <a:lstStyle/>
                    <a:p>
                      <a:pPr fontAlgn="t"/>
                      <a:r>
                        <a:rPr lang="en-US" sz="1200" b="1" dirty="0">
                          <a:effectLst/>
                        </a:rPr>
                        <a:t>--</a:t>
                      </a:r>
                      <a:r>
                        <a:rPr lang="en-US" sz="1200" b="1" dirty="0" err="1">
                          <a:effectLst/>
                        </a:rPr>
                        <a:t>device.battery.explicit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'pin'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0182424"/>
                  </a:ext>
                </a:extLst>
              </a:tr>
              <a:tr h="690236">
                <a:tc>
                  <a:txBody>
                    <a:bodyPr/>
                    <a:lstStyle/>
                    <a:p>
                      <a:pPr fontAlgn="t"/>
                      <a:r>
                        <a:rPr lang="en-US" sz="1200" b="1">
                          <a:effectLst/>
                        </a:rPr>
                        <a:t>--device.battery.deterministic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'pin'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030667143"/>
                  </a:ext>
                </a:extLst>
              </a:tr>
              <a:tr h="690236">
                <a:tc>
                  <a:txBody>
                    <a:bodyPr/>
                    <a:lstStyle/>
                    <a:p>
                      <a:pPr fontAlgn="t"/>
                      <a:r>
                        <a:rPr lang="en-US" sz="1200" b="1">
                          <a:effectLst/>
                        </a:rPr>
                        <a:t>--device.battery.track-fuel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a:effectLst/>
                        </a:rPr>
                        <a:t>Theo </a:t>
                      </a:r>
                      <a:r>
                        <a:rPr lang="en-US" sz="1200" dirty="0" err="1">
                          <a:effectLst/>
                        </a:rPr>
                        <a:t>dõi</a:t>
                      </a:r>
                      <a:r>
                        <a:rPr lang="en-US" sz="1200" dirty="0">
                          <a:effectLst/>
                        </a:rPr>
                        <a:t> </a:t>
                      </a:r>
                      <a:r>
                        <a:rPr lang="en-US" sz="1200" dirty="0" err="1">
                          <a:effectLst/>
                        </a:rPr>
                        <a:t>mức</a:t>
                      </a:r>
                      <a:r>
                        <a:rPr lang="en-US" sz="1200" dirty="0">
                          <a:effectLst/>
                        </a:rPr>
                        <a:t> </a:t>
                      </a:r>
                      <a:r>
                        <a:rPr lang="en-US" sz="1200" dirty="0" err="1">
                          <a:effectLst/>
                        </a:rPr>
                        <a:t>tiêu</a:t>
                      </a:r>
                      <a:r>
                        <a:rPr lang="en-US" sz="1200" dirty="0">
                          <a:effectLst/>
                        </a:rPr>
                        <a:t> </a:t>
                      </a:r>
                      <a:r>
                        <a:rPr lang="en-US" sz="1200" dirty="0" err="1">
                          <a:effectLst/>
                        </a:rPr>
                        <a:t>thụ</a:t>
                      </a:r>
                      <a:r>
                        <a:rPr lang="en-US" sz="1200" dirty="0">
                          <a:effectLst/>
                        </a:rPr>
                        <a:t> </a:t>
                      </a:r>
                      <a:r>
                        <a:rPr lang="en-US" sz="1200" dirty="0" err="1">
                          <a:effectLst/>
                        </a:rPr>
                        <a:t>nhiên</a:t>
                      </a:r>
                      <a:r>
                        <a:rPr lang="en-US" sz="1200" dirty="0">
                          <a:effectLst/>
                        </a:rPr>
                        <a:t> </a:t>
                      </a:r>
                      <a:r>
                        <a:rPr lang="en-US" sz="1200" dirty="0" err="1">
                          <a:effectLst/>
                        </a:rPr>
                        <a:t>liệu</a:t>
                      </a:r>
                      <a:r>
                        <a:rPr lang="en-US" sz="1200" dirty="0">
                          <a:effectLst/>
                        </a:rPr>
                        <a:t> </a:t>
                      </a:r>
                      <a:r>
                        <a:rPr lang="en-US" sz="1200" dirty="0" err="1">
                          <a:effectLst/>
                        </a:rPr>
                        <a:t>đối</a:t>
                      </a:r>
                      <a:r>
                        <a:rPr lang="en-US" sz="1200" dirty="0">
                          <a:effectLst/>
                        </a:rPr>
                        <a:t> </a:t>
                      </a:r>
                      <a:r>
                        <a:rPr lang="en-US" sz="1200" dirty="0" err="1">
                          <a:effectLst/>
                        </a:rPr>
                        <a:t>với</a:t>
                      </a:r>
                      <a:r>
                        <a:rPr lang="en-US" sz="1200" dirty="0">
                          <a:effectLst/>
                        </a:rPr>
                        <a:t> </a:t>
                      </a:r>
                      <a:r>
                        <a:rPr lang="en-US" sz="1200" dirty="0" err="1">
                          <a:effectLst/>
                        </a:rPr>
                        <a:t>xe</a:t>
                      </a:r>
                      <a:r>
                        <a:rPr lang="en-US" sz="1200" dirty="0">
                          <a:effectLst/>
                        </a:rPr>
                        <a:t> </a:t>
                      </a:r>
                      <a:r>
                        <a:rPr lang="en-US" sz="1200" dirty="0" err="1">
                          <a:effectLst/>
                        </a:rPr>
                        <a:t>không</a:t>
                      </a:r>
                      <a:r>
                        <a:rPr lang="en-US" sz="1200" dirty="0">
                          <a:effectLst/>
                        </a:rPr>
                        <a:t> </a:t>
                      </a:r>
                      <a:r>
                        <a:rPr lang="en-US" sz="1200" dirty="0" err="1">
                          <a:effectLst/>
                        </a:rPr>
                        <a:t>sử</a:t>
                      </a:r>
                      <a:r>
                        <a:rPr lang="en-US" sz="1200" dirty="0">
                          <a:effectLst/>
                        </a:rPr>
                        <a:t> </a:t>
                      </a:r>
                      <a:r>
                        <a:rPr lang="en-US" sz="1200" dirty="0" err="1">
                          <a:effectLst/>
                        </a:rPr>
                        <a:t>dụng</a:t>
                      </a:r>
                      <a:r>
                        <a:rPr lang="en-US" sz="1200" dirty="0">
                          <a:effectLst/>
                        </a:rPr>
                        <a:t> </a:t>
                      </a:r>
                      <a:r>
                        <a:rPr lang="en-US" sz="1200" dirty="0" err="1">
                          <a:effectLst/>
                        </a:rPr>
                        <a:t>điện</a:t>
                      </a:r>
                      <a:r>
                        <a:rPr lang="en-US" sz="1200" dirty="0">
                          <a:effectLst/>
                        </a:rPr>
                        <a:t>; </a:t>
                      </a:r>
                      <a:r>
                        <a:rPr lang="en-US" sz="1200" i="1" dirty="0">
                          <a:effectLst/>
                        </a:rPr>
                        <a:t>default: </a:t>
                      </a:r>
                      <a:r>
                        <a:rPr lang="en-US" sz="1200" b="1" dirty="0">
                          <a:effectLst/>
                        </a:rPr>
                        <a:t>false</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655633068"/>
                  </a:ext>
                </a:extLst>
              </a:tr>
            </a:tbl>
          </a:graphicData>
        </a:graphic>
      </p:graphicFrame>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122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a:t>
            </a:r>
            <a:r>
              <a:rPr lang="en-US" dirty="0" err="1"/>
              <a:t>mẫu</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52</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E6CE2C8-C805-2F47-B458-C8D4A2F0ECED}"/>
              </a:ext>
            </a:extLst>
          </p:cNvPr>
          <p:cNvGraphicFramePr>
            <a:graphicFrameLocks noGrp="1"/>
          </p:cNvGraphicFramePr>
          <p:nvPr>
            <p:extLst>
              <p:ext uri="{D42A27DB-BD31-4B8C-83A1-F6EECF244321}">
                <p14:modId xmlns:p14="http://schemas.microsoft.com/office/powerpoint/2010/main" val="1927484674"/>
              </p:ext>
            </p:extLst>
          </p:nvPr>
        </p:nvGraphicFramePr>
        <p:xfrm>
          <a:off x="1077400" y="1387367"/>
          <a:ext cx="7688228" cy="2948150"/>
        </p:xfrm>
        <a:graphic>
          <a:graphicData uri="http://schemas.openxmlformats.org/drawingml/2006/table">
            <a:tbl>
              <a:tblPr/>
              <a:tblGrid>
                <a:gridCol w="3844114">
                  <a:extLst>
                    <a:ext uri="{9D8B030D-6E8A-4147-A177-3AD203B41FA5}">
                      <a16:colId xmlns:a16="http://schemas.microsoft.com/office/drawing/2014/main" val="68471012"/>
                    </a:ext>
                  </a:extLst>
                </a:gridCol>
                <a:gridCol w="3844114">
                  <a:extLst>
                    <a:ext uri="{9D8B030D-6E8A-4147-A177-3AD203B41FA5}">
                      <a16:colId xmlns:a16="http://schemas.microsoft.com/office/drawing/2014/main" val="3330649809"/>
                    </a:ext>
                  </a:extLst>
                </a:gridCol>
              </a:tblGrid>
              <a:tr h="460648">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764868980"/>
                  </a:ext>
                </a:extLst>
              </a:tr>
              <a:tr h="460648">
                <a:tc>
                  <a:txBody>
                    <a:bodyPr/>
                    <a:lstStyle/>
                    <a:p>
                      <a:pPr fontAlgn="t"/>
                      <a:r>
                        <a:rPr lang="en-US" sz="1200" b="1">
                          <a:effectLst/>
                        </a:rPr>
                        <a:t>--device.example.probability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một chiếc xe có thiết bị 'ví dụ';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433905900"/>
                  </a:ext>
                </a:extLst>
              </a:tr>
              <a:tr h="460648">
                <a:tc>
                  <a:txBody>
                    <a:bodyPr/>
                    <a:lstStyle/>
                    <a:p>
                      <a:pPr fontAlgn="t"/>
                      <a:r>
                        <a:rPr lang="en-US" sz="1200" b="1">
                          <a:effectLst/>
                        </a:rPr>
                        <a:t>--device.example.explicit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'ví dụ'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572319766"/>
                  </a:ext>
                </a:extLst>
              </a:tr>
              <a:tr h="783103">
                <a:tc>
                  <a:txBody>
                    <a:bodyPr/>
                    <a:lstStyle/>
                    <a:p>
                      <a:pPr fontAlgn="t"/>
                      <a:r>
                        <a:rPr lang="en-US" sz="1200" b="1">
                          <a:effectLst/>
                        </a:rPr>
                        <a:t>--device.example.deterministic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'ví dụ'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670038149"/>
                  </a:ext>
                </a:extLst>
              </a:tr>
              <a:tr h="783103">
                <a:tc>
                  <a:txBody>
                    <a:bodyPr/>
                    <a:lstStyle/>
                    <a:p>
                      <a:pPr fontAlgn="t"/>
                      <a:r>
                        <a:rPr lang="en-US" sz="1200" b="1">
                          <a:effectLst/>
                        </a:rPr>
                        <a:t>--device.example.parameter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Một tham số mẫu có thể được sử dụng bởi tất cả các trường hợp của thiết bị mẫu; </a:t>
                      </a:r>
                      <a:r>
                        <a:rPr lang="vi-VN" sz="1200" i="1" dirty="0">
                          <a:effectLst/>
                        </a:rPr>
                        <a:t>mặc định: </a:t>
                      </a:r>
                      <a:r>
                        <a:rPr lang="vi-VN" sz="1200" b="1" dirty="0">
                          <a:effectLst/>
                        </a:rPr>
                        <a:t>0</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93773799"/>
                  </a:ext>
                </a:extLst>
              </a:tr>
            </a:tbl>
          </a:graphicData>
        </a:graphic>
      </p:graphicFrame>
    </p:spTree>
    <p:extLst>
      <p:ext uri="{BB962C8B-B14F-4D97-AF65-F5344CB8AC3E}">
        <p14:creationId xmlns:p14="http://schemas.microsoft.com/office/powerpoint/2010/main" val="647434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a:t>
            </a:r>
            <a:r>
              <a:rPr lang="en-US" dirty="0" err="1"/>
              <a:t>Ssm</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53</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46FC62BF-F8C3-C44E-BCFE-8D46892D478B}"/>
              </a:ext>
            </a:extLst>
          </p:cNvPr>
          <p:cNvGraphicFramePr>
            <a:graphicFrameLocks noGrp="1"/>
          </p:cNvGraphicFramePr>
          <p:nvPr>
            <p:extLst>
              <p:ext uri="{D42A27DB-BD31-4B8C-83A1-F6EECF244321}">
                <p14:modId xmlns:p14="http://schemas.microsoft.com/office/powerpoint/2010/main" val="1131567575"/>
              </p:ext>
            </p:extLst>
          </p:nvPr>
        </p:nvGraphicFramePr>
        <p:xfrm>
          <a:off x="1016876" y="1490036"/>
          <a:ext cx="7756634" cy="2908541"/>
        </p:xfrm>
        <a:graphic>
          <a:graphicData uri="http://schemas.openxmlformats.org/drawingml/2006/table">
            <a:tbl>
              <a:tblPr/>
              <a:tblGrid>
                <a:gridCol w="3878317">
                  <a:extLst>
                    <a:ext uri="{9D8B030D-6E8A-4147-A177-3AD203B41FA5}">
                      <a16:colId xmlns:a16="http://schemas.microsoft.com/office/drawing/2014/main" val="4021837950"/>
                    </a:ext>
                  </a:extLst>
                </a:gridCol>
                <a:gridCol w="3878317">
                  <a:extLst>
                    <a:ext uri="{9D8B030D-6E8A-4147-A177-3AD203B41FA5}">
                      <a16:colId xmlns:a16="http://schemas.microsoft.com/office/drawing/2014/main" val="1381595546"/>
                    </a:ext>
                  </a:extLst>
                </a:gridCol>
              </a:tblGrid>
              <a:tr h="301711">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193435623"/>
                  </a:ext>
                </a:extLst>
              </a:tr>
              <a:tr h="301711">
                <a:tc>
                  <a:txBody>
                    <a:bodyPr/>
                    <a:lstStyle/>
                    <a:p>
                      <a:pPr fontAlgn="t"/>
                      <a:r>
                        <a:rPr lang="en-US" sz="1200" b="1">
                          <a:effectLst/>
                        </a:rPr>
                        <a:t>--device.ssm.probability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Xác</a:t>
                      </a:r>
                      <a:r>
                        <a:rPr lang="en-US" sz="1200" dirty="0">
                          <a:effectLst/>
                        </a:rPr>
                        <a:t> </a:t>
                      </a:r>
                      <a:r>
                        <a:rPr lang="en-US" sz="1200" dirty="0" err="1">
                          <a:effectLst/>
                        </a:rPr>
                        <a:t>suất</a:t>
                      </a:r>
                      <a:r>
                        <a:rPr lang="en-US" sz="1200" dirty="0">
                          <a:effectLst/>
                        </a:rPr>
                        <a:t> </a:t>
                      </a:r>
                      <a:r>
                        <a:rPr lang="en-US" sz="1200" dirty="0" err="1">
                          <a:effectLst/>
                        </a:rPr>
                        <a:t>để</a:t>
                      </a:r>
                      <a:r>
                        <a:rPr lang="en-US" sz="1200" dirty="0">
                          <a:effectLst/>
                        </a:rPr>
                        <a:t> </a:t>
                      </a:r>
                      <a:r>
                        <a:rPr lang="en-US" sz="1200" dirty="0" err="1">
                          <a:effectLst/>
                        </a:rPr>
                        <a:t>một</a:t>
                      </a:r>
                      <a:r>
                        <a:rPr lang="en-US" sz="1200" dirty="0">
                          <a:effectLst/>
                        </a:rPr>
                        <a:t> </a:t>
                      </a:r>
                      <a:r>
                        <a:rPr lang="en-US" sz="1200" dirty="0" err="1">
                          <a:effectLst/>
                        </a:rPr>
                        <a:t>chiếc</a:t>
                      </a:r>
                      <a:r>
                        <a:rPr lang="en-US" sz="1200" dirty="0">
                          <a:effectLst/>
                        </a:rPr>
                        <a:t> </a:t>
                      </a:r>
                      <a:r>
                        <a:rPr lang="en-US" sz="1200" dirty="0" err="1">
                          <a:effectLst/>
                        </a:rPr>
                        <a:t>xe</a:t>
                      </a:r>
                      <a:r>
                        <a:rPr lang="en-US" sz="1200" dirty="0">
                          <a:effectLst/>
                        </a:rPr>
                        <a:t> </a:t>
                      </a:r>
                      <a:r>
                        <a:rPr lang="en-US" sz="1200" dirty="0" err="1">
                          <a:effectLst/>
                        </a:rPr>
                        <a:t>có</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ssm</a:t>
                      </a:r>
                      <a:r>
                        <a:rPr lang="en-US" sz="1200" dirty="0">
                          <a:effectLst/>
                        </a:rPr>
                        <a:t>';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-1</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051403500"/>
                  </a:ext>
                </a:extLst>
              </a:tr>
              <a:tr h="301711">
                <a:tc>
                  <a:txBody>
                    <a:bodyPr/>
                    <a:lstStyle/>
                    <a:p>
                      <a:pPr fontAlgn="t"/>
                      <a:r>
                        <a:rPr lang="en-US" sz="1200" b="1">
                          <a:effectLst/>
                        </a:rPr>
                        <a:t>--device.ssm.explicit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'ssm'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50064385"/>
                  </a:ext>
                </a:extLst>
              </a:tr>
              <a:tr h="521366">
                <a:tc>
                  <a:txBody>
                    <a:bodyPr/>
                    <a:lstStyle/>
                    <a:p>
                      <a:pPr fontAlgn="t"/>
                      <a:r>
                        <a:rPr lang="en-US" sz="1200" b="1">
                          <a:effectLst/>
                        </a:rPr>
                        <a:t>--device.ssm.deterministic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'ssm'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996538942"/>
                  </a:ext>
                </a:extLst>
              </a:tr>
              <a:tr h="741021">
                <a:tc>
                  <a:txBody>
                    <a:bodyPr/>
                    <a:lstStyle/>
                    <a:p>
                      <a:pPr fontAlgn="t"/>
                      <a:r>
                        <a:rPr lang="en-US" sz="1200" b="1" dirty="0">
                          <a:effectLst/>
                        </a:rPr>
                        <a:t>--</a:t>
                      </a:r>
                      <a:r>
                        <a:rPr lang="en-US" sz="1200" b="1" dirty="0" err="1">
                          <a:effectLst/>
                        </a:rPr>
                        <a:t>device.ssm.measures</a:t>
                      </a:r>
                      <a:r>
                        <a:rPr lang="en-US" sz="1200" b="1" dirty="0">
                          <a:effectLst/>
                        </a:rPr>
                        <a:t> </a:t>
                      </a:r>
                      <a:r>
                        <a:rPr lang="en-US" sz="1200" i="1" u="none" strike="noStrike" dirty="0">
                          <a:effectLst/>
                          <a:hlinkClick r:id="rId3"/>
                        </a:rPr>
                        <a:t>&lt;STRING&gt;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Chỉ định các biện pháp sẽ được ghi lại (dưới dạng một chuỗi ID được phân tách bằng dấu cách trong ('TTC', 'DRAC', 'PET')).</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407662612"/>
                  </a:ext>
                </a:extLst>
              </a:tr>
              <a:tr h="741021">
                <a:tc>
                  <a:txBody>
                    <a:bodyPr/>
                    <a:lstStyle/>
                    <a:p>
                      <a:pPr fontAlgn="t"/>
                      <a:r>
                        <a:rPr lang="en-US" sz="1200" b="1">
                          <a:effectLst/>
                        </a:rPr>
                        <a:t>--device.ssm.thresholds </a:t>
                      </a:r>
                      <a:r>
                        <a:rPr lang="en-US" sz="1200" i="1" u="none" strike="noStrike">
                          <a:effectLst/>
                          <a:hlinkClick r:id="rId3"/>
                        </a:rPr>
                        <a:t>&lt;STRING&gt;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Chỉ định các ngưỡng tương ứng với các biện pháp được chỉ định (xem tài liệu và xem đơn đặt hàng!). Chỉ những sự kiện vượt quá ngưỡng mới được ghi lại.</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81789686"/>
                  </a:ext>
                </a:extLst>
              </a:tr>
            </a:tbl>
          </a:graphicData>
        </a:graphic>
      </p:graphicFrame>
    </p:spTree>
    <p:extLst>
      <p:ext uri="{BB962C8B-B14F-4D97-AF65-F5344CB8AC3E}">
        <p14:creationId xmlns:p14="http://schemas.microsoft.com/office/powerpoint/2010/main" val="924907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a:t>
            </a:r>
            <a:r>
              <a:rPr lang="en-US" dirty="0" err="1"/>
              <a:t>Ssm</a:t>
            </a:r>
            <a:endParaRPr lang="en-US" dirty="0"/>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54</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4F14686-559E-4541-858A-CC070220C544}"/>
              </a:ext>
            </a:extLst>
          </p:cNvPr>
          <p:cNvGraphicFramePr>
            <a:graphicFrameLocks noGrp="1"/>
          </p:cNvGraphicFramePr>
          <p:nvPr>
            <p:extLst>
              <p:ext uri="{D42A27DB-BD31-4B8C-83A1-F6EECF244321}">
                <p14:modId xmlns:p14="http://schemas.microsoft.com/office/powerpoint/2010/main" val="537197646"/>
              </p:ext>
            </p:extLst>
          </p:nvPr>
        </p:nvGraphicFramePr>
        <p:xfrm>
          <a:off x="966240" y="1465840"/>
          <a:ext cx="7759974" cy="3082513"/>
        </p:xfrm>
        <a:graphic>
          <a:graphicData uri="http://schemas.openxmlformats.org/drawingml/2006/table">
            <a:tbl>
              <a:tblPr/>
              <a:tblGrid>
                <a:gridCol w="3879987">
                  <a:extLst>
                    <a:ext uri="{9D8B030D-6E8A-4147-A177-3AD203B41FA5}">
                      <a16:colId xmlns:a16="http://schemas.microsoft.com/office/drawing/2014/main" val="22677004"/>
                    </a:ext>
                  </a:extLst>
                </a:gridCol>
                <a:gridCol w="3879987">
                  <a:extLst>
                    <a:ext uri="{9D8B030D-6E8A-4147-A177-3AD203B41FA5}">
                      <a16:colId xmlns:a16="http://schemas.microsoft.com/office/drawing/2014/main" val="2493808141"/>
                    </a:ext>
                  </a:extLst>
                </a:gridCol>
              </a:tblGrid>
              <a:tr h="747276">
                <a:tc>
                  <a:txBody>
                    <a:bodyPr/>
                    <a:lstStyle/>
                    <a:p>
                      <a:pPr fontAlgn="t"/>
                      <a:r>
                        <a:rPr lang="en-US" sz="1200" b="1" dirty="0">
                          <a:effectLst/>
                        </a:rPr>
                        <a:t>--</a:t>
                      </a:r>
                      <a:r>
                        <a:rPr lang="en-US" sz="1200" b="1" dirty="0" err="1">
                          <a:effectLst/>
                        </a:rPr>
                        <a:t>device.ssm.trajectories</a:t>
                      </a:r>
                      <a:r>
                        <a:rPr lang="en-US" sz="1200" b="1" dirty="0">
                          <a:effectLst/>
                        </a:rPr>
                        <a:t> </a:t>
                      </a:r>
                      <a:r>
                        <a:rPr lang="en-US" sz="1200" i="1" u="none" strike="noStrike" dirty="0">
                          <a:effectLst/>
                          <a:hlinkClick r:id="rId3"/>
                        </a:rPr>
                        <a:t>&lt;BOOL&gt;</a:t>
                      </a:r>
                      <a:endParaRPr lang="en-US"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Chỉ định liệu quỹ đạo có được ghi lại hay không (nếu sai, chỉ các giá trị và thời gian cực hạn được báo cáo, đây là giá trị mặc định).</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593337665"/>
                  </a:ext>
                </a:extLst>
              </a:tr>
              <a:tr h="747276">
                <a:tc>
                  <a:txBody>
                    <a:bodyPr/>
                    <a:lstStyle/>
                    <a:p>
                      <a:pPr fontAlgn="t"/>
                      <a:r>
                        <a:rPr lang="en-US" sz="1200" b="1">
                          <a:effectLst/>
                        </a:rPr>
                        <a:t>--device.ssm.range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Chỉ định phạm vi phát hiện theo mét (mặc định là 50,00m.). Đối với các xe nằm dưới khoảng cách này so với xe được trang bị, các giá trị SSM sẽ được truy tìm.</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774899841"/>
                  </a:ext>
                </a:extLst>
              </a:tr>
              <a:tr h="747276">
                <a:tc>
                  <a:txBody>
                    <a:bodyPr/>
                    <a:lstStyle/>
                    <a:p>
                      <a:pPr fontAlgn="t"/>
                      <a:r>
                        <a:rPr lang="en-US" sz="1200" b="1">
                          <a:effectLst/>
                        </a:rPr>
                        <a:t>--device.ssm.extratime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Chỉ định thời gian tính bằng giây được ghi lại sau khi xung đột kết thúc (mặc định là 5,00 giây). Bắt buộc&gt; 0 nếu PET được tính để vượt qua các xung đột.</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959798807"/>
                  </a:ext>
                </a:extLst>
              </a:tr>
              <a:tr h="311364">
                <a:tc>
                  <a:txBody>
                    <a:bodyPr/>
                    <a:lstStyle/>
                    <a:p>
                      <a:pPr fontAlgn="t"/>
                      <a:r>
                        <a:rPr lang="en-US" sz="1200" b="1">
                          <a:effectLst/>
                        </a:rPr>
                        <a:t>--device.ssm.file </a:t>
                      </a:r>
                      <a:r>
                        <a:rPr lang="en-US" sz="1200" i="1" u="none" strike="noStrike">
                          <a:effectLst/>
                          <a:hlinkClick r:id="rId3"/>
                        </a:rPr>
                        <a:t>&lt;STRING&gt;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Đặt tên tệp mặc định chung cho đầu ra SSM.</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104407757"/>
                  </a:ext>
                </a:extLst>
              </a:tr>
              <a:tr h="529321">
                <a:tc>
                  <a:txBody>
                    <a:bodyPr/>
                    <a:lstStyle/>
                    <a:p>
                      <a:pPr fontAlgn="t"/>
                      <a:r>
                        <a:rPr lang="en-US" sz="1200" b="1">
                          <a:effectLst/>
                        </a:rPr>
                        <a:t>--device.ssm.geo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Có</a:t>
                      </a:r>
                      <a:r>
                        <a:rPr lang="en-US" sz="1200" dirty="0">
                          <a:effectLst/>
                        </a:rPr>
                        <a:t> </a:t>
                      </a:r>
                      <a:r>
                        <a:rPr lang="en-US" sz="1200" dirty="0" err="1">
                          <a:effectLst/>
                        </a:rPr>
                        <a:t>sử</a:t>
                      </a:r>
                      <a:r>
                        <a:rPr lang="en-US" sz="1200" dirty="0">
                          <a:effectLst/>
                        </a:rPr>
                        <a:t> </a:t>
                      </a:r>
                      <a:r>
                        <a:rPr lang="en-US" sz="1200" dirty="0" err="1">
                          <a:effectLst/>
                        </a:rPr>
                        <a:t>dụng</a:t>
                      </a:r>
                      <a:r>
                        <a:rPr lang="en-US" sz="1200" dirty="0">
                          <a:effectLst/>
                        </a:rPr>
                        <a:t> </a:t>
                      </a:r>
                      <a:r>
                        <a:rPr lang="en-US" sz="1200" dirty="0" err="1">
                          <a:effectLst/>
                        </a:rPr>
                        <a:t>tọa</a:t>
                      </a:r>
                      <a:r>
                        <a:rPr lang="en-US" sz="1200" dirty="0">
                          <a:effectLst/>
                        </a:rPr>
                        <a:t> </a:t>
                      </a:r>
                      <a:r>
                        <a:rPr lang="en-US" sz="1200" dirty="0" err="1">
                          <a:effectLst/>
                        </a:rPr>
                        <a:t>độ</a:t>
                      </a:r>
                      <a:r>
                        <a:rPr lang="en-US" sz="1200" dirty="0">
                          <a:effectLst/>
                        </a:rPr>
                        <a:t> </a:t>
                      </a:r>
                      <a:r>
                        <a:rPr lang="en-US" sz="1200" dirty="0" err="1">
                          <a:effectLst/>
                        </a:rPr>
                        <a:t>của</a:t>
                      </a:r>
                      <a:r>
                        <a:rPr lang="en-US" sz="1200" dirty="0">
                          <a:effectLst/>
                        </a:rPr>
                        <a:t> </a:t>
                      </a:r>
                      <a:r>
                        <a:rPr lang="en-US" sz="1200" dirty="0" err="1">
                          <a:effectLst/>
                        </a:rPr>
                        <a:t>hệ</a:t>
                      </a:r>
                      <a:r>
                        <a:rPr lang="en-US" sz="1200" dirty="0">
                          <a:effectLst/>
                        </a:rPr>
                        <a:t> </a:t>
                      </a:r>
                      <a:r>
                        <a:rPr lang="en-US" sz="1200" dirty="0" err="1">
                          <a:effectLst/>
                        </a:rPr>
                        <a:t>quy</a:t>
                      </a:r>
                      <a:r>
                        <a:rPr lang="en-US" sz="1200" dirty="0">
                          <a:effectLst/>
                        </a:rPr>
                        <a:t> </a:t>
                      </a:r>
                      <a:r>
                        <a:rPr lang="en-US" sz="1200" dirty="0" err="1">
                          <a:effectLst/>
                        </a:rPr>
                        <a:t>chiếu</a:t>
                      </a:r>
                      <a:r>
                        <a:rPr lang="en-US" sz="1200" dirty="0">
                          <a:effectLst/>
                        </a:rPr>
                        <a:t> </a:t>
                      </a:r>
                      <a:r>
                        <a:rPr lang="en-US" sz="1200" dirty="0" err="1">
                          <a:effectLst/>
                        </a:rPr>
                        <a:t>gốc</a:t>
                      </a:r>
                      <a:r>
                        <a:rPr lang="en-US" sz="1200" dirty="0">
                          <a:effectLst/>
                        </a:rPr>
                        <a:t> </a:t>
                      </a:r>
                      <a:r>
                        <a:rPr lang="en-US" sz="1200" dirty="0" err="1">
                          <a:effectLst/>
                        </a:rPr>
                        <a:t>trong</a:t>
                      </a:r>
                      <a:r>
                        <a:rPr lang="en-US" sz="1200" dirty="0">
                          <a:effectLst/>
                        </a:rPr>
                        <a:t> </a:t>
                      </a:r>
                      <a:r>
                        <a:rPr lang="en-US" sz="1200" dirty="0" err="1">
                          <a:effectLst/>
                        </a:rPr>
                        <a:t>đầu</a:t>
                      </a:r>
                      <a:r>
                        <a:rPr lang="en-US" sz="1200" dirty="0">
                          <a:effectLst/>
                        </a:rPr>
                        <a:t> ra hay </a:t>
                      </a:r>
                      <a:r>
                        <a:rPr lang="en-US" sz="1200" dirty="0" err="1">
                          <a:effectLst/>
                        </a:rPr>
                        <a:t>không</a:t>
                      </a:r>
                      <a:r>
                        <a:rPr lang="en-US" sz="1200" dirty="0">
                          <a:effectLst/>
                        </a:rPr>
                        <a:t> (</a:t>
                      </a:r>
                      <a:r>
                        <a:rPr lang="en-US" sz="1200" dirty="0" err="1">
                          <a:effectLst/>
                        </a:rPr>
                        <a:t>mặc</a:t>
                      </a:r>
                      <a:r>
                        <a:rPr lang="en-US" sz="1200" dirty="0">
                          <a:effectLst/>
                        </a:rPr>
                        <a:t> </a:t>
                      </a:r>
                      <a:r>
                        <a:rPr lang="en-US" sz="1200" dirty="0" err="1">
                          <a:effectLst/>
                        </a:rPr>
                        <a:t>định</a:t>
                      </a:r>
                      <a:r>
                        <a:rPr lang="en-US" sz="1200" dirty="0">
                          <a:effectLst/>
                        </a:rPr>
                        <a:t> </a:t>
                      </a:r>
                      <a:r>
                        <a:rPr lang="en-US" sz="1200" dirty="0" err="1">
                          <a:effectLst/>
                        </a:rPr>
                        <a:t>là</a:t>
                      </a:r>
                      <a:r>
                        <a:rPr lang="en-US" sz="1200" dirty="0">
                          <a:effectLst/>
                        </a:rPr>
                        <a:t> </a:t>
                      </a:r>
                      <a:r>
                        <a:rPr lang="en-US" sz="1200" dirty="0" err="1">
                          <a:effectLst/>
                        </a:rPr>
                        <a:t>sai</a:t>
                      </a:r>
                      <a:r>
                        <a:rPr lang="en-US" sz="1200" dirty="0">
                          <a:effectLst/>
                        </a:rPr>
                        <a:t>).</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740475458"/>
                  </a:ext>
                </a:extLst>
              </a:tr>
            </a:tbl>
          </a:graphicData>
        </a:graphic>
      </p:graphicFrame>
    </p:spTree>
    <p:extLst>
      <p:ext uri="{BB962C8B-B14F-4D97-AF65-F5344CB8AC3E}">
        <p14:creationId xmlns:p14="http://schemas.microsoft.com/office/powerpoint/2010/main" val="685690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Toc</a:t>
            </a:r>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55</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55960045-9587-8A41-A882-B9AC25FAFFFE}"/>
              </a:ext>
            </a:extLst>
          </p:cNvPr>
          <p:cNvGraphicFramePr>
            <a:graphicFrameLocks noGrp="1"/>
          </p:cNvGraphicFramePr>
          <p:nvPr>
            <p:extLst>
              <p:ext uri="{D42A27DB-BD31-4B8C-83A1-F6EECF244321}">
                <p14:modId xmlns:p14="http://schemas.microsoft.com/office/powerpoint/2010/main" val="530426869"/>
              </p:ext>
            </p:extLst>
          </p:nvPr>
        </p:nvGraphicFramePr>
        <p:xfrm>
          <a:off x="887412" y="1072056"/>
          <a:ext cx="7862450" cy="3756623"/>
        </p:xfrm>
        <a:graphic>
          <a:graphicData uri="http://schemas.openxmlformats.org/drawingml/2006/table">
            <a:tbl>
              <a:tblPr/>
              <a:tblGrid>
                <a:gridCol w="3931225">
                  <a:extLst>
                    <a:ext uri="{9D8B030D-6E8A-4147-A177-3AD203B41FA5}">
                      <a16:colId xmlns:a16="http://schemas.microsoft.com/office/drawing/2014/main" val="621182418"/>
                    </a:ext>
                  </a:extLst>
                </a:gridCol>
                <a:gridCol w="3931225">
                  <a:extLst>
                    <a:ext uri="{9D8B030D-6E8A-4147-A177-3AD203B41FA5}">
                      <a16:colId xmlns:a16="http://schemas.microsoft.com/office/drawing/2014/main" val="3622683504"/>
                    </a:ext>
                  </a:extLst>
                </a:gridCol>
              </a:tblGrid>
              <a:tr h="308930">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16506816"/>
                  </a:ext>
                </a:extLst>
              </a:tr>
              <a:tr h="308930">
                <a:tc>
                  <a:txBody>
                    <a:bodyPr/>
                    <a:lstStyle/>
                    <a:p>
                      <a:pPr fontAlgn="t"/>
                      <a:r>
                        <a:rPr lang="en-US" sz="1200" b="1">
                          <a:effectLst/>
                        </a:rPr>
                        <a:t>--device.toc.probability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Xác suất để xe có thiết bị 'toc'; </a:t>
                      </a:r>
                      <a:r>
                        <a:rPr lang="en-US" sz="1200" i="1">
                          <a:effectLst/>
                        </a:rPr>
                        <a:t>mặc định: </a:t>
                      </a:r>
                      <a:r>
                        <a:rPr lang="en-US" sz="1200" b="1">
                          <a:effectLst/>
                        </a:rPr>
                        <a:t>-1</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2793791"/>
                  </a:ext>
                </a:extLst>
              </a:tr>
              <a:tr h="308930">
                <a:tc>
                  <a:txBody>
                    <a:bodyPr/>
                    <a:lstStyle/>
                    <a:p>
                      <a:pPr fontAlgn="t"/>
                      <a:r>
                        <a:rPr lang="en-US" sz="1200" b="1">
                          <a:effectLst/>
                        </a:rPr>
                        <a:t>--device.toc.explicit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Gán thiết bị 'toc' cho các phương tiện được đặt tên</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34757310"/>
                  </a:ext>
                </a:extLst>
              </a:tr>
              <a:tr h="525182">
                <a:tc>
                  <a:txBody>
                    <a:bodyPr/>
                    <a:lstStyle/>
                    <a:p>
                      <a:pPr fontAlgn="t"/>
                      <a:r>
                        <a:rPr lang="en-US" sz="1200" b="1">
                          <a:effectLst/>
                        </a:rPr>
                        <a:t>--device.toc.deterministic </a:t>
                      </a:r>
                      <a:r>
                        <a:rPr lang="en-US" sz="1200" i="1" u="none" strike="noStrike">
                          <a:effectLst/>
                          <a:hlinkClick r:id="rId3"/>
                        </a:rPr>
                        <a:t>&lt;BOOL&gt;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Các thiết bị 'toc' được thiết lập xác định bằng cách sử dụng một phần của 1000; </a:t>
                      </a:r>
                      <a:r>
                        <a:rPr lang="vi-VN" sz="1200" i="1">
                          <a:effectLst/>
                        </a:rPr>
                        <a:t>default: </a:t>
                      </a:r>
                      <a:r>
                        <a:rPr lang="vi-VN" sz="1200" b="1">
                          <a:effectLst/>
                        </a:rPr>
                        <a:t>false</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64538336"/>
                  </a:ext>
                </a:extLst>
              </a:tr>
              <a:tr h="308930">
                <a:tc>
                  <a:txBody>
                    <a:bodyPr/>
                    <a:lstStyle/>
                    <a:p>
                      <a:pPr fontAlgn="t"/>
                      <a:r>
                        <a:rPr lang="en-US" sz="1200" b="1">
                          <a:effectLst/>
                        </a:rPr>
                        <a:t>--device.toc.manualType </a:t>
                      </a:r>
                      <a:r>
                        <a:rPr lang="en-US" sz="1200" i="1" u="none" strike="noStrike">
                          <a:effectLst/>
                          <a:hlinkClick r:id="rId3"/>
                        </a:rPr>
                        <a:t>&lt;STRING&gt;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Loại xe dành cho chế độ lái bằng tay.</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38815146"/>
                  </a:ext>
                </a:extLst>
              </a:tr>
              <a:tr h="308930">
                <a:tc>
                  <a:txBody>
                    <a:bodyPr/>
                    <a:lstStyle/>
                    <a:p>
                      <a:pPr fontAlgn="t"/>
                      <a:r>
                        <a:rPr lang="en-US" sz="1200" b="1">
                          <a:effectLst/>
                        </a:rPr>
                        <a:t>--device.toc.automatedType </a:t>
                      </a:r>
                      <a:r>
                        <a:rPr lang="en-US" sz="1200" i="1" u="none" strike="noStrike">
                          <a:effectLst/>
                          <a:hlinkClick r:id="rId3"/>
                        </a:rPr>
                        <a:t>&lt;STRING&gt;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Loại xe cho chế độ lái xe tự động.</a:t>
                      </a: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7280658"/>
                  </a:ext>
                </a:extLst>
              </a:tr>
              <a:tr h="525182">
                <a:tc>
                  <a:txBody>
                    <a:bodyPr/>
                    <a:lstStyle/>
                    <a:p>
                      <a:pPr fontAlgn="t"/>
                      <a:r>
                        <a:rPr lang="en-US" sz="1200" b="1">
                          <a:effectLst/>
                        </a:rPr>
                        <a:t>--device.toc.responseTime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gian phản hồi trung bình mà người lái xe cần để lấy lại quyền kiểm soát; </a:t>
                      </a:r>
                      <a:r>
                        <a:rPr lang="vi-VN" sz="1200" i="1">
                          <a:effectLst/>
                        </a:rPr>
                        <a:t>mặc định: </a:t>
                      </a:r>
                      <a:r>
                        <a:rPr lang="vi-VN" sz="1200" b="1">
                          <a:effectLst/>
                        </a:rPr>
                        <a:t>-1</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51557661"/>
                  </a:ext>
                </a:extLst>
              </a:tr>
              <a:tr h="525182">
                <a:tc>
                  <a:txBody>
                    <a:bodyPr/>
                    <a:lstStyle/>
                    <a:p>
                      <a:pPr fontAlgn="t"/>
                      <a:r>
                        <a:rPr lang="en-US" sz="1200" b="1">
                          <a:effectLst/>
                        </a:rPr>
                        <a:t>--device.toc.recoveryRate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Tỷ lệ phục hồi nhận thức của người lái xe sau khi ToC; </a:t>
                      </a:r>
                      <a:r>
                        <a:rPr lang="vi-VN" sz="1200" i="1">
                          <a:effectLst/>
                        </a:rPr>
                        <a:t>mặc định: </a:t>
                      </a:r>
                      <a:r>
                        <a:rPr lang="vi-VN" sz="1200" b="1">
                          <a:effectLst/>
                        </a:rPr>
                        <a:t>0,1</a:t>
                      </a:r>
                      <a:endParaRPr lang="vi-VN"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06890165"/>
                  </a:ext>
                </a:extLst>
              </a:tr>
              <a:tr h="636427">
                <a:tc>
                  <a:txBody>
                    <a:bodyPr/>
                    <a:lstStyle/>
                    <a:p>
                      <a:pPr fontAlgn="t"/>
                      <a:r>
                        <a:rPr lang="en-US" sz="1200" b="1">
                          <a:effectLst/>
                        </a:rPr>
                        <a:t>--device.toc.lcAbstinence </a:t>
                      </a:r>
                      <a:r>
                        <a:rPr lang="en-US" sz="1200" i="1" u="none" strike="noStrike">
                          <a:effectLst/>
                          <a:hlinkClick r:id="rId3"/>
                        </a:rPr>
                        <a:t>&lt;FLOAT&gt;</a:t>
                      </a:r>
                      <a:endParaRPr lang="en-US" sz="120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dirty="0">
                          <a:effectLst/>
                        </a:rPr>
                        <a:t>Mức độ chú ý dưới mức mà người lái xe hạn chế thực hiện chuyển làn đường (giá trị tính bằng [0,1]); </a:t>
                      </a:r>
                      <a:r>
                        <a:rPr lang="vi-VN" sz="1200" i="1" dirty="0">
                          <a:effectLst/>
                        </a:rPr>
                        <a:t>mặc định: </a:t>
                      </a:r>
                      <a:r>
                        <a:rPr lang="vi-VN" sz="1200" b="1" dirty="0">
                          <a:effectLst/>
                        </a:rPr>
                        <a:t>0</a:t>
                      </a:r>
                      <a:endParaRPr lang="vi-VN" sz="1200" dirty="0">
                        <a:effectLst/>
                      </a:endParaRPr>
                    </a:p>
                  </a:txBody>
                  <a:tcPr marL="68319" marR="68319" marT="34159" marB="3415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306413627"/>
                  </a:ext>
                </a:extLst>
              </a:tr>
            </a:tbl>
          </a:graphicData>
        </a:graphic>
      </p:graphicFrame>
    </p:spTree>
    <p:extLst>
      <p:ext uri="{BB962C8B-B14F-4D97-AF65-F5344CB8AC3E}">
        <p14:creationId xmlns:p14="http://schemas.microsoft.com/office/powerpoint/2010/main" val="5809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Toc</a:t>
            </a:r>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56</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55960045-9587-8A41-A882-B9AC25FAFFFE}"/>
              </a:ext>
            </a:extLst>
          </p:cNvPr>
          <p:cNvGraphicFramePr>
            <a:graphicFrameLocks noGrp="1"/>
          </p:cNvGraphicFramePr>
          <p:nvPr>
            <p:extLst>
              <p:ext uri="{D42A27DB-BD31-4B8C-83A1-F6EECF244321}">
                <p14:modId xmlns:p14="http://schemas.microsoft.com/office/powerpoint/2010/main" val="4031361949"/>
              </p:ext>
            </p:extLst>
          </p:nvPr>
        </p:nvGraphicFramePr>
        <p:xfrm>
          <a:off x="378372" y="1072056"/>
          <a:ext cx="8371490" cy="3828174"/>
        </p:xfrm>
        <a:graphic>
          <a:graphicData uri="http://schemas.openxmlformats.org/drawingml/2006/table">
            <a:tbl>
              <a:tblPr/>
              <a:tblGrid>
                <a:gridCol w="4185745">
                  <a:extLst>
                    <a:ext uri="{9D8B030D-6E8A-4147-A177-3AD203B41FA5}">
                      <a16:colId xmlns:a16="http://schemas.microsoft.com/office/drawing/2014/main" val="621182418"/>
                    </a:ext>
                  </a:extLst>
                </a:gridCol>
                <a:gridCol w="4185745">
                  <a:extLst>
                    <a:ext uri="{9D8B030D-6E8A-4147-A177-3AD203B41FA5}">
                      <a16:colId xmlns:a16="http://schemas.microsoft.com/office/drawing/2014/main" val="3622683504"/>
                    </a:ext>
                  </a:extLst>
                </a:gridCol>
              </a:tblGrid>
              <a:tr h="308930">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16506816"/>
                  </a:ext>
                </a:extLst>
              </a:tr>
              <a:tr h="308930">
                <a:tc>
                  <a:txBody>
                    <a:bodyPr/>
                    <a:lstStyle/>
                    <a:p>
                      <a:pPr fontAlgn="t"/>
                      <a:r>
                        <a:rPr lang="en-US" sz="1200" b="1" dirty="0">
                          <a:effectLst/>
                        </a:rPr>
                        <a:t>--</a:t>
                      </a:r>
                      <a:r>
                        <a:rPr lang="en-US" sz="1200" b="1" dirty="0" err="1">
                          <a:effectLst/>
                        </a:rPr>
                        <a:t>device.toc.initialAwareness</a:t>
                      </a:r>
                      <a:r>
                        <a:rPr lang="en-US" sz="1200" b="1" dirty="0">
                          <a:effectLst/>
                        </a:rPr>
                        <a:t> </a:t>
                      </a:r>
                      <a:r>
                        <a:rPr lang="en-US" sz="1200" i="1" u="none" strike="noStrike" dirty="0">
                          <a:effectLst/>
                          <a:hlinkClick r:id="rId3"/>
                        </a:rPr>
                        <a:t>&lt;FLOAT&gt;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Nhận thức trung bình mà người lái xe có được ban đầu sau khi ToC (giá trị tính bằng [0,1]); </a:t>
                      </a:r>
                      <a:r>
                        <a:rPr lang="vi-VN" sz="1200" i="1">
                          <a:effectLst/>
                        </a:rPr>
                        <a:t>mặc định: </a:t>
                      </a:r>
                      <a:r>
                        <a:rPr lang="vi-VN" sz="1200" b="1">
                          <a:effectLst/>
                        </a:rPr>
                        <a:t>0,5</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2793791"/>
                  </a:ext>
                </a:extLst>
              </a:tr>
              <a:tr h="308930">
                <a:tc>
                  <a:txBody>
                    <a:bodyPr/>
                    <a:lstStyle/>
                    <a:p>
                      <a:pPr fontAlgn="t"/>
                      <a:r>
                        <a:rPr lang="en-US" sz="1200" b="1">
                          <a:effectLst/>
                        </a:rPr>
                        <a:t>--device.toc.mrmDecel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Tỷ lệ giảm tốc được áp dụng trong quá trình 'điều động rủi ro tối thiểu'; </a:t>
                      </a:r>
                      <a:r>
                        <a:rPr lang="vi-VN" sz="1200" i="1">
                          <a:effectLst/>
                        </a:rPr>
                        <a:t>mặc định: </a:t>
                      </a:r>
                      <a:r>
                        <a:rPr lang="vi-VN" sz="1200" b="1">
                          <a:effectLst/>
                        </a:rPr>
                        <a:t>1.5</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34757310"/>
                  </a:ext>
                </a:extLst>
              </a:tr>
              <a:tr h="525182">
                <a:tc>
                  <a:txBody>
                    <a:bodyPr/>
                    <a:lstStyle/>
                    <a:p>
                      <a:pPr fontAlgn="t"/>
                      <a:r>
                        <a:rPr lang="en-US" sz="1200" b="1">
                          <a:effectLst/>
                        </a:rPr>
                        <a:t>--device.toc.dynamicToCThreshold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Thời gian mà xe yêu cầu phải có trước để tiếp tục ở chế độ tự động. Giá trị mặc định là 0 cho biết không có ToC nào kích hoạt động;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64538336"/>
                  </a:ext>
                </a:extLst>
              </a:tr>
              <a:tr h="308930">
                <a:tc>
                  <a:txBody>
                    <a:bodyPr/>
                    <a:lstStyle/>
                    <a:p>
                      <a:pPr fontAlgn="t"/>
                      <a:r>
                        <a:rPr lang="en-US" sz="1200" b="1" dirty="0">
                          <a:effectLst/>
                        </a:rPr>
                        <a:t>--</a:t>
                      </a:r>
                      <a:r>
                        <a:rPr lang="en-US" sz="1200" b="1" dirty="0" err="1">
                          <a:effectLst/>
                        </a:rPr>
                        <a:t>device.toc.dynamicMRMProbability</a:t>
                      </a:r>
                      <a:r>
                        <a:rPr lang="en-US" sz="1200" b="1" dirty="0">
                          <a:effectLst/>
                        </a:rPr>
                        <a:t> </a:t>
                      </a:r>
                      <a:r>
                        <a:rPr lang="en-US" sz="1200" i="1" u="none" strike="noStrike" dirty="0">
                          <a:effectLst/>
                          <a:hlinkClick r:id="rId3"/>
                        </a:rPr>
                        <a:t>&lt;FLOAT&gt;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Xác suất mà TOR được kích hoạt động không được trả lời đúng lúc; </a:t>
                      </a:r>
                      <a:r>
                        <a:rPr lang="vi-VN" sz="1200" i="1">
                          <a:effectLst/>
                        </a:rPr>
                        <a:t>mặc định: </a:t>
                      </a:r>
                      <a:r>
                        <a:rPr lang="vi-VN" sz="1200" b="1">
                          <a:effectLst/>
                        </a:rPr>
                        <a:t>0,05</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38815146"/>
                  </a:ext>
                </a:extLst>
              </a:tr>
              <a:tr h="308930">
                <a:tc>
                  <a:txBody>
                    <a:bodyPr/>
                    <a:lstStyle/>
                    <a:p>
                      <a:pPr fontAlgn="t"/>
                      <a:r>
                        <a:rPr lang="en-US" sz="1200" b="1">
                          <a:effectLst/>
                        </a:rPr>
                        <a:t>--device.toc.mrmKeepRight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Nếu đúng, phương tiện sẽ cố gắng chuyển hướng sang phải trong khi đi MRM; </a:t>
                      </a:r>
                      <a:r>
                        <a:rPr lang="vi-VN" sz="1200" i="1">
                          <a:effectLst/>
                        </a:rPr>
                        <a:t>default: </a:t>
                      </a:r>
                      <a:r>
                        <a:rPr lang="vi-VN" sz="1200" b="1">
                          <a:effectLst/>
                        </a:rPr>
                        <a:t>false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7280658"/>
                  </a:ext>
                </a:extLst>
              </a:tr>
              <a:tr h="525182">
                <a:tc>
                  <a:txBody>
                    <a:bodyPr/>
                    <a:lstStyle/>
                    <a:p>
                      <a:pPr fontAlgn="t"/>
                      <a:r>
                        <a:rPr lang="en-US" sz="1200" b="1">
                          <a:effectLst/>
                        </a:rPr>
                        <a:t>--device.toc.mrmSafeSpot </a:t>
                      </a:r>
                      <a:r>
                        <a:rPr lang="en-US" sz="1200" i="1" u="none" strike="noStrike">
                          <a:effectLst/>
                          <a:hlinkClick r:id="rId3"/>
                        </a:rPr>
                        <a:t>&lt;STRING&gt;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Nếu được đặt, phương tiện sẽ cố gắng đến điểm dừng đã đặt tên trong MRM.</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51557661"/>
                  </a:ext>
                </a:extLst>
              </a:tr>
              <a:tr h="525182">
                <a:tc>
                  <a:txBody>
                    <a:bodyPr/>
                    <a:lstStyle/>
                    <a:p>
                      <a:pPr fontAlgn="t"/>
                      <a:r>
                        <a:rPr lang="en-US" sz="1200" b="1">
                          <a:effectLst/>
                        </a:rPr>
                        <a:t>--device.toc.mrmSafeSpotDuration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Khoảng</a:t>
                      </a:r>
                      <a:r>
                        <a:rPr lang="en-US" sz="1200" dirty="0">
                          <a:effectLst/>
                        </a:rPr>
                        <a:t> </a:t>
                      </a:r>
                      <a:r>
                        <a:rPr lang="en-US" sz="1200" dirty="0" err="1">
                          <a:effectLst/>
                        </a:rPr>
                        <a:t>thời</a:t>
                      </a:r>
                      <a:r>
                        <a:rPr lang="en-US" sz="1200" dirty="0">
                          <a:effectLst/>
                        </a:rPr>
                        <a:t> </a:t>
                      </a:r>
                      <a:r>
                        <a:rPr lang="en-US" sz="1200" dirty="0" err="1">
                          <a:effectLst/>
                        </a:rPr>
                        <a:t>gian</a:t>
                      </a:r>
                      <a:r>
                        <a:rPr lang="en-US" sz="1200" dirty="0">
                          <a:effectLst/>
                        </a:rPr>
                        <a:t> </a:t>
                      </a:r>
                      <a:r>
                        <a:rPr lang="en-US" sz="1200" dirty="0" err="1">
                          <a:effectLst/>
                        </a:rPr>
                        <a:t>xe</a:t>
                      </a:r>
                      <a:r>
                        <a:rPr lang="en-US" sz="1200" dirty="0">
                          <a:effectLst/>
                        </a:rPr>
                        <a:t> </a:t>
                      </a:r>
                      <a:r>
                        <a:rPr lang="en-US" sz="1200" dirty="0" err="1">
                          <a:effectLst/>
                        </a:rPr>
                        <a:t>ở</a:t>
                      </a:r>
                      <a:r>
                        <a:rPr lang="en-US" sz="1200" dirty="0">
                          <a:effectLst/>
                        </a:rPr>
                        <a:t> </a:t>
                      </a:r>
                      <a:r>
                        <a:rPr lang="en-US" sz="1200" dirty="0" err="1">
                          <a:effectLst/>
                        </a:rPr>
                        <a:t>vị</a:t>
                      </a:r>
                      <a:r>
                        <a:rPr lang="en-US" sz="1200" dirty="0">
                          <a:effectLst/>
                        </a:rPr>
                        <a:t> </a:t>
                      </a:r>
                      <a:r>
                        <a:rPr lang="en-US" sz="1200" dirty="0" err="1">
                          <a:effectLst/>
                        </a:rPr>
                        <a:t>trí</a:t>
                      </a:r>
                      <a:r>
                        <a:rPr lang="en-US" sz="1200" dirty="0">
                          <a:effectLst/>
                        </a:rPr>
                        <a:t> an </a:t>
                      </a:r>
                      <a:r>
                        <a:rPr lang="en-US" sz="1200" dirty="0" err="1">
                          <a:effectLst/>
                        </a:rPr>
                        <a:t>toàn</a:t>
                      </a:r>
                      <a:r>
                        <a:rPr lang="en-US" sz="1200" dirty="0">
                          <a:effectLst/>
                        </a:rPr>
                        <a:t> </a:t>
                      </a:r>
                      <a:r>
                        <a:rPr lang="en-US" sz="1200" dirty="0" err="1">
                          <a:effectLst/>
                        </a:rPr>
                        <a:t>sau</a:t>
                      </a:r>
                      <a:r>
                        <a:rPr lang="en-US" sz="1200" dirty="0">
                          <a:effectLst/>
                        </a:rPr>
                        <a:t> MRM; </a:t>
                      </a:r>
                      <a:r>
                        <a:rPr lang="en-US" sz="1200" i="1" dirty="0" err="1">
                          <a:effectLst/>
                        </a:rPr>
                        <a:t>mặc</a:t>
                      </a:r>
                      <a:r>
                        <a:rPr lang="en-US" sz="1200" i="1" dirty="0">
                          <a:effectLst/>
                        </a:rPr>
                        <a:t> </a:t>
                      </a:r>
                      <a:r>
                        <a:rPr lang="en-US" sz="1200" i="1" dirty="0" err="1">
                          <a:effectLst/>
                        </a:rPr>
                        <a:t>định</a:t>
                      </a:r>
                      <a:r>
                        <a:rPr lang="en-US" sz="1200" i="1" dirty="0">
                          <a:effectLst/>
                        </a:rPr>
                        <a:t>: </a:t>
                      </a:r>
                      <a:r>
                        <a:rPr lang="en-US" sz="1200" b="1" dirty="0">
                          <a:effectLst/>
                        </a:rPr>
                        <a:t>60</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06890165"/>
                  </a:ext>
                </a:extLst>
              </a:tr>
            </a:tbl>
          </a:graphicData>
        </a:graphic>
      </p:graphicFrame>
    </p:spTree>
    <p:extLst>
      <p:ext uri="{BB962C8B-B14F-4D97-AF65-F5344CB8AC3E}">
        <p14:creationId xmlns:p14="http://schemas.microsoft.com/office/powerpoint/2010/main" val="1476776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65285" y="353413"/>
            <a:ext cx="7370700" cy="857400"/>
          </a:xfrm>
          <a:prstGeom prst="rect">
            <a:avLst/>
          </a:prstGeom>
        </p:spPr>
        <p:txBody>
          <a:bodyPr spcFirstLastPara="1" wrap="square" lIns="91425" tIns="91425" rIns="91425" bIns="91425" anchor="t" anchorCtr="0">
            <a:noAutofit/>
          </a:bodyPr>
          <a:lstStyle/>
          <a:p>
            <a:r>
              <a:rPr lang="en-US" dirty="0" err="1"/>
              <a:t>Thiết</a:t>
            </a:r>
            <a:r>
              <a:rPr lang="en-US" dirty="0"/>
              <a:t> </a:t>
            </a:r>
            <a:r>
              <a:rPr lang="en-US" dirty="0" err="1"/>
              <a:t>bị</a:t>
            </a:r>
            <a:r>
              <a:rPr lang="en-US" dirty="0"/>
              <a:t> Toc</a:t>
            </a:r>
          </a:p>
        </p:txBody>
      </p:sp>
      <p:sp>
        <p:nvSpPr>
          <p:cNvPr id="105" name="Google Shape;105;p12"/>
          <p:cNvSpPr txBox="1">
            <a:spLocks noGrp="1"/>
          </p:cNvSpPr>
          <p:nvPr>
            <p:ph type="sldNum" idx="12"/>
          </p:nvPr>
        </p:nvSpPr>
        <p:spPr>
          <a:xfrm>
            <a:off x="0" y="4828679"/>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57</a:t>
            </a:fld>
            <a:endParaRPr dirty="0"/>
          </a:p>
        </p:txBody>
      </p:sp>
      <p:sp>
        <p:nvSpPr>
          <p:cNvPr id="6" name="Rectangle 3">
            <a:extLst>
              <a:ext uri="{FF2B5EF4-FFF2-40B4-BE49-F238E27FC236}">
                <a16:creationId xmlns:a16="http://schemas.microsoft.com/office/drawing/2014/main" id="{EE39B3DE-5AD5-0C4C-BDD5-8410D95838A1}"/>
              </a:ext>
            </a:extLst>
          </p:cNvPr>
          <p:cNvSpPr>
            <a:spLocks noChangeArrowheads="1"/>
          </p:cNvSpPr>
          <p:nvPr/>
        </p:nvSpPr>
        <p:spPr bwMode="auto">
          <a:xfrm>
            <a:off x="1854437" y="2666320"/>
            <a:ext cx="591368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sz="2000" dirty="0"/>
          </a:p>
        </p:txBody>
      </p:sp>
      <p:sp>
        <p:nvSpPr>
          <p:cNvPr id="3" name="Rectangle 1">
            <a:extLst>
              <a:ext uri="{FF2B5EF4-FFF2-40B4-BE49-F238E27FC236}">
                <a16:creationId xmlns:a16="http://schemas.microsoft.com/office/drawing/2014/main" id="{972F9777-56B9-7249-BDAF-CF45D40E0A1C}"/>
              </a:ext>
            </a:extLst>
          </p:cNvPr>
          <p:cNvSpPr>
            <a:spLocks noChangeArrowheads="1"/>
          </p:cNvSpPr>
          <p:nvPr/>
        </p:nvSpPr>
        <p:spPr bwMode="auto">
          <a:xfrm>
            <a:off x="887413" y="2096185"/>
            <a:ext cx="98049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229288A-C66B-CC4D-9583-77625B2A5769}"/>
              </a:ext>
            </a:extLst>
          </p:cNvPr>
          <p:cNvSpPr>
            <a:spLocks noChangeArrowheads="1"/>
          </p:cNvSpPr>
          <p:nvPr/>
        </p:nvSpPr>
        <p:spPr bwMode="auto">
          <a:xfrm>
            <a:off x="1096965" y="2210485"/>
            <a:ext cx="9575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VN" altLang="en-VN" sz="1800" b="0" i="0" u="none" strike="noStrike" cap="none" normalizeH="0" baseline="0">
                <a:ln>
                  <a:noFill/>
                </a:ln>
                <a:solidFill>
                  <a:schemeClr val="tx1"/>
                </a:solidFill>
                <a:effectLst/>
                <a:latin typeface="Arial" panose="020B0604020202020204" pitchFamily="34" charset="0"/>
              </a:rPr>
            </a:br>
            <a:endParaRPr kumimoji="0" lang="en-VN" altLang="en-VN"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55960045-9587-8A41-A882-B9AC25FAFFFE}"/>
              </a:ext>
            </a:extLst>
          </p:cNvPr>
          <p:cNvGraphicFramePr>
            <a:graphicFrameLocks noGrp="1"/>
          </p:cNvGraphicFramePr>
          <p:nvPr>
            <p:extLst>
              <p:ext uri="{D42A27DB-BD31-4B8C-83A1-F6EECF244321}">
                <p14:modId xmlns:p14="http://schemas.microsoft.com/office/powerpoint/2010/main" val="30303889"/>
              </p:ext>
            </p:extLst>
          </p:nvPr>
        </p:nvGraphicFramePr>
        <p:xfrm>
          <a:off x="378372" y="1072055"/>
          <a:ext cx="8371490" cy="3756622"/>
        </p:xfrm>
        <a:graphic>
          <a:graphicData uri="http://schemas.openxmlformats.org/drawingml/2006/table">
            <a:tbl>
              <a:tblPr/>
              <a:tblGrid>
                <a:gridCol w="4185745">
                  <a:extLst>
                    <a:ext uri="{9D8B030D-6E8A-4147-A177-3AD203B41FA5}">
                      <a16:colId xmlns:a16="http://schemas.microsoft.com/office/drawing/2014/main" val="621182418"/>
                    </a:ext>
                  </a:extLst>
                </a:gridCol>
                <a:gridCol w="4185745">
                  <a:extLst>
                    <a:ext uri="{9D8B030D-6E8A-4147-A177-3AD203B41FA5}">
                      <a16:colId xmlns:a16="http://schemas.microsoft.com/office/drawing/2014/main" val="3622683504"/>
                    </a:ext>
                  </a:extLst>
                </a:gridCol>
              </a:tblGrid>
              <a:tr h="325535">
                <a:tc>
                  <a:txBody>
                    <a:bodyPr/>
                    <a:lstStyle/>
                    <a:p>
                      <a:pPr algn="ctr" fontAlgn="b"/>
                      <a:r>
                        <a:rPr lang="en-US" sz="1200" b="1" dirty="0" err="1">
                          <a:effectLst/>
                        </a:rPr>
                        <a:t>Lựa</a:t>
                      </a:r>
                      <a:r>
                        <a:rPr lang="en-US" sz="1200" b="1" dirty="0">
                          <a:effectLst/>
                        </a:rPr>
                        <a:t> </a:t>
                      </a:r>
                      <a:r>
                        <a:rPr lang="en-US" sz="1200" b="1" dirty="0" err="1">
                          <a:effectLst/>
                        </a:rPr>
                        <a:t>chọn</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b"/>
                      <a:r>
                        <a:rPr lang="en-US" sz="1200" b="1" dirty="0" err="1">
                          <a:effectLst/>
                        </a:rPr>
                        <a:t>Sự</a:t>
                      </a:r>
                      <a:r>
                        <a:rPr lang="en-US" sz="1200" b="1" dirty="0">
                          <a:effectLst/>
                        </a:rPr>
                        <a:t> </a:t>
                      </a:r>
                      <a:r>
                        <a:rPr lang="en-US" sz="1200" b="1" dirty="0" err="1">
                          <a:effectLst/>
                        </a:rPr>
                        <a:t>miêu</a:t>
                      </a:r>
                      <a:r>
                        <a:rPr lang="en-US" sz="1200" b="1" dirty="0">
                          <a:effectLst/>
                        </a:rPr>
                        <a:t> </a:t>
                      </a:r>
                      <a:r>
                        <a:rPr lang="en-US" sz="1200" b="1" dirty="0" err="1">
                          <a:effectLst/>
                        </a:rPr>
                        <a:t>tả</a:t>
                      </a:r>
                      <a:endParaRPr lang="en-US" sz="1200" b="1" dirty="0">
                        <a:effectLst/>
                      </a:endParaRPr>
                    </a:p>
                  </a:txBody>
                  <a:tcPr marL="68319" marR="68319" marT="34159" marB="3415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16506816"/>
                  </a:ext>
                </a:extLst>
              </a:tr>
              <a:tr h="481774">
                <a:tc>
                  <a:txBody>
                    <a:bodyPr/>
                    <a:lstStyle/>
                    <a:p>
                      <a:pPr fontAlgn="t"/>
                      <a:r>
                        <a:rPr lang="en-US" sz="1200" b="1" dirty="0">
                          <a:effectLst/>
                        </a:rPr>
                        <a:t>--</a:t>
                      </a:r>
                      <a:r>
                        <a:rPr lang="en-US" sz="1200" b="1" dirty="0" err="1">
                          <a:effectLst/>
                        </a:rPr>
                        <a:t>device.toc.maxPreparationAccel</a:t>
                      </a:r>
                      <a:r>
                        <a:rPr lang="en-US" sz="1200" b="1" dirty="0">
                          <a:effectLst/>
                        </a:rPr>
                        <a:t> </a:t>
                      </a:r>
                      <a:r>
                        <a:rPr lang="en-US" sz="1200" i="1" u="none" strike="noStrike" dirty="0">
                          <a:effectLst/>
                          <a:hlinkClick r:id="rId3"/>
                        </a:rPr>
                        <a:t>&lt;FLOAT&gt;</a:t>
                      </a:r>
                      <a:endParaRPr lang="en-US" sz="1200"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Tăng tốc tối đa có thể được áp dụng trong giai đoạn chuẩn bị ToC; </a:t>
                      </a:r>
                      <a:r>
                        <a:rPr lang="vi-VN" sz="1200" i="1">
                          <a:effectLst/>
                        </a:rPr>
                        <a:t>mặc định: </a:t>
                      </a:r>
                      <a:r>
                        <a:rPr lang="vi-VN" sz="1200" b="1">
                          <a:effectLst/>
                        </a:rPr>
                        <a:t>0</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2793791"/>
                  </a:ext>
                </a:extLst>
              </a:tr>
              <a:tr h="325535">
                <a:tc>
                  <a:txBody>
                    <a:bodyPr/>
                    <a:lstStyle/>
                    <a:p>
                      <a:pPr fontAlgn="t"/>
                      <a:r>
                        <a:rPr lang="en-US" sz="1200" b="1">
                          <a:effectLst/>
                        </a:rPr>
                        <a:t>--device.toc.ogNewTimeHeadway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Thời gian biểu cho giai đoạn chuẩn bị ToC; </a:t>
                      </a:r>
                      <a:r>
                        <a:rPr lang="en-US" sz="1200" i="1">
                          <a:effectLst/>
                        </a:rPr>
                        <a:t>mặc định: </a:t>
                      </a:r>
                      <a:r>
                        <a:rPr lang="en-US" sz="1200" b="1">
                          <a:effectLst/>
                        </a:rPr>
                        <a:t>-1</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534757310"/>
                  </a:ext>
                </a:extLst>
              </a:tr>
              <a:tr h="553410">
                <a:tc>
                  <a:txBody>
                    <a:bodyPr/>
                    <a:lstStyle/>
                    <a:p>
                      <a:pPr fontAlgn="t"/>
                      <a:r>
                        <a:rPr lang="en-US" sz="1200" b="1">
                          <a:effectLst/>
                        </a:rPr>
                        <a:t>--device.toc.ogNewSpaceHeadway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a:effectLst/>
                        </a:rPr>
                        <a:t>Khoảng cách bổ sung cho giai đoạn chuẩn bị ToC; </a:t>
                      </a:r>
                      <a:r>
                        <a:rPr lang="en-US" sz="1200" i="1">
                          <a:effectLst/>
                        </a:rPr>
                        <a:t>mặc định: </a:t>
                      </a:r>
                      <a:r>
                        <a:rPr lang="en-US" sz="1200" b="1">
                          <a:effectLst/>
                        </a:rPr>
                        <a:t>-1</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164538336"/>
                  </a:ext>
                </a:extLst>
              </a:tr>
              <a:tr h="481774">
                <a:tc>
                  <a:txBody>
                    <a:bodyPr/>
                    <a:lstStyle/>
                    <a:p>
                      <a:pPr fontAlgn="t"/>
                      <a:r>
                        <a:rPr lang="en-US" sz="1200" b="1">
                          <a:effectLst/>
                        </a:rPr>
                        <a:t>--device.toc.ogMaxDecel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Giảm tốc tối đa được áp dụng để thiết lập khoảng cách gia tăng trong giai đoạn chuẩn bị ToC; </a:t>
                      </a:r>
                      <a:r>
                        <a:rPr lang="vi-VN" sz="1200" i="1">
                          <a:effectLst/>
                        </a:rPr>
                        <a:t>mặc định: </a:t>
                      </a:r>
                      <a:r>
                        <a:rPr lang="vi-VN" sz="1200" b="1">
                          <a:effectLst/>
                        </a:rPr>
                        <a:t>-1</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38815146"/>
                  </a:ext>
                </a:extLst>
              </a:tr>
              <a:tr h="481774">
                <a:tc>
                  <a:txBody>
                    <a:bodyPr/>
                    <a:lstStyle/>
                    <a:p>
                      <a:pPr fontAlgn="t"/>
                      <a:r>
                        <a:rPr lang="en-US" sz="1200" b="1">
                          <a:effectLst/>
                        </a:rPr>
                        <a:t>--device.toc.ogChangeRate </a:t>
                      </a:r>
                      <a:r>
                        <a:rPr lang="en-US" sz="1200" i="1" u="none" strike="noStrike">
                          <a:effectLst/>
                          <a:hlinkClick r:id="rId3"/>
                        </a:rPr>
                        <a:t>&lt;FLOAT&gt;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Tỷ lệ thích ứng theo hướng tăng lên trong quá trình chuẩn bị ToC; </a:t>
                      </a:r>
                      <a:r>
                        <a:rPr lang="vi-VN" sz="1200" i="1">
                          <a:effectLst/>
                        </a:rPr>
                        <a:t>mặc định: </a:t>
                      </a:r>
                      <a:r>
                        <a:rPr lang="vi-VN" sz="1200" b="1">
                          <a:effectLst/>
                        </a:rPr>
                        <a:t>-1</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7280658"/>
                  </a:ext>
                </a:extLst>
              </a:tr>
              <a:tr h="553410">
                <a:tc>
                  <a:txBody>
                    <a:bodyPr/>
                    <a:lstStyle/>
                    <a:p>
                      <a:pPr fontAlgn="t"/>
                      <a:r>
                        <a:rPr lang="en-US" sz="1200" b="1">
                          <a:effectLst/>
                        </a:rPr>
                        <a:t>--device.toc.useColorScheme </a:t>
                      </a:r>
                      <a:r>
                        <a:rPr lang="en-US" sz="1200" i="1" u="none" strike="noStrike">
                          <a:effectLst/>
                          <a:hlinkClick r:id="rId3"/>
                        </a:rPr>
                        <a:t>&lt;BOOL&gt;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vi-VN" sz="1200">
                          <a:effectLst/>
                        </a:rPr>
                        <a:t>Liệu một sơ đồ màu có được áp dụng để chỉ ra các giai đoạn ToC khác nhau hay không; </a:t>
                      </a:r>
                      <a:r>
                        <a:rPr lang="vi-VN" sz="1200" i="1">
                          <a:effectLst/>
                        </a:rPr>
                        <a:t>mặc định: </a:t>
                      </a:r>
                      <a:r>
                        <a:rPr lang="vi-VN" sz="1200" b="1">
                          <a:effectLst/>
                        </a:rPr>
                        <a:t>true</a:t>
                      </a:r>
                      <a:endParaRPr lang="vi-VN"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51557661"/>
                  </a:ext>
                </a:extLst>
              </a:tr>
              <a:tr h="553410">
                <a:tc>
                  <a:txBody>
                    <a:bodyPr/>
                    <a:lstStyle/>
                    <a:p>
                      <a:pPr fontAlgn="t"/>
                      <a:r>
                        <a:rPr lang="en-US" sz="1200" b="1">
                          <a:effectLst/>
                        </a:rPr>
                        <a:t>--device.toc.file </a:t>
                      </a:r>
                      <a:r>
                        <a:rPr lang="en-US" sz="1200" i="1" u="none" strike="noStrike">
                          <a:effectLst/>
                          <a:hlinkClick r:id="rId3"/>
                        </a:rPr>
                        <a:t>&lt;STRING&gt;</a:t>
                      </a:r>
                      <a:endParaRPr lang="en-US" sz="120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US" sz="1200" dirty="0" err="1">
                          <a:effectLst/>
                        </a:rPr>
                        <a:t>Bật</a:t>
                      </a:r>
                      <a:r>
                        <a:rPr lang="en-US" sz="1200" dirty="0">
                          <a:effectLst/>
                        </a:rPr>
                        <a:t> </a:t>
                      </a:r>
                      <a:r>
                        <a:rPr lang="en-US" sz="1200" dirty="0" err="1">
                          <a:effectLst/>
                        </a:rPr>
                        <a:t>đầu</a:t>
                      </a:r>
                      <a:r>
                        <a:rPr lang="en-US" sz="1200" dirty="0">
                          <a:effectLst/>
                        </a:rPr>
                        <a:t> ra </a:t>
                      </a:r>
                      <a:r>
                        <a:rPr lang="en-US" sz="1200" dirty="0" err="1">
                          <a:effectLst/>
                        </a:rPr>
                        <a:t>bằng</a:t>
                      </a:r>
                      <a:r>
                        <a:rPr lang="en-US" sz="1200" dirty="0">
                          <a:effectLst/>
                        </a:rPr>
                        <a:t> </a:t>
                      </a:r>
                      <a:r>
                        <a:rPr lang="en-US" sz="1200" dirty="0" err="1">
                          <a:effectLst/>
                        </a:rPr>
                        <a:t>cách</a:t>
                      </a:r>
                      <a:r>
                        <a:rPr lang="en-US" sz="1200" dirty="0">
                          <a:effectLst/>
                        </a:rPr>
                        <a:t> </a:t>
                      </a:r>
                      <a:r>
                        <a:rPr lang="en-US" sz="1200" dirty="0" err="1">
                          <a:effectLst/>
                        </a:rPr>
                        <a:t>chỉ</a:t>
                      </a:r>
                      <a:r>
                        <a:rPr lang="en-US" sz="1200" dirty="0">
                          <a:effectLst/>
                        </a:rPr>
                        <a:t> </a:t>
                      </a:r>
                      <a:r>
                        <a:rPr lang="en-US" sz="1200" dirty="0" err="1">
                          <a:effectLst/>
                        </a:rPr>
                        <a:t>định</a:t>
                      </a:r>
                      <a:r>
                        <a:rPr lang="en-US" sz="1200" dirty="0">
                          <a:effectLst/>
                        </a:rPr>
                        <a:t> </a:t>
                      </a:r>
                      <a:r>
                        <a:rPr lang="en-US" sz="1200" dirty="0" err="1">
                          <a:effectLst/>
                        </a:rPr>
                        <a:t>tên</a:t>
                      </a:r>
                      <a:r>
                        <a:rPr lang="en-US" sz="1200" dirty="0">
                          <a:effectLst/>
                        </a:rPr>
                        <a:t> </a:t>
                      </a:r>
                      <a:r>
                        <a:rPr lang="en-US" sz="1200" dirty="0" err="1">
                          <a:effectLst/>
                        </a:rPr>
                        <a:t>tệp</a:t>
                      </a:r>
                      <a:r>
                        <a:rPr lang="en-US" sz="1200" dirty="0">
                          <a:effectLst/>
                        </a:rPr>
                        <a:t> </a:t>
                      </a:r>
                      <a:r>
                        <a:rPr lang="en-US" sz="1200" dirty="0" err="1">
                          <a:effectLst/>
                        </a:rPr>
                        <a:t>đầu</a:t>
                      </a:r>
                      <a:r>
                        <a:rPr lang="en-US" sz="1200" dirty="0">
                          <a:effectLst/>
                        </a:rPr>
                        <a:t> ra.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206890165"/>
                  </a:ext>
                </a:extLst>
              </a:tr>
            </a:tbl>
          </a:graphicData>
        </a:graphic>
      </p:graphicFrame>
    </p:spTree>
    <p:extLst>
      <p:ext uri="{BB962C8B-B14F-4D97-AF65-F5344CB8AC3E}">
        <p14:creationId xmlns:p14="http://schemas.microsoft.com/office/powerpoint/2010/main" val="3421326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957129" y="1991825"/>
            <a:ext cx="712719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 for watching</a:t>
            </a:r>
            <a:endParaRPr dirty="0"/>
          </a:p>
        </p:txBody>
      </p:sp>
    </p:spTree>
    <p:extLst>
      <p:ext uri="{BB962C8B-B14F-4D97-AF65-F5344CB8AC3E}">
        <p14:creationId xmlns:p14="http://schemas.microsoft.com/office/powerpoint/2010/main" val="27430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1815450" y="1702037"/>
            <a:ext cx="5513100" cy="1159800"/>
          </a:xfrm>
          <a:prstGeom prst="rect">
            <a:avLst/>
          </a:prstGeom>
        </p:spPr>
        <p:txBody>
          <a:bodyPr spcFirstLastPara="1" wrap="square" lIns="91425" tIns="91425" rIns="91425" bIns="91425" anchor="b" anchorCtr="0">
            <a:noAutofit/>
          </a:bodyPr>
          <a:lstStyle/>
          <a:p>
            <a:r>
              <a:rPr lang="en-US" sz="4000" dirty="0" err="1"/>
              <a:t>Mô</a:t>
            </a:r>
            <a:r>
              <a:rPr lang="en-US" sz="4000" dirty="0"/>
              <a:t> </a:t>
            </a:r>
            <a:r>
              <a:rPr lang="en-US" sz="4000" dirty="0" err="1"/>
              <a:t>tả</a:t>
            </a:r>
            <a:r>
              <a:rPr lang="en-US" sz="4000" dirty="0"/>
              <a:t> </a:t>
            </a:r>
            <a:r>
              <a:rPr lang="en-US" sz="4000" dirty="0" err="1"/>
              <a:t>sử</a:t>
            </a:r>
            <a:r>
              <a:rPr lang="en-US" sz="4000" dirty="0"/>
              <a:t> </a:t>
            </a:r>
            <a:r>
              <a:rPr lang="en-US" sz="4000" dirty="0" err="1"/>
              <a:t>dụng</a:t>
            </a:r>
            <a:br>
              <a:rPr lang="en-VN" sz="4000" dirty="0"/>
            </a:br>
            <a:endParaRPr sz="4000" dirty="0">
              <a:solidFill>
                <a:srgbClr val="ABE33F"/>
              </a:solidFill>
            </a:endParaRPr>
          </a:p>
        </p:txBody>
      </p:sp>
      <p:sp>
        <p:nvSpPr>
          <p:cNvPr id="125" name="Google Shape;125;p14"/>
          <p:cNvSpPr txBox="1">
            <a:spLocks noGrp="1"/>
          </p:cNvSpPr>
          <p:nvPr>
            <p:ph type="subTitle" idx="1"/>
          </p:nvPr>
        </p:nvSpPr>
        <p:spPr>
          <a:xfrm>
            <a:off x="575822" y="2495372"/>
            <a:ext cx="8132341" cy="1751888"/>
          </a:xfrm>
          <a:prstGeom prst="rect">
            <a:avLst/>
          </a:prstGeom>
        </p:spPr>
        <p:txBody>
          <a:bodyPr spcFirstLastPara="1" wrap="square" lIns="91425" tIns="91425" rIns="91425" bIns="91425" anchor="t" anchorCtr="0">
            <a:noAutofit/>
          </a:bodyPr>
          <a:lstStyle/>
          <a:p>
            <a:pPr marL="0" indent="0"/>
            <a:r>
              <a:rPr lang="en-US" sz="2000" dirty="0" err="1">
                <a:solidFill>
                  <a:schemeClr val="bg1"/>
                </a:solidFill>
              </a:rPr>
              <a:t>Để</a:t>
            </a:r>
            <a:r>
              <a:rPr lang="en-US" sz="2000" dirty="0">
                <a:solidFill>
                  <a:schemeClr val="bg1"/>
                </a:solidFill>
              </a:rPr>
              <a:t> </a:t>
            </a:r>
            <a:r>
              <a:rPr lang="en-US" sz="2000" dirty="0" err="1">
                <a:solidFill>
                  <a:schemeClr val="bg1"/>
                </a:solidFill>
              </a:rPr>
              <a:t>biết</a:t>
            </a:r>
            <a:r>
              <a:rPr lang="en-US" sz="2000" dirty="0">
                <a:solidFill>
                  <a:schemeClr val="bg1"/>
                </a:solidFill>
              </a:rPr>
              <a:t> </a:t>
            </a:r>
            <a:r>
              <a:rPr lang="en-US" sz="2000" dirty="0" err="1">
                <a:solidFill>
                  <a:schemeClr val="bg1"/>
                </a:solidFill>
              </a:rPr>
              <a:t>tổng</a:t>
            </a:r>
            <a:r>
              <a:rPr lang="en-US" sz="2000" dirty="0">
                <a:solidFill>
                  <a:schemeClr val="bg1"/>
                </a:solidFill>
              </a:rPr>
              <a:t> </a:t>
            </a:r>
            <a:r>
              <a:rPr lang="en-US" sz="2000" dirty="0" err="1">
                <a:solidFill>
                  <a:schemeClr val="bg1"/>
                </a:solidFill>
              </a:rPr>
              <a:t>quan</a:t>
            </a:r>
            <a:r>
              <a:rPr lang="en-US" sz="2000" dirty="0">
                <a:solidFill>
                  <a:schemeClr val="bg1"/>
                </a:solidFill>
              </a:rPr>
              <a:t> </a:t>
            </a:r>
            <a:r>
              <a:rPr lang="en-US" sz="2000" dirty="0" err="1">
                <a:solidFill>
                  <a:schemeClr val="bg1"/>
                </a:solidFill>
              </a:rPr>
              <a:t>ngắn</a:t>
            </a:r>
            <a:r>
              <a:rPr lang="en-US" sz="2000" dirty="0">
                <a:solidFill>
                  <a:schemeClr val="bg1"/>
                </a:solidFill>
              </a:rPr>
              <a:t> </a:t>
            </a:r>
            <a:r>
              <a:rPr lang="en-US" sz="2000" dirty="0" err="1">
                <a:solidFill>
                  <a:schemeClr val="bg1"/>
                </a:solidFill>
              </a:rPr>
              <a:t>gọn</a:t>
            </a:r>
            <a:r>
              <a:rPr lang="en-US" sz="2000" dirty="0">
                <a:solidFill>
                  <a:schemeClr val="bg1"/>
                </a:solidFill>
              </a:rPr>
              <a:t>, </a:t>
            </a:r>
            <a:r>
              <a:rPr lang="en-US" sz="2000" dirty="0" err="1">
                <a:solidFill>
                  <a:schemeClr val="bg1"/>
                </a:solidFill>
              </a:rPr>
              <a:t>hãy</a:t>
            </a:r>
            <a:r>
              <a:rPr lang="en-US" sz="2000" dirty="0">
                <a:solidFill>
                  <a:schemeClr val="bg1"/>
                </a:solidFill>
              </a:rPr>
              <a:t> </a:t>
            </a:r>
            <a:r>
              <a:rPr lang="en-US" sz="2000" dirty="0" err="1">
                <a:solidFill>
                  <a:schemeClr val="bg1"/>
                </a:solidFill>
              </a:rPr>
              <a:t>xem</a:t>
            </a:r>
            <a:r>
              <a:rPr lang="en-US" sz="2000" dirty="0">
                <a:solidFill>
                  <a:schemeClr val="bg1"/>
                </a:solidFill>
              </a:rPr>
              <a:t> </a:t>
            </a:r>
            <a:r>
              <a:rPr lang="en-US" sz="2000" dirty="0">
                <a:solidFill>
                  <a:schemeClr val="bg1"/>
                </a:solidFill>
                <a:hlinkClick r:id="rId3">
                  <a:extLst>
                    <a:ext uri="{A12FA001-AC4F-418D-AE19-62706E023703}">
                      <ahyp:hlinkClr xmlns:ahyp="http://schemas.microsoft.com/office/drawing/2018/hyperlinkcolor" val="tx"/>
                    </a:ext>
                  </a:extLst>
                </a:hlinkClick>
              </a:rPr>
              <a:t>Simulation / Basic_Definition</a:t>
            </a:r>
            <a:r>
              <a:rPr lang="en-US" sz="2000" dirty="0">
                <a:solidFill>
                  <a:schemeClr val="bg1"/>
                </a:solidFill>
              </a:rPr>
              <a:t> . Chi </a:t>
            </a:r>
            <a:r>
              <a:rPr lang="en-US" sz="2000" dirty="0" err="1">
                <a:solidFill>
                  <a:schemeClr val="bg1"/>
                </a:solidFill>
              </a:rPr>
              <a:t>tiết</a:t>
            </a:r>
            <a:r>
              <a:rPr lang="en-US" sz="2000" dirty="0">
                <a:solidFill>
                  <a:schemeClr val="bg1"/>
                </a:solidFill>
              </a:rPr>
              <a:t> </a:t>
            </a:r>
            <a:r>
              <a:rPr lang="en-US" sz="2000" dirty="0" err="1">
                <a:solidFill>
                  <a:schemeClr val="bg1"/>
                </a:solidFill>
              </a:rPr>
              <a:t>mô</a:t>
            </a:r>
            <a:r>
              <a:rPr lang="en-US" sz="2000" dirty="0">
                <a:solidFill>
                  <a:schemeClr val="bg1"/>
                </a:solidFill>
              </a:rPr>
              <a:t> </a:t>
            </a:r>
            <a:r>
              <a:rPr lang="en-US" sz="2000" dirty="0" err="1">
                <a:solidFill>
                  <a:schemeClr val="bg1"/>
                </a:solidFill>
              </a:rPr>
              <a:t>hình</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tài</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tính</a:t>
            </a:r>
            <a:r>
              <a:rPr lang="en-US" sz="2000" dirty="0">
                <a:solidFill>
                  <a:schemeClr val="bg1"/>
                </a:solidFill>
              </a:rPr>
              <a:t> </a:t>
            </a:r>
            <a:r>
              <a:rPr lang="en-US" sz="2000" dirty="0" err="1">
                <a:solidFill>
                  <a:schemeClr val="bg1"/>
                </a:solidFill>
              </a:rPr>
              <a:t>năng</a:t>
            </a:r>
            <a:r>
              <a:rPr lang="en-US" sz="2000" dirty="0">
                <a:solidFill>
                  <a:schemeClr val="bg1"/>
                </a:solidFill>
              </a:rPr>
              <a:t> </a:t>
            </a:r>
            <a:r>
              <a:rPr lang="en-US" sz="2000" dirty="0" err="1">
                <a:solidFill>
                  <a:schemeClr val="bg1"/>
                </a:solidFill>
              </a:rPr>
              <a:t>có</a:t>
            </a:r>
            <a:r>
              <a:rPr lang="en-US" sz="2000" dirty="0">
                <a:solidFill>
                  <a:schemeClr val="bg1"/>
                </a:solidFill>
              </a:rPr>
              <a:t> </a:t>
            </a:r>
            <a:r>
              <a:rPr lang="en-US" sz="2000" dirty="0" err="1">
                <a:solidFill>
                  <a:schemeClr val="bg1"/>
                </a:solidFill>
              </a:rPr>
              <a:t>thể</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thấy</a:t>
            </a:r>
            <a:r>
              <a:rPr lang="en-US" sz="2000" dirty="0">
                <a:solidFill>
                  <a:schemeClr val="bg1"/>
                </a:solidFill>
              </a:rPr>
              <a:t> </a:t>
            </a:r>
            <a:r>
              <a:rPr lang="en-US" sz="2000" dirty="0" err="1">
                <a:solidFill>
                  <a:schemeClr val="bg1"/>
                </a:solidFill>
              </a:rPr>
              <a:t>tại</a:t>
            </a:r>
            <a:r>
              <a:rPr lang="en-US" sz="2000" dirty="0">
                <a:solidFill>
                  <a:schemeClr val="bg1"/>
                </a:solidFill>
              </a:rPr>
              <a:t> </a:t>
            </a:r>
            <a:r>
              <a:rPr lang="en-US" sz="2000" dirty="0">
                <a:solidFill>
                  <a:schemeClr val="bg1"/>
                </a:solidFill>
                <a:hlinkClick r:id="rId4">
                  <a:extLst>
                    <a:ext uri="{A12FA001-AC4F-418D-AE19-62706E023703}">
                      <ahyp:hlinkClr xmlns:ahyp="http://schemas.microsoft.com/office/drawing/2018/hyperlinkcolor" val="tx"/>
                    </a:ext>
                  </a:extLst>
                </a:hlinkClick>
              </a:rPr>
              <a:t>các chủ đề Mô phỏng</a:t>
            </a:r>
            <a:endParaRPr lang="en-US" sz="2000" dirty="0">
              <a:solidFill>
                <a:schemeClr val="bg1"/>
              </a:solidFill>
            </a:endParaRPr>
          </a:p>
          <a:p>
            <a:pPr marL="0" indent="0"/>
            <a:r>
              <a:rPr lang="en-US" dirty="0" err="1">
                <a:solidFill>
                  <a:schemeClr val="bg1"/>
                </a:solidFill>
              </a:rPr>
              <a:t>Định</a:t>
            </a:r>
            <a:r>
              <a:rPr lang="en-US" dirty="0">
                <a:solidFill>
                  <a:schemeClr val="bg1"/>
                </a:solidFill>
              </a:rPr>
              <a:t> </a:t>
            </a:r>
            <a:r>
              <a:rPr lang="en-US" dirty="0" err="1">
                <a:solidFill>
                  <a:schemeClr val="bg1"/>
                </a:solidFill>
              </a:rPr>
              <a:t>nghĩa</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bản</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sau</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đầu</a:t>
            </a:r>
            <a:r>
              <a:rPr lang="en-US" dirty="0">
                <a:solidFill>
                  <a:schemeClr val="bg1"/>
                </a:solidFill>
              </a:rPr>
              <a:t> </a:t>
            </a:r>
            <a:r>
              <a:rPr lang="en-US" dirty="0" err="1">
                <a:solidFill>
                  <a:schemeClr val="bg1"/>
                </a:solidFill>
              </a:rPr>
              <a:t>vào</a:t>
            </a:r>
            <a:r>
              <a:rPr lang="en-US" dirty="0">
                <a:solidFill>
                  <a:schemeClr val="bg1"/>
                </a:solidFill>
              </a:rPr>
              <a:t> </a:t>
            </a:r>
            <a:r>
              <a:rPr lang="en-US" dirty="0" err="1">
                <a:solidFill>
                  <a:schemeClr val="bg1"/>
                </a:solidFill>
              </a:rPr>
              <a:t>cần</a:t>
            </a:r>
            <a:r>
              <a:rPr lang="en-US" dirty="0">
                <a:solidFill>
                  <a:schemeClr val="bg1"/>
                </a:solidFill>
              </a:rPr>
              <a:t> </a:t>
            </a:r>
            <a:r>
              <a:rPr lang="en-US" dirty="0" err="1">
                <a:solidFill>
                  <a:schemeClr val="bg1"/>
                </a:solidFill>
              </a:rPr>
              <a:t>thiết</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mô-đun</a:t>
            </a:r>
            <a:r>
              <a:rPr lang="en-US" dirty="0">
                <a:solidFill>
                  <a:schemeClr val="bg1"/>
                </a:solidFill>
              </a:rPr>
              <a:t> </a:t>
            </a:r>
            <a:r>
              <a:rPr lang="en-US" dirty="0" err="1">
                <a:solidFill>
                  <a:schemeClr val="bg1"/>
                </a:solidFill>
              </a:rPr>
              <a:t>mô</a:t>
            </a:r>
            <a:r>
              <a:rPr lang="en-US" dirty="0">
                <a:solidFill>
                  <a:schemeClr val="bg1"/>
                </a:solidFill>
              </a:rPr>
              <a:t> </a:t>
            </a:r>
            <a:r>
              <a:rPr lang="en-US" dirty="0" err="1">
                <a:solidFill>
                  <a:schemeClr val="bg1"/>
                </a:solidFill>
              </a:rPr>
              <a:t>phỏng</a:t>
            </a:r>
            <a:r>
              <a:rPr lang="en-US" dirty="0">
                <a:solidFill>
                  <a:schemeClr val="bg1"/>
                </a:solidFill>
              </a:rPr>
              <a:t> </a:t>
            </a:r>
            <a:r>
              <a:rPr lang="en-US" dirty="0">
                <a:solidFill>
                  <a:schemeClr val="bg1"/>
                </a:solidFill>
                <a:hlinkClick r:id="rId5">
                  <a:extLst>
                    <a:ext uri="{A12FA001-AC4F-418D-AE19-62706E023703}">
                      <ahyp:hlinkClr xmlns:ahyp="http://schemas.microsoft.com/office/drawing/2018/hyperlinkcolor" val="tx"/>
                    </a:ext>
                  </a:extLst>
                </a:hlinkClick>
              </a:rPr>
              <a:t>sumo</a:t>
            </a:r>
            <a:r>
              <a:rPr lang="en-US" dirty="0">
                <a:solidFill>
                  <a:schemeClr val="bg1"/>
                </a:solidFill>
              </a:rPr>
              <a:t> </a:t>
            </a:r>
            <a:r>
              <a:rPr lang="en-US" dirty="0" err="1">
                <a:solidFill>
                  <a:schemeClr val="bg1"/>
                </a:solidFill>
              </a:rPr>
              <a:t>và</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sumo-gui</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mô</a:t>
            </a:r>
            <a:r>
              <a:rPr lang="en-US" dirty="0">
                <a:solidFill>
                  <a:schemeClr val="bg1"/>
                </a:solidFill>
              </a:rPr>
              <a:t> </a:t>
            </a:r>
            <a:r>
              <a:rPr lang="en-US" dirty="0" err="1">
                <a:solidFill>
                  <a:schemeClr val="bg1"/>
                </a:solidFill>
              </a:rPr>
              <a:t>tả</a:t>
            </a:r>
            <a:r>
              <a:rPr lang="en-US" dirty="0">
                <a:solidFill>
                  <a:schemeClr val="bg1"/>
                </a:solidFill>
              </a:rPr>
              <a:t>.</a:t>
            </a:r>
            <a:endParaRPr lang="en-VN" dirty="0">
              <a:solidFill>
                <a:schemeClr val="bg1"/>
              </a:solidFill>
            </a:endParaRPr>
          </a:p>
          <a:p>
            <a:pPr marL="0" indent="0"/>
            <a:endParaRPr lang="en-VN" dirty="0">
              <a:solidFill>
                <a:schemeClr val="bg1"/>
              </a:solidFill>
            </a:endParaRPr>
          </a:p>
          <a:p>
            <a:pPr marL="0" indent="0"/>
            <a:r>
              <a:rPr lang="en-US" sz="2000" dirty="0">
                <a:solidFill>
                  <a:schemeClr val="bg1"/>
                </a:solidFill>
              </a:rPr>
              <a:t> </a:t>
            </a:r>
          </a:p>
          <a:p>
            <a:pPr marL="0" indent="0"/>
            <a:endParaRPr lang="en-US" sz="2000" dirty="0">
              <a:solidFill>
                <a:schemeClr val="bg1"/>
              </a:solidFill>
            </a:endParaRPr>
          </a:p>
          <a:p>
            <a:pPr marL="0" indent="0"/>
            <a:endParaRPr lang="en-VN" sz="2000" dirty="0">
              <a:solidFill>
                <a:schemeClr val="bg1"/>
              </a:solidFill>
            </a:endParaRPr>
          </a:p>
          <a:p>
            <a:pPr marL="0" lvl="0" indent="0" algn="ctr" rtl="0">
              <a:spcBef>
                <a:spcPts val="0"/>
              </a:spcBef>
              <a:spcAft>
                <a:spcPts val="0"/>
              </a:spcAft>
              <a:buNone/>
            </a:pPr>
            <a:endParaRPr sz="2000" dirty="0">
              <a:solidFill>
                <a:schemeClr val="bg1"/>
              </a:solidFill>
            </a:endParaRPr>
          </a:p>
        </p:txBody>
      </p:sp>
      <p:sp>
        <p:nvSpPr>
          <p:cNvPr id="126" name="Google Shape;126;p1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41157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Tệp</a:t>
            </a:r>
            <a:r>
              <a:rPr lang="en-US" dirty="0"/>
              <a:t> </a:t>
            </a:r>
            <a:r>
              <a:rPr lang="en-US" dirty="0" err="1"/>
              <a:t>đầu</a:t>
            </a:r>
            <a:r>
              <a:rPr lang="en-US" dirty="0"/>
              <a:t> </a:t>
            </a:r>
            <a:r>
              <a:rPr lang="en-US" dirty="0" err="1"/>
              <a:t>vào</a:t>
            </a:r>
            <a:endParaRPr lang="en-VN" dirty="0"/>
          </a:p>
        </p:txBody>
      </p:sp>
      <p:sp>
        <p:nvSpPr>
          <p:cNvPr id="102" name="Google Shape;102;p12"/>
          <p:cNvSpPr txBox="1">
            <a:spLocks noGrp="1"/>
          </p:cNvSpPr>
          <p:nvPr>
            <p:ph type="body" idx="2"/>
          </p:nvPr>
        </p:nvSpPr>
        <p:spPr>
          <a:xfrm>
            <a:off x="1726650" y="1255800"/>
            <a:ext cx="7216500" cy="1523363"/>
          </a:xfrm>
          <a:prstGeom prst="rect">
            <a:avLst/>
          </a:prstGeom>
        </p:spPr>
        <p:txBody>
          <a:bodyPr spcFirstLastPara="1" wrap="square" lIns="91425" tIns="91425" rIns="91425" bIns="91425" anchor="t" anchorCtr="0">
            <a:noAutofit/>
          </a:bodyPr>
          <a:lstStyle/>
          <a:p>
            <a:pPr marL="0" indent="0">
              <a:buNone/>
            </a:pPr>
            <a:r>
              <a:rPr lang="en-US" b="1" dirty="0" err="1"/>
              <a:t>Mạng</a:t>
            </a:r>
            <a:r>
              <a:rPr lang="en-US" b="1" dirty="0"/>
              <a:t> </a:t>
            </a:r>
            <a:r>
              <a:rPr lang="en-US" b="1" dirty="0" err="1"/>
              <a:t>lưới</a:t>
            </a:r>
            <a:r>
              <a:rPr lang="en-US" b="1" dirty="0"/>
              <a:t> </a:t>
            </a:r>
            <a:r>
              <a:rPr lang="en-US" b="1" dirty="0" err="1"/>
              <a:t>đường</a:t>
            </a:r>
            <a:r>
              <a:rPr lang="en-US" b="1" dirty="0"/>
              <a:t> </a:t>
            </a:r>
            <a:r>
              <a:rPr lang="en-US" b="1" dirty="0" err="1"/>
              <a:t>bộ</a:t>
            </a:r>
            <a:r>
              <a:rPr lang="en-US" sz="2000" b="1" dirty="0"/>
              <a:t> </a:t>
            </a:r>
            <a:r>
              <a:rPr lang="en-VN" sz="1200" b="1" dirty="0"/>
              <a:t> </a:t>
            </a:r>
          </a:p>
          <a:p>
            <a:r>
              <a:rPr lang="en-US" sz="1600" dirty="0" err="1"/>
              <a:t>Để</a:t>
            </a:r>
            <a:r>
              <a:rPr lang="en-US" sz="1600" dirty="0"/>
              <a:t> </a:t>
            </a:r>
            <a:r>
              <a:rPr lang="en-US" sz="1600" dirty="0" err="1"/>
              <a:t>mô</a:t>
            </a:r>
            <a:r>
              <a:rPr lang="en-US" sz="1600" dirty="0"/>
              <a:t> </a:t>
            </a:r>
            <a:r>
              <a:rPr lang="en-US" sz="1600" dirty="0" err="1"/>
              <a:t>phỏng</a:t>
            </a:r>
            <a:r>
              <a:rPr lang="en-US" sz="1600" dirty="0"/>
              <a:t>, </a:t>
            </a:r>
            <a:r>
              <a:rPr lang="en-US" sz="1600" dirty="0" err="1"/>
              <a:t>phải</a:t>
            </a:r>
            <a:r>
              <a:rPr lang="en-US" sz="1600" dirty="0"/>
              <a:t> </a:t>
            </a:r>
            <a:r>
              <a:rPr lang="en-US" sz="1600" dirty="0" err="1"/>
              <a:t>cung</a:t>
            </a:r>
            <a:r>
              <a:rPr lang="en-US" sz="1600" dirty="0"/>
              <a:t> </a:t>
            </a:r>
            <a:r>
              <a:rPr lang="en-US" sz="1600" dirty="0" err="1"/>
              <a:t>cấp</a:t>
            </a:r>
            <a:r>
              <a:rPr lang="en-US" sz="1600" dirty="0"/>
              <a:t> </a:t>
            </a:r>
            <a:r>
              <a:rPr lang="en-US" sz="1600" u="sng" dirty="0">
                <a:hlinkClick r:id="rId3"/>
              </a:rPr>
              <a:t>Mạng đường SUMO</a:t>
            </a:r>
            <a:r>
              <a:rPr lang="en-US" sz="1600" dirty="0"/>
              <a:t> </a:t>
            </a:r>
            <a:r>
              <a:rPr lang="en-US" sz="1600" dirty="0" err="1"/>
              <a:t>bằng</a:t>
            </a:r>
            <a:r>
              <a:rPr lang="en-US" sz="1600" dirty="0"/>
              <a:t> </a:t>
            </a:r>
            <a:r>
              <a:rPr lang="en-US" sz="1600" dirty="0" err="1"/>
              <a:t>cách</a:t>
            </a:r>
            <a:r>
              <a:rPr lang="en-US" sz="1600" dirty="0"/>
              <a:t> </a:t>
            </a:r>
            <a:r>
              <a:rPr lang="en-US" sz="1600" dirty="0" err="1"/>
              <a:t>sử</a:t>
            </a:r>
            <a:r>
              <a:rPr lang="en-US" sz="1600" dirty="0"/>
              <a:t> </a:t>
            </a:r>
            <a:r>
              <a:rPr lang="en-US" sz="1600" dirty="0" err="1"/>
              <a:t>dụng</a:t>
            </a:r>
            <a:r>
              <a:rPr lang="en-US" sz="1600" dirty="0"/>
              <a:t> </a:t>
            </a:r>
            <a:r>
              <a:rPr lang="en-US" sz="1600" dirty="0" err="1"/>
              <a:t>tùy</a:t>
            </a:r>
            <a:r>
              <a:rPr lang="en-US" sz="1600" dirty="0"/>
              <a:t> </a:t>
            </a:r>
            <a:r>
              <a:rPr lang="en-US" sz="1600" dirty="0" err="1"/>
              <a:t>chọn</a:t>
            </a:r>
            <a:r>
              <a:rPr lang="en-US" sz="1600" dirty="0"/>
              <a:t> </a:t>
            </a:r>
            <a:r>
              <a:rPr lang="en-US" sz="1600" b="1" dirty="0"/>
              <a:t>--net-file </a:t>
            </a:r>
            <a:r>
              <a:rPr lang="en-US" sz="1600" i="1" dirty="0">
                <a:hlinkClick r:id="rId4"/>
              </a:rPr>
              <a:t>&lt;NETWORK_FILE&gt;</a:t>
            </a:r>
            <a:r>
              <a:rPr lang="en-US" sz="1600" dirty="0"/>
              <a:t> (</a:t>
            </a:r>
            <a:r>
              <a:rPr lang="en-US" sz="1600" dirty="0" err="1"/>
              <a:t>hoặc</a:t>
            </a:r>
            <a:r>
              <a:rPr lang="en-US" sz="1600" dirty="0"/>
              <a:t> </a:t>
            </a:r>
            <a:r>
              <a:rPr lang="en-US" sz="1600" b="1" dirty="0"/>
              <a:t>-n </a:t>
            </a:r>
            <a:r>
              <a:rPr lang="en-US" sz="1600" i="1" dirty="0">
                <a:hlinkClick r:id="rId4"/>
              </a:rPr>
              <a:t>&lt;NETWORK_FILE&gt;</a:t>
            </a:r>
            <a:r>
              <a:rPr lang="en-US" sz="1600" dirty="0"/>
              <a:t> ). </a:t>
            </a:r>
            <a:r>
              <a:rPr lang="en-US" sz="1600" dirty="0" err="1"/>
              <a:t>Mạng</a:t>
            </a:r>
            <a:r>
              <a:rPr lang="en-US" sz="1600" dirty="0"/>
              <a:t> </a:t>
            </a:r>
            <a:r>
              <a:rPr lang="en-US" sz="1600" dirty="0" err="1"/>
              <a:t>thường</a:t>
            </a:r>
            <a:r>
              <a:rPr lang="en-US" sz="1600" dirty="0"/>
              <a:t> </a:t>
            </a:r>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bằng</a:t>
            </a:r>
            <a:r>
              <a:rPr lang="en-US" sz="1600" dirty="0"/>
              <a:t> </a:t>
            </a:r>
            <a:r>
              <a:rPr lang="en-US" sz="1600" dirty="0" err="1"/>
              <a:t>cách</a:t>
            </a:r>
            <a:r>
              <a:rPr lang="en-US" sz="1600" dirty="0"/>
              <a:t> </a:t>
            </a:r>
            <a:r>
              <a:rPr lang="en-US" sz="1600" dirty="0" err="1"/>
              <a:t>sử</a:t>
            </a:r>
            <a:r>
              <a:rPr lang="en-US" sz="1600" dirty="0"/>
              <a:t> </a:t>
            </a:r>
            <a:r>
              <a:rPr lang="en-US" sz="1600" dirty="0" err="1"/>
              <a:t>dụng</a:t>
            </a:r>
            <a:r>
              <a:rPr lang="en-US" sz="1600" dirty="0"/>
              <a:t> </a:t>
            </a:r>
            <a:r>
              <a:rPr lang="en-US" sz="1600" u="sng" dirty="0">
                <a:hlinkClick r:id="rId5"/>
              </a:rPr>
              <a:t>netconvert</a:t>
            </a:r>
            <a:r>
              <a:rPr lang="en-US" sz="1600" dirty="0"/>
              <a:t> </a:t>
            </a:r>
            <a:r>
              <a:rPr lang="en-US" sz="1600" dirty="0" err="1"/>
              <a:t>hoặc</a:t>
            </a:r>
            <a:r>
              <a:rPr lang="en-US" sz="1600" dirty="0"/>
              <a:t> </a:t>
            </a:r>
            <a:r>
              <a:rPr lang="en-US" sz="1600" u="sng" dirty="0">
                <a:hlinkClick r:id="rId6"/>
              </a:rPr>
              <a:t>netgenerate</a:t>
            </a:r>
            <a:r>
              <a:rPr lang="en-US" sz="1600" dirty="0"/>
              <a:t> .</a:t>
            </a:r>
            <a:endParaRPr lang="en-VN" sz="16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7"/>
          <a:stretch>
            <a:fillRect/>
          </a:stretch>
        </p:blipFill>
        <p:spPr>
          <a:xfrm>
            <a:off x="200850" y="1394614"/>
            <a:ext cx="1371600" cy="1473200"/>
          </a:xfrm>
          <a:prstGeom prst="rect">
            <a:avLst/>
          </a:prstGeom>
        </p:spPr>
      </p:pic>
      <p:sp>
        <p:nvSpPr>
          <p:cNvPr id="10" name="Google Shape;102;p12">
            <a:extLst>
              <a:ext uri="{FF2B5EF4-FFF2-40B4-BE49-F238E27FC236}">
                <a16:creationId xmlns:a16="http://schemas.microsoft.com/office/drawing/2014/main" id="{5493B1AC-CA5E-964C-8FBA-A96466DA3E0B}"/>
              </a:ext>
            </a:extLst>
          </p:cNvPr>
          <p:cNvSpPr txBox="1">
            <a:spLocks/>
          </p:cNvSpPr>
          <p:nvPr/>
        </p:nvSpPr>
        <p:spPr>
          <a:xfrm>
            <a:off x="669825" y="2867814"/>
            <a:ext cx="8367328" cy="1523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1pPr>
            <a:lvl2pPr marL="914400" marR="0" lvl="1"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2pPr>
            <a:lvl3pPr marL="1371600" marR="0" lvl="2" indent="-342900" algn="l" rtl="0">
              <a:lnSpc>
                <a:spcPct val="100000"/>
              </a:lnSpc>
              <a:spcBef>
                <a:spcPts val="0"/>
              </a:spcBef>
              <a:spcAft>
                <a:spcPts val="0"/>
              </a:spcAft>
              <a:buClr>
                <a:srgbClr val="ABE33F"/>
              </a:buClr>
              <a:buSzPts val="1800"/>
              <a:buFont typeface="Karla"/>
              <a:buChar char="◇"/>
              <a:defRPr sz="1800" b="0" i="0" u="none" strike="noStrike" cap="none">
                <a:solidFill>
                  <a:srgbClr val="004C52"/>
                </a:solidFill>
                <a:latin typeface="Karla"/>
                <a:ea typeface="Karla"/>
                <a:cs typeface="Karla"/>
                <a:sym typeface="Karla"/>
              </a:defRPr>
            </a:lvl3pPr>
            <a:lvl4pPr marL="1828800" marR="0" lvl="3"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4pPr>
            <a:lvl5pPr marL="2286000" marR="0" lvl="4"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5pPr>
            <a:lvl6pPr marL="2743200" marR="0" lvl="5"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6pPr>
            <a:lvl7pPr marL="3200400" marR="0" lvl="6"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7pPr>
            <a:lvl8pPr marL="3657600" marR="0" lvl="7"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8pPr>
            <a:lvl9pPr marL="4114800" marR="0" lvl="8" indent="-342900" algn="l" rtl="0">
              <a:lnSpc>
                <a:spcPct val="100000"/>
              </a:lnSpc>
              <a:spcBef>
                <a:spcPts val="0"/>
              </a:spcBef>
              <a:spcAft>
                <a:spcPts val="0"/>
              </a:spcAft>
              <a:buClr>
                <a:srgbClr val="004C52"/>
              </a:buClr>
              <a:buSzPts val="1800"/>
              <a:buFont typeface="Karla"/>
              <a:buChar char="■"/>
              <a:defRPr sz="1800" b="0" i="0" u="none" strike="noStrike" cap="none">
                <a:solidFill>
                  <a:srgbClr val="004C52"/>
                </a:solidFill>
                <a:latin typeface="Karla"/>
                <a:ea typeface="Karla"/>
                <a:cs typeface="Karla"/>
                <a:sym typeface="Karla"/>
              </a:defRPr>
            </a:lvl9pPr>
          </a:lstStyle>
          <a:p>
            <a:pPr marL="114300" lvl="0" indent="0">
              <a:buNone/>
            </a:pPr>
            <a:r>
              <a:rPr lang="en-US" b="1" dirty="0" err="1"/>
              <a:t>Nhu</a:t>
            </a:r>
            <a:r>
              <a:rPr lang="en-US" b="1" dirty="0"/>
              <a:t> </a:t>
            </a:r>
            <a:r>
              <a:rPr lang="en-US" b="1" dirty="0" err="1"/>
              <a:t>cầu</a:t>
            </a:r>
            <a:r>
              <a:rPr lang="en-US" b="1" dirty="0"/>
              <a:t> </a:t>
            </a:r>
            <a:r>
              <a:rPr lang="en-US" b="1" dirty="0" err="1"/>
              <a:t>giao</a:t>
            </a:r>
            <a:r>
              <a:rPr lang="en-US" b="1" dirty="0"/>
              <a:t> </a:t>
            </a:r>
            <a:r>
              <a:rPr lang="en-US" b="1" dirty="0" err="1"/>
              <a:t>thông</a:t>
            </a:r>
            <a:r>
              <a:rPr lang="en-US" b="1" dirty="0"/>
              <a:t> (</a:t>
            </a:r>
            <a:r>
              <a:rPr lang="en-US" b="1" dirty="0" err="1"/>
              <a:t>Tuyến</a:t>
            </a:r>
            <a:r>
              <a:rPr lang="en-US" b="1" dirty="0"/>
              <a:t> </a:t>
            </a:r>
            <a:r>
              <a:rPr lang="en-US" b="1" dirty="0" err="1"/>
              <a:t>đường</a:t>
            </a:r>
            <a:r>
              <a:rPr lang="en-US" b="1" dirty="0"/>
              <a:t>)</a:t>
            </a:r>
            <a:endParaRPr lang="en-VN" b="1" dirty="0"/>
          </a:p>
          <a:p>
            <a:r>
              <a:rPr lang="en-US" sz="1600" dirty="0" err="1"/>
              <a:t>Các</a:t>
            </a:r>
            <a:r>
              <a:rPr lang="en-US" sz="1600" dirty="0"/>
              <a:t> </a:t>
            </a:r>
            <a:r>
              <a:rPr lang="en-US" sz="1600" dirty="0" err="1"/>
              <a:t>phương</a:t>
            </a:r>
            <a:r>
              <a:rPr lang="en-US" sz="1600" dirty="0"/>
              <a:t> </a:t>
            </a:r>
            <a:r>
              <a:rPr lang="en-US" sz="1600" dirty="0" err="1"/>
              <a:t>tiện</a:t>
            </a:r>
            <a:r>
              <a:rPr lang="en-US" sz="1600" dirty="0"/>
              <a:t> </a:t>
            </a:r>
            <a:r>
              <a:rPr lang="en-US" sz="1600" dirty="0" err="1"/>
              <a:t>để</a:t>
            </a:r>
            <a:r>
              <a:rPr lang="en-US" sz="1600" dirty="0"/>
              <a:t> </a:t>
            </a:r>
            <a:r>
              <a:rPr lang="en-US" sz="1600" dirty="0" err="1"/>
              <a:t>mô</a:t>
            </a:r>
            <a:r>
              <a:rPr lang="en-US" sz="1600" dirty="0"/>
              <a:t> </a:t>
            </a:r>
            <a:r>
              <a:rPr lang="en-US" sz="1600" dirty="0" err="1"/>
              <a:t>phỏng</a:t>
            </a:r>
            <a:r>
              <a:rPr lang="en-US" sz="1600" dirty="0"/>
              <a:t> </a:t>
            </a:r>
            <a:r>
              <a:rPr lang="en-US" sz="1600" dirty="0" err="1"/>
              <a:t>phải</a:t>
            </a:r>
            <a:r>
              <a:rPr lang="en-US" sz="1600" dirty="0"/>
              <a:t> </a:t>
            </a:r>
            <a:r>
              <a:rPr lang="en-US" sz="1600" dirty="0" err="1"/>
              <a:t>được</a:t>
            </a:r>
            <a:r>
              <a:rPr lang="en-US" sz="1600" dirty="0"/>
              <a:t> </a:t>
            </a:r>
            <a:r>
              <a:rPr lang="en-US" sz="1600" dirty="0" err="1"/>
              <a:t>đưa</a:t>
            </a:r>
            <a:r>
              <a:rPr lang="en-US" sz="1600" dirty="0"/>
              <a:t> ra. </a:t>
            </a:r>
            <a:r>
              <a:rPr lang="en-US" sz="1600" dirty="0" err="1"/>
              <a:t>Mô</a:t>
            </a:r>
            <a:r>
              <a:rPr lang="en-US" sz="1600" dirty="0"/>
              <a:t> </a:t>
            </a:r>
            <a:r>
              <a:rPr lang="en-US" sz="1600" dirty="0" err="1"/>
              <a:t>tả</a:t>
            </a:r>
            <a:r>
              <a:rPr lang="en-US" sz="1600" dirty="0"/>
              <a:t> </a:t>
            </a:r>
            <a:r>
              <a:rPr lang="en-US" sz="1600" dirty="0" err="1"/>
              <a:t>của</a:t>
            </a:r>
            <a:r>
              <a:rPr lang="en-US" sz="1600" dirty="0"/>
              <a:t> </a:t>
            </a:r>
            <a:r>
              <a:rPr lang="en-US" sz="1600" dirty="0" err="1"/>
              <a:t>chúng</a:t>
            </a:r>
            <a:r>
              <a:rPr lang="en-US" sz="1600" dirty="0"/>
              <a:t> </a:t>
            </a:r>
            <a:r>
              <a:rPr lang="en-US" sz="1600" dirty="0" err="1"/>
              <a:t>thường</a:t>
            </a:r>
            <a:r>
              <a:rPr lang="en-US" sz="1600" dirty="0"/>
              <a:t> bao </a:t>
            </a:r>
            <a:r>
              <a:rPr lang="en-US" sz="1600" dirty="0" err="1"/>
              <a:t>gồm</a:t>
            </a:r>
            <a:r>
              <a:rPr lang="en-US" sz="1600" dirty="0"/>
              <a:t> </a:t>
            </a:r>
            <a:r>
              <a:rPr lang="en-US" sz="1600" u="sng" dirty="0">
                <a:hlinkClick r:id="rId8"/>
              </a:rPr>
              <a:t>loại phương tiện, phương tiện và tuyến đường của phương tiện</a:t>
            </a:r>
            <a:r>
              <a:rPr lang="en-US" sz="1600" dirty="0"/>
              <a:t> . </a:t>
            </a:r>
            <a:r>
              <a:rPr lang="en-US" sz="1600" dirty="0" err="1"/>
              <a:t>Các</a:t>
            </a:r>
            <a:r>
              <a:rPr lang="en-US" sz="1600" dirty="0"/>
              <a:t> </a:t>
            </a:r>
            <a:r>
              <a:rPr lang="en-US" sz="1600" dirty="0" err="1"/>
              <a:t>tuyến</a:t>
            </a:r>
            <a:r>
              <a:rPr lang="en-US" sz="1600" dirty="0"/>
              <a:t> </a:t>
            </a:r>
            <a:r>
              <a:rPr lang="en-US" sz="1600" dirty="0" err="1"/>
              <a:t>thường</a:t>
            </a:r>
            <a:r>
              <a:rPr lang="en-US" sz="1600" dirty="0"/>
              <a:t> </a:t>
            </a:r>
            <a:r>
              <a:rPr lang="en-US" sz="1600" dirty="0" err="1"/>
              <a:t>được</a:t>
            </a:r>
            <a:r>
              <a:rPr lang="en-US" sz="1600" dirty="0"/>
              <a:t> </a:t>
            </a:r>
            <a:r>
              <a:rPr lang="en-US" sz="1600" dirty="0" err="1"/>
              <a:t>cấp</a:t>
            </a:r>
            <a:r>
              <a:rPr lang="en-US" sz="1600" dirty="0"/>
              <a:t> </a:t>
            </a:r>
            <a:r>
              <a:rPr lang="en-US" sz="1600" dirty="0" err="1"/>
              <a:t>cho</a:t>
            </a:r>
            <a:r>
              <a:rPr lang="en-US" sz="1600" dirty="0"/>
              <a:t> </a:t>
            </a:r>
            <a:r>
              <a:rPr lang="en-US" sz="1600" dirty="0" err="1"/>
              <a:t>các</a:t>
            </a:r>
            <a:r>
              <a:rPr lang="en-US" sz="1600" dirty="0"/>
              <a:t> </a:t>
            </a:r>
            <a:r>
              <a:rPr lang="en-US" sz="1600" dirty="0" err="1"/>
              <a:t>mô-đun</a:t>
            </a:r>
            <a:r>
              <a:rPr lang="en-US" sz="1600" dirty="0"/>
              <a:t> </a:t>
            </a:r>
            <a:r>
              <a:rPr lang="en-US" sz="1600" dirty="0" err="1"/>
              <a:t>mô</a:t>
            </a:r>
            <a:r>
              <a:rPr lang="en-US" sz="1600" dirty="0"/>
              <a:t> </a:t>
            </a:r>
            <a:r>
              <a:rPr lang="en-US" sz="1600" dirty="0" err="1"/>
              <a:t>phỏng</a:t>
            </a:r>
            <a:r>
              <a:rPr lang="en-US" sz="1600" dirty="0"/>
              <a:t> </a:t>
            </a:r>
            <a:r>
              <a:rPr lang="en-US" sz="1600" dirty="0" err="1"/>
              <a:t>bằng</a:t>
            </a:r>
            <a:r>
              <a:rPr lang="en-US" sz="1600" dirty="0"/>
              <a:t> </a:t>
            </a:r>
            <a:r>
              <a:rPr lang="en-US" sz="1600" dirty="0" err="1"/>
              <a:t>cách</a:t>
            </a:r>
            <a:r>
              <a:rPr lang="en-US" sz="1600" dirty="0"/>
              <a:t> </a:t>
            </a:r>
            <a:r>
              <a:rPr lang="en-US" sz="1600" dirty="0" err="1"/>
              <a:t>sử</a:t>
            </a:r>
            <a:r>
              <a:rPr lang="en-US" sz="1600" dirty="0"/>
              <a:t> </a:t>
            </a:r>
            <a:r>
              <a:rPr lang="en-US" sz="1600" dirty="0" err="1"/>
              <a:t>dụng</a:t>
            </a:r>
            <a:r>
              <a:rPr lang="en-US" sz="1600" dirty="0"/>
              <a:t> </a:t>
            </a:r>
            <a:r>
              <a:rPr lang="en-US" sz="1600" dirty="0" err="1"/>
              <a:t>tùy</a:t>
            </a:r>
            <a:r>
              <a:rPr lang="en-US" sz="1600" dirty="0"/>
              <a:t> </a:t>
            </a:r>
            <a:r>
              <a:rPr lang="en-US" sz="1600" dirty="0" err="1"/>
              <a:t>chọn</a:t>
            </a:r>
            <a:r>
              <a:rPr lang="en-US" sz="1600" dirty="0"/>
              <a:t> </a:t>
            </a:r>
            <a:r>
              <a:rPr lang="en-US" sz="1600" b="1" dirty="0"/>
              <a:t>--route-files </a:t>
            </a:r>
            <a:r>
              <a:rPr lang="en-US" sz="1600" i="1" dirty="0">
                <a:hlinkClick r:id="rId4"/>
              </a:rPr>
              <a:t>&lt;ROUTES_FILE&gt;</a:t>
            </a:r>
            <a:r>
              <a:rPr lang="en-US" sz="1600" dirty="0"/>
              <a:t> [, </a:t>
            </a:r>
            <a:r>
              <a:rPr lang="en-US" sz="1600" i="1" dirty="0">
                <a:hlinkClick r:id="rId4"/>
              </a:rPr>
              <a:t>&lt;ROUTES_FILE&gt;</a:t>
            </a:r>
            <a:r>
              <a:rPr lang="en-US" sz="1600" dirty="0"/>
              <a:t> ] * (</a:t>
            </a:r>
            <a:r>
              <a:rPr lang="en-US" sz="1600" dirty="0" err="1"/>
              <a:t>hoặc</a:t>
            </a:r>
            <a:r>
              <a:rPr lang="en-US" sz="1600" dirty="0"/>
              <a:t> </a:t>
            </a:r>
            <a:r>
              <a:rPr lang="en-US" sz="1600" b="1" dirty="0"/>
              <a:t>-r </a:t>
            </a:r>
            <a:r>
              <a:rPr lang="en-US" sz="1600" i="1" dirty="0">
                <a:hlinkClick r:id="rId4"/>
              </a:rPr>
              <a:t>&lt;ROUTES_FILE&gt;</a:t>
            </a:r>
            <a:r>
              <a:rPr lang="en-US" sz="1600" dirty="0"/>
              <a:t> [, </a:t>
            </a:r>
            <a:r>
              <a:rPr lang="en-US" sz="1600" i="1" dirty="0">
                <a:hlinkClick r:id="rId4"/>
              </a:rPr>
              <a:t>&lt;ROUTES_FILE&gt;</a:t>
            </a:r>
            <a:r>
              <a:rPr lang="en-US" sz="1600" dirty="0"/>
              <a:t> ] *). </a:t>
            </a:r>
            <a:r>
              <a:rPr lang="en-US" sz="1600" dirty="0" err="1"/>
              <a:t>Như</a:t>
            </a:r>
            <a:r>
              <a:rPr lang="en-US" sz="1600" dirty="0"/>
              <a:t> </a:t>
            </a:r>
            <a:r>
              <a:rPr lang="en-US" sz="1600" dirty="0" err="1"/>
              <a:t>bạn</a:t>
            </a:r>
            <a:r>
              <a:rPr lang="en-US" sz="1600" dirty="0"/>
              <a:t> </a:t>
            </a:r>
            <a:r>
              <a:rPr lang="en-US" sz="1600" dirty="0" err="1"/>
              <a:t>thấy</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sử</a:t>
            </a:r>
            <a:r>
              <a:rPr lang="en-US" sz="1600" dirty="0"/>
              <a:t> </a:t>
            </a:r>
            <a:r>
              <a:rPr lang="en-US" sz="1600" dirty="0" err="1"/>
              <a:t>dụng</a:t>
            </a:r>
            <a:r>
              <a:rPr lang="en-US" sz="1600" dirty="0"/>
              <a:t> </a:t>
            </a:r>
            <a:r>
              <a:rPr lang="en-US" sz="1600" dirty="0" err="1"/>
              <a:t>nhiều</a:t>
            </a:r>
            <a:r>
              <a:rPr lang="en-US" sz="1600" dirty="0"/>
              <a:t> </a:t>
            </a:r>
            <a:r>
              <a:rPr lang="en-US" sz="1600" dirty="0" err="1"/>
              <a:t>hơn</a:t>
            </a:r>
            <a:r>
              <a:rPr lang="en-US" sz="1600" dirty="0"/>
              <a:t> </a:t>
            </a:r>
            <a:r>
              <a:rPr lang="en-US" sz="1600" dirty="0" err="1"/>
              <a:t>một</a:t>
            </a:r>
            <a:r>
              <a:rPr lang="en-US" sz="1600" dirty="0"/>
              <a:t> </a:t>
            </a:r>
            <a:r>
              <a:rPr lang="en-US" sz="1600" dirty="0" err="1"/>
              <a:t>tệp</a:t>
            </a:r>
            <a:r>
              <a:rPr lang="en-US" sz="1600" dirty="0"/>
              <a:t> </a:t>
            </a:r>
            <a:r>
              <a:rPr lang="en-US" sz="1600" dirty="0" err="1"/>
              <a:t>định</a:t>
            </a:r>
            <a:r>
              <a:rPr lang="en-US" sz="1600" dirty="0"/>
              <a:t> </a:t>
            </a:r>
            <a:r>
              <a:rPr lang="en-US" sz="1600" dirty="0" err="1"/>
              <a:t>tuyến</a:t>
            </a:r>
            <a:r>
              <a:rPr lang="en-US" sz="1600" dirty="0"/>
              <a:t> </a:t>
            </a:r>
            <a:r>
              <a:rPr lang="en-US" sz="1600" dirty="0" err="1"/>
              <a:t>trong</a:t>
            </a:r>
            <a:r>
              <a:rPr lang="en-US" sz="1600" dirty="0"/>
              <a:t> </a:t>
            </a:r>
            <a:r>
              <a:rPr lang="en-US" sz="1600" dirty="0" err="1"/>
              <a:t>một</a:t>
            </a:r>
            <a:r>
              <a:rPr lang="en-US" sz="1600" dirty="0"/>
              <a:t> </a:t>
            </a:r>
            <a:r>
              <a:rPr lang="en-US" sz="1600" dirty="0" err="1"/>
              <a:t>lần</a:t>
            </a:r>
            <a:r>
              <a:rPr lang="en-US" sz="1600" dirty="0"/>
              <a:t> </a:t>
            </a:r>
            <a:r>
              <a:rPr lang="en-US" sz="1600" dirty="0" err="1"/>
              <a:t>chạy</a:t>
            </a:r>
            <a:r>
              <a:rPr lang="en-US" sz="1600" dirty="0"/>
              <a:t> </a:t>
            </a:r>
            <a:r>
              <a:rPr lang="en-US" sz="1600" dirty="0" err="1"/>
              <a:t>mô</a:t>
            </a:r>
            <a:r>
              <a:rPr lang="en-US" sz="1600" dirty="0"/>
              <a:t> </a:t>
            </a:r>
            <a:r>
              <a:rPr lang="en-US" sz="1600" dirty="0" err="1"/>
              <a:t>phỏng</a:t>
            </a:r>
            <a:r>
              <a:rPr lang="en-US" sz="1600" dirty="0"/>
              <a:t>.</a:t>
            </a:r>
            <a:endParaRPr lang="en-VN" sz="1600" dirty="0"/>
          </a:p>
          <a:p>
            <a:pPr marL="0" indent="0">
              <a:buClr>
                <a:schemeClr val="dk1"/>
              </a:buClr>
              <a:buSzPts val="1100"/>
              <a:buFont typeface="Arial"/>
              <a:buNone/>
            </a:pPr>
            <a:endParaRPr lang="vi-VN" sz="1600" dirty="0"/>
          </a:p>
          <a:p>
            <a:pPr marL="0" indent="0">
              <a:buFont typeface="Karla"/>
              <a:buNone/>
            </a:pPr>
            <a:endParaRPr lang="vi-VN" sz="1200" dirty="0"/>
          </a:p>
        </p:txBody>
      </p:sp>
    </p:spTree>
    <p:extLst>
      <p:ext uri="{BB962C8B-B14F-4D97-AF65-F5344CB8AC3E}">
        <p14:creationId xmlns:p14="http://schemas.microsoft.com/office/powerpoint/2010/main" val="7777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Tệp</a:t>
            </a:r>
            <a:r>
              <a:rPr lang="en-US" dirty="0"/>
              <a:t> </a:t>
            </a:r>
            <a:r>
              <a:rPr lang="en-US" dirty="0" err="1"/>
              <a:t>đầu</a:t>
            </a:r>
            <a:r>
              <a:rPr lang="en-US" dirty="0"/>
              <a:t> </a:t>
            </a:r>
            <a:r>
              <a:rPr lang="en-US" dirty="0" err="1"/>
              <a:t>vào</a:t>
            </a:r>
            <a:endParaRPr lang="en-VN" dirty="0"/>
          </a:p>
        </p:txBody>
      </p:sp>
      <p:sp>
        <p:nvSpPr>
          <p:cNvPr id="102" name="Google Shape;102;p12"/>
          <p:cNvSpPr txBox="1">
            <a:spLocks noGrp="1"/>
          </p:cNvSpPr>
          <p:nvPr>
            <p:ph type="body" idx="2"/>
          </p:nvPr>
        </p:nvSpPr>
        <p:spPr>
          <a:xfrm>
            <a:off x="1683521" y="1394614"/>
            <a:ext cx="7259629" cy="1523363"/>
          </a:xfrm>
          <a:prstGeom prst="rect">
            <a:avLst/>
          </a:prstGeom>
        </p:spPr>
        <p:txBody>
          <a:bodyPr spcFirstLastPara="1" wrap="square" lIns="91425" tIns="91425" rIns="91425" bIns="91425" anchor="t" anchorCtr="0">
            <a:noAutofit/>
          </a:bodyPr>
          <a:lstStyle/>
          <a:p>
            <a:pPr marL="114300" lvl="0" indent="0">
              <a:buNone/>
            </a:pPr>
            <a:r>
              <a:rPr lang="en-US" sz="2000" b="1" dirty="0" err="1"/>
              <a:t>Các</a:t>
            </a:r>
            <a:r>
              <a:rPr lang="en-US" sz="2000" b="1" dirty="0"/>
              <a:t> </a:t>
            </a:r>
            <a:r>
              <a:rPr lang="en-US" sz="2000" b="1" dirty="0" err="1"/>
              <a:t>tệp</a:t>
            </a:r>
            <a:r>
              <a:rPr lang="en-US" sz="2000" b="1" dirty="0"/>
              <a:t> </a:t>
            </a:r>
            <a:r>
              <a:rPr lang="en-US" sz="2000" b="1" dirty="0" err="1"/>
              <a:t>bổ</a:t>
            </a:r>
            <a:r>
              <a:rPr lang="en-US" sz="2000" b="1" dirty="0"/>
              <a:t> sung</a:t>
            </a:r>
            <a:endParaRPr lang="en-VN" sz="2000" b="1" dirty="0"/>
          </a:p>
          <a:p>
            <a:r>
              <a:rPr lang="en-US" sz="1600" dirty="0" err="1"/>
              <a:t>Một</a:t>
            </a:r>
            <a:r>
              <a:rPr lang="en-US" sz="1600" dirty="0"/>
              <a:t> (</a:t>
            </a:r>
            <a:r>
              <a:rPr lang="en-US" sz="1600" dirty="0" err="1"/>
              <a:t>các</a:t>
            </a:r>
            <a:r>
              <a:rPr lang="en-US" sz="1600" dirty="0"/>
              <a:t>) </a:t>
            </a:r>
            <a:r>
              <a:rPr lang="en-US" sz="1600" i="1" dirty="0">
                <a:hlinkClick r:id="rId3"/>
              </a:rPr>
              <a:t>tệp</a:t>
            </a:r>
            <a:r>
              <a:rPr lang="en-US" sz="1600" dirty="0"/>
              <a:t> </a:t>
            </a:r>
            <a:r>
              <a:rPr lang="en-US" sz="1600" dirty="0" err="1"/>
              <a:t>bổ</a:t>
            </a:r>
            <a:r>
              <a:rPr lang="en-US" sz="1600" dirty="0"/>
              <a:t> sung </a:t>
            </a:r>
            <a:r>
              <a:rPr lang="en-US" sz="1600" dirty="0" err="1"/>
              <a:t>khác</a:t>
            </a:r>
            <a:r>
              <a:rPr lang="en-US" sz="1600" dirty="0"/>
              <a:t> </a:t>
            </a:r>
            <a:r>
              <a:rPr lang="en-US" sz="1600" dirty="0" err="1"/>
              <a:t>được</a:t>
            </a:r>
            <a:r>
              <a:rPr lang="en-US" sz="1600" dirty="0"/>
              <a:t> </a:t>
            </a:r>
            <a:r>
              <a:rPr lang="en-US" sz="1600" dirty="0" err="1"/>
              <a:t>sử</a:t>
            </a:r>
            <a:r>
              <a:rPr lang="en-US" sz="1600" dirty="0"/>
              <a:t> </a:t>
            </a:r>
            <a:r>
              <a:rPr lang="en-US" sz="1600" dirty="0" err="1"/>
              <a:t>dụng</a:t>
            </a:r>
            <a:r>
              <a:rPr lang="en-US" sz="1600" dirty="0"/>
              <a:t> </a:t>
            </a:r>
            <a:r>
              <a:rPr lang="en-US" sz="1600" dirty="0" err="1"/>
              <a:t>để</a:t>
            </a:r>
            <a:r>
              <a:rPr lang="en-US" sz="1600" dirty="0"/>
              <a:t> </a:t>
            </a:r>
            <a:r>
              <a:rPr lang="en-US" sz="1600" dirty="0" err="1"/>
              <a:t>tải</a:t>
            </a:r>
            <a:r>
              <a:rPr lang="en-US" sz="1600" dirty="0"/>
              <a:t> </a:t>
            </a:r>
            <a:r>
              <a:rPr lang="en-US" sz="1600" dirty="0" err="1"/>
              <a:t>các</a:t>
            </a:r>
            <a:r>
              <a:rPr lang="en-US" sz="1600" dirty="0"/>
              <a:t> </a:t>
            </a:r>
            <a:r>
              <a:rPr lang="en-US" sz="1600" dirty="0" err="1"/>
              <a:t>thực</a:t>
            </a:r>
            <a:r>
              <a:rPr lang="en-US" sz="1600" dirty="0"/>
              <a:t> </a:t>
            </a:r>
            <a:r>
              <a:rPr lang="en-US" sz="1600" dirty="0" err="1"/>
              <a:t>thể</a:t>
            </a:r>
            <a:r>
              <a:rPr lang="en-US" sz="1600" dirty="0"/>
              <a:t> </a:t>
            </a:r>
            <a:r>
              <a:rPr lang="en-US" sz="1600" dirty="0" err="1"/>
              <a:t>bổ</a:t>
            </a:r>
            <a:r>
              <a:rPr lang="en-US" sz="1600" dirty="0"/>
              <a:t> sung:</a:t>
            </a:r>
            <a:endParaRPr lang="en-VN" sz="1600" dirty="0"/>
          </a:p>
          <a:p>
            <a:pPr lvl="0"/>
            <a:r>
              <a:rPr lang="en-US" sz="1600" dirty="0" err="1"/>
              <a:t>những</a:t>
            </a:r>
            <a:r>
              <a:rPr lang="en-US" sz="1600" dirty="0"/>
              <a:t> </a:t>
            </a:r>
            <a:r>
              <a:rPr lang="en-US" sz="1600" dirty="0" err="1"/>
              <a:t>thứ</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cơ</a:t>
            </a:r>
            <a:r>
              <a:rPr lang="en-US" sz="1600" dirty="0"/>
              <a:t> </a:t>
            </a:r>
            <a:r>
              <a:rPr lang="en-US" sz="1600" dirty="0" err="1"/>
              <a:t>sở</a:t>
            </a:r>
            <a:r>
              <a:rPr lang="en-US" sz="1600" dirty="0"/>
              <a:t> </a:t>
            </a:r>
            <a:r>
              <a:rPr lang="en-US" sz="1600" dirty="0" err="1"/>
              <a:t>hạ</a:t>
            </a:r>
            <a:r>
              <a:rPr lang="en-US" sz="1600" dirty="0"/>
              <a:t> </a:t>
            </a:r>
            <a:r>
              <a:rPr lang="en-US" sz="1600" dirty="0" err="1"/>
              <a:t>tầng</a:t>
            </a:r>
            <a:r>
              <a:rPr lang="en-US" sz="1600" dirty="0"/>
              <a:t>: </a:t>
            </a:r>
            <a:r>
              <a:rPr lang="en-US" sz="1600" u="sng" dirty="0">
                <a:hlinkClick r:id="rId4"/>
              </a:rPr>
              <a:t>chương trình đèn giao thông</a:t>
            </a:r>
            <a:r>
              <a:rPr lang="en-US" sz="1600" dirty="0"/>
              <a:t> , </a:t>
            </a:r>
            <a:r>
              <a:rPr lang="en-US" sz="1600" u="sng" dirty="0">
                <a:hlinkClick r:id="rId5"/>
              </a:rPr>
              <a:t>vòng lặp cảm ứng</a:t>
            </a:r>
            <a:r>
              <a:rPr lang="en-US" sz="1600" dirty="0"/>
              <a:t> </a:t>
            </a:r>
            <a:r>
              <a:rPr lang="en-US" sz="1600" dirty="0" err="1"/>
              <a:t>và</a:t>
            </a:r>
            <a:r>
              <a:rPr lang="en-US" sz="1600" dirty="0"/>
              <a:t> </a:t>
            </a:r>
            <a:r>
              <a:rPr lang="en-US" sz="1600" u="sng" dirty="0">
                <a:hlinkClick r:id="rId6"/>
              </a:rPr>
              <a:t>trạm dừng xe buýt</a:t>
            </a:r>
            <a:endParaRPr lang="en-VN" sz="1600" dirty="0"/>
          </a:p>
          <a:p>
            <a:pPr lvl="0"/>
            <a:r>
              <a:rPr lang="en-US" sz="1600" dirty="0" err="1"/>
              <a:t>hình</a:t>
            </a:r>
            <a:r>
              <a:rPr lang="en-US" sz="1600" dirty="0"/>
              <a:t> </a:t>
            </a:r>
            <a:r>
              <a:rPr lang="en-US" sz="1600" dirty="0" err="1"/>
              <a:t>ảnh</a:t>
            </a:r>
            <a:r>
              <a:rPr lang="en-US" sz="1600" dirty="0"/>
              <a:t> </a:t>
            </a:r>
            <a:r>
              <a:rPr lang="en-US" sz="1600" dirty="0" err="1"/>
              <a:t>bổ</a:t>
            </a:r>
            <a:r>
              <a:rPr lang="en-US" sz="1600" dirty="0"/>
              <a:t> sung: </a:t>
            </a:r>
            <a:r>
              <a:rPr lang="en-US" sz="1600" u="sng" dirty="0">
                <a:hlinkClick r:id="rId7"/>
              </a:rPr>
              <a:t>POI</a:t>
            </a:r>
            <a:r>
              <a:rPr lang="en-US" sz="1600" dirty="0"/>
              <a:t> </a:t>
            </a:r>
            <a:r>
              <a:rPr lang="en-US" sz="1600" dirty="0" err="1"/>
              <a:t>và</a:t>
            </a:r>
            <a:r>
              <a:rPr lang="en-US" sz="1600" dirty="0"/>
              <a:t> </a:t>
            </a:r>
            <a:r>
              <a:rPr lang="en-US" sz="1600" u="sng" dirty="0">
                <a:hlinkClick r:id="rId8"/>
              </a:rPr>
              <a:t>đa giác</a:t>
            </a:r>
            <a:r>
              <a:rPr lang="en-US" sz="1600" dirty="0"/>
              <a:t> (</a:t>
            </a:r>
            <a:r>
              <a:rPr lang="en-US" sz="1600" dirty="0" err="1"/>
              <a:t>tức</a:t>
            </a:r>
            <a:r>
              <a:rPr lang="en-US" sz="1600" dirty="0"/>
              <a:t> </a:t>
            </a:r>
            <a:r>
              <a:rPr lang="en-US" sz="1600" dirty="0" err="1"/>
              <a:t>là</a:t>
            </a:r>
            <a:r>
              <a:rPr lang="en-US" sz="1600" dirty="0"/>
              <a:t> </a:t>
            </a:r>
            <a:r>
              <a:rPr lang="en-US" sz="1600" dirty="0" err="1"/>
              <a:t>sông</a:t>
            </a:r>
            <a:r>
              <a:rPr lang="en-US" sz="1600" dirty="0"/>
              <a:t> </a:t>
            </a:r>
            <a:r>
              <a:rPr lang="en-US" sz="1600" dirty="0" err="1"/>
              <a:t>và</a:t>
            </a:r>
            <a:r>
              <a:rPr lang="en-US" sz="1600" dirty="0"/>
              <a:t> </a:t>
            </a:r>
            <a:r>
              <a:rPr lang="en-US" sz="1600" dirty="0" err="1"/>
              <a:t>nhà</a:t>
            </a:r>
            <a:r>
              <a:rPr lang="en-US" sz="1600" dirty="0"/>
              <a:t>)</a:t>
            </a:r>
            <a:endParaRPr lang="en-VN" sz="1600" dirty="0"/>
          </a:p>
          <a:p>
            <a:pPr lvl="0"/>
            <a:r>
              <a:rPr lang="en-US" sz="1600" dirty="0" err="1"/>
              <a:t>cấu</a:t>
            </a:r>
            <a:r>
              <a:rPr lang="en-US" sz="1600" dirty="0"/>
              <a:t> </a:t>
            </a:r>
            <a:r>
              <a:rPr lang="en-US" sz="1600" dirty="0" err="1"/>
              <a:t>trúc</a:t>
            </a:r>
            <a:r>
              <a:rPr lang="en-US" sz="1600" dirty="0"/>
              <a:t> </a:t>
            </a:r>
            <a:r>
              <a:rPr lang="en-US" sz="1600" dirty="0" err="1"/>
              <a:t>điều</a:t>
            </a:r>
            <a:r>
              <a:rPr lang="en-US" sz="1600" dirty="0"/>
              <a:t> </a:t>
            </a:r>
            <a:r>
              <a:rPr lang="en-US" sz="1600" dirty="0" err="1"/>
              <a:t>khiển</a:t>
            </a:r>
            <a:r>
              <a:rPr lang="en-US" sz="1600" dirty="0"/>
              <a:t> </a:t>
            </a:r>
            <a:r>
              <a:rPr lang="en-US" sz="1600" dirty="0" err="1"/>
              <a:t>mô</a:t>
            </a:r>
            <a:r>
              <a:rPr lang="en-US" sz="1600" dirty="0"/>
              <a:t> </a:t>
            </a:r>
            <a:r>
              <a:rPr lang="en-US" sz="1600" dirty="0" err="1"/>
              <a:t>phỏng</a:t>
            </a:r>
            <a:r>
              <a:rPr lang="en-US" sz="1600" dirty="0"/>
              <a:t> </a:t>
            </a:r>
            <a:r>
              <a:rPr lang="en-US" sz="1600" dirty="0" err="1"/>
              <a:t>động</a:t>
            </a:r>
            <a:r>
              <a:rPr lang="en-US" sz="1600" dirty="0"/>
              <a:t>: </a:t>
            </a:r>
            <a:r>
              <a:rPr lang="en-US" sz="1600" u="sng" dirty="0">
                <a:hlinkClick r:id="rId9"/>
              </a:rPr>
              <a:t>biển báo tốc độ thay đổi</a:t>
            </a:r>
            <a:r>
              <a:rPr lang="en-US" sz="1600" dirty="0"/>
              <a:t> </a:t>
            </a:r>
            <a:r>
              <a:rPr lang="en-US" sz="1600" dirty="0" err="1"/>
              <a:t>và</a:t>
            </a:r>
            <a:r>
              <a:rPr lang="en-US" sz="1600" dirty="0"/>
              <a:t> </a:t>
            </a:r>
            <a:r>
              <a:rPr lang="en-US" sz="1600" dirty="0" err="1"/>
              <a:t>bộ</a:t>
            </a:r>
            <a:r>
              <a:rPr lang="en-US" sz="1600" dirty="0"/>
              <a:t> </a:t>
            </a:r>
            <a:r>
              <a:rPr lang="en-US" sz="1600" dirty="0" err="1"/>
              <a:t>định</a:t>
            </a:r>
            <a:r>
              <a:rPr lang="en-US" sz="1600" dirty="0"/>
              <a:t> </a:t>
            </a:r>
            <a:r>
              <a:rPr lang="en-US" sz="1600" u="sng" dirty="0">
                <a:hlinkClick r:id="rId10"/>
              </a:rPr>
              <a:t>tuyến lại</a:t>
            </a:r>
            <a:endParaRPr lang="en-VN" sz="1600" dirty="0"/>
          </a:p>
          <a:p>
            <a:pPr lvl="0"/>
            <a:r>
              <a:rPr lang="en-US" sz="1600" dirty="0" err="1"/>
              <a:t>các</a:t>
            </a:r>
            <a:r>
              <a:rPr lang="en-US" sz="1600" dirty="0"/>
              <a:t> </a:t>
            </a:r>
            <a:r>
              <a:rPr lang="en-US" sz="1600" dirty="0" err="1"/>
              <a:t>thực</a:t>
            </a:r>
            <a:r>
              <a:rPr lang="en-US" sz="1600" dirty="0"/>
              <a:t> </a:t>
            </a:r>
            <a:r>
              <a:rPr lang="en-US" sz="1600" dirty="0" err="1"/>
              <a:t>thể</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nhu</a:t>
            </a:r>
            <a:r>
              <a:rPr lang="en-US" sz="1600" dirty="0"/>
              <a:t> </a:t>
            </a:r>
            <a:r>
              <a:rPr lang="en-US" sz="1600" dirty="0" err="1"/>
              <a:t>cầu</a:t>
            </a:r>
            <a:r>
              <a:rPr lang="en-US" sz="1600" dirty="0"/>
              <a:t>: </a:t>
            </a:r>
            <a:r>
              <a:rPr lang="en-US" sz="1600" u="sng" dirty="0">
                <a:hlinkClick r:id="rId11"/>
              </a:rPr>
              <a:t>loại phương tiện</a:t>
            </a:r>
            <a:r>
              <a:rPr lang="en-US" sz="1600" dirty="0"/>
              <a:t> </a:t>
            </a:r>
            <a:r>
              <a:rPr lang="en-US" sz="1600" dirty="0" err="1"/>
              <a:t>và</a:t>
            </a:r>
            <a:r>
              <a:rPr lang="en-US" sz="1600" dirty="0"/>
              <a:t> </a:t>
            </a:r>
            <a:r>
              <a:rPr lang="en-US" sz="1600" u="sng" dirty="0">
                <a:hlinkClick r:id="rId12"/>
              </a:rPr>
              <a:t>tuyến đường</a:t>
            </a:r>
            <a:endParaRPr lang="en-VN" sz="1600" dirty="0"/>
          </a:p>
          <a:p>
            <a:pPr marL="0" lvl="0" indent="0" algn="l" rtl="0">
              <a:spcBef>
                <a:spcPts val="600"/>
              </a:spcBef>
              <a:spcAft>
                <a:spcPts val="0"/>
              </a:spcAft>
              <a:buClr>
                <a:schemeClr val="dk1"/>
              </a:buClr>
              <a:buSzPts val="1100"/>
              <a:buFont typeface="Arial"/>
              <a:buNone/>
            </a:pPr>
            <a:endParaRPr sz="1600"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13"/>
          <a:stretch>
            <a:fillRect/>
          </a:stretch>
        </p:blipFill>
        <p:spPr>
          <a:xfrm>
            <a:off x="200850" y="1394614"/>
            <a:ext cx="1371600" cy="1473200"/>
          </a:xfrm>
          <a:prstGeom prst="rect">
            <a:avLst/>
          </a:prstGeom>
        </p:spPr>
      </p:pic>
    </p:spTree>
    <p:extLst>
      <p:ext uri="{BB962C8B-B14F-4D97-AF65-F5344CB8AC3E}">
        <p14:creationId xmlns:p14="http://schemas.microsoft.com/office/powerpoint/2010/main" val="233288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err="1"/>
              <a:t>Tệp</a:t>
            </a:r>
            <a:r>
              <a:rPr lang="en-US" dirty="0"/>
              <a:t> </a:t>
            </a:r>
            <a:r>
              <a:rPr lang="en-US" dirty="0" err="1"/>
              <a:t>đầu</a:t>
            </a:r>
            <a:r>
              <a:rPr lang="en-US" dirty="0"/>
              <a:t> </a:t>
            </a:r>
            <a:r>
              <a:rPr lang="en-US" dirty="0" err="1"/>
              <a:t>vào</a:t>
            </a:r>
            <a:endParaRPr lang="en-VN" dirty="0"/>
          </a:p>
        </p:txBody>
      </p:sp>
      <p:sp>
        <p:nvSpPr>
          <p:cNvPr id="102" name="Google Shape;102;p12"/>
          <p:cNvSpPr txBox="1">
            <a:spLocks noGrp="1"/>
          </p:cNvSpPr>
          <p:nvPr>
            <p:ph type="body" idx="2"/>
          </p:nvPr>
        </p:nvSpPr>
        <p:spPr>
          <a:xfrm>
            <a:off x="1683521" y="1394614"/>
            <a:ext cx="7259629" cy="1523363"/>
          </a:xfrm>
          <a:prstGeom prst="rect">
            <a:avLst/>
          </a:prstGeom>
        </p:spPr>
        <p:txBody>
          <a:bodyPr spcFirstLastPara="1" wrap="square" lIns="91425" tIns="91425" rIns="91425" bIns="91425" anchor="t" anchorCtr="0">
            <a:noAutofit/>
          </a:bodyPr>
          <a:lstStyle/>
          <a:p>
            <a:pPr marL="114300" lvl="0" indent="0">
              <a:buNone/>
            </a:pPr>
            <a:r>
              <a:rPr lang="en-US" b="1" dirty="0" err="1"/>
              <a:t>Phân</a:t>
            </a:r>
            <a:r>
              <a:rPr lang="en-US" b="1" dirty="0"/>
              <a:t> </a:t>
            </a:r>
            <a:r>
              <a:rPr lang="en-US" b="1" dirty="0" err="1"/>
              <a:t>tích</a:t>
            </a:r>
            <a:r>
              <a:rPr lang="en-US" b="1" dirty="0"/>
              <a:t> </a:t>
            </a:r>
            <a:r>
              <a:rPr lang="en-US" b="1" dirty="0" err="1"/>
              <a:t>cú</a:t>
            </a:r>
            <a:r>
              <a:rPr lang="en-US" b="1" dirty="0"/>
              <a:t> </a:t>
            </a:r>
            <a:r>
              <a:rPr lang="en-US" b="1" dirty="0" err="1"/>
              <a:t>pháp</a:t>
            </a:r>
            <a:endParaRPr lang="en-VN" b="1" dirty="0"/>
          </a:p>
          <a:p>
            <a:pPr marL="114300" indent="0">
              <a:buNone/>
            </a:pPr>
            <a:r>
              <a:rPr lang="en-US" dirty="0" err="1"/>
              <a:t>Để</a:t>
            </a:r>
            <a:r>
              <a:rPr lang="en-US" dirty="0"/>
              <a:t> </a:t>
            </a:r>
            <a:r>
              <a:rPr lang="en-US" dirty="0" err="1"/>
              <a:t>đảm</a:t>
            </a:r>
            <a:r>
              <a:rPr lang="en-US" dirty="0"/>
              <a:t> </a:t>
            </a:r>
            <a:r>
              <a:rPr lang="en-US" dirty="0" err="1"/>
              <a:t>bảo</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các</a:t>
            </a:r>
            <a:r>
              <a:rPr lang="en-US" dirty="0"/>
              <a:t> </a:t>
            </a:r>
            <a:r>
              <a:rPr lang="en-US" dirty="0" err="1"/>
              <a:t>tham</a:t>
            </a:r>
            <a:r>
              <a:rPr lang="en-US" dirty="0"/>
              <a:t> </a:t>
            </a:r>
            <a:r>
              <a:rPr lang="en-US" dirty="0" err="1"/>
              <a:t>chiếu</a:t>
            </a:r>
            <a:r>
              <a:rPr lang="en-US" dirty="0"/>
              <a:t>, </a:t>
            </a:r>
            <a:r>
              <a:rPr lang="en-US" dirty="0" err="1"/>
              <a:t>điều</a:t>
            </a:r>
            <a:r>
              <a:rPr lang="en-US" dirty="0"/>
              <a:t> </a:t>
            </a:r>
            <a:r>
              <a:rPr lang="en-US" dirty="0" err="1"/>
              <a:t>quan</a:t>
            </a:r>
            <a:r>
              <a:rPr lang="en-US" dirty="0"/>
              <a:t> </a:t>
            </a:r>
            <a:r>
              <a:rPr lang="en-US" dirty="0" err="1"/>
              <a:t>trọng</a:t>
            </a:r>
            <a:r>
              <a:rPr lang="en-US" dirty="0"/>
              <a:t> </a:t>
            </a:r>
            <a:r>
              <a:rPr lang="en-US" dirty="0" err="1"/>
              <a:t>là</a:t>
            </a:r>
            <a:r>
              <a:rPr lang="en-US" dirty="0"/>
              <a:t> </a:t>
            </a:r>
            <a:r>
              <a:rPr lang="en-US" dirty="0" err="1"/>
              <a:t>phải</a:t>
            </a:r>
            <a:r>
              <a:rPr lang="en-US" dirty="0"/>
              <a:t> </a:t>
            </a:r>
            <a:r>
              <a:rPr lang="en-US" dirty="0" err="1"/>
              <a:t>biết</a:t>
            </a:r>
            <a:r>
              <a:rPr lang="en-US" dirty="0"/>
              <a:t> </a:t>
            </a:r>
            <a:r>
              <a:rPr lang="en-US" dirty="0" err="1"/>
              <a:t>những</a:t>
            </a:r>
            <a:r>
              <a:rPr lang="en-US" dirty="0"/>
              <a:t> </a:t>
            </a:r>
            <a:r>
              <a:rPr lang="en-US" dirty="0" err="1"/>
              <a:t>gì</a:t>
            </a:r>
            <a:r>
              <a:rPr lang="en-US" dirty="0"/>
              <a:t> </a:t>
            </a:r>
            <a:r>
              <a:rPr lang="en-US" dirty="0" err="1"/>
              <a:t>được</a:t>
            </a:r>
            <a:r>
              <a:rPr lang="en-US" dirty="0"/>
              <a:t> </a:t>
            </a:r>
            <a:r>
              <a:rPr lang="en-US" dirty="0" err="1"/>
              <a:t>tải</a:t>
            </a:r>
            <a:r>
              <a:rPr lang="en-US" dirty="0"/>
              <a:t> </a:t>
            </a:r>
            <a:r>
              <a:rPr lang="en-US" dirty="0" err="1"/>
              <a:t>khi</a:t>
            </a:r>
            <a:r>
              <a:rPr lang="en-US" dirty="0"/>
              <a:t> </a:t>
            </a:r>
            <a:r>
              <a:rPr lang="en-US" dirty="0" err="1"/>
              <a:t>nào</a:t>
            </a:r>
            <a:r>
              <a:rPr lang="en-US" dirty="0"/>
              <a:t>. </a:t>
            </a:r>
            <a:r>
              <a:rPr lang="en-US" dirty="0" err="1"/>
              <a:t>Thứ</a:t>
            </a:r>
            <a:r>
              <a:rPr lang="en-US" dirty="0"/>
              <a:t> </a:t>
            </a:r>
            <a:r>
              <a:rPr lang="en-US" dirty="0" err="1"/>
              <a:t>tự</a:t>
            </a:r>
            <a:r>
              <a:rPr lang="en-US" dirty="0"/>
              <a:t> </a:t>
            </a:r>
            <a:r>
              <a:rPr lang="en-US" dirty="0" err="1"/>
              <a:t>như</a:t>
            </a:r>
            <a:r>
              <a:rPr lang="en-US" dirty="0"/>
              <a:t> </a:t>
            </a:r>
            <a:r>
              <a:rPr lang="en-US" dirty="0" err="1"/>
              <a:t>sau</a:t>
            </a:r>
            <a:r>
              <a:rPr lang="en-US" dirty="0"/>
              <a:t>:</a:t>
            </a:r>
            <a:endParaRPr lang="en-VN" dirty="0"/>
          </a:p>
          <a:p>
            <a:pPr lvl="0"/>
            <a:r>
              <a:rPr lang="en-US" dirty="0" err="1"/>
              <a:t>mạng</a:t>
            </a:r>
            <a:r>
              <a:rPr lang="en-US" dirty="0"/>
              <a:t> </a:t>
            </a:r>
            <a:r>
              <a:rPr lang="en-US" dirty="0" err="1"/>
              <a:t>được</a:t>
            </a:r>
            <a:r>
              <a:rPr lang="en-US" dirty="0"/>
              <a:t> </a:t>
            </a:r>
            <a:r>
              <a:rPr lang="en-US" dirty="0" err="1"/>
              <a:t>đọc</a:t>
            </a:r>
            <a:endParaRPr lang="en-VN" dirty="0"/>
          </a:p>
          <a:p>
            <a:pPr lvl="0"/>
            <a:r>
              <a:rPr lang="en-US" dirty="0" err="1"/>
              <a:t>các</a:t>
            </a:r>
            <a:r>
              <a:rPr lang="en-US" dirty="0"/>
              <a:t> </a:t>
            </a:r>
            <a:r>
              <a:rPr lang="en-US" dirty="0" err="1"/>
              <a:t>tệp</a:t>
            </a:r>
            <a:r>
              <a:rPr lang="en-US" dirty="0"/>
              <a:t> </a:t>
            </a:r>
            <a:r>
              <a:rPr lang="en-US" dirty="0" err="1"/>
              <a:t>bổ</a:t>
            </a:r>
            <a:r>
              <a:rPr lang="en-US" dirty="0"/>
              <a:t> sung </a:t>
            </a:r>
            <a:r>
              <a:rPr lang="en-US" dirty="0" err="1"/>
              <a:t>được</a:t>
            </a:r>
            <a:r>
              <a:rPr lang="en-US" dirty="0"/>
              <a:t> </a:t>
            </a:r>
            <a:r>
              <a:rPr lang="en-US" dirty="0" err="1"/>
              <a:t>đọc</a:t>
            </a:r>
            <a:r>
              <a:rPr lang="en-US" dirty="0"/>
              <a:t> (</a:t>
            </a:r>
            <a:r>
              <a:rPr lang="en-US" dirty="0" err="1"/>
              <a:t>hoàn</a:t>
            </a:r>
            <a:r>
              <a:rPr lang="en-US" dirty="0"/>
              <a:t> </a:t>
            </a:r>
            <a:r>
              <a:rPr lang="en-US" dirty="0" err="1"/>
              <a:t>toàn</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dưới</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mà</a:t>
            </a:r>
            <a:r>
              <a:rPr lang="en-US" dirty="0"/>
              <a:t> </a:t>
            </a:r>
            <a:r>
              <a:rPr lang="en-US" dirty="0" err="1"/>
              <a:t>chúng</a:t>
            </a:r>
            <a:r>
              <a:rPr lang="en-US" dirty="0"/>
              <a:t> </a:t>
            </a:r>
            <a:r>
              <a:rPr lang="en-US" dirty="0" err="1"/>
              <a:t>được</a:t>
            </a:r>
            <a:r>
              <a:rPr lang="en-US" dirty="0"/>
              <a:t> </a:t>
            </a:r>
            <a:r>
              <a:rPr lang="en-US" dirty="0" err="1"/>
              <a:t>đưa</a:t>
            </a:r>
            <a:r>
              <a:rPr lang="en-US" dirty="0"/>
              <a:t> ra </a:t>
            </a:r>
            <a:r>
              <a:rPr lang="en-US" dirty="0" err="1"/>
              <a:t>trong</a:t>
            </a:r>
            <a:r>
              <a:rPr lang="en-US" dirty="0"/>
              <a:t> </a:t>
            </a:r>
            <a:r>
              <a:rPr lang="en-US" dirty="0" err="1"/>
              <a:t>tùy</a:t>
            </a:r>
            <a:r>
              <a:rPr lang="en-US" dirty="0"/>
              <a:t> </a:t>
            </a:r>
            <a:r>
              <a:rPr lang="en-US" dirty="0" err="1"/>
              <a:t>chọn</a:t>
            </a:r>
            <a:endParaRPr lang="en-VN" dirty="0"/>
          </a:p>
          <a:p>
            <a:pPr lvl="0"/>
            <a:r>
              <a:rPr lang="en-US" dirty="0" err="1"/>
              <a:t>các</a:t>
            </a:r>
            <a:r>
              <a:rPr lang="en-US" dirty="0"/>
              <a:t> </a:t>
            </a:r>
            <a:r>
              <a:rPr lang="en-US" dirty="0" err="1"/>
              <a:t>tệp</a:t>
            </a:r>
            <a:r>
              <a:rPr lang="en-US" dirty="0"/>
              <a:t> </a:t>
            </a:r>
            <a:r>
              <a:rPr lang="en-US" dirty="0" err="1"/>
              <a:t>tuyến</a:t>
            </a:r>
            <a:r>
              <a:rPr lang="en-US" dirty="0"/>
              <a:t> </a:t>
            </a:r>
            <a:r>
              <a:rPr lang="en-US" dirty="0" err="1"/>
              <a:t>đường</a:t>
            </a:r>
            <a:r>
              <a:rPr lang="en-US" dirty="0"/>
              <a:t> </a:t>
            </a:r>
            <a:r>
              <a:rPr lang="en-US" dirty="0" err="1"/>
              <a:t>được</a:t>
            </a:r>
            <a:r>
              <a:rPr lang="en-US" dirty="0"/>
              <a:t> </a:t>
            </a:r>
            <a:r>
              <a:rPr lang="en-US" dirty="0" err="1"/>
              <a:t>mở</a:t>
            </a:r>
            <a:r>
              <a:rPr lang="en-US" dirty="0"/>
              <a:t> </a:t>
            </a:r>
            <a:r>
              <a:rPr lang="en-US" dirty="0" err="1"/>
              <a:t>và</a:t>
            </a:r>
            <a:r>
              <a:rPr lang="en-US" dirty="0"/>
              <a:t> n </a:t>
            </a:r>
            <a:r>
              <a:rPr lang="en-US" dirty="0" err="1"/>
              <a:t>bước</a:t>
            </a:r>
            <a:r>
              <a:rPr lang="en-US" dirty="0"/>
              <a:t> </a:t>
            </a:r>
            <a:r>
              <a:rPr lang="en-US" dirty="0" err="1"/>
              <a:t>đầu</a:t>
            </a:r>
            <a:r>
              <a:rPr lang="en-US" dirty="0"/>
              <a:t> </a:t>
            </a:r>
            <a:r>
              <a:rPr lang="en-US" dirty="0" err="1"/>
              <a:t>tiên</a:t>
            </a:r>
            <a:r>
              <a:rPr lang="en-US" dirty="0"/>
              <a:t> </a:t>
            </a:r>
            <a:r>
              <a:rPr lang="en-US" dirty="0" err="1"/>
              <a:t>được</a:t>
            </a:r>
            <a:r>
              <a:rPr lang="en-US" dirty="0"/>
              <a:t> </a:t>
            </a:r>
            <a:r>
              <a:rPr lang="en-US" dirty="0" err="1"/>
              <a:t>đọc</a:t>
            </a:r>
            <a:endParaRPr lang="en-VN" dirty="0"/>
          </a:p>
          <a:p>
            <a:pPr lvl="0"/>
            <a:r>
              <a:rPr lang="en-US" dirty="0" err="1"/>
              <a:t>mỗi</a:t>
            </a:r>
            <a:r>
              <a:rPr lang="en-US" dirty="0"/>
              <a:t> n </a:t>
            </a:r>
            <a:r>
              <a:rPr lang="en-US" dirty="0" err="1"/>
              <a:t>bước</a:t>
            </a:r>
            <a:r>
              <a:rPr lang="en-US" dirty="0"/>
              <a:t> </a:t>
            </a:r>
            <a:r>
              <a:rPr lang="en-US" dirty="0" err="1"/>
              <a:t>thời</a:t>
            </a:r>
            <a:r>
              <a:rPr lang="en-US" dirty="0"/>
              <a:t> </a:t>
            </a:r>
            <a:r>
              <a:rPr lang="en-US" dirty="0" err="1"/>
              <a:t>gian</a:t>
            </a:r>
            <a:r>
              <a:rPr lang="en-US" dirty="0"/>
              <a:t>, </a:t>
            </a:r>
            <a:r>
              <a:rPr lang="en-US" dirty="0" err="1"/>
              <a:t>các</a:t>
            </a:r>
            <a:r>
              <a:rPr lang="en-US" dirty="0"/>
              <a:t> </a:t>
            </a:r>
            <a:r>
              <a:rPr lang="en-US" dirty="0" err="1"/>
              <a:t>tuyến</a:t>
            </a:r>
            <a:r>
              <a:rPr lang="en-US" dirty="0"/>
              <a:t> </a:t>
            </a:r>
            <a:r>
              <a:rPr lang="en-US" dirty="0" err="1"/>
              <a:t>đường</a:t>
            </a:r>
            <a:r>
              <a:rPr lang="en-US" dirty="0"/>
              <a:t> </a:t>
            </a:r>
            <a:r>
              <a:rPr lang="en-US" dirty="0" err="1"/>
              <a:t>cho</a:t>
            </a:r>
            <a:r>
              <a:rPr lang="en-US" dirty="0"/>
              <a:t> n </a:t>
            </a:r>
            <a:r>
              <a:rPr lang="en-US" dirty="0" err="1"/>
              <a:t>bước</a:t>
            </a:r>
            <a:r>
              <a:rPr lang="en-US" dirty="0"/>
              <a:t> </a:t>
            </a:r>
            <a:r>
              <a:rPr lang="en-US" dirty="0" err="1"/>
              <a:t>thời</a:t>
            </a:r>
            <a:r>
              <a:rPr lang="en-US" dirty="0"/>
              <a:t> </a:t>
            </a:r>
            <a:r>
              <a:rPr lang="en-US" dirty="0" err="1"/>
              <a:t>gian</a:t>
            </a:r>
            <a:r>
              <a:rPr lang="en-US" dirty="0"/>
              <a:t> </a:t>
            </a:r>
            <a:r>
              <a:rPr lang="en-US" dirty="0" err="1"/>
              <a:t>tiếp</a:t>
            </a:r>
            <a:r>
              <a:rPr lang="en-US" dirty="0"/>
              <a:t> </a:t>
            </a:r>
            <a:r>
              <a:rPr lang="en-US" dirty="0" err="1"/>
              <a:t>theo</a:t>
            </a:r>
            <a:r>
              <a:rPr lang="en-US" dirty="0"/>
              <a:t> </a:t>
            </a:r>
            <a:r>
              <a:rPr lang="en-US" dirty="0" err="1"/>
              <a:t>được</a:t>
            </a:r>
            <a:r>
              <a:rPr lang="en-US" dirty="0"/>
              <a:t> </a:t>
            </a:r>
            <a:r>
              <a:rPr lang="en-US" dirty="0" err="1"/>
              <a:t>đọc</a:t>
            </a:r>
            <a:endParaRPr lang="en-VN" dirty="0"/>
          </a:p>
          <a:p>
            <a:pPr marL="0" lvl="0" indent="0" algn="l" rtl="0">
              <a:spcBef>
                <a:spcPts val="600"/>
              </a:spcBef>
              <a:spcAft>
                <a:spcPts val="0"/>
              </a:spcAft>
              <a:buNone/>
            </a:pPr>
            <a:endParaRPr sz="1600" dirty="0"/>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366FC484-E0F6-1146-82D1-057D085CD8BF}"/>
              </a:ext>
            </a:extLst>
          </p:cNvPr>
          <p:cNvPicPr>
            <a:picLocks noChangeAspect="1"/>
          </p:cNvPicPr>
          <p:nvPr/>
        </p:nvPicPr>
        <p:blipFill>
          <a:blip r:embed="rId3"/>
          <a:stretch>
            <a:fillRect/>
          </a:stretch>
        </p:blipFill>
        <p:spPr>
          <a:xfrm>
            <a:off x="200850" y="1394614"/>
            <a:ext cx="1371600" cy="1473200"/>
          </a:xfrm>
          <a:prstGeom prst="rect">
            <a:avLst/>
          </a:prstGeom>
        </p:spPr>
      </p:pic>
    </p:spTree>
    <p:extLst>
      <p:ext uri="{BB962C8B-B14F-4D97-AF65-F5344CB8AC3E}">
        <p14:creationId xmlns:p14="http://schemas.microsoft.com/office/powerpoint/2010/main" val="2284084557"/>
      </p:ext>
    </p:extLst>
  </p:cSld>
  <p:clrMapOvr>
    <a:masterClrMapping/>
  </p:clrMapOvr>
</p:sld>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E6EEED"/>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9352</Words>
  <Application>Microsoft Macintosh PowerPoint</Application>
  <PresentationFormat>On-screen Show (16:9)</PresentationFormat>
  <Paragraphs>762</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Times New Roman</vt:lpstr>
      <vt:lpstr>Karla</vt:lpstr>
      <vt:lpstr>Arial</vt:lpstr>
      <vt:lpstr>Arial Unicode MS</vt:lpstr>
      <vt:lpstr>Raleway</vt:lpstr>
      <vt:lpstr>Courier New</vt:lpstr>
      <vt:lpstr>Escalus template</vt:lpstr>
      <vt:lpstr>Báo cáo nhóm 2 Môn GTTM Đề tài: Tìm hiểu SUMO</vt:lpstr>
      <vt:lpstr>Thành viên nhóm 2:</vt:lpstr>
      <vt:lpstr>Về 30.000 feet</vt:lpstr>
      <vt:lpstr>Về 30.000 feet</vt:lpstr>
      <vt:lpstr>Về 30.000 feet</vt:lpstr>
      <vt:lpstr>Mô tả sử dụng </vt:lpstr>
      <vt:lpstr>Tệp đầu vào</vt:lpstr>
      <vt:lpstr>Tệp đầu vào</vt:lpstr>
      <vt:lpstr>Tệp đầu vào</vt:lpstr>
      <vt:lpstr>Xác định khoảng thời gian để mô phỏng</vt:lpstr>
      <vt:lpstr>Xác định khoảng thời gian để mô phỏng</vt:lpstr>
      <vt:lpstr>Xác định độ dài bước thời gian</vt:lpstr>
      <vt:lpstr>Xác định độ dài bước thời gian</vt:lpstr>
      <vt:lpstr>Xác định độ dài bước hành động</vt:lpstr>
      <vt:lpstr>Xác định phương pháp tích hợp</vt:lpstr>
      <vt:lpstr>Tùy chọn  </vt:lpstr>
      <vt:lpstr>Tùy chọn ứng dụng</vt:lpstr>
      <vt:lpstr>Ví dụ về XML</vt:lpstr>
      <vt:lpstr>Các loại dữ liệu được tham chiếu</vt:lpstr>
      <vt:lpstr>Thận trọng</vt:lpstr>
      <vt:lpstr>Các loại tệp được tham chiếu</vt:lpstr>
      <vt:lpstr>Các kế hoạch khác</vt:lpstr>
      <vt:lpstr>Cấu hình</vt:lpstr>
      <vt:lpstr>Đầu vào  </vt:lpstr>
      <vt:lpstr>Đầu ra  </vt:lpstr>
      <vt:lpstr>Đầu ra  </vt:lpstr>
      <vt:lpstr>Đầu ra  </vt:lpstr>
      <vt:lpstr>Đầu ra  </vt:lpstr>
      <vt:lpstr>Đầu ra  </vt:lpstr>
      <vt:lpstr>Đầu ra  </vt:lpstr>
      <vt:lpstr>Đầu ra  </vt:lpstr>
      <vt:lpstr>Đầu ra  </vt:lpstr>
      <vt:lpstr>Thời gian  </vt:lpstr>
      <vt:lpstr>Xử lý  </vt:lpstr>
      <vt:lpstr>Xử lý  </vt:lpstr>
      <vt:lpstr>Xử lý  </vt:lpstr>
      <vt:lpstr>Xử lý  </vt:lpstr>
      <vt:lpstr>Xử lý  </vt:lpstr>
      <vt:lpstr>Xử lý  </vt:lpstr>
      <vt:lpstr>Xử lý  </vt:lpstr>
      <vt:lpstr>Xử lý  </vt:lpstr>
      <vt:lpstr>Xử lý  </vt:lpstr>
      <vt:lpstr>Lộ trình</vt:lpstr>
      <vt:lpstr>Lộ trình  </vt:lpstr>
      <vt:lpstr>Lộ trình  </vt:lpstr>
      <vt:lpstr>Lộ trình  </vt:lpstr>
      <vt:lpstr>Bản báo cáo  </vt:lpstr>
      <vt:lpstr>Bản báo cáo  </vt:lpstr>
      <vt:lpstr>Khí thải</vt:lpstr>
      <vt:lpstr>Liên lạc</vt:lpstr>
      <vt:lpstr>Ắc quy</vt:lpstr>
      <vt:lpstr>Thiết bị mẫu</vt:lpstr>
      <vt:lpstr>Thiết bị Ssm</vt:lpstr>
      <vt:lpstr>Thiết bị Ssm</vt:lpstr>
      <vt:lpstr>Thiết bị Toc</vt:lpstr>
      <vt:lpstr>Thiết bị Toc</vt:lpstr>
      <vt:lpstr>Thiết bị Toc</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nhóm 2 Môn GTTM Đề tài: Tìm hiểu SUMO</dc:title>
  <cp:lastModifiedBy>Hoàng Minh Tuyến</cp:lastModifiedBy>
  <cp:revision>4</cp:revision>
  <dcterms:modified xsi:type="dcterms:W3CDTF">2021-10-18T08:50:08Z</dcterms:modified>
</cp:coreProperties>
</file>