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3" r:id="rId2"/>
    <p:sldId id="286" r:id="rId3"/>
    <p:sldId id="287" r:id="rId4"/>
    <p:sldId id="291" r:id="rId5"/>
    <p:sldId id="288" r:id="rId6"/>
    <p:sldId id="292" r:id="rId7"/>
    <p:sldId id="296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83"/>
            <p14:sldId id="286"/>
            <p14:sldId id="287"/>
            <p14:sldId id="291"/>
            <p14:sldId id="288"/>
            <p14:sldId id="292"/>
            <p14:sldId id="296"/>
            <p14:sldId id="29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404040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214" autoAdjust="0"/>
  </p:normalViewPr>
  <p:slideViewPr>
    <p:cSldViewPr snapToGrid="0">
      <p:cViewPr varScale="1">
        <p:scale>
          <a:sx n="74" d="100"/>
          <a:sy n="74" d="100"/>
        </p:scale>
        <p:origin x="77" y="4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0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Scrum Team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82E0EA-5EE8-4A17-A31E-52FB9F999038}"/>
              </a:ext>
            </a:extLst>
          </p:cNvPr>
          <p:cNvGrpSpPr/>
          <p:nvPr/>
        </p:nvGrpSpPr>
        <p:grpSpPr>
          <a:xfrm>
            <a:off x="1051462" y="3457942"/>
            <a:ext cx="1199367" cy="1032999"/>
            <a:chOff x="1407372" y="3079385"/>
            <a:chExt cx="1199367" cy="103299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E7AEA0-EC1A-4A33-86E1-12DBF465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055" y="3079385"/>
              <a:ext cx="756000" cy="7560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A03359-6A81-4544-82A8-1D8EF9E9253F}"/>
                </a:ext>
              </a:extLst>
            </p:cNvPr>
            <p:cNvSpPr txBox="1"/>
            <p:nvPr/>
          </p:nvSpPr>
          <p:spPr>
            <a:xfrm>
              <a:off x="1407372" y="3835385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Scrum Master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019ADA-116B-4C45-BB04-C0D64FE40DB8}"/>
              </a:ext>
            </a:extLst>
          </p:cNvPr>
          <p:cNvGrpSpPr/>
          <p:nvPr/>
        </p:nvGrpSpPr>
        <p:grpSpPr>
          <a:xfrm>
            <a:off x="2923585" y="2099731"/>
            <a:ext cx="2591768" cy="2027941"/>
            <a:chOff x="7744959" y="3448688"/>
            <a:chExt cx="2591768" cy="20279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BB999E-D374-4229-AF77-A9BF5C8D0CDE}"/>
                </a:ext>
              </a:extLst>
            </p:cNvPr>
            <p:cNvGrpSpPr/>
            <p:nvPr/>
          </p:nvGrpSpPr>
          <p:grpSpPr>
            <a:xfrm>
              <a:off x="7780959" y="4460958"/>
              <a:ext cx="2483910" cy="1015671"/>
              <a:chOff x="5215998" y="1230832"/>
              <a:chExt cx="2483910" cy="101567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CBA2D65B-5B27-4C5B-A01D-4C5A8F6D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908" y="123083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081F8BE1-5850-4F3E-86B8-4AF93CFDC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1938" y="123083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7FF7AE74-292F-4FED-8D54-95BEA19DF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5998" y="123940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A9AE795E-C156-4ADC-AC3D-9E6CC9523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968" y="123940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AF789C-89D6-4E9F-816B-81588D83D5A7}"/>
                  </a:ext>
                </a:extLst>
              </p:cNvPr>
              <p:cNvSpPr txBox="1"/>
              <p:nvPr/>
            </p:nvSpPr>
            <p:spPr>
              <a:xfrm>
                <a:off x="5350538" y="1969504"/>
                <a:ext cx="2225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Development Team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113A075-B0A7-4B3A-BC82-A494E5D52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0727" y="3457260"/>
              <a:ext cx="756000" cy="7560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F1848D3-B554-4479-8C09-BCB5A3F13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264" y="3457260"/>
              <a:ext cx="756000" cy="75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B817D7A-7FA4-48A0-B62A-8357756F8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5386" y="3448688"/>
              <a:ext cx="756000" cy="7560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003B56F-EAC4-47AD-B360-BCFB9A810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59" y="3458788"/>
              <a:ext cx="756000" cy="7560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525F2A4-1B4B-47B7-B37C-FA1AFC2817C5}"/>
              </a:ext>
            </a:extLst>
          </p:cNvPr>
          <p:cNvGrpSpPr/>
          <p:nvPr/>
        </p:nvGrpSpPr>
        <p:grpSpPr>
          <a:xfrm>
            <a:off x="975855" y="1713533"/>
            <a:ext cx="1289135" cy="996999"/>
            <a:chOff x="957894" y="2089838"/>
            <a:chExt cx="1289135" cy="99699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A69A929-B729-4E2E-A73B-21FC4329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461" y="2089838"/>
              <a:ext cx="720000" cy="720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19CED6-72F5-4204-9F61-0F5392AD06F6}"/>
                </a:ext>
              </a:extLst>
            </p:cNvPr>
            <p:cNvSpPr txBox="1"/>
            <p:nvPr/>
          </p:nvSpPr>
          <p:spPr>
            <a:xfrm>
              <a:off x="957894" y="2809838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Product Owner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3012671-11C0-4F11-8AD6-0D4AD27AFD4B}"/>
              </a:ext>
            </a:extLst>
          </p:cNvPr>
          <p:cNvSpPr/>
          <p:nvPr/>
        </p:nvSpPr>
        <p:spPr>
          <a:xfrm>
            <a:off x="5803602" y="155637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Consist of a Product Owner, the Development Team, and a 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Self-organizing and cross-functional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Designed to optimize flexibility, creativity, and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 products iteratively and incrementally, maximizing opportunities for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9A3E4F-830F-46C8-BB7F-009665D47026}"/>
              </a:ext>
            </a:extLst>
          </p:cNvPr>
          <p:cNvGrpSpPr/>
          <p:nvPr/>
        </p:nvGrpSpPr>
        <p:grpSpPr>
          <a:xfrm>
            <a:off x="2519544" y="4554419"/>
            <a:ext cx="6544160" cy="1411733"/>
            <a:chOff x="3101890" y="4931821"/>
            <a:chExt cx="6544160" cy="141173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3B682CE-0142-432E-9931-84BA038F0C33}"/>
                </a:ext>
              </a:extLst>
            </p:cNvPr>
            <p:cNvGrpSpPr/>
            <p:nvPr/>
          </p:nvGrpSpPr>
          <p:grpSpPr>
            <a:xfrm>
              <a:off x="3101890" y="5052102"/>
              <a:ext cx="931665" cy="1171170"/>
              <a:chOff x="3101890" y="4956623"/>
              <a:chExt cx="931665" cy="1171170"/>
            </a:xfrm>
          </p:grpSpPr>
          <p:pic>
            <p:nvPicPr>
              <p:cNvPr id="15" name="Graphic 14" descr="Lightbulb">
                <a:extLst>
                  <a:ext uri="{FF2B5EF4-FFF2-40B4-BE49-F238E27FC236}">
                    <a16:creationId xmlns:a16="http://schemas.microsoft.com/office/drawing/2014/main" id="{991E158B-7D69-4F13-A83F-ACD19B98B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10522" y="495662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6BAEDA-B23C-426E-92CF-F54C502BE8DB}"/>
                  </a:ext>
                </a:extLst>
              </p:cNvPr>
              <p:cNvSpPr/>
              <p:nvPr/>
            </p:nvSpPr>
            <p:spPr>
              <a:xfrm>
                <a:off x="3101890" y="5820016"/>
                <a:ext cx="931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Creativity</a:t>
                </a:r>
                <a:endParaRPr lang="en-US" sz="14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0C30921-43A6-482B-A38C-B591337D2526}"/>
                </a:ext>
              </a:extLst>
            </p:cNvPr>
            <p:cNvGrpSpPr/>
            <p:nvPr/>
          </p:nvGrpSpPr>
          <p:grpSpPr>
            <a:xfrm>
              <a:off x="5381549" y="4931821"/>
              <a:ext cx="1468672" cy="1411733"/>
              <a:chOff x="5564917" y="4956623"/>
              <a:chExt cx="1468672" cy="1411733"/>
            </a:xfrm>
          </p:grpSpPr>
          <p:pic>
            <p:nvPicPr>
              <p:cNvPr id="41" name="Graphic 40" descr="Upward trend">
                <a:extLst>
                  <a:ext uri="{FF2B5EF4-FFF2-40B4-BE49-F238E27FC236}">
                    <a16:creationId xmlns:a16="http://schemas.microsoft.com/office/drawing/2014/main" id="{98534AE9-BE45-4DAA-9FE6-4D3197221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42053" y="495662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701F32E-E599-439B-B2F5-72323146BD25}"/>
                  </a:ext>
                </a:extLst>
              </p:cNvPr>
              <p:cNvSpPr/>
              <p:nvPr/>
            </p:nvSpPr>
            <p:spPr>
              <a:xfrm>
                <a:off x="5564917" y="5845136"/>
                <a:ext cx="14686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Incrementally &amp; </a:t>
                </a:r>
              </a:p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Maximizing</a:t>
                </a:r>
                <a:endParaRPr lang="en-US" sz="1400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8A3593A-6AE8-4DCE-946B-7A2ED7BF1866}"/>
                </a:ext>
              </a:extLst>
            </p:cNvPr>
            <p:cNvGrpSpPr/>
            <p:nvPr/>
          </p:nvGrpSpPr>
          <p:grpSpPr>
            <a:xfrm>
              <a:off x="6968617" y="5047318"/>
              <a:ext cx="970138" cy="1180739"/>
              <a:chOff x="7033589" y="4998061"/>
              <a:chExt cx="970138" cy="1180739"/>
            </a:xfrm>
          </p:grpSpPr>
          <p:pic>
            <p:nvPicPr>
              <p:cNvPr id="43" name="Graphic 42" descr="Repeat">
                <a:extLst>
                  <a:ext uri="{FF2B5EF4-FFF2-40B4-BE49-F238E27FC236}">
                    <a16:creationId xmlns:a16="http://schemas.microsoft.com/office/drawing/2014/main" id="{A9663343-595D-416F-AD2D-02999692F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02896" y="4998061"/>
                <a:ext cx="831524" cy="831524"/>
              </a:xfrm>
              <a:prstGeom prst="rect">
                <a:avLst/>
              </a:prstGeom>
            </p:spPr>
          </p:pic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43F7822-1158-4095-B5B4-0B205EACDEB7}"/>
                  </a:ext>
                </a:extLst>
              </p:cNvPr>
              <p:cNvSpPr/>
              <p:nvPr/>
            </p:nvSpPr>
            <p:spPr>
              <a:xfrm>
                <a:off x="7033589" y="5871023"/>
                <a:ext cx="9701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Feedback</a:t>
                </a:r>
                <a:endParaRPr lang="en-US" sz="14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B369A0-20AD-4F04-8981-1D15AF9688C4}"/>
                </a:ext>
              </a:extLst>
            </p:cNvPr>
            <p:cNvGrpSpPr/>
            <p:nvPr/>
          </p:nvGrpSpPr>
          <p:grpSpPr>
            <a:xfrm>
              <a:off x="4151951" y="5006003"/>
              <a:ext cx="1111202" cy="1263369"/>
              <a:chOff x="4297226" y="4889953"/>
              <a:chExt cx="1111202" cy="12633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F0A019D-B569-4806-99E2-B63DC65C0998}"/>
                  </a:ext>
                </a:extLst>
              </p:cNvPr>
              <p:cNvGrpSpPr/>
              <p:nvPr/>
            </p:nvGrpSpPr>
            <p:grpSpPr>
              <a:xfrm>
                <a:off x="4341942" y="4889953"/>
                <a:ext cx="1021770" cy="1047741"/>
                <a:chOff x="4569971" y="5114530"/>
                <a:chExt cx="1021770" cy="1047741"/>
              </a:xfrm>
            </p:grpSpPr>
            <p:pic>
              <p:nvPicPr>
                <p:cNvPr id="17" name="Graphic 16" descr="Head with Gears">
                  <a:extLst>
                    <a:ext uri="{FF2B5EF4-FFF2-40B4-BE49-F238E27FC236}">
                      <a16:creationId xmlns:a16="http://schemas.microsoft.com/office/drawing/2014/main" id="{38814357-F380-4225-902B-707E00F82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9971" y="5603305"/>
                  <a:ext cx="558966" cy="558966"/>
                </a:xfrm>
                <a:prstGeom prst="rect">
                  <a:avLst/>
                </a:prstGeom>
              </p:spPr>
            </p:pic>
            <p:pic>
              <p:nvPicPr>
                <p:cNvPr id="19" name="Graphic 18" descr="Gears">
                  <a:extLst>
                    <a:ext uri="{FF2B5EF4-FFF2-40B4-BE49-F238E27FC236}">
                      <a16:creationId xmlns:a16="http://schemas.microsoft.com/office/drawing/2014/main" id="{BADDB175-B83F-4E98-88BF-C344E7202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9625" y="5312449"/>
                  <a:ext cx="622116" cy="622116"/>
                </a:xfrm>
                <a:prstGeom prst="rect">
                  <a:avLst/>
                </a:prstGeom>
              </p:spPr>
            </p:pic>
            <p:pic>
              <p:nvPicPr>
                <p:cNvPr id="21" name="Graphic 20" descr="Single gear">
                  <a:extLst>
                    <a:ext uri="{FF2B5EF4-FFF2-40B4-BE49-F238E27FC236}">
                      <a16:creationId xmlns:a16="http://schemas.microsoft.com/office/drawing/2014/main" id="{DC9082C1-23E6-44BC-8103-D51D27A4C9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5306" y="5114530"/>
                  <a:ext cx="622116" cy="622116"/>
                </a:xfrm>
                <a:prstGeom prst="rect">
                  <a:avLst/>
                </a:prstGeom>
              </p:spPr>
            </p:pic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642D0B8-B620-4CD6-A781-5AD960479A3B}"/>
                  </a:ext>
                </a:extLst>
              </p:cNvPr>
              <p:cNvSpPr/>
              <p:nvPr/>
            </p:nvSpPr>
            <p:spPr>
              <a:xfrm>
                <a:off x="4297226" y="5845545"/>
                <a:ext cx="1111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Productivity</a:t>
                </a:r>
                <a:endParaRPr lang="en-US" sz="14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3BB107-35E3-4D67-8EA9-E9004ED185B9}"/>
                </a:ext>
              </a:extLst>
            </p:cNvPr>
            <p:cNvGrpSpPr/>
            <p:nvPr/>
          </p:nvGrpSpPr>
          <p:grpSpPr>
            <a:xfrm>
              <a:off x="8057153" y="4935591"/>
              <a:ext cx="1588897" cy="1404193"/>
              <a:chOff x="8057153" y="4981229"/>
              <a:chExt cx="1588897" cy="1404193"/>
            </a:xfrm>
          </p:grpSpPr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7EF5730C-900C-4612-AA60-AF033B0A6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8427423" y="4981229"/>
                <a:ext cx="848356" cy="848356"/>
              </a:xfrm>
              <a:prstGeom prst="rect">
                <a:avLst/>
              </a:prstGeom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64A5735-3A43-4952-850D-5FD15B394B2C}"/>
                  </a:ext>
                </a:extLst>
              </p:cNvPr>
              <p:cNvSpPr/>
              <p:nvPr/>
            </p:nvSpPr>
            <p:spPr>
              <a:xfrm>
                <a:off x="8057153" y="5862202"/>
                <a:ext cx="15888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Self-Organizing &amp;</a:t>
                </a:r>
                <a:b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Cross-Functional</a:t>
                </a:r>
                <a:endParaRPr lang="en-US" sz="1400" dirty="0"/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9A613409-E795-40A7-A247-5083F7977888}"/>
              </a:ext>
            </a:extLst>
          </p:cNvPr>
          <p:cNvSpPr/>
          <p:nvPr/>
        </p:nvSpPr>
        <p:spPr>
          <a:xfrm>
            <a:off x="249571" y="6341771"/>
            <a:ext cx="4539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Ref : Icon made by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mynamepong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from www.flaticon.com </a:t>
            </a:r>
          </a:p>
        </p:txBody>
      </p:sp>
    </p:spTree>
    <p:extLst>
      <p:ext uri="{BB962C8B-B14F-4D97-AF65-F5344CB8AC3E}">
        <p14:creationId xmlns:p14="http://schemas.microsoft.com/office/powerpoint/2010/main" val="18288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Scrum Team 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Product Owner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07D83-9F88-41DA-BDEE-D88A04C876AB}"/>
              </a:ext>
            </a:extLst>
          </p:cNvPr>
          <p:cNvSpPr/>
          <p:nvPr/>
        </p:nvSpPr>
        <p:spPr>
          <a:xfrm>
            <a:off x="4572000" y="1828800"/>
            <a:ext cx="67659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person, not a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Maximizing the value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Managing the Product Backlog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Clearly expressing Product Backlog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Ordering &amp; Prioritizing the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Optimizing the value of the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Visible, transparent, and clear to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the Development Team understands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Respect his or her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one can force the Development Team to work from a different set of requirements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7A05FE-D39C-404C-97A3-C4C4051B9803}"/>
              </a:ext>
            </a:extLst>
          </p:cNvPr>
          <p:cNvGrpSpPr/>
          <p:nvPr/>
        </p:nvGrpSpPr>
        <p:grpSpPr>
          <a:xfrm>
            <a:off x="1435355" y="2277351"/>
            <a:ext cx="1900507" cy="2303298"/>
            <a:chOff x="1435355" y="2335065"/>
            <a:chExt cx="1900507" cy="230329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C8046F-0FF1-48A3-AF90-CEED6447BDC0}"/>
                </a:ext>
              </a:extLst>
            </p:cNvPr>
            <p:cNvGrpSpPr/>
            <p:nvPr/>
          </p:nvGrpSpPr>
          <p:grpSpPr>
            <a:xfrm>
              <a:off x="1741041" y="2335065"/>
              <a:ext cx="1289135" cy="996999"/>
              <a:chOff x="957894" y="2089838"/>
              <a:chExt cx="1289135" cy="99699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EDA257D-28A3-4463-8D5A-A3A187D3A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461" y="208983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DB6D00-BDC6-42A7-8DF9-956329ACF94B}"/>
                  </a:ext>
                </a:extLst>
              </p:cNvPr>
              <p:cNvSpPr txBox="1"/>
              <p:nvPr/>
            </p:nvSpPr>
            <p:spPr>
              <a:xfrm>
                <a:off x="957894" y="2809838"/>
                <a:ext cx="12891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 Owner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AF0B8F-85E2-49A7-983E-FBED74CE64D8}"/>
                </a:ext>
              </a:extLst>
            </p:cNvPr>
            <p:cNvGrpSpPr/>
            <p:nvPr/>
          </p:nvGrpSpPr>
          <p:grpSpPr>
            <a:xfrm>
              <a:off x="1435355" y="3621114"/>
              <a:ext cx="1900507" cy="1017249"/>
              <a:chOff x="1435355" y="3621114"/>
              <a:chExt cx="1900507" cy="101724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2B39958-0E2F-440D-A2CF-4F9732773EFF}"/>
                  </a:ext>
                </a:extLst>
              </p:cNvPr>
              <p:cNvGrpSpPr/>
              <p:nvPr/>
            </p:nvGrpSpPr>
            <p:grpSpPr>
              <a:xfrm>
                <a:off x="1435355" y="3621114"/>
                <a:ext cx="1900507" cy="728199"/>
                <a:chOff x="1435355" y="3621114"/>
                <a:chExt cx="1900507" cy="728199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74AAA91C-6A79-4BE8-A096-D3F106C29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13129" y="3623847"/>
                  <a:ext cx="722733" cy="722733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E3B4F3C-090E-466D-9A2D-EA7F6741D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975" y="3623847"/>
                  <a:ext cx="722733" cy="722733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0676080-841F-402E-8053-54D2F58056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5355" y="3621114"/>
                  <a:ext cx="728199" cy="728199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19CD1C-224B-4D4F-B6E7-AC0522CADF06}"/>
                  </a:ext>
                </a:extLst>
              </p:cNvPr>
              <p:cNvSpPr txBox="1"/>
              <p:nvPr/>
            </p:nvSpPr>
            <p:spPr>
              <a:xfrm>
                <a:off x="1524732" y="4361364"/>
                <a:ext cx="17217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 Owner Team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66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Development Team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3AE32-9825-42D6-9CE3-5482FB5C4DC3}"/>
              </a:ext>
            </a:extLst>
          </p:cNvPr>
          <p:cNvGrpSpPr/>
          <p:nvPr/>
        </p:nvGrpSpPr>
        <p:grpSpPr>
          <a:xfrm>
            <a:off x="1232172" y="2415030"/>
            <a:ext cx="2591768" cy="2027941"/>
            <a:chOff x="7744959" y="3448688"/>
            <a:chExt cx="2591768" cy="20279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F20B01-B0D9-434D-9C8C-613B1526C846}"/>
                </a:ext>
              </a:extLst>
            </p:cNvPr>
            <p:cNvGrpSpPr/>
            <p:nvPr/>
          </p:nvGrpSpPr>
          <p:grpSpPr>
            <a:xfrm>
              <a:off x="7780959" y="4460958"/>
              <a:ext cx="2483910" cy="1015671"/>
              <a:chOff x="5215998" y="1230832"/>
              <a:chExt cx="2483910" cy="101567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6FC9D96-B1E4-4A11-8936-A5F72F1E3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908" y="123083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D5A6D21-F536-4DB5-B1C0-F16D6C785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1938" y="123083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A54346-027F-45BF-8459-DF0075142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5998" y="123940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5EA81EC-5925-4BE9-921D-54CC78C0E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968" y="123940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A75E7C-A72A-45EC-BA71-6174A532761D}"/>
                  </a:ext>
                </a:extLst>
              </p:cNvPr>
              <p:cNvSpPr txBox="1"/>
              <p:nvPr/>
            </p:nvSpPr>
            <p:spPr>
              <a:xfrm>
                <a:off x="5350538" y="1969504"/>
                <a:ext cx="2225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Development Team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6CC3A8-8679-49B6-A308-0E50679F8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0727" y="3457260"/>
              <a:ext cx="756000" cy="756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47D56D-B16C-44DC-975A-95ABADF95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264" y="3457260"/>
              <a:ext cx="756000" cy="756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2FFA50-81FA-4FB8-90E6-A18DEF191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5386" y="3448688"/>
              <a:ext cx="756000" cy="756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2785BC-A4D2-4E59-BE6D-95A039CC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59" y="3458788"/>
              <a:ext cx="756000" cy="756000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21EC753-0014-426F-B726-87EE05383280}"/>
              </a:ext>
            </a:extLst>
          </p:cNvPr>
          <p:cNvSpPr/>
          <p:nvPr/>
        </p:nvSpPr>
        <p:spPr>
          <a:xfrm>
            <a:off x="4572000" y="1828800"/>
            <a:ext cx="61292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the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Delivering a potentially releasable Increment of “Done” product at the end of each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Self-Organizing &amp; Cross-Functional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efficiency and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titles &amp; No sub-teams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Specialized skills and areas of focus, but accountability belongs to the Development Team as a whole</a:t>
            </a:r>
          </a:p>
        </p:txBody>
      </p:sp>
    </p:spTree>
    <p:extLst>
      <p:ext uri="{BB962C8B-B14F-4D97-AF65-F5344CB8AC3E}">
        <p14:creationId xmlns:p14="http://schemas.microsoft.com/office/powerpoint/2010/main" val="44285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424182" cy="6400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The Development Team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Development Team Size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9AB2D-35EA-4C12-8B31-76F2C532BEFD}"/>
              </a:ext>
            </a:extLst>
          </p:cNvPr>
          <p:cNvSpPr/>
          <p:nvPr/>
        </p:nvSpPr>
        <p:spPr>
          <a:xfrm>
            <a:off x="656351" y="1723624"/>
            <a:ext cx="10331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enough to remain nimble and large enough to complete significant work within a Sprint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4AFC6-4A97-4159-BD04-2B962CBC8618}"/>
              </a:ext>
            </a:extLst>
          </p:cNvPr>
          <p:cNvSpPr/>
          <p:nvPr/>
        </p:nvSpPr>
        <p:spPr>
          <a:xfrm>
            <a:off x="2128867" y="4934859"/>
            <a:ext cx="3693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 – 9 team members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7D7A58-7FB9-4A99-A91C-DEDF0CD14FD4}"/>
              </a:ext>
            </a:extLst>
          </p:cNvPr>
          <p:cNvSpPr/>
          <p:nvPr/>
        </p:nvSpPr>
        <p:spPr>
          <a:xfrm>
            <a:off x="8424643" y="4883413"/>
            <a:ext cx="3009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Product Owner and Scrum Master roles are not included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C169478-FF82-48B0-9F94-B83AC86F7585}"/>
              </a:ext>
            </a:extLst>
          </p:cNvPr>
          <p:cNvGrpSpPr/>
          <p:nvPr/>
        </p:nvGrpSpPr>
        <p:grpSpPr>
          <a:xfrm>
            <a:off x="880594" y="2892262"/>
            <a:ext cx="6809839" cy="1967103"/>
            <a:chOff x="880594" y="2445449"/>
            <a:chExt cx="6809839" cy="196710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16BDED0-5CE9-4C15-9F87-1131DB93C43E}"/>
                </a:ext>
              </a:extLst>
            </p:cNvPr>
            <p:cNvGrpSpPr/>
            <p:nvPr/>
          </p:nvGrpSpPr>
          <p:grpSpPr>
            <a:xfrm>
              <a:off x="880594" y="2921929"/>
              <a:ext cx="2225040" cy="1014143"/>
              <a:chOff x="606285" y="2673758"/>
              <a:chExt cx="2225040" cy="1014143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E163813-24ED-40B7-8CC1-91ED5606C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8631" y="267375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85690C9-70E8-4954-819A-82D30D076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691" y="268233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96434F1-56D5-40CE-948C-408BE640A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661" y="268233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D610BA-978E-4094-A502-7BF26AFC5367}"/>
                  </a:ext>
                </a:extLst>
              </p:cNvPr>
              <p:cNvSpPr txBox="1"/>
              <p:nvPr/>
            </p:nvSpPr>
            <p:spPr>
              <a:xfrm>
                <a:off x="606285" y="3410902"/>
                <a:ext cx="2225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Development Team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1CC2BF6-7C48-40F2-9038-074A86912C1E}"/>
                </a:ext>
              </a:extLst>
            </p:cNvPr>
            <p:cNvGrpSpPr/>
            <p:nvPr/>
          </p:nvGrpSpPr>
          <p:grpSpPr>
            <a:xfrm>
              <a:off x="3981937" y="2445449"/>
              <a:ext cx="3708496" cy="1967103"/>
              <a:chOff x="2631203" y="4251352"/>
              <a:chExt cx="3708496" cy="19671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20B01-B0D9-434D-9C8C-613B1526C846}"/>
                  </a:ext>
                </a:extLst>
              </p:cNvPr>
              <p:cNvGrpSpPr/>
              <p:nvPr/>
            </p:nvGrpSpPr>
            <p:grpSpPr>
              <a:xfrm>
                <a:off x="3246601" y="5202784"/>
                <a:ext cx="2483910" cy="1015671"/>
                <a:chOff x="5215998" y="1230832"/>
                <a:chExt cx="2483910" cy="1015671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E6FC9D96-B1E4-4A11-8936-A5F72F1E3B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9908" y="1230832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D5A6D21-F536-4DB5-B1C0-F16D6C785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1938" y="1230832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A1A54346-027F-45BF-8459-DF00751425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5998" y="1239404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5EA81EC-5925-4BE9-921D-54CC78C0E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3968" y="1239404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A75E7C-A72A-45EC-BA71-6174A532761D}"/>
                    </a:ext>
                  </a:extLst>
                </p:cNvPr>
                <p:cNvSpPr txBox="1"/>
                <p:nvPr/>
              </p:nvSpPr>
              <p:spPr>
                <a:xfrm>
                  <a:off x="5350538" y="1969504"/>
                  <a:ext cx="2225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Development Team</a:t>
                  </a:r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B6CC3A8-8679-49B6-A308-0E50679F8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3699" y="4609550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947D56D-B16C-44DC-975A-95ABADF95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279" y="4268124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62FFA50-81FA-4FB8-90E6-A18DEF191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90" y="4260688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E2785BC-A4D2-4E59-BE6D-95A039CCC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0571" y="4251352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46" name="Picture 45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DCEDDB94-34B1-49EE-900B-7C6BD6B1F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1203" y="4646124"/>
                <a:ext cx="747428" cy="747428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3EB424-0A09-40B3-ADA9-E803972A54C4}"/>
              </a:ext>
            </a:extLst>
          </p:cNvPr>
          <p:cNvGrpSpPr/>
          <p:nvPr/>
        </p:nvGrpSpPr>
        <p:grpSpPr>
          <a:xfrm>
            <a:off x="8862550" y="3110758"/>
            <a:ext cx="2044552" cy="1530110"/>
            <a:chOff x="8862550" y="2789428"/>
            <a:chExt cx="2044552" cy="153011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0A4BF89-D15D-4141-A963-DAA3CEA01E63}"/>
                </a:ext>
              </a:extLst>
            </p:cNvPr>
            <p:cNvGrpSpPr/>
            <p:nvPr/>
          </p:nvGrpSpPr>
          <p:grpSpPr>
            <a:xfrm>
              <a:off x="8862550" y="3322539"/>
              <a:ext cx="1289135" cy="996999"/>
              <a:chOff x="3127953" y="3601153"/>
              <a:chExt cx="1289135" cy="996999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C78D00F-F55E-4637-AA4C-34E90B3D64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2520" y="3601153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A5207F-70EA-4BBF-BB9D-59D32388CAFD}"/>
                  </a:ext>
                </a:extLst>
              </p:cNvPr>
              <p:cNvSpPr txBox="1"/>
              <p:nvPr/>
            </p:nvSpPr>
            <p:spPr>
              <a:xfrm>
                <a:off x="3127953" y="4321153"/>
                <a:ext cx="12891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 Owner</a:t>
                </a:r>
              </a:p>
            </p:txBody>
          </p:sp>
        </p:grpSp>
        <p:pic>
          <p:nvPicPr>
            <p:cNvPr id="55" name="Graphic 54" descr="Close">
              <a:extLst>
                <a:ext uri="{FF2B5EF4-FFF2-40B4-BE49-F238E27FC236}">
                  <a16:creationId xmlns:a16="http://schemas.microsoft.com/office/drawing/2014/main" id="{6F5E8D75-C72C-409C-861C-1BB620F2F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18016" y="2789428"/>
              <a:ext cx="964684" cy="964684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BF88C78-9996-4CE0-80F7-6A435BA06506}"/>
                </a:ext>
              </a:extLst>
            </p:cNvPr>
            <p:cNvGrpSpPr/>
            <p:nvPr/>
          </p:nvGrpSpPr>
          <p:grpSpPr>
            <a:xfrm>
              <a:off x="9707735" y="2992614"/>
              <a:ext cx="1199367" cy="1032999"/>
              <a:chOff x="1407372" y="3079385"/>
              <a:chExt cx="1199367" cy="1032999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7A278A94-E2CE-4659-8A70-BA5691791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55" y="3079385"/>
                <a:ext cx="756000" cy="756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0F232F-B552-4CF4-B8B6-9C16B428C7C3}"/>
                  </a:ext>
                </a:extLst>
              </p:cNvPr>
              <p:cNvSpPr txBox="1"/>
              <p:nvPr/>
            </p:nvSpPr>
            <p:spPr>
              <a:xfrm>
                <a:off x="1407372" y="3835385"/>
                <a:ext cx="1199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Scrum Master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50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Scrum Team 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Scrum Master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5C50E-809D-468B-A53C-6F90C9F20FD6}"/>
              </a:ext>
            </a:extLst>
          </p:cNvPr>
          <p:cNvGrpSpPr/>
          <p:nvPr/>
        </p:nvGrpSpPr>
        <p:grpSpPr>
          <a:xfrm>
            <a:off x="1858337" y="2912501"/>
            <a:ext cx="1199367" cy="1032999"/>
            <a:chOff x="1407372" y="3079385"/>
            <a:chExt cx="1199367" cy="10329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C78E7B-DEE5-4CDA-BB68-59592B85C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055" y="3079385"/>
              <a:ext cx="756000" cy="75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72B620-DE92-4219-9A68-7908075DE0C8}"/>
                </a:ext>
              </a:extLst>
            </p:cNvPr>
            <p:cNvSpPr txBox="1"/>
            <p:nvPr/>
          </p:nvSpPr>
          <p:spPr>
            <a:xfrm>
              <a:off x="1407372" y="3835385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Scrum Master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895F-9786-4BD4-BEB3-8FA2F1E6FFC9}"/>
              </a:ext>
            </a:extLst>
          </p:cNvPr>
          <p:cNvSpPr/>
          <p:nvPr/>
        </p:nvSpPr>
        <p:spPr>
          <a:xfrm>
            <a:off x="4572000" y="1828800"/>
            <a:ext cx="6303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Servant-leader for the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Promoting and supporting Scrum as defined in the Scrum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Helping everyone understand Scrum theory, practices, rules, and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everyone change these interactions to maximize the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4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722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The Scrum Master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Service to the Product Owner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3143D6-85AC-4A38-8FC4-18836A885E63}"/>
              </a:ext>
            </a:extLst>
          </p:cNvPr>
          <p:cNvSpPr/>
          <p:nvPr/>
        </p:nvSpPr>
        <p:spPr>
          <a:xfrm>
            <a:off x="4572000" y="1828800"/>
            <a:ext cx="7517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that goals, scope, and product domain are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techniques for effective Product Backlog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Helping the Scrum Team understand the need for clear and concise Product Backlog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the Product Owner knows how to arrange the Product Backlog to maximize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 and practicing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Facilitating Scrum events as requested or needed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8B581A-7C67-45D4-B5FF-BD1E07DF297A}"/>
              </a:ext>
            </a:extLst>
          </p:cNvPr>
          <p:cNvGrpSpPr/>
          <p:nvPr/>
        </p:nvGrpSpPr>
        <p:grpSpPr>
          <a:xfrm>
            <a:off x="612958" y="2200376"/>
            <a:ext cx="3723342" cy="2457249"/>
            <a:chOff x="612958" y="2293501"/>
            <a:chExt cx="3723342" cy="24572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45EE05-DA16-40AC-9421-A6A6B99B16A2}"/>
                </a:ext>
              </a:extLst>
            </p:cNvPr>
            <p:cNvGrpSpPr/>
            <p:nvPr/>
          </p:nvGrpSpPr>
          <p:grpSpPr>
            <a:xfrm>
              <a:off x="612958" y="3005626"/>
              <a:ext cx="1199367" cy="1032999"/>
              <a:chOff x="1407372" y="3079385"/>
              <a:chExt cx="1199367" cy="103299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CD3BF0C-BB5E-4447-BF55-F334CCC74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55" y="3079385"/>
                <a:ext cx="756000" cy="75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CCA351-5FBB-4BBE-B65C-F0FB5CFE8AA1}"/>
                  </a:ext>
                </a:extLst>
              </p:cNvPr>
              <p:cNvSpPr txBox="1"/>
              <p:nvPr/>
            </p:nvSpPr>
            <p:spPr>
              <a:xfrm>
                <a:off x="1407372" y="3835385"/>
                <a:ext cx="1199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Scrum Master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76836D-511A-416E-ABC3-1968C85FC4D8}"/>
                </a:ext>
              </a:extLst>
            </p:cNvPr>
            <p:cNvGrpSpPr/>
            <p:nvPr/>
          </p:nvGrpSpPr>
          <p:grpSpPr>
            <a:xfrm>
              <a:off x="2435793" y="2293501"/>
              <a:ext cx="1900507" cy="2457249"/>
              <a:chOff x="2435793" y="2293501"/>
              <a:chExt cx="1900507" cy="245724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00ED4AE-B18B-4164-8968-B84F48EFEFDF}"/>
                  </a:ext>
                </a:extLst>
              </p:cNvPr>
              <p:cNvGrpSpPr/>
              <p:nvPr/>
            </p:nvGrpSpPr>
            <p:grpSpPr>
              <a:xfrm>
                <a:off x="2741479" y="2293501"/>
                <a:ext cx="1289135" cy="996999"/>
                <a:chOff x="957894" y="2089838"/>
                <a:chExt cx="1289135" cy="996999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D8348FE7-BE5E-4983-A6DA-9D8DC0A5F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2461" y="2089838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9B36F9-B19D-419A-8629-917D29574598}"/>
                    </a:ext>
                  </a:extLst>
                </p:cNvPr>
                <p:cNvSpPr txBox="1"/>
                <p:nvPr/>
              </p:nvSpPr>
              <p:spPr>
                <a:xfrm>
                  <a:off x="957894" y="2809838"/>
                  <a:ext cx="12891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 Owner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D83BF32-DCC3-4434-81A6-CD55652D5C9C}"/>
                  </a:ext>
                </a:extLst>
              </p:cNvPr>
              <p:cNvGrpSpPr/>
              <p:nvPr/>
            </p:nvGrpSpPr>
            <p:grpSpPr>
              <a:xfrm>
                <a:off x="2435793" y="3733501"/>
                <a:ext cx="1900507" cy="1017249"/>
                <a:chOff x="1435355" y="3621114"/>
                <a:chExt cx="1900507" cy="101724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335CC50-DA93-4826-B41A-25AF83F50D74}"/>
                    </a:ext>
                  </a:extLst>
                </p:cNvPr>
                <p:cNvGrpSpPr/>
                <p:nvPr/>
              </p:nvGrpSpPr>
              <p:grpSpPr>
                <a:xfrm>
                  <a:off x="1435355" y="3621114"/>
                  <a:ext cx="1900507" cy="728199"/>
                  <a:chOff x="1435355" y="3621114"/>
                  <a:chExt cx="1900507" cy="728199"/>
                </a:xfrm>
              </p:grpSpPr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B00AD87C-E716-4850-B9C6-D517EC18CB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13129" y="3623847"/>
                    <a:ext cx="722733" cy="722733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0E5E514E-80A3-40F2-A640-638901CFB9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26975" y="3623847"/>
                    <a:ext cx="722733" cy="722733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AC4DB0BB-45BA-4070-9862-4012C20046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5355" y="3621114"/>
                    <a:ext cx="728199" cy="72819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8F7D6B6-D6F6-44DC-8DE5-32D31BF2C675}"/>
                    </a:ext>
                  </a:extLst>
                </p:cNvPr>
                <p:cNvSpPr txBox="1"/>
                <p:nvPr/>
              </p:nvSpPr>
              <p:spPr>
                <a:xfrm>
                  <a:off x="1524732" y="4361364"/>
                  <a:ext cx="17217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 Owner Team</a:t>
                  </a:r>
                </a:p>
              </p:txBody>
            </p:sp>
          </p:grp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875508D4-CCD8-4534-9C28-29CABA007043}"/>
                </a:ext>
              </a:extLst>
            </p:cNvPr>
            <p:cNvSpPr/>
            <p:nvPr/>
          </p:nvSpPr>
          <p:spPr>
            <a:xfrm>
              <a:off x="1801317" y="3293525"/>
              <a:ext cx="645483" cy="457200"/>
            </a:xfrm>
            <a:prstGeom prst="rightArrow">
              <a:avLst/>
            </a:prstGeom>
            <a:solidFill>
              <a:srgbClr val="D24726"/>
            </a:solidFill>
            <a:ln>
              <a:solidFill>
                <a:srgbClr val="DD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38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722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The Scrum Master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Service to the Development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98948-E211-48B0-B2F4-48494891D531}"/>
              </a:ext>
            </a:extLst>
          </p:cNvPr>
          <p:cNvSpPr/>
          <p:nvPr/>
        </p:nvSpPr>
        <p:spPr>
          <a:xfrm>
            <a:off x="5534062" y="25360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Helping the Development Team to create high-value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Removing impediments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Coaching the Team in organizational environments in which Scrum is not yet fully adopted and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85D2E5-46F9-4C2B-A493-48FA048C9F0F}"/>
              </a:ext>
            </a:extLst>
          </p:cNvPr>
          <p:cNvGrpSpPr/>
          <p:nvPr/>
        </p:nvGrpSpPr>
        <p:grpSpPr>
          <a:xfrm>
            <a:off x="521207" y="2487176"/>
            <a:ext cx="4706695" cy="2027941"/>
            <a:chOff x="521207" y="2487176"/>
            <a:chExt cx="4706695" cy="20279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33142-8054-42F1-9D45-A3AC02ADB649}"/>
                </a:ext>
              </a:extLst>
            </p:cNvPr>
            <p:cNvGrpSpPr/>
            <p:nvPr/>
          </p:nvGrpSpPr>
          <p:grpSpPr>
            <a:xfrm>
              <a:off x="2636134" y="2487176"/>
              <a:ext cx="2591768" cy="2027941"/>
              <a:chOff x="7744959" y="3448688"/>
              <a:chExt cx="2591768" cy="202794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14F0B8F-D9E4-4FB3-A33B-73E3824B3286}"/>
                  </a:ext>
                </a:extLst>
              </p:cNvPr>
              <p:cNvGrpSpPr/>
              <p:nvPr/>
            </p:nvGrpSpPr>
            <p:grpSpPr>
              <a:xfrm>
                <a:off x="7780959" y="4460958"/>
                <a:ext cx="2483910" cy="1015671"/>
                <a:chOff x="5215998" y="1230832"/>
                <a:chExt cx="2483910" cy="101567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FB6D3003-9525-44FA-A19B-0968324C3F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9908" y="1230832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4D2733F0-01DF-4EE6-8E4B-B2074BC12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1938" y="1230832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BC82292A-30FA-400E-B00B-001BFBC63F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5998" y="1239404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7E09C206-E5B0-4E39-898C-6EAC4E8E7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3968" y="1239404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86135B9-6D0E-4754-88B3-0ECE6FA04842}"/>
                    </a:ext>
                  </a:extLst>
                </p:cNvPr>
                <p:cNvSpPr txBox="1"/>
                <p:nvPr/>
              </p:nvSpPr>
              <p:spPr>
                <a:xfrm>
                  <a:off x="5350538" y="1969504"/>
                  <a:ext cx="2225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Development Team</a:t>
                  </a:r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1DD5EF8-E6E3-439F-85F7-4A045B6E8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0727" y="3457260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6EB36E3-74A6-4DE3-8274-BEEE81147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7264" y="3457260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6974907-9AA7-48C9-B3CF-42DFF76A0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5386" y="3448688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B6A165-E551-4EBC-8FFE-A9BFC894C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959" y="3458788"/>
                <a:ext cx="756000" cy="756000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197ED5-9772-4AC2-BF83-B74244E1D55A}"/>
                </a:ext>
              </a:extLst>
            </p:cNvPr>
            <p:cNvGrpSpPr/>
            <p:nvPr/>
          </p:nvGrpSpPr>
          <p:grpSpPr>
            <a:xfrm>
              <a:off x="521207" y="2984647"/>
              <a:ext cx="1199367" cy="1032999"/>
              <a:chOff x="1407372" y="3079385"/>
              <a:chExt cx="1199367" cy="103299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129A74A-A7F6-49FF-B0E7-F6D61F178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55" y="3079385"/>
                <a:ext cx="756000" cy="7560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AAC268-3847-4CA1-9E49-A23A4DCBEEE3}"/>
                  </a:ext>
                </a:extLst>
              </p:cNvPr>
              <p:cNvSpPr txBox="1"/>
              <p:nvPr/>
            </p:nvSpPr>
            <p:spPr>
              <a:xfrm>
                <a:off x="1407372" y="3835385"/>
                <a:ext cx="1199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Scrum Master</a:t>
                </a:r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B313323-3CD3-4CF2-996F-3D249F6ACF6E}"/>
                </a:ext>
              </a:extLst>
            </p:cNvPr>
            <p:cNvSpPr/>
            <p:nvPr/>
          </p:nvSpPr>
          <p:spPr>
            <a:xfrm>
              <a:off x="1855613" y="3272546"/>
              <a:ext cx="645483" cy="457200"/>
            </a:xfrm>
            <a:prstGeom prst="rightArrow">
              <a:avLst/>
            </a:prstGeom>
            <a:solidFill>
              <a:srgbClr val="D24726"/>
            </a:solidFill>
            <a:ln>
              <a:solidFill>
                <a:srgbClr val="DD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59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722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The Scrum Master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Service to the Organization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A76EF-A695-4ED3-9C7D-B41D1C496B83}"/>
              </a:ext>
            </a:extLst>
          </p:cNvPr>
          <p:cNvSpPr/>
          <p:nvPr/>
        </p:nvSpPr>
        <p:spPr>
          <a:xfrm>
            <a:off x="4572000" y="18288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Leading and coaching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Planning Scrum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Helping employees and stakeholders understand and enact 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Causing change that increases the productivity of the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other Scrum Masters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D7C69-3A4F-4A86-A5E2-C36694A3883F}"/>
              </a:ext>
            </a:extLst>
          </p:cNvPr>
          <p:cNvGrpSpPr/>
          <p:nvPr/>
        </p:nvGrpSpPr>
        <p:grpSpPr>
          <a:xfrm>
            <a:off x="820825" y="2684688"/>
            <a:ext cx="3371091" cy="1488625"/>
            <a:chOff x="820825" y="2644314"/>
            <a:chExt cx="3371091" cy="14886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3BF623-8413-44C2-955B-0227BBEDF416}"/>
                </a:ext>
              </a:extLst>
            </p:cNvPr>
            <p:cNvGrpSpPr/>
            <p:nvPr/>
          </p:nvGrpSpPr>
          <p:grpSpPr>
            <a:xfrm>
              <a:off x="2500448" y="2644314"/>
              <a:ext cx="1691468" cy="1488625"/>
              <a:chOff x="3036858" y="1808489"/>
              <a:chExt cx="1691468" cy="148862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B55784D-E03A-4FD4-BDE8-3F48F2D76DE9}"/>
                  </a:ext>
                </a:extLst>
              </p:cNvPr>
              <p:cNvGrpSpPr/>
              <p:nvPr/>
            </p:nvGrpSpPr>
            <p:grpSpPr>
              <a:xfrm>
                <a:off x="3036858" y="1808489"/>
                <a:ext cx="1665957" cy="920884"/>
                <a:chOff x="3036858" y="1808489"/>
                <a:chExt cx="1665957" cy="920884"/>
              </a:xfrm>
            </p:grpSpPr>
            <p:pic>
              <p:nvPicPr>
                <p:cNvPr id="6" name="Graphic 5" descr="City">
                  <a:extLst>
                    <a:ext uri="{FF2B5EF4-FFF2-40B4-BE49-F238E27FC236}">
                      <a16:creationId xmlns:a16="http://schemas.microsoft.com/office/drawing/2014/main" id="{28CD0FB5-949F-4655-B04E-153850815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6858" y="18149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City">
                  <a:extLst>
                    <a:ext uri="{FF2B5EF4-FFF2-40B4-BE49-F238E27FC236}">
                      <a16:creationId xmlns:a16="http://schemas.microsoft.com/office/drawing/2014/main" id="{5FF0BEB4-01D6-4684-9F50-B19470DA0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8415" y="1808489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CF66D-ECD5-4281-9161-7B0BAA4E26EE}"/>
                  </a:ext>
                </a:extLst>
              </p:cNvPr>
              <p:cNvSpPr txBox="1"/>
              <p:nvPr/>
            </p:nvSpPr>
            <p:spPr>
              <a:xfrm>
                <a:off x="3288747" y="3020115"/>
                <a:ext cx="12087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Organization</a:t>
                </a:r>
              </a:p>
            </p:txBody>
          </p:sp>
          <p:pic>
            <p:nvPicPr>
              <p:cNvPr id="11" name="Picture 10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BC3D8164-BFDE-468E-BA68-39359B723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2326" y="2244215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13" name="Picture 1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C78ED992-B967-449F-8DEC-88B7DBE54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858" y="2225750"/>
                <a:ext cx="756000" cy="756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3064FA-B3D4-41AD-B05D-DEB79EDB08A2}"/>
                </a:ext>
              </a:extLst>
            </p:cNvPr>
            <p:cNvGrpSpPr/>
            <p:nvPr/>
          </p:nvGrpSpPr>
          <p:grpSpPr>
            <a:xfrm>
              <a:off x="820825" y="2872127"/>
              <a:ext cx="1199367" cy="1032999"/>
              <a:chOff x="1407372" y="3079385"/>
              <a:chExt cx="1199367" cy="1032999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10AC7D6-6457-464C-A7CD-67A93B054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55" y="3079385"/>
                <a:ext cx="756000" cy="7560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D1F85E-D5F4-428F-AD08-C3B264ABBF5C}"/>
                  </a:ext>
                </a:extLst>
              </p:cNvPr>
              <p:cNvSpPr txBox="1"/>
              <p:nvPr/>
            </p:nvSpPr>
            <p:spPr>
              <a:xfrm>
                <a:off x="1407372" y="3835385"/>
                <a:ext cx="1199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Scrum Master</a:t>
                </a:r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1D5CEF4-A4CD-4615-9129-7FCDA1B9F4E1}"/>
                </a:ext>
              </a:extLst>
            </p:cNvPr>
            <p:cNvSpPr/>
            <p:nvPr/>
          </p:nvSpPr>
          <p:spPr>
            <a:xfrm>
              <a:off x="1937579" y="3160026"/>
              <a:ext cx="645483" cy="457200"/>
            </a:xfrm>
            <a:prstGeom prst="rightArrow">
              <a:avLst/>
            </a:prstGeom>
            <a:solidFill>
              <a:srgbClr val="D24726"/>
            </a:solidFill>
            <a:ln>
              <a:solidFill>
                <a:srgbClr val="DD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92614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131</TotalTime>
  <Words>458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The Scrum Team</vt:lpstr>
      <vt:lpstr>The Scrum Team : The Product Owner</vt:lpstr>
      <vt:lpstr>The Scrum Team : The Development Team</vt:lpstr>
      <vt:lpstr>The Scrum Team : The Development Team : Development Team Size</vt:lpstr>
      <vt:lpstr>The Scrum Team : The Scrum Master</vt:lpstr>
      <vt:lpstr>The Scrum Team : The Scrum Master : Service to the Product Owner</vt:lpstr>
      <vt:lpstr>The Scrum Team : The Scrum Master : Service to the Development Team</vt:lpstr>
      <vt:lpstr>The Scrum Team : The Scrum Master : Service to the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Sunai Sukanake</dc:creator>
  <cp:keywords/>
  <cp:lastModifiedBy>Sunai Sukanake</cp:lastModifiedBy>
  <cp:revision>94</cp:revision>
  <dcterms:created xsi:type="dcterms:W3CDTF">2018-10-06T06:44:05Z</dcterms:created>
  <dcterms:modified xsi:type="dcterms:W3CDTF">2018-10-06T08:55:28Z</dcterms:modified>
  <cp:version/>
</cp:coreProperties>
</file>