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8" r:id="rId8"/>
    <p:sldId id="269" r:id="rId9"/>
    <p:sldId id="271" r:id="rId10"/>
    <p:sldId id="262" r:id="rId11"/>
    <p:sldId id="274" r:id="rId12"/>
    <p:sldId id="263" r:id="rId13"/>
    <p:sldId id="279" r:id="rId14"/>
    <p:sldId id="272" r:id="rId15"/>
    <p:sldId id="276" r:id="rId16"/>
    <p:sldId id="277" r:id="rId17"/>
    <p:sldId id="278" r:id="rId18"/>
    <p:sldId id="273" r:id="rId19"/>
    <p:sldId id="26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6T20:40:25.656" idx="1">
    <p:pos x="10" y="10"/>
    <p:text>Das Setup und die Konfiguration
Der Angriff
Gegenmaßnahmen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Lukas Jung, Marc </a:t>
            </a:r>
            <a:r>
              <a:rPr lang="de-DE" dirty="0" err="1"/>
              <a:t>Narres</a:t>
            </a:r>
            <a:r>
              <a:rPr lang="de-DE" dirty="0"/>
              <a:t>-Schulz, Oliver Sänger, Tobias </a:t>
            </a:r>
            <a:r>
              <a:rPr lang="de-DE" dirty="0" err="1" smtClean="0"/>
              <a:t>Zeimetz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344816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Hackerpraktikum</a:t>
            </a:r>
            <a:br>
              <a:rPr lang="de-DE" dirty="0" smtClean="0"/>
            </a:br>
            <a:r>
              <a:rPr lang="de-DE" dirty="0" smtClean="0"/>
              <a:t>Part III: DNS-Cache-</a:t>
            </a:r>
            <a:r>
              <a:rPr lang="de-DE" dirty="0" err="1" smtClean="0"/>
              <a:t>Poisoning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3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Der Angriff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28799"/>
            <a:ext cx="5903568" cy="5050645"/>
          </a:xfrm>
        </p:spPr>
      </p:pic>
    </p:spTree>
    <p:extLst>
      <p:ext uri="{BB962C8B-B14F-4D97-AF65-F5344CB8AC3E}">
        <p14:creationId xmlns:p14="http://schemas.microsoft.com/office/powerpoint/2010/main" val="17261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Angriff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/>
              <a:t>Antwort von </a:t>
            </a:r>
            <a:r>
              <a:rPr lang="de-DE" dirty="0" err="1"/>
              <a:t>forged_ns_response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67720"/>
            <a:ext cx="7271720" cy="23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Erster Schritt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1027" name="Picture 3" descr="C:\Users\TZeimetz\Desktop\firefox-256.e2c1fc5568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74" y="5202591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344" y="2364949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Zeimetz\Desktop\guyfawkes.s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54" y="3186913"/>
            <a:ext cx="940073" cy="9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2632598" y="2636912"/>
            <a:ext cx="122173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TZeimetz\Desktop\fdasd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91" y="2265820"/>
            <a:ext cx="1403073" cy="16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>
          <a:xfrm flipH="1">
            <a:off x="2632600" y="3086232"/>
            <a:ext cx="122172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5294488" y="2636912"/>
            <a:ext cx="158417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5294488" y="2996952"/>
            <a:ext cx="158417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1475656" y="4005064"/>
            <a:ext cx="0" cy="11545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126136" y="4005064"/>
            <a:ext cx="0" cy="11545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4397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3063443" y="22675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870552" y="22658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906556" y="301776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3063443" y="30862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126136" y="4397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Erster Schritt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6148" name="Picture 4" descr="https://www.brownstonelaw.com/wp-content/uploads/2014/09/h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69669"/>
            <a:ext cx="358032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maxwellsullivan.files.wordpress.com/2013/02/3-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38488"/>
            <a:ext cx="553967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</a:t>
            </a:r>
            <a:r>
              <a:rPr lang="de-DE" dirty="0" smtClean="0"/>
              <a:t>Versuchs-Set-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66395" y="22048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466395" y="34197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  <a:endParaRPr lang="de-DE" dirty="0"/>
          </a:p>
        </p:txBody>
      </p:sp>
      <p:pic>
        <p:nvPicPr>
          <p:cNvPr id="2050" name="Picture 2" descr="C:\Users\TZeimetz\Desktop\Google_2015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92" y="3614345"/>
            <a:ext cx="1295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2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e 5"/>
          <p:cNvSpPr/>
          <p:nvPr/>
        </p:nvSpPr>
        <p:spPr>
          <a:xfrm>
            <a:off x="3491880" y="2295289"/>
            <a:ext cx="2088232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</a:t>
            </a:r>
            <a:r>
              <a:rPr lang="de-DE" dirty="0" smtClean="0"/>
              <a:t>Versuchs-Set-</a:t>
            </a:r>
            <a:r>
              <a:rPr lang="de-DE" dirty="0" err="1" smtClean="0"/>
              <a:t>Ups</a:t>
            </a:r>
            <a:endParaRPr lang="de-DE" dirty="0" smtClean="0"/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Zeimetz\Desktop\Google_2015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92" y="3614345"/>
            <a:ext cx="1295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4098" name="Picture 2" descr="http://freeflaticons.com/wp-content/uploads/2014/09/injection-copy-1411038662nk84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78" y="2652413"/>
            <a:ext cx="674468" cy="6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>
          <a:xfrm flipV="1">
            <a:off x="2411760" y="3710930"/>
            <a:ext cx="1800200" cy="18783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419872" y="46085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A-Records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3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e 5"/>
          <p:cNvSpPr/>
          <p:nvPr/>
        </p:nvSpPr>
        <p:spPr>
          <a:xfrm>
            <a:off x="3491880" y="2295289"/>
            <a:ext cx="2088232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</a:t>
            </a:r>
            <a:r>
              <a:rPr lang="de-DE" dirty="0" smtClean="0"/>
              <a:t>Versuchs-Set-</a:t>
            </a:r>
            <a:r>
              <a:rPr lang="de-DE" dirty="0" err="1" smtClean="0"/>
              <a:t>Ups</a:t>
            </a:r>
            <a:r>
              <a:rPr lang="de-DE" dirty="0" smtClean="0"/>
              <a:t> (weitere)</a:t>
            </a:r>
            <a:endParaRPr lang="de-DE" dirty="0" smtClean="0"/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Zeimetz\Desktop\Google_2015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92" y="3614345"/>
            <a:ext cx="1295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4098" name="Picture 2" descr="http://freeflaticons.com/wp-content/uploads/2014/09/injection-copy-1411038662nk84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78" y="2652413"/>
            <a:ext cx="674468" cy="6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>
          <a:xfrm flipV="1">
            <a:off x="2411760" y="3710930"/>
            <a:ext cx="1800200" cy="18783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419872" y="46085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A-Records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6660232" y="3833420"/>
            <a:ext cx="15865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://www.cmdsonline.com/wp-content/uploads/top-level-domai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971" y="3933056"/>
            <a:ext cx="1911103" cy="9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4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2632598" y="2573412"/>
            <a:ext cx="402763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632600" y="3417307"/>
            <a:ext cx="395562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olke 5"/>
          <p:cNvSpPr/>
          <p:nvPr/>
        </p:nvSpPr>
        <p:spPr>
          <a:xfrm>
            <a:off x="3491880" y="2295289"/>
            <a:ext cx="2088232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Aufbau des </a:t>
            </a:r>
            <a:r>
              <a:rPr lang="de-DE" dirty="0" smtClean="0"/>
              <a:t>Versuchs-Set-</a:t>
            </a:r>
            <a:r>
              <a:rPr lang="de-DE" dirty="0" err="1" smtClean="0"/>
              <a:t>Ups</a:t>
            </a:r>
            <a:r>
              <a:rPr lang="de-DE" dirty="0" smtClean="0"/>
              <a:t> (weitere)</a:t>
            </a:r>
            <a:endParaRPr lang="de-DE" dirty="0" smtClean="0"/>
          </a:p>
        </p:txBody>
      </p:sp>
      <p:pic>
        <p:nvPicPr>
          <p:cNvPr id="4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2420888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Zeimetz\Desktop\guyfawkes.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32" y="50851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 Verbindung mit Pfeil 19"/>
          <p:cNvCxnSpPr/>
          <p:nvPr/>
        </p:nvCxnSpPr>
        <p:spPr>
          <a:xfrm flipV="1">
            <a:off x="1835696" y="3933056"/>
            <a:ext cx="0" cy="10801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75656" y="4288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4098" name="Picture 2" descr="http://freeflaticons.com/wp-content/uploads/2014/09/injection-copy-1411038662nk84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78" y="2652413"/>
            <a:ext cx="674468" cy="6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mit Pfeil 16"/>
          <p:cNvCxnSpPr/>
          <p:nvPr/>
        </p:nvCxnSpPr>
        <p:spPr>
          <a:xfrm flipV="1">
            <a:off x="2411760" y="3710930"/>
            <a:ext cx="1800200" cy="187831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419872" y="460856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NS-Records</a:t>
            </a:r>
            <a:endParaRPr lang="de-DE" dirty="0"/>
          </a:p>
        </p:txBody>
      </p:sp>
      <p:pic>
        <p:nvPicPr>
          <p:cNvPr id="5122" name="Picture 2" descr="http://www.cmdsonline.com/wp-content/uploads/top-level-doma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29" y="3553568"/>
            <a:ext cx="1911103" cy="9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Zeimetz\Desktop\server-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68364"/>
            <a:ext cx="1442566" cy="14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Versuche</a:t>
            </a:r>
          </a:p>
          <a:p>
            <a:pPr lvl="1"/>
            <a:r>
              <a:rPr lang="de-DE" dirty="0" smtClean="0"/>
              <a:t>BIND4, BIND8 (mehrere Versionen) und </a:t>
            </a:r>
            <a:br>
              <a:rPr lang="de-DE" dirty="0" smtClean="0"/>
            </a:br>
            <a:r>
              <a:rPr lang="de-DE" dirty="0" smtClean="0"/>
              <a:t>BIND9 (mehrere Versionen)</a:t>
            </a:r>
          </a:p>
          <a:p>
            <a:pPr lvl="1"/>
            <a:r>
              <a:rPr lang="de-DE" dirty="0" smtClean="0"/>
              <a:t>Mit unterschiedlichen </a:t>
            </a:r>
            <a:r>
              <a:rPr lang="de-DE" dirty="0" err="1" smtClean="0"/>
              <a:t>Betriebsystemen</a:t>
            </a:r>
            <a:endParaRPr lang="de-DE" dirty="0" smtClean="0"/>
          </a:p>
          <a:p>
            <a:pPr lvl="2"/>
            <a:r>
              <a:rPr lang="de-DE" dirty="0" smtClean="0"/>
              <a:t>Ubuntu 8, 14 und 16</a:t>
            </a:r>
          </a:p>
          <a:p>
            <a:pPr lvl="2"/>
            <a:r>
              <a:rPr lang="de-DE" dirty="0" smtClean="0"/>
              <a:t>Suse</a:t>
            </a:r>
          </a:p>
          <a:p>
            <a:pPr lvl="2"/>
            <a:r>
              <a:rPr lang="de-DE" dirty="0" err="1" smtClean="0"/>
              <a:t>centOS</a:t>
            </a:r>
            <a:endParaRPr lang="de-DE" dirty="0" smtClean="0"/>
          </a:p>
          <a:p>
            <a:pPr lvl="2"/>
            <a:r>
              <a:rPr lang="de-DE" dirty="0" err="1" smtClean="0"/>
              <a:t>Manjaro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59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Gegenmaßnahmen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de-DE" dirty="0" smtClean="0"/>
                  <a:t>Gleichverteilung der Transaktionsnummern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den>
                    </m:f>
                    <m:r>
                      <a:rPr lang="de-DE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/>
                      <m:t>0</m:t>
                    </m:r>
                    <m:r>
                      <m:rPr>
                        <m:nor/>
                      </m:rPr>
                      <a:rPr lang="de-DE" smtClean="0"/>
                      <m:t>,</m:t>
                    </m:r>
                    <m:r>
                      <m:rPr>
                        <m:nor/>
                      </m:rPr>
                      <a:rPr lang="de-DE"/>
                      <m:t>00001525878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Port-</a:t>
                </a:r>
                <a:r>
                  <a:rPr lang="de-DE" dirty="0" err="1" smtClean="0"/>
                  <a:t>Randomization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Mindestens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p>
                        </m:sSup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 dirty="0"/>
                      <m:t>0</m:t>
                    </m:r>
                    <m:r>
                      <m:rPr>
                        <m:nor/>
                      </m:rPr>
                      <a:rPr lang="de-DE" b="0" i="0" dirty="0" smtClean="0"/>
                      <m:t>,</m:t>
                    </m:r>
                    <m:r>
                      <m:rPr>
                        <m:nor/>
                      </m:rPr>
                      <a:rPr lang="de-DE" dirty="0"/>
                      <m:t>00048828125</m:t>
                    </m:r>
                  </m:oMath>
                </a14:m>
                <a:endParaRPr lang="de-DE" dirty="0" smtClean="0"/>
              </a:p>
              <a:p>
                <a:pPr lvl="0"/>
                <a:r>
                  <a:rPr lang="de-DE" dirty="0" smtClean="0"/>
                  <a:t>Random-URL-</a:t>
                </a:r>
                <a:r>
                  <a:rPr lang="de-DE" dirty="0" err="1" smtClean="0"/>
                  <a:t>Capitalizing</a:t>
                </a:r>
                <a:endParaRPr lang="de-DE" dirty="0"/>
              </a:p>
              <a:p>
                <a:pPr lvl="1"/>
                <a:r>
                  <a:rPr lang="de-DE" dirty="0" smtClean="0"/>
                  <a:t>Abhängig von der URL Länge</a:t>
                </a:r>
              </a:p>
              <a:p>
                <a:pPr lvl="1"/>
                <a:r>
                  <a:rPr lang="de-DE" dirty="0"/>
                  <a:t>Bei </a:t>
                </a:r>
                <a:r>
                  <a:rPr lang="de-DE" dirty="0" smtClean="0"/>
                  <a:t>www.wikipedia.de </a:t>
                </a:r>
                <a:r>
                  <a:rPr lang="de-DE" dirty="0" smtClean="0"/>
                  <a:t>z.B. 11 Buchstaben, also: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e-DE"/>
                      <m:t>0.00006103515</m:t>
                    </m:r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endParaRPr lang="de-DE" dirty="0"/>
              </a:p>
              <a:p>
                <a:pPr lvl="0"/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9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Aufgabenstellung</a:t>
            </a:r>
          </a:p>
          <a:p>
            <a:pPr lvl="0"/>
            <a:r>
              <a:rPr lang="de-DE" dirty="0"/>
              <a:t>Grundlagen des Angriffs</a:t>
            </a:r>
          </a:p>
          <a:p>
            <a:pPr lvl="0"/>
            <a:r>
              <a:rPr lang="de-DE" dirty="0"/>
              <a:t>Das Setup und die Konfiguration</a:t>
            </a:r>
          </a:p>
          <a:p>
            <a:pPr lvl="0"/>
            <a:r>
              <a:rPr lang="de-DE" dirty="0"/>
              <a:t>Der Angriff</a:t>
            </a:r>
          </a:p>
          <a:p>
            <a:pPr lvl="0"/>
            <a:r>
              <a:rPr lang="de-DE" dirty="0" smtClean="0"/>
              <a:t>Versuchsreihen und Vorgehensweisen</a:t>
            </a:r>
          </a:p>
          <a:p>
            <a:pPr lvl="0"/>
            <a:r>
              <a:rPr lang="de-DE" dirty="0" smtClean="0"/>
              <a:t>Gegenmaßnahmen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4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 1:</a:t>
            </a:r>
            <a:br>
              <a:rPr lang="de-DE" dirty="0"/>
            </a:br>
            <a:r>
              <a:rPr lang="de-DE" dirty="0"/>
              <a:t>Schreiben Sie einen einfachen DNS-Server, der Anfragen für A-Records zu </a:t>
            </a:r>
            <a:r>
              <a:rPr lang="de-DE" dirty="0">
                <a:hlinkClick r:id="rId2"/>
              </a:rPr>
              <a:t>www.bank.com</a:t>
            </a:r>
            <a:r>
              <a:rPr lang="de-DE" dirty="0"/>
              <a:t> beantwortet. Dieser Server wird später das Ziel der Umleitung</a:t>
            </a:r>
            <a:r>
              <a:rPr lang="de-DE" dirty="0" smtClean="0"/>
              <a:t>.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/>
              <a:t>Aufgabe 2:</a:t>
            </a:r>
            <a:br>
              <a:rPr lang="de-DE" dirty="0"/>
            </a:br>
            <a:r>
              <a:rPr lang="de-DE" dirty="0"/>
              <a:t>Schreiben Sie einen </a:t>
            </a:r>
            <a:r>
              <a:rPr lang="de-DE" dirty="0" err="1"/>
              <a:t>Exploit</a:t>
            </a:r>
            <a:r>
              <a:rPr lang="de-DE" dirty="0"/>
              <a:t> für das gegeben Netzwerk-Setup. (</a:t>
            </a:r>
            <a:r>
              <a:rPr lang="de-DE" dirty="0" err="1"/>
              <a:t>Kaminky</a:t>
            </a:r>
            <a:r>
              <a:rPr lang="de-DE" dirty="0"/>
              <a:t>-DNS-</a:t>
            </a:r>
            <a:r>
              <a:rPr lang="de-DE" dirty="0" err="1"/>
              <a:t>Attack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smtClean="0"/>
              <a:t>Zwei Angriffs-Szenarien</a:t>
            </a:r>
          </a:p>
          <a:p>
            <a:pPr lvl="1"/>
            <a:r>
              <a:rPr lang="de-DE" dirty="0" smtClean="0"/>
              <a:t>Klassisches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2"/>
            <a:r>
              <a:rPr lang="de-DE" dirty="0" smtClean="0"/>
              <a:t>Gefälschten A-</a:t>
            </a:r>
            <a:r>
              <a:rPr lang="de-DE" dirty="0" err="1" smtClean="0"/>
              <a:t>Record</a:t>
            </a:r>
            <a:r>
              <a:rPr lang="de-DE" dirty="0" smtClean="0"/>
              <a:t> in den Cache eines DNS-Servers schleusen</a:t>
            </a:r>
          </a:p>
          <a:p>
            <a:pPr lvl="2"/>
            <a:r>
              <a:rPr lang="de-DE" dirty="0" smtClean="0"/>
              <a:t>Nicht flexible und sehr statisch</a:t>
            </a:r>
          </a:p>
          <a:p>
            <a:pPr lvl="1"/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/>
          </a:p>
          <a:p>
            <a:pPr lvl="2"/>
            <a:r>
              <a:rPr lang="de-DE" dirty="0" smtClean="0"/>
              <a:t>Gefälschten NS-</a:t>
            </a:r>
            <a:r>
              <a:rPr lang="de-DE" dirty="0" err="1" smtClean="0"/>
              <a:t>Record</a:t>
            </a:r>
            <a:r>
              <a:rPr lang="de-DE" dirty="0" smtClean="0"/>
              <a:t> in den Cache eines DNS-Servers schleusen</a:t>
            </a:r>
          </a:p>
          <a:p>
            <a:pPr lvl="2"/>
            <a:r>
              <a:rPr lang="de-DE" dirty="0" smtClean="0"/>
              <a:t>Flexibel und deutlich stärker</a:t>
            </a:r>
          </a:p>
        </p:txBody>
      </p:sp>
    </p:spTree>
    <p:extLst>
      <p:ext uri="{BB962C8B-B14F-4D97-AF65-F5344CB8AC3E}">
        <p14:creationId xmlns:p14="http://schemas.microsoft.com/office/powerpoint/2010/main" val="25634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4" name="AutoShape 2" descr="Classic_DNS-Cache-Poisonin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6274194" cy="48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1"/>
            <a:r>
              <a:rPr lang="de-DE" dirty="0" smtClean="0"/>
              <a:t>Vorher einen gefälschten A-</a:t>
            </a:r>
            <a:r>
              <a:rPr lang="de-DE" dirty="0" err="1" smtClean="0"/>
              <a:t>Record</a:t>
            </a:r>
            <a:r>
              <a:rPr lang="de-DE" dirty="0" smtClean="0"/>
              <a:t> in den Cache geschleust</a:t>
            </a:r>
          </a:p>
          <a:p>
            <a:pPr lvl="1"/>
            <a:r>
              <a:rPr lang="de-DE" dirty="0" smtClean="0"/>
              <a:t>Jetzt einen gefälschten NS-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Flexibel </a:t>
            </a:r>
            <a:r>
              <a:rPr lang="de-DE" dirty="0"/>
              <a:t>und deutlich stärker</a:t>
            </a:r>
          </a:p>
        </p:txBody>
      </p:sp>
    </p:spTree>
    <p:extLst>
      <p:ext uri="{BB962C8B-B14F-4D97-AF65-F5344CB8AC3E}">
        <p14:creationId xmlns:p14="http://schemas.microsoft.com/office/powerpoint/2010/main" val="25396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15" y="1628800"/>
            <a:ext cx="6828065" cy="51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Attacker</a:t>
            </a:r>
            <a:r>
              <a:rPr lang="de-DE" dirty="0" smtClean="0"/>
              <a:t>-DNS als Python-Programm</a:t>
            </a:r>
            <a:endParaRPr lang="de-DE" dirty="0"/>
          </a:p>
          <a:p>
            <a:pPr marL="0" lv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2204864"/>
            <a:ext cx="801071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Victim</a:t>
            </a:r>
            <a:r>
              <a:rPr lang="de-DE" dirty="0" smtClean="0"/>
              <a:t>-DNS und Bind</a:t>
            </a:r>
          </a:p>
          <a:p>
            <a:pPr lvl="0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3035"/>
            <a:ext cx="5184576" cy="38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231</Words>
  <Application>Microsoft Office PowerPoint</Application>
  <PresentationFormat>Bildschirmpräsentation (4:3)</PresentationFormat>
  <Paragraphs>80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Galathea</vt:lpstr>
      <vt:lpstr>Hackerpraktikum Part III: DNS-Cache-Poisoning</vt:lpstr>
      <vt:lpstr>Inhalt</vt:lpstr>
      <vt:lpstr>Aufgaben</vt:lpstr>
      <vt:lpstr>Grundlagen des Angriffs</vt:lpstr>
      <vt:lpstr>Grundlagen des Angriffs</vt:lpstr>
      <vt:lpstr>Grundlagen des Angriffs</vt:lpstr>
      <vt:lpstr>Grundlagen des Angriffs</vt:lpstr>
      <vt:lpstr>Das Setup und die Konfigurationen</vt:lpstr>
      <vt:lpstr>Das Setup und die Konfigurationen</vt:lpstr>
      <vt:lpstr>Der Angriff</vt:lpstr>
      <vt:lpstr>Der Angriff</vt:lpstr>
      <vt:lpstr>Versuchsreihen und Vorgehensweisen</vt:lpstr>
      <vt:lpstr>Versuchsreihen und Vorgehensweisen</vt:lpstr>
      <vt:lpstr>Versuchsreihen und Vorgehensweisen</vt:lpstr>
      <vt:lpstr>Versuchsreihen und Vorgehensweisen</vt:lpstr>
      <vt:lpstr>Versuchsreihen und Vorgehensweisen</vt:lpstr>
      <vt:lpstr>Versuchsreihen und Vorgehensweisen</vt:lpstr>
      <vt:lpstr>Versuchsreihen und Vorgehensweisen</vt:lpstr>
      <vt:lpstr>Gegenmaßnahmen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Hackerpraktikum Part III: DNS-Cache-Poisoning</dc:title>
  <cp:lastModifiedBy>TZeimetz</cp:lastModifiedBy>
  <cp:revision>20</cp:revision>
  <dcterms:modified xsi:type="dcterms:W3CDTF">2017-01-27T02:39:06Z</dcterms:modified>
</cp:coreProperties>
</file>